
<file path=[Content_Types].xml><?xml version="1.0" encoding="utf-8"?>
<Types xmlns="http://schemas.openxmlformats.org/package/2006/content-types">
  <Default Extension="jpeg" ContentType="image/jpeg"/>
  <Default Extension="JPG" ContentType="image/.jpg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3" r:id="rId3"/>
  </p:sldMasterIdLst>
  <p:notesMasterIdLst>
    <p:notesMasterId r:id="rId5"/>
  </p:notesMasterIdLst>
  <p:sldIdLst>
    <p:sldId id="279" r:id="rId4"/>
    <p:sldId id="280" r:id="rId6"/>
    <p:sldId id="312" r:id="rId7"/>
    <p:sldId id="313" r:id="rId8"/>
    <p:sldId id="314" r:id="rId9"/>
    <p:sldId id="316" r:id="rId10"/>
    <p:sldId id="317" r:id="rId11"/>
    <p:sldId id="320" r:id="rId12"/>
    <p:sldId id="319" r:id="rId13"/>
    <p:sldId id="322" r:id="rId14"/>
    <p:sldId id="318" r:id="rId15"/>
  </p:sldIdLst>
  <p:sldSz cx="9144000" cy="6858000" type="screen4x3"/>
  <p:notesSz cx="6858000" cy="9144000"/>
  <p:custDataLst>
    <p:tags r:id="rId1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楷体_GB2312" panose="02010609030101010101" pitchFamily="49" charset="-122"/>
        <a:ea typeface="楷体_GB2312" panose="02010609030101010101" pitchFamily="49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楷体_GB2312" panose="02010609030101010101" pitchFamily="49" charset="-122"/>
        <a:ea typeface="楷体_GB2312" panose="02010609030101010101" pitchFamily="49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楷体_GB2312" panose="02010609030101010101" pitchFamily="49" charset="-122"/>
        <a:ea typeface="楷体_GB2312" panose="02010609030101010101" pitchFamily="49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楷体_GB2312" panose="02010609030101010101" pitchFamily="49" charset="-122"/>
        <a:ea typeface="楷体_GB2312" panose="02010609030101010101" pitchFamily="49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楷体_GB2312" panose="02010609030101010101" pitchFamily="49" charset="-122"/>
        <a:ea typeface="楷体_GB2312" panose="02010609030101010101" pitchFamily="49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楷体_GB2312" panose="02010609030101010101" pitchFamily="49" charset="-122"/>
        <a:ea typeface="楷体_GB2312" panose="02010609030101010101" pitchFamily="49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楷体_GB2312" panose="02010609030101010101" pitchFamily="49" charset="-122"/>
        <a:ea typeface="楷体_GB2312" panose="02010609030101010101" pitchFamily="49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楷体_GB2312" panose="02010609030101010101" pitchFamily="49" charset="-122"/>
        <a:ea typeface="楷体_GB2312" panose="02010609030101010101" pitchFamily="49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楷体_GB2312" panose="02010609030101010101" pitchFamily="49" charset="-122"/>
        <a:ea typeface="楷体_GB2312" panose="02010609030101010101" pitchFamily="49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FFCCCC"/>
    <a:srgbClr val="FF3300"/>
    <a:srgbClr val="FFFF00"/>
    <a:srgbClr val="D60093"/>
    <a:srgbClr val="990099"/>
    <a:srgbClr val="99CC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90" d="100"/>
          <a:sy n="90" d="100"/>
        </p:scale>
        <p:origin x="-480" y="-96"/>
      </p:cViewPr>
      <p:guideLst>
        <p:guide orient="horz" pos="2228"/>
        <p:guide pos="285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9" Type="http://schemas.openxmlformats.org/officeDocument/2006/relationships/tags" Target="tags/tag2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122" name="页眉占位符 512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fontAlgn="base"/>
            <a:endParaRPr lang="zh-CN" altLang="en-US" sz="1200" b="0" strike="noStrike" noProof="1" dirty="0"/>
          </a:p>
        </p:txBody>
      </p:sp>
      <p:sp>
        <p:nvSpPr>
          <p:cNvPr id="5123" name="日期占位符 512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 fontAlgn="base"/>
            <a:endParaRPr lang="zh-CN" altLang="en-US" sz="1200" b="0" strike="noStrike" noProof="1" dirty="0"/>
          </a:p>
        </p:txBody>
      </p:sp>
      <p:sp>
        <p:nvSpPr>
          <p:cNvPr id="3076" name="幻灯片图像占位符 5123"/>
          <p:cNvSpPr>
            <a:spLocks noRo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077" name="文本占位符 5124"/>
          <p:cNvSpPr>
            <a:spLocks noGrp="1"/>
          </p:cNvSpPr>
          <p:nvPr>
            <p:ph type="body" sz="quarter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126" name="页脚占位符 512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fontAlgn="base"/>
            <a:endParaRPr lang="zh-CN" altLang="en-US" sz="1200" b="0" strike="noStrike" noProof="1" dirty="0"/>
          </a:p>
        </p:txBody>
      </p:sp>
      <p:sp>
        <p:nvSpPr>
          <p:cNvPr id="5127" name="灯片编号占位符 512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fontAlgn="base"/>
            <a:fld id="{9A0DB2DC-4C9A-4742-B13C-FB6460FD3503}" type="slidenum">
              <a:rPr lang="zh-CN" altLang="en-US" sz="1200" b="0" strike="noStrike" noProof="1" dirty="0"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</a:rPr>
            </a:fld>
            <a:endParaRPr lang="zh-CN" altLang="en-US" sz="1200" b="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灯片编号占位符 1"/>
          <p:cNvSpPr/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zh-CN" altLang="en-US" sz="1200" b="0" dirty="0"/>
            </a:fld>
            <a:endParaRPr lang="zh-CN" altLang="en-US" sz="1200" b="0" dirty="0"/>
          </a:p>
        </p:txBody>
      </p:sp>
      <p:sp>
        <p:nvSpPr>
          <p:cNvPr id="5122" name="幻灯片图像占位符 288769"/>
          <p:cNvSpPr>
            <a:spLocks noRot="1" noTextEdit="1"/>
          </p:cNvSpPr>
          <p:nvPr>
            <p:ph type="sldImg"/>
          </p:nvPr>
        </p:nvSpPr>
        <p:spPr/>
      </p:sp>
      <p:sp>
        <p:nvSpPr>
          <p:cNvPr id="5123" name="文本占位符 288770"/>
          <p:cNvSpPr>
            <a:spLocks noGrp="1"/>
          </p:cNvSpPr>
          <p:nvPr>
            <p:ph type="body"/>
          </p:nvPr>
        </p:nvSpPr>
        <p:spPr/>
        <p:txBody>
          <a:bodyPr anchor="t" anchorCtr="0"/>
          <a:p>
            <a:pPr lvl="0"/>
            <a:r>
              <a:rPr lang="en-GB" altLang="zh-CN"/>
              <a:t>Background provided by m62 </a:t>
            </a:r>
            <a:r>
              <a:rPr lang="en-GB" altLang="zh-CN" dirty="0" err="1"/>
              <a:t>Visualcommunications</a:t>
            </a:r>
            <a:r>
              <a:rPr lang="en-GB" altLang="zh-CN"/>
              <a:t>, visit www.m62.net for more information</a:t>
            </a:r>
            <a:endParaRPr lang="en-GB" altLang="zh-CN"/>
          </a:p>
          <a:p>
            <a:pPr lvl="0"/>
            <a:endParaRPr lang="zh-CN" altLang="en-GB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灯片编号占位符 1"/>
          <p:cNvSpPr/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zh-CN" altLang="en-US" sz="1200" b="0" dirty="0">
                <a:latin typeface="楷体_GB2312" panose="02010609030101010101" pitchFamily="49" charset="-122"/>
                <a:ea typeface="楷体_GB2312" panose="02010609030101010101" pitchFamily="49" charset="-122"/>
              </a:rPr>
            </a:fld>
            <a:endParaRPr lang="zh-CN" altLang="en-US" sz="1200" b="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7170" name="幻灯片图像占位符 288769"/>
          <p:cNvSpPr>
            <a:spLocks noRot="1" noTextEdit="1"/>
          </p:cNvSpPr>
          <p:nvPr>
            <p:ph type="sldImg"/>
          </p:nvPr>
        </p:nvSpPr>
        <p:spPr/>
      </p:sp>
      <p:sp>
        <p:nvSpPr>
          <p:cNvPr id="7171" name="文本占位符 288770"/>
          <p:cNvSpPr>
            <a:spLocks noGrp="1"/>
          </p:cNvSpPr>
          <p:nvPr>
            <p:ph type="body"/>
          </p:nvPr>
        </p:nvSpPr>
        <p:spPr/>
        <p:txBody>
          <a:bodyPr anchor="t" anchorCtr="0"/>
          <a:p>
            <a:pPr lvl="0"/>
            <a:r>
              <a:rPr lang="en-GB" altLang="zh-CN"/>
              <a:t>Background provided by m62 </a:t>
            </a:r>
            <a:r>
              <a:rPr lang="en-GB" altLang="zh-CN" dirty="0" err="1"/>
              <a:t>Visualcommunications</a:t>
            </a:r>
            <a:r>
              <a:rPr lang="en-GB" altLang="zh-CN"/>
              <a:t>, visit www.m62.net for more information</a:t>
            </a:r>
            <a:endParaRPr lang="en-GB" altLang="zh-CN"/>
          </a:p>
          <a:p>
            <a:pPr lvl="0"/>
            <a:endParaRPr lang="zh-CN" altLang="en-GB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灯片编号占位符 1"/>
          <p:cNvSpPr/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zh-CN" altLang="en-US" sz="1200" b="0" dirty="0">
                <a:latin typeface="楷体_GB2312" panose="02010609030101010101" pitchFamily="49" charset="-122"/>
                <a:ea typeface="楷体_GB2312" panose="02010609030101010101" pitchFamily="49" charset="-122"/>
              </a:rPr>
            </a:fld>
            <a:endParaRPr lang="zh-CN" altLang="en-US" sz="1200" b="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7170" name="幻灯片图像占位符 288769"/>
          <p:cNvSpPr>
            <a:spLocks noRot="1" noTextEdit="1"/>
          </p:cNvSpPr>
          <p:nvPr>
            <p:ph type="sldImg"/>
          </p:nvPr>
        </p:nvSpPr>
        <p:spPr/>
      </p:sp>
      <p:sp>
        <p:nvSpPr>
          <p:cNvPr id="7171" name="文本占位符 288770"/>
          <p:cNvSpPr>
            <a:spLocks noGrp="1"/>
          </p:cNvSpPr>
          <p:nvPr>
            <p:ph type="body"/>
          </p:nvPr>
        </p:nvSpPr>
        <p:spPr/>
        <p:txBody>
          <a:bodyPr anchor="t" anchorCtr="0"/>
          <a:p>
            <a:pPr lvl="0"/>
            <a:r>
              <a:rPr lang="en-GB" altLang="zh-CN"/>
              <a:t>Background provided by m62 </a:t>
            </a:r>
            <a:r>
              <a:rPr lang="en-GB" altLang="zh-CN" dirty="0" err="1"/>
              <a:t>Visualcommunications</a:t>
            </a:r>
            <a:r>
              <a:rPr lang="en-GB" altLang="zh-CN"/>
              <a:t>, visit www.m62.net for more information</a:t>
            </a:r>
            <a:endParaRPr lang="en-GB" altLang="zh-CN"/>
          </a:p>
          <a:p>
            <a:pPr lvl="0"/>
            <a:endParaRPr lang="zh-CN" alt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灯片编号占位符 1"/>
          <p:cNvSpPr/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zh-CN" altLang="en-US" sz="1200" b="0" dirty="0">
                <a:latin typeface="楷体_GB2312" panose="02010609030101010101" pitchFamily="49" charset="-122"/>
                <a:ea typeface="楷体_GB2312" panose="02010609030101010101" pitchFamily="49" charset="-122"/>
              </a:rPr>
            </a:fld>
            <a:endParaRPr lang="zh-CN" altLang="en-US" sz="1200" b="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7170" name="幻灯片图像占位符 288769"/>
          <p:cNvSpPr>
            <a:spLocks noRot="1" noTextEdit="1"/>
          </p:cNvSpPr>
          <p:nvPr>
            <p:ph type="sldImg"/>
          </p:nvPr>
        </p:nvSpPr>
        <p:spPr/>
      </p:sp>
      <p:sp>
        <p:nvSpPr>
          <p:cNvPr id="7171" name="文本占位符 288770"/>
          <p:cNvSpPr>
            <a:spLocks noGrp="1"/>
          </p:cNvSpPr>
          <p:nvPr>
            <p:ph type="body"/>
          </p:nvPr>
        </p:nvSpPr>
        <p:spPr/>
        <p:txBody>
          <a:bodyPr anchor="t" anchorCtr="0"/>
          <a:p>
            <a:pPr lvl="0"/>
            <a:r>
              <a:rPr lang="en-GB" altLang="zh-CN"/>
              <a:t>Background provided by m62 </a:t>
            </a:r>
            <a:r>
              <a:rPr lang="en-GB" altLang="zh-CN" dirty="0" err="1"/>
              <a:t>Visualcommunications</a:t>
            </a:r>
            <a:r>
              <a:rPr lang="en-GB" altLang="zh-CN"/>
              <a:t>, visit www.m62.net for more information</a:t>
            </a:r>
            <a:endParaRPr lang="en-GB" altLang="zh-CN"/>
          </a:p>
          <a:p>
            <a:pPr lvl="0"/>
            <a:endParaRPr lang="zh-CN" alt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灯片编号占位符 1"/>
          <p:cNvSpPr/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zh-CN" altLang="en-US" sz="1200" b="0" dirty="0">
                <a:latin typeface="楷体_GB2312" panose="02010609030101010101" pitchFamily="49" charset="-122"/>
                <a:ea typeface="楷体_GB2312" panose="02010609030101010101" pitchFamily="49" charset="-122"/>
              </a:rPr>
            </a:fld>
            <a:endParaRPr lang="zh-CN" altLang="en-US" sz="1200" b="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7170" name="幻灯片图像占位符 288769"/>
          <p:cNvSpPr>
            <a:spLocks noRot="1" noTextEdit="1"/>
          </p:cNvSpPr>
          <p:nvPr>
            <p:ph type="sldImg"/>
          </p:nvPr>
        </p:nvSpPr>
        <p:spPr/>
      </p:sp>
      <p:sp>
        <p:nvSpPr>
          <p:cNvPr id="7171" name="文本占位符 288770"/>
          <p:cNvSpPr>
            <a:spLocks noGrp="1"/>
          </p:cNvSpPr>
          <p:nvPr>
            <p:ph type="body"/>
          </p:nvPr>
        </p:nvSpPr>
        <p:spPr/>
        <p:txBody>
          <a:bodyPr anchor="t" anchorCtr="0"/>
          <a:p>
            <a:pPr lvl="0"/>
            <a:r>
              <a:rPr lang="en-GB" altLang="zh-CN"/>
              <a:t>Background provided by m62 </a:t>
            </a:r>
            <a:r>
              <a:rPr lang="en-GB" altLang="zh-CN" dirty="0" err="1"/>
              <a:t>Visualcommunications</a:t>
            </a:r>
            <a:r>
              <a:rPr lang="en-GB" altLang="zh-CN"/>
              <a:t>, visit www.m62.net for more information</a:t>
            </a:r>
            <a:endParaRPr lang="en-GB" altLang="zh-CN"/>
          </a:p>
          <a:p>
            <a:pPr lvl="0"/>
            <a:endParaRPr lang="zh-CN" alt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灯片编号占位符 1"/>
          <p:cNvSpPr/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zh-CN" altLang="en-US" sz="1200" b="0" dirty="0">
                <a:latin typeface="楷体_GB2312" panose="02010609030101010101" pitchFamily="49" charset="-122"/>
                <a:ea typeface="楷体_GB2312" panose="02010609030101010101" pitchFamily="49" charset="-122"/>
              </a:rPr>
            </a:fld>
            <a:endParaRPr lang="zh-CN" altLang="en-US" sz="1200" b="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7170" name="幻灯片图像占位符 288769"/>
          <p:cNvSpPr>
            <a:spLocks noRot="1" noTextEdit="1"/>
          </p:cNvSpPr>
          <p:nvPr>
            <p:ph type="sldImg"/>
          </p:nvPr>
        </p:nvSpPr>
        <p:spPr/>
      </p:sp>
      <p:sp>
        <p:nvSpPr>
          <p:cNvPr id="7171" name="文本占位符 288770"/>
          <p:cNvSpPr>
            <a:spLocks noGrp="1"/>
          </p:cNvSpPr>
          <p:nvPr>
            <p:ph type="body"/>
          </p:nvPr>
        </p:nvSpPr>
        <p:spPr/>
        <p:txBody>
          <a:bodyPr anchor="t" anchorCtr="0"/>
          <a:p>
            <a:pPr lvl="0"/>
            <a:r>
              <a:rPr lang="en-GB" altLang="zh-CN"/>
              <a:t>Background provided by m62 </a:t>
            </a:r>
            <a:r>
              <a:rPr lang="en-GB" altLang="zh-CN" dirty="0" err="1"/>
              <a:t>Visualcommunications</a:t>
            </a:r>
            <a:r>
              <a:rPr lang="en-GB" altLang="zh-CN"/>
              <a:t>, visit www.m62.net for more information</a:t>
            </a:r>
            <a:endParaRPr lang="en-GB" altLang="zh-CN"/>
          </a:p>
          <a:p>
            <a:pPr lvl="0"/>
            <a:endParaRPr lang="zh-CN" alt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灯片编号占位符 1"/>
          <p:cNvSpPr/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zh-CN" altLang="en-US" sz="1200" b="0" dirty="0">
                <a:latin typeface="楷体_GB2312" panose="02010609030101010101" pitchFamily="49" charset="-122"/>
                <a:ea typeface="楷体_GB2312" panose="02010609030101010101" pitchFamily="49" charset="-122"/>
              </a:rPr>
            </a:fld>
            <a:endParaRPr lang="zh-CN" altLang="en-US" sz="1200" b="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7170" name="幻灯片图像占位符 288769"/>
          <p:cNvSpPr>
            <a:spLocks noRot="1" noTextEdit="1"/>
          </p:cNvSpPr>
          <p:nvPr>
            <p:ph type="sldImg"/>
          </p:nvPr>
        </p:nvSpPr>
        <p:spPr/>
      </p:sp>
      <p:sp>
        <p:nvSpPr>
          <p:cNvPr id="7171" name="文本占位符 288770"/>
          <p:cNvSpPr>
            <a:spLocks noGrp="1"/>
          </p:cNvSpPr>
          <p:nvPr>
            <p:ph type="body"/>
          </p:nvPr>
        </p:nvSpPr>
        <p:spPr/>
        <p:txBody>
          <a:bodyPr anchor="t" anchorCtr="0"/>
          <a:p>
            <a:pPr lvl="0"/>
            <a:r>
              <a:rPr lang="en-GB" altLang="zh-CN"/>
              <a:t>Background provided by m62 </a:t>
            </a:r>
            <a:r>
              <a:rPr lang="en-GB" altLang="zh-CN" dirty="0" err="1"/>
              <a:t>Visualcommunications</a:t>
            </a:r>
            <a:r>
              <a:rPr lang="en-GB" altLang="zh-CN"/>
              <a:t>, visit www.m62.net for more information</a:t>
            </a:r>
            <a:endParaRPr lang="en-GB" altLang="zh-CN"/>
          </a:p>
          <a:p>
            <a:pPr lvl="0"/>
            <a:endParaRPr lang="zh-CN" alt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灯片编号占位符 1"/>
          <p:cNvSpPr/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zh-CN" altLang="en-US" sz="1200" b="0" dirty="0">
                <a:latin typeface="楷体_GB2312" panose="02010609030101010101" pitchFamily="49" charset="-122"/>
                <a:ea typeface="楷体_GB2312" panose="02010609030101010101" pitchFamily="49" charset="-122"/>
              </a:rPr>
            </a:fld>
            <a:endParaRPr lang="zh-CN" altLang="en-US" sz="1200" b="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7170" name="幻灯片图像占位符 288769"/>
          <p:cNvSpPr>
            <a:spLocks noRot="1" noTextEdit="1"/>
          </p:cNvSpPr>
          <p:nvPr>
            <p:ph type="sldImg"/>
          </p:nvPr>
        </p:nvSpPr>
        <p:spPr/>
      </p:sp>
      <p:sp>
        <p:nvSpPr>
          <p:cNvPr id="7171" name="文本占位符 288770"/>
          <p:cNvSpPr>
            <a:spLocks noGrp="1"/>
          </p:cNvSpPr>
          <p:nvPr>
            <p:ph type="body"/>
          </p:nvPr>
        </p:nvSpPr>
        <p:spPr/>
        <p:txBody>
          <a:bodyPr anchor="t" anchorCtr="0"/>
          <a:p>
            <a:pPr lvl="0"/>
            <a:r>
              <a:rPr lang="en-GB" altLang="zh-CN"/>
              <a:t>Background provided by m62 </a:t>
            </a:r>
            <a:r>
              <a:rPr lang="en-GB" altLang="zh-CN" dirty="0" err="1"/>
              <a:t>Visualcommunications</a:t>
            </a:r>
            <a:r>
              <a:rPr lang="en-GB" altLang="zh-CN"/>
              <a:t>, visit www.m62.net for more information</a:t>
            </a:r>
            <a:endParaRPr lang="en-GB" altLang="zh-CN"/>
          </a:p>
          <a:p>
            <a:pPr lvl="0"/>
            <a:endParaRPr lang="zh-CN" alt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灯片编号占位符 1"/>
          <p:cNvSpPr/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zh-CN" altLang="en-US" sz="1200" b="0" dirty="0">
                <a:latin typeface="楷体_GB2312" panose="02010609030101010101" pitchFamily="49" charset="-122"/>
                <a:ea typeface="楷体_GB2312" panose="02010609030101010101" pitchFamily="49" charset="-122"/>
              </a:rPr>
            </a:fld>
            <a:endParaRPr lang="zh-CN" altLang="en-US" sz="1200" b="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7170" name="幻灯片图像占位符 288769"/>
          <p:cNvSpPr>
            <a:spLocks noRot="1" noTextEdit="1"/>
          </p:cNvSpPr>
          <p:nvPr>
            <p:ph type="sldImg"/>
          </p:nvPr>
        </p:nvSpPr>
        <p:spPr/>
      </p:sp>
      <p:sp>
        <p:nvSpPr>
          <p:cNvPr id="7171" name="文本占位符 288770"/>
          <p:cNvSpPr>
            <a:spLocks noGrp="1"/>
          </p:cNvSpPr>
          <p:nvPr>
            <p:ph type="body"/>
          </p:nvPr>
        </p:nvSpPr>
        <p:spPr/>
        <p:txBody>
          <a:bodyPr anchor="t" anchorCtr="0"/>
          <a:p>
            <a:pPr lvl="0"/>
            <a:r>
              <a:rPr lang="en-GB" altLang="zh-CN"/>
              <a:t>Background provided by m62 </a:t>
            </a:r>
            <a:r>
              <a:rPr lang="en-GB" altLang="zh-CN" dirty="0" err="1"/>
              <a:t>Visualcommunications</a:t>
            </a:r>
            <a:r>
              <a:rPr lang="en-GB" altLang="zh-CN"/>
              <a:t>, visit www.m62.net for more information</a:t>
            </a:r>
            <a:endParaRPr lang="en-GB" altLang="zh-CN"/>
          </a:p>
          <a:p>
            <a:pPr lvl="0"/>
            <a:endParaRPr lang="zh-CN" altLang="en-GB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灯片编号占位符 1"/>
          <p:cNvSpPr/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zh-CN" altLang="en-US" sz="1200" b="0" dirty="0">
                <a:latin typeface="楷体_GB2312" panose="02010609030101010101" pitchFamily="49" charset="-122"/>
                <a:ea typeface="楷体_GB2312" panose="02010609030101010101" pitchFamily="49" charset="-122"/>
              </a:rPr>
            </a:fld>
            <a:endParaRPr lang="zh-CN" altLang="en-US" sz="1200" b="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7170" name="幻灯片图像占位符 288769"/>
          <p:cNvSpPr>
            <a:spLocks noRot="1" noTextEdit="1"/>
          </p:cNvSpPr>
          <p:nvPr>
            <p:ph type="sldImg"/>
          </p:nvPr>
        </p:nvSpPr>
        <p:spPr/>
      </p:sp>
      <p:sp>
        <p:nvSpPr>
          <p:cNvPr id="7171" name="文本占位符 288770"/>
          <p:cNvSpPr>
            <a:spLocks noGrp="1"/>
          </p:cNvSpPr>
          <p:nvPr>
            <p:ph type="body"/>
          </p:nvPr>
        </p:nvSpPr>
        <p:spPr/>
        <p:txBody>
          <a:bodyPr anchor="t" anchorCtr="0"/>
          <a:p>
            <a:pPr lvl="0"/>
            <a:r>
              <a:rPr lang="en-GB" altLang="zh-CN"/>
              <a:t>Background provided by m62 </a:t>
            </a:r>
            <a:r>
              <a:rPr lang="en-GB" altLang="zh-CN" dirty="0" err="1"/>
              <a:t>Visualcommunications</a:t>
            </a:r>
            <a:r>
              <a:rPr lang="en-GB" altLang="zh-CN"/>
              <a:t>, visit www.m62.net for more information</a:t>
            </a:r>
            <a:endParaRPr lang="en-GB" altLang="zh-CN"/>
          </a:p>
          <a:p>
            <a:pPr lvl="0"/>
            <a:endParaRPr lang="zh-CN" altLang="en-GB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灯片编号占位符 1"/>
          <p:cNvSpPr/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zh-CN" altLang="en-US" sz="1200" b="0" dirty="0">
                <a:latin typeface="楷体_GB2312" panose="02010609030101010101" pitchFamily="49" charset="-122"/>
                <a:ea typeface="楷体_GB2312" panose="02010609030101010101" pitchFamily="49" charset="-122"/>
              </a:rPr>
            </a:fld>
            <a:endParaRPr lang="zh-CN" altLang="en-US" sz="1200" b="0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7170" name="幻灯片图像占位符 288769"/>
          <p:cNvSpPr>
            <a:spLocks noRot="1" noTextEdit="1"/>
          </p:cNvSpPr>
          <p:nvPr>
            <p:ph type="sldImg"/>
          </p:nvPr>
        </p:nvSpPr>
        <p:spPr/>
      </p:sp>
      <p:sp>
        <p:nvSpPr>
          <p:cNvPr id="7171" name="文本占位符 288770"/>
          <p:cNvSpPr>
            <a:spLocks noGrp="1"/>
          </p:cNvSpPr>
          <p:nvPr>
            <p:ph type="body"/>
          </p:nvPr>
        </p:nvSpPr>
        <p:spPr/>
        <p:txBody>
          <a:bodyPr anchor="t" anchorCtr="0"/>
          <a:p>
            <a:pPr lvl="0"/>
            <a:r>
              <a:rPr lang="en-GB" altLang="zh-CN"/>
              <a:t>Background provided by m62 </a:t>
            </a:r>
            <a:r>
              <a:rPr lang="en-GB" altLang="zh-CN" dirty="0" err="1"/>
              <a:t>Visualcommunications</a:t>
            </a:r>
            <a:r>
              <a:rPr lang="en-GB" altLang="zh-CN"/>
              <a:t>, visit www.m62.net for more information</a:t>
            </a:r>
            <a:endParaRPr lang="en-GB" altLang="zh-CN"/>
          </a:p>
          <a:p>
            <a:pPr lvl="0"/>
            <a:endParaRPr lang="zh-CN" alt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29150" y="1825625"/>
            <a:ext cx="3886200" cy="209867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29150" y="4076700"/>
            <a:ext cx="3886200" cy="21002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29150" y="1825625"/>
            <a:ext cx="3886200" cy="209867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29150" y="4076700"/>
            <a:ext cx="3886200" cy="21002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3.xml"/><Relationship Id="rId8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24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 b="0"/>
            </a:lvl1pPr>
          </a:lstStyle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 b="0"/>
            </a:lvl1pPr>
          </a:lstStyle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 b="0"/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 b="0"/>
            </a:lvl1pPr>
          </a:lstStyle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 b="0"/>
            </a:lvl1pPr>
          </a:lstStyle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 b="0"/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anose="02010609030101010101" pitchFamily="49" charset="-122"/>
          <a:ea typeface="楷体_GB2312" panose="02010609030101010101" pitchFamily="49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2.png"/><Relationship Id="rId1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.xml"/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2.png"/><Relationship Id="rId1" Type="http://schemas.openxmlformats.org/officeDocument/2006/relationships/image" Target="../media/image1.GIF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12.xml"/><Relationship Id="rId3" Type="http://schemas.openxmlformats.org/officeDocument/2006/relationships/image" Target="../media/image21.png"/><Relationship Id="rId2" Type="http://schemas.openxmlformats.org/officeDocument/2006/relationships/image" Target="../media/image2.png"/><Relationship Id="rId1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2.xml"/><Relationship Id="rId6" Type="http://schemas.openxmlformats.org/officeDocument/2006/relationships/slideLayout" Target="../slideLayouts/slideLayout26.xml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3" Type="http://schemas.openxmlformats.org/officeDocument/2006/relationships/tags" Target="../tags/tag1.xml"/><Relationship Id="rId2" Type="http://schemas.openxmlformats.org/officeDocument/2006/relationships/image" Target="../media/image2.png"/><Relationship Id="rId1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12.xml"/><Relationship Id="rId4" Type="http://schemas.openxmlformats.org/officeDocument/2006/relationships/image" Target="../media/image6.jpeg"/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4.xml"/><Relationship Id="rId6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image" Target="../media/image1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5.xml"/><Relationship Id="rId7" Type="http://schemas.openxmlformats.org/officeDocument/2006/relationships/slideLayout" Target="../slideLayouts/slideLayout1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image" Target="../media/image1.GIF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12.xml"/><Relationship Id="rId4" Type="http://schemas.openxmlformats.org/officeDocument/2006/relationships/image" Target="../media/image15.png"/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image" Target="../media/image1.GIF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12.xml"/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image" Target="../media/image1.GIF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8.xml"/><Relationship Id="rId6" Type="http://schemas.openxmlformats.org/officeDocument/2006/relationships/slideLayout" Target="../slideLayouts/slideLayout1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Relationship Id="rId3" Type="http://schemas.openxmlformats.org/officeDocument/2006/relationships/image" Target="../media/image17.png"/><Relationship Id="rId2" Type="http://schemas.openxmlformats.org/officeDocument/2006/relationships/image" Target="../media/image2.png"/><Relationship Id="rId1" Type="http://schemas.openxmlformats.org/officeDocument/2006/relationships/image" Target="../media/image1.GIF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12.xml"/><Relationship Id="rId3" Type="http://schemas.openxmlformats.org/officeDocument/2006/relationships/image" Target="../media/image20.png"/><Relationship Id="rId2" Type="http://schemas.openxmlformats.org/officeDocument/2006/relationships/image" Target="../media/image2.png"/><Relationship Id="rId1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7747" name="图片 287746" descr="008ah"/>
          <p:cNvPicPr>
            <a:picLocks noChangeAspect="1"/>
          </p:cNvPicPr>
          <p:nvPr/>
        </p:nvPicPr>
        <p:blipFill>
          <a:blip r:embed="rId1">
            <a:lum bright="39999" contrast="-70000"/>
          </a:blip>
          <a:stretch>
            <a:fillRect/>
          </a:stretch>
        </p:blipFill>
        <p:spPr>
          <a:xfrm rot="-284582">
            <a:off x="6588125" y="115888"/>
            <a:ext cx="1014413" cy="720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7753" name="直接连接符 287752"/>
          <p:cNvSpPr/>
          <p:nvPr/>
        </p:nvSpPr>
        <p:spPr>
          <a:xfrm>
            <a:off x="1187450" y="6165850"/>
            <a:ext cx="6697663" cy="0"/>
          </a:xfrm>
          <a:prstGeom prst="line">
            <a:avLst/>
          </a:prstGeom>
          <a:ln w="60325" cap="flat" cmpd="thickThin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4099" name="组合 287753"/>
          <p:cNvGrpSpPr/>
          <p:nvPr/>
        </p:nvGrpSpPr>
        <p:grpSpPr>
          <a:xfrm>
            <a:off x="0" y="115888"/>
            <a:ext cx="9144000" cy="936625"/>
            <a:chOff x="0" y="73"/>
            <a:chExt cx="5760" cy="590"/>
          </a:xfrm>
        </p:grpSpPr>
        <p:sp>
          <p:nvSpPr>
            <p:cNvPr id="4100" name="直接连接符 287754"/>
            <p:cNvSpPr/>
            <p:nvPr/>
          </p:nvSpPr>
          <p:spPr>
            <a:xfrm>
              <a:off x="0" y="73"/>
              <a:ext cx="5760" cy="0"/>
            </a:xfrm>
            <a:prstGeom prst="line">
              <a:avLst/>
            </a:prstGeom>
            <a:ln w="47625" cap="flat" cmpd="thickThin">
              <a:solidFill>
                <a:srgbClr val="99CC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4101" name="组合 287755"/>
            <p:cNvGrpSpPr/>
            <p:nvPr/>
          </p:nvGrpSpPr>
          <p:grpSpPr>
            <a:xfrm>
              <a:off x="0" y="73"/>
              <a:ext cx="5760" cy="590"/>
              <a:chOff x="0" y="0"/>
              <a:chExt cx="5760" cy="646"/>
            </a:xfrm>
          </p:grpSpPr>
          <p:sp>
            <p:nvSpPr>
              <p:cNvPr id="4102" name="矩形 287756"/>
              <p:cNvSpPr/>
              <p:nvPr/>
            </p:nvSpPr>
            <p:spPr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sp>
            <p:nvSpPr>
              <p:cNvPr id="4103" name="矩形 287757"/>
              <p:cNvSpPr/>
              <p:nvPr/>
            </p:nvSpPr>
            <p:spPr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pic>
            <p:nvPicPr>
              <p:cNvPr id="4104" name="图片 287758"/>
              <p:cNvPicPr>
                <a:picLocks noChangeAspect="1"/>
              </p:cNvPicPr>
              <p:nvPr/>
            </p:nvPicPr>
            <p:blipFill>
              <a:blip r:embed="rId2">
                <a:lum bright="-12000"/>
              </a:blip>
              <a:srcRect t="18701" r="15749" b="42659"/>
              <a:stretch>
                <a:fillRect/>
              </a:stretch>
            </p:blipFill>
            <p:spPr>
              <a:xfrm>
                <a:off x="4781" y="0"/>
                <a:ext cx="979" cy="50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4105" name="矩形 287759"/>
              <p:cNvSpPr/>
              <p:nvPr/>
            </p:nvSpPr>
            <p:spPr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sp>
            <p:nvSpPr>
              <p:cNvPr id="4106" name="矩形 287760"/>
              <p:cNvSpPr/>
              <p:nvPr/>
            </p:nvSpPr>
            <p:spPr>
              <a:xfrm>
                <a:off x="0" y="0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</p:grpSp>
      </p:grpSp>
      <p:sp>
        <p:nvSpPr>
          <p:cNvPr id="287767" name="矩形 287766"/>
          <p:cNvSpPr/>
          <p:nvPr/>
        </p:nvSpPr>
        <p:spPr>
          <a:xfrm>
            <a:off x="1352550" y="280035"/>
            <a:ext cx="7045960" cy="40513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模块二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直杆的基本变形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  2-3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剪切与挤压</a:t>
            </a:r>
            <a:endParaRPr lang="zh-CN" altLang="en-US" sz="2400">
              <a:solidFill>
                <a:srgbClr val="FFFF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287775" name="矩形 287774"/>
          <p:cNvSpPr/>
          <p:nvPr/>
        </p:nvSpPr>
        <p:spPr>
          <a:xfrm>
            <a:off x="1476375" y="1786255"/>
            <a:ext cx="5906135" cy="2804795"/>
          </a:xfrm>
          <a:prstGeom prst="rect">
            <a:avLst/>
          </a:prstGeom>
          <a:noFill/>
          <a:ln w="12700">
            <a:noFill/>
          </a:ln>
        </p:spPr>
        <p:txBody>
          <a:bodyPr wrap="square" anchor="t" anchorCtr="0">
            <a:spAutoFit/>
          </a:bodyPr>
          <a:p>
            <a:pPr algn="ctr" eaLnBrk="0" hangingPunct="0">
              <a:lnSpc>
                <a:spcPct val="140000"/>
              </a:lnSpc>
            </a:pPr>
            <a:endParaRPr lang="zh-CN" altLang="en-US" sz="2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ctr" eaLnBrk="0" hangingPunct="0">
              <a:lnSpc>
                <a:spcPct val="140000"/>
              </a:lnSpc>
            </a:pPr>
            <a:r>
              <a:rPr lang="en-US" altLang="zh-CN" sz="4000" dirty="0">
                <a:latin typeface="黑体" panose="02010609060101010101" pitchFamily="2" charset="-122"/>
                <a:ea typeface="黑体" panose="02010609060101010101" pitchFamily="2" charset="-122"/>
              </a:rPr>
              <a:t>2-3 </a:t>
            </a:r>
            <a:r>
              <a:rPr lang="zh-CN" altLang="en-US" sz="4000" dirty="0">
                <a:latin typeface="黑体" panose="02010609060101010101" pitchFamily="2" charset="-122"/>
                <a:ea typeface="黑体" panose="02010609060101010101" pitchFamily="2" charset="-122"/>
              </a:rPr>
              <a:t>剪切与挤压</a:t>
            </a:r>
            <a:r>
              <a:rPr lang="zh-CN" altLang="en-US" sz="44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altLang="en-US" sz="54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altLang="en-US" sz="24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endParaRPr lang="zh-CN" altLang="en-US" sz="2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ctr" eaLnBrk="0" hangingPunct="0">
              <a:lnSpc>
                <a:spcPct val="140000"/>
              </a:lnSpc>
            </a:pPr>
            <a:endParaRPr lang="zh-CN" altLang="en-US" sz="2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ctr" eaLnBrk="0" hangingPunct="0">
              <a:lnSpc>
                <a:spcPct val="140000"/>
              </a:lnSpc>
            </a:pPr>
            <a:endParaRPr lang="zh-CN" altLang="en-US" sz="24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476375" y="6237288"/>
            <a:ext cx="6048375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 fontAlgn="ctr"/>
            <a:r>
              <a:rPr lang="zh-CN" altLang="en-US" sz="1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宣城市信息工程学校在线精品课程</a:t>
            </a:r>
            <a:r>
              <a:rPr lang="en-US" altLang="zh-CN" sz="1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--</a:t>
            </a:r>
            <a:r>
              <a:rPr lang="zh-CN" altLang="en-US" sz="1800" dirty="0">
                <a:sym typeface="+mn-ea"/>
              </a:rPr>
              <a:t>《机械基础》</a:t>
            </a:r>
            <a:endParaRPr lang="en-US" altLang="zh-CN" sz="180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8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1000"/>
                                        <p:tgtEl>
                                          <p:spTgt spid="287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67" grpId="0"/>
      <p:bldP spid="287775" grpId="0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7747" name="图片 287746" descr="008ah"/>
          <p:cNvPicPr>
            <a:picLocks noChangeAspect="1"/>
          </p:cNvPicPr>
          <p:nvPr/>
        </p:nvPicPr>
        <p:blipFill>
          <a:blip r:embed="rId1">
            <a:lum bright="39996" contrast="-70001"/>
          </a:blip>
          <a:stretch>
            <a:fillRect/>
          </a:stretch>
        </p:blipFill>
        <p:spPr>
          <a:xfrm rot="-284582">
            <a:off x="6588125" y="115888"/>
            <a:ext cx="1014413" cy="720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7753" name="直接连接符 287752"/>
          <p:cNvSpPr/>
          <p:nvPr/>
        </p:nvSpPr>
        <p:spPr>
          <a:xfrm>
            <a:off x="1187450" y="6165850"/>
            <a:ext cx="6697663" cy="0"/>
          </a:xfrm>
          <a:prstGeom prst="line">
            <a:avLst/>
          </a:prstGeom>
          <a:ln w="60325" cap="flat" cmpd="thickThin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6147" name="组合 287753"/>
          <p:cNvGrpSpPr/>
          <p:nvPr/>
        </p:nvGrpSpPr>
        <p:grpSpPr>
          <a:xfrm>
            <a:off x="0" y="105739"/>
            <a:ext cx="9144000" cy="946774"/>
            <a:chOff x="0" y="67"/>
            <a:chExt cx="5760" cy="596"/>
          </a:xfrm>
        </p:grpSpPr>
        <p:sp>
          <p:nvSpPr>
            <p:cNvPr id="6148" name="直接连接符 287754"/>
            <p:cNvSpPr/>
            <p:nvPr/>
          </p:nvSpPr>
          <p:spPr>
            <a:xfrm>
              <a:off x="0" y="73"/>
              <a:ext cx="5760" cy="0"/>
            </a:xfrm>
            <a:prstGeom prst="line">
              <a:avLst/>
            </a:prstGeom>
            <a:ln w="47625" cap="flat" cmpd="thickThin">
              <a:solidFill>
                <a:srgbClr val="99CC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6149" name="组合 287755"/>
            <p:cNvGrpSpPr/>
            <p:nvPr/>
          </p:nvGrpSpPr>
          <p:grpSpPr>
            <a:xfrm>
              <a:off x="0" y="67"/>
              <a:ext cx="5760" cy="596"/>
              <a:chOff x="0" y="-7"/>
              <a:chExt cx="5760" cy="653"/>
            </a:xfrm>
          </p:grpSpPr>
          <p:sp>
            <p:nvSpPr>
              <p:cNvPr id="6150" name="矩形 287756"/>
              <p:cNvSpPr/>
              <p:nvPr/>
            </p:nvSpPr>
            <p:spPr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sp>
            <p:nvSpPr>
              <p:cNvPr id="6151" name="矩形 287757"/>
              <p:cNvSpPr/>
              <p:nvPr/>
            </p:nvSpPr>
            <p:spPr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pic>
            <p:nvPicPr>
              <p:cNvPr id="6152" name="图片 287758"/>
              <p:cNvPicPr>
                <a:picLocks noChangeAspect="1"/>
              </p:cNvPicPr>
              <p:nvPr/>
            </p:nvPicPr>
            <p:blipFill>
              <a:blip r:embed="rId2">
                <a:lum bright="-12000"/>
              </a:blip>
              <a:srcRect t="18701" r="15749" b="42659"/>
              <a:stretch>
                <a:fillRect/>
              </a:stretch>
            </p:blipFill>
            <p:spPr>
              <a:xfrm>
                <a:off x="4781" y="0"/>
                <a:ext cx="979" cy="50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6153" name="矩形 287759"/>
              <p:cNvSpPr/>
              <p:nvPr/>
            </p:nvSpPr>
            <p:spPr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sp>
            <p:nvSpPr>
              <p:cNvPr id="6154" name="矩形 287760"/>
              <p:cNvSpPr/>
              <p:nvPr/>
            </p:nvSpPr>
            <p:spPr>
              <a:xfrm>
                <a:off x="0" y="-7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</p:grpSp>
      </p:grpSp>
      <p:sp>
        <p:nvSpPr>
          <p:cNvPr id="2" name="矩形 1"/>
          <p:cNvSpPr/>
          <p:nvPr/>
        </p:nvSpPr>
        <p:spPr>
          <a:xfrm>
            <a:off x="1403985" y="255905"/>
            <a:ext cx="7045960" cy="40513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模块二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直杆的基本变形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  2-3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剪切与挤压</a:t>
            </a:r>
            <a:endParaRPr lang="zh-CN" altLang="en-US" sz="2400">
              <a:solidFill>
                <a:srgbClr val="FFFF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511935" y="6236653"/>
            <a:ext cx="6048375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 fontAlgn="ctr"/>
            <a:r>
              <a:rPr lang="zh-CN" altLang="en-US" sz="1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宣城市信息工程学校在线精品课程</a:t>
            </a:r>
            <a:r>
              <a:rPr lang="en-US" altLang="zh-CN" sz="1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--</a:t>
            </a:r>
            <a:r>
              <a:rPr lang="zh-CN" altLang="en-US" sz="1800" dirty="0">
                <a:sym typeface="+mn-ea"/>
              </a:rPr>
              <a:t>《机械基础》</a:t>
            </a:r>
            <a:endParaRPr lang="en-US" altLang="zh-CN" sz="180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38" name="textbox 38"/>
          <p:cNvSpPr/>
          <p:nvPr/>
        </p:nvSpPr>
        <p:spPr>
          <a:xfrm>
            <a:off x="683895" y="1196975"/>
            <a:ext cx="4691380" cy="323215"/>
          </a:xfrm>
          <a:prstGeom prst="rect">
            <a:avLst/>
          </a:prstGeom>
        </p:spPr>
        <p:txBody>
          <a:bodyPr vert="horz" wrap="square" lIns="0" tIns="0" rIns="0" bIns="0"/>
          <a:p>
            <a:pPr algn="l" rtl="0" eaLnBrk="0">
              <a:lnSpc>
                <a:spcPct val="75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8000"/>
              </a:lnSpc>
            </a:pPr>
            <a:r>
              <a:rPr lang="zh-CN" sz="2400">
                <a:ea typeface="宋体" panose="02010600030101010101" pitchFamily="2" charset="-122"/>
              </a:rPr>
              <a:t>四、提高连接件强度的主要措施</a:t>
            </a:r>
            <a:endParaRPr lang="zh-CN" sz="2400">
              <a:ea typeface="宋体" panose="02010600030101010101" pitchFamily="2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115695" y="2420620"/>
            <a:ext cx="6354445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200000"/>
              </a:lnSpc>
            </a:pP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</a:rPr>
              <a:t>1.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增加连接件的数量，加大承载面积；</a:t>
            </a:r>
            <a:endParaRPr lang="en-US" sz="2400" b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200000"/>
              </a:lnSpc>
            </a:pPr>
            <a:r>
              <a:rPr lang="en-US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2.</a:t>
            </a:r>
            <a:r>
              <a:rPr lang="zh-CN" sz="2400" b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通过增加连接件剪切面数量，加大承载面积。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7747" name="图片 287746" descr="008ah"/>
          <p:cNvPicPr>
            <a:picLocks noChangeAspect="1"/>
          </p:cNvPicPr>
          <p:nvPr/>
        </p:nvPicPr>
        <p:blipFill>
          <a:blip r:embed="rId1">
            <a:lum bright="39996" contrast="-70001"/>
          </a:blip>
          <a:stretch>
            <a:fillRect/>
          </a:stretch>
        </p:blipFill>
        <p:spPr>
          <a:xfrm rot="-284582">
            <a:off x="6588125" y="115888"/>
            <a:ext cx="1014413" cy="720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7753" name="直接连接符 287752"/>
          <p:cNvSpPr/>
          <p:nvPr/>
        </p:nvSpPr>
        <p:spPr>
          <a:xfrm>
            <a:off x="1187450" y="6165850"/>
            <a:ext cx="6697663" cy="0"/>
          </a:xfrm>
          <a:prstGeom prst="line">
            <a:avLst/>
          </a:prstGeom>
          <a:ln w="60325" cap="flat" cmpd="thickThin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6147" name="组合 287753"/>
          <p:cNvGrpSpPr/>
          <p:nvPr/>
        </p:nvGrpSpPr>
        <p:grpSpPr>
          <a:xfrm>
            <a:off x="0" y="105739"/>
            <a:ext cx="9144000" cy="946774"/>
            <a:chOff x="0" y="67"/>
            <a:chExt cx="5760" cy="596"/>
          </a:xfrm>
        </p:grpSpPr>
        <p:sp>
          <p:nvSpPr>
            <p:cNvPr id="6148" name="直接连接符 287754"/>
            <p:cNvSpPr/>
            <p:nvPr/>
          </p:nvSpPr>
          <p:spPr>
            <a:xfrm>
              <a:off x="0" y="73"/>
              <a:ext cx="5760" cy="0"/>
            </a:xfrm>
            <a:prstGeom prst="line">
              <a:avLst/>
            </a:prstGeom>
            <a:ln w="47625" cap="flat" cmpd="thickThin">
              <a:solidFill>
                <a:srgbClr val="99CC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6149" name="组合 287755"/>
            <p:cNvGrpSpPr/>
            <p:nvPr/>
          </p:nvGrpSpPr>
          <p:grpSpPr>
            <a:xfrm>
              <a:off x="0" y="67"/>
              <a:ext cx="5760" cy="596"/>
              <a:chOff x="0" y="-7"/>
              <a:chExt cx="5760" cy="653"/>
            </a:xfrm>
          </p:grpSpPr>
          <p:sp>
            <p:nvSpPr>
              <p:cNvPr id="6150" name="矩形 287756"/>
              <p:cNvSpPr/>
              <p:nvPr/>
            </p:nvSpPr>
            <p:spPr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sp>
            <p:nvSpPr>
              <p:cNvPr id="6151" name="矩形 287757"/>
              <p:cNvSpPr/>
              <p:nvPr/>
            </p:nvSpPr>
            <p:spPr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pic>
            <p:nvPicPr>
              <p:cNvPr id="6152" name="图片 287758"/>
              <p:cNvPicPr>
                <a:picLocks noChangeAspect="1"/>
              </p:cNvPicPr>
              <p:nvPr/>
            </p:nvPicPr>
            <p:blipFill>
              <a:blip r:embed="rId2">
                <a:lum bright="-12000"/>
              </a:blip>
              <a:srcRect t="18701" r="15749" b="42659"/>
              <a:stretch>
                <a:fillRect/>
              </a:stretch>
            </p:blipFill>
            <p:spPr>
              <a:xfrm>
                <a:off x="4781" y="0"/>
                <a:ext cx="979" cy="50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6153" name="矩形 287759"/>
              <p:cNvSpPr/>
              <p:nvPr/>
            </p:nvSpPr>
            <p:spPr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sp>
            <p:nvSpPr>
              <p:cNvPr id="6154" name="矩形 287760"/>
              <p:cNvSpPr/>
              <p:nvPr/>
            </p:nvSpPr>
            <p:spPr>
              <a:xfrm>
                <a:off x="0" y="-7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</p:grpSp>
      </p:grpSp>
      <p:sp>
        <p:nvSpPr>
          <p:cNvPr id="2" name="矩形 1"/>
          <p:cNvSpPr/>
          <p:nvPr/>
        </p:nvSpPr>
        <p:spPr>
          <a:xfrm>
            <a:off x="1403985" y="255905"/>
            <a:ext cx="7045960" cy="40513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模块二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直杆的基本变形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  2-3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剪切与挤压</a:t>
            </a:r>
            <a:endParaRPr lang="zh-CN" altLang="en-US" sz="2400">
              <a:solidFill>
                <a:srgbClr val="FFFF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511935" y="6236653"/>
            <a:ext cx="6048375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 fontAlgn="ctr"/>
            <a:r>
              <a:rPr lang="zh-CN" altLang="en-US" sz="1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宣城市信息工程学校在线精品课程</a:t>
            </a:r>
            <a:r>
              <a:rPr lang="en-US" altLang="zh-CN" sz="1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--</a:t>
            </a:r>
            <a:r>
              <a:rPr lang="zh-CN" altLang="en-US" sz="1800" dirty="0">
                <a:sym typeface="+mn-ea"/>
              </a:rPr>
              <a:t>《机械基础》</a:t>
            </a:r>
            <a:endParaRPr lang="en-US" altLang="zh-CN" sz="180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pic>
        <p:nvPicPr>
          <p:cNvPr id="4" name="图片 3" descr="2022-07-16_0953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650" y="1928495"/>
            <a:ext cx="7308215" cy="301307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7747" name="图片 287746" descr="008ah"/>
          <p:cNvPicPr>
            <a:picLocks noChangeAspect="1"/>
          </p:cNvPicPr>
          <p:nvPr/>
        </p:nvPicPr>
        <p:blipFill>
          <a:blip r:embed="rId1">
            <a:lum bright="39996" contrast="-70001"/>
          </a:blip>
          <a:stretch>
            <a:fillRect/>
          </a:stretch>
        </p:blipFill>
        <p:spPr>
          <a:xfrm rot="-284582">
            <a:off x="6588125" y="115888"/>
            <a:ext cx="1014413" cy="720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7753" name="直接连接符 287752"/>
          <p:cNvSpPr/>
          <p:nvPr/>
        </p:nvSpPr>
        <p:spPr>
          <a:xfrm>
            <a:off x="1187450" y="6165850"/>
            <a:ext cx="6697663" cy="0"/>
          </a:xfrm>
          <a:prstGeom prst="line">
            <a:avLst/>
          </a:prstGeom>
          <a:ln w="60325" cap="flat" cmpd="thickThin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6147" name="组合 287753"/>
          <p:cNvGrpSpPr/>
          <p:nvPr/>
        </p:nvGrpSpPr>
        <p:grpSpPr>
          <a:xfrm>
            <a:off x="0" y="105739"/>
            <a:ext cx="9144000" cy="946774"/>
            <a:chOff x="0" y="67"/>
            <a:chExt cx="5760" cy="596"/>
          </a:xfrm>
        </p:grpSpPr>
        <p:sp>
          <p:nvSpPr>
            <p:cNvPr id="6148" name="直接连接符 287754"/>
            <p:cNvSpPr/>
            <p:nvPr/>
          </p:nvSpPr>
          <p:spPr>
            <a:xfrm>
              <a:off x="0" y="73"/>
              <a:ext cx="5760" cy="0"/>
            </a:xfrm>
            <a:prstGeom prst="line">
              <a:avLst/>
            </a:prstGeom>
            <a:ln w="47625" cap="flat" cmpd="thickThin">
              <a:solidFill>
                <a:srgbClr val="99CC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6149" name="组合 287755"/>
            <p:cNvGrpSpPr/>
            <p:nvPr/>
          </p:nvGrpSpPr>
          <p:grpSpPr>
            <a:xfrm>
              <a:off x="0" y="67"/>
              <a:ext cx="5760" cy="596"/>
              <a:chOff x="0" y="-7"/>
              <a:chExt cx="5760" cy="653"/>
            </a:xfrm>
          </p:grpSpPr>
          <p:sp>
            <p:nvSpPr>
              <p:cNvPr id="6150" name="矩形 287756"/>
              <p:cNvSpPr/>
              <p:nvPr/>
            </p:nvSpPr>
            <p:spPr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sp>
            <p:nvSpPr>
              <p:cNvPr id="6151" name="矩形 287757"/>
              <p:cNvSpPr/>
              <p:nvPr/>
            </p:nvSpPr>
            <p:spPr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pic>
            <p:nvPicPr>
              <p:cNvPr id="6152" name="图片 287758"/>
              <p:cNvPicPr>
                <a:picLocks noChangeAspect="1"/>
              </p:cNvPicPr>
              <p:nvPr/>
            </p:nvPicPr>
            <p:blipFill>
              <a:blip r:embed="rId2">
                <a:lum bright="-12000"/>
              </a:blip>
              <a:srcRect t="18701" r="15749" b="42659"/>
              <a:stretch>
                <a:fillRect/>
              </a:stretch>
            </p:blipFill>
            <p:spPr>
              <a:xfrm>
                <a:off x="4781" y="0"/>
                <a:ext cx="979" cy="50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6153" name="矩形 287759"/>
              <p:cNvSpPr/>
              <p:nvPr/>
            </p:nvSpPr>
            <p:spPr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sp>
            <p:nvSpPr>
              <p:cNvPr id="6154" name="矩形 287760"/>
              <p:cNvSpPr/>
              <p:nvPr/>
            </p:nvSpPr>
            <p:spPr>
              <a:xfrm>
                <a:off x="0" y="-7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</p:grpSp>
      </p:grpSp>
      <p:sp>
        <p:nvSpPr>
          <p:cNvPr id="2" name="矩形 1"/>
          <p:cNvSpPr/>
          <p:nvPr/>
        </p:nvSpPr>
        <p:spPr>
          <a:xfrm>
            <a:off x="1403985" y="255905"/>
            <a:ext cx="7045960" cy="40513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模块二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直杆的基本变形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  2-3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剪切与挤压</a:t>
            </a:r>
            <a:endParaRPr lang="zh-CN" altLang="en-US" sz="2400">
              <a:solidFill>
                <a:srgbClr val="FFFF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476375" y="6237288"/>
            <a:ext cx="6048375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 fontAlgn="ctr"/>
            <a:r>
              <a:rPr lang="zh-CN" altLang="en-US" sz="1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宣城市信息工程学校在线精品课程</a:t>
            </a:r>
            <a:r>
              <a:rPr lang="en-US" altLang="zh-CN" sz="1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--</a:t>
            </a:r>
            <a:r>
              <a:rPr lang="zh-CN" altLang="en-US" sz="1800" dirty="0">
                <a:sym typeface="+mn-ea"/>
              </a:rPr>
              <a:t>《机械基础》</a:t>
            </a:r>
            <a:endParaRPr lang="en-US" altLang="zh-CN" sz="180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99795" y="1124585"/>
            <a:ext cx="4572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buClrTx/>
              <a:buSzTx/>
              <a:buFontTx/>
            </a:pPr>
            <a:r>
              <a:rPr lang="zh-CN" sz="2400">
                <a:ea typeface="宋体" panose="02010600030101010101" pitchFamily="2" charset="-122"/>
              </a:rPr>
              <a:t>研究剪切变形的意义</a:t>
            </a:r>
            <a:endParaRPr lang="zh-CN" sz="2400">
              <a:ea typeface="宋体" panose="02010600030101010101" pitchFamily="2" charset="-122"/>
            </a:endParaRPr>
          </a:p>
        </p:txBody>
      </p:sp>
      <p:pic>
        <p:nvPicPr>
          <p:cNvPr id="7" name="picture 7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 rot="21600000">
            <a:off x="889635" y="1916430"/>
            <a:ext cx="4430395" cy="2155825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600000">
            <a:off x="5471795" y="2048510"/>
            <a:ext cx="2778760" cy="1996440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1619885" y="4653280"/>
            <a:ext cx="25336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1998</a:t>
            </a:r>
            <a:r>
              <a:rPr lang="zh-CN" altLang="en-US"/>
              <a:t>年飞机迫降事故</a:t>
            </a:r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6516370" y="4580890"/>
            <a:ext cx="107442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连接件</a:t>
            </a:r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7747" name="图片 287746" descr="008ah"/>
          <p:cNvPicPr>
            <a:picLocks noChangeAspect="1"/>
          </p:cNvPicPr>
          <p:nvPr/>
        </p:nvPicPr>
        <p:blipFill>
          <a:blip r:embed="rId1">
            <a:lum bright="39996" contrast="-70001"/>
          </a:blip>
          <a:stretch>
            <a:fillRect/>
          </a:stretch>
        </p:blipFill>
        <p:spPr>
          <a:xfrm rot="-284582">
            <a:off x="6588125" y="115888"/>
            <a:ext cx="1014413" cy="720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7753" name="直接连接符 287752"/>
          <p:cNvSpPr/>
          <p:nvPr/>
        </p:nvSpPr>
        <p:spPr>
          <a:xfrm>
            <a:off x="1187450" y="6165850"/>
            <a:ext cx="6697663" cy="0"/>
          </a:xfrm>
          <a:prstGeom prst="line">
            <a:avLst/>
          </a:prstGeom>
          <a:ln w="60325" cap="flat" cmpd="thickThin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6147" name="组合 287753"/>
          <p:cNvGrpSpPr/>
          <p:nvPr/>
        </p:nvGrpSpPr>
        <p:grpSpPr>
          <a:xfrm>
            <a:off x="0" y="105739"/>
            <a:ext cx="9144000" cy="946774"/>
            <a:chOff x="0" y="67"/>
            <a:chExt cx="5760" cy="596"/>
          </a:xfrm>
        </p:grpSpPr>
        <p:sp>
          <p:nvSpPr>
            <p:cNvPr id="6148" name="直接连接符 287754"/>
            <p:cNvSpPr/>
            <p:nvPr/>
          </p:nvSpPr>
          <p:spPr>
            <a:xfrm>
              <a:off x="0" y="73"/>
              <a:ext cx="5760" cy="0"/>
            </a:xfrm>
            <a:prstGeom prst="line">
              <a:avLst/>
            </a:prstGeom>
            <a:ln w="47625" cap="flat" cmpd="thickThin">
              <a:solidFill>
                <a:srgbClr val="99CC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6149" name="组合 287755"/>
            <p:cNvGrpSpPr/>
            <p:nvPr/>
          </p:nvGrpSpPr>
          <p:grpSpPr>
            <a:xfrm>
              <a:off x="0" y="67"/>
              <a:ext cx="5760" cy="596"/>
              <a:chOff x="0" y="-7"/>
              <a:chExt cx="5760" cy="653"/>
            </a:xfrm>
          </p:grpSpPr>
          <p:sp>
            <p:nvSpPr>
              <p:cNvPr id="6150" name="矩形 287756"/>
              <p:cNvSpPr/>
              <p:nvPr/>
            </p:nvSpPr>
            <p:spPr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sp>
            <p:nvSpPr>
              <p:cNvPr id="6151" name="矩形 287757"/>
              <p:cNvSpPr/>
              <p:nvPr/>
            </p:nvSpPr>
            <p:spPr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pic>
            <p:nvPicPr>
              <p:cNvPr id="6152" name="图片 287758"/>
              <p:cNvPicPr>
                <a:picLocks noChangeAspect="1"/>
              </p:cNvPicPr>
              <p:nvPr/>
            </p:nvPicPr>
            <p:blipFill>
              <a:blip r:embed="rId2">
                <a:lum bright="-12000"/>
              </a:blip>
              <a:srcRect t="18701" r="15749" b="42659"/>
              <a:stretch>
                <a:fillRect/>
              </a:stretch>
            </p:blipFill>
            <p:spPr>
              <a:xfrm>
                <a:off x="4781" y="0"/>
                <a:ext cx="979" cy="50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6153" name="矩形 287759"/>
              <p:cNvSpPr/>
              <p:nvPr/>
            </p:nvSpPr>
            <p:spPr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sp>
            <p:nvSpPr>
              <p:cNvPr id="6154" name="矩形 287760"/>
              <p:cNvSpPr/>
              <p:nvPr/>
            </p:nvSpPr>
            <p:spPr>
              <a:xfrm>
                <a:off x="0" y="-7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</p:grpSp>
      </p:grpSp>
      <p:sp>
        <p:nvSpPr>
          <p:cNvPr id="2" name="矩形 1"/>
          <p:cNvSpPr/>
          <p:nvPr/>
        </p:nvSpPr>
        <p:spPr>
          <a:xfrm>
            <a:off x="1403985" y="255905"/>
            <a:ext cx="7045960" cy="40513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模块二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直杆的基本变形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  2-3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剪切与挤压</a:t>
            </a:r>
            <a:endParaRPr lang="zh-CN" altLang="en-US" sz="2400">
              <a:solidFill>
                <a:srgbClr val="FFFF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476375" y="6237288"/>
            <a:ext cx="6048375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 fontAlgn="ctr"/>
            <a:r>
              <a:rPr lang="zh-CN" altLang="en-US" sz="1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宣城市信息工程学校在线精品课程</a:t>
            </a:r>
            <a:r>
              <a:rPr lang="en-US" altLang="zh-CN" sz="1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--</a:t>
            </a:r>
            <a:r>
              <a:rPr lang="zh-CN" altLang="en-US" sz="1800" dirty="0">
                <a:sym typeface="+mn-ea"/>
              </a:rPr>
              <a:t>《机械基础》</a:t>
            </a:r>
            <a:endParaRPr lang="en-US" altLang="zh-CN" sz="180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83895" y="4436745"/>
            <a:ext cx="7302500" cy="1783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ts val="3000"/>
              </a:lnSpc>
            </a:pPr>
            <a:r>
              <a:rPr lang="zh-CN" b="0">
                <a:latin typeface="宋体" panose="02010600030101010101" pitchFamily="2" charset="-122"/>
                <a:ea typeface="宋体" panose="02010600030101010101" pitchFamily="2" charset="-122"/>
              </a:rPr>
              <a:t>受力特点：</a:t>
            </a:r>
            <a:r>
              <a:rPr lang="zh-CN" b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作用于构件两侧面上的外力的合力</a:t>
            </a:r>
            <a:r>
              <a:rPr lang="zh-CN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大小相等，方向相反</a:t>
            </a:r>
            <a:r>
              <a:rPr lang="zh-CN" b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，且</a:t>
            </a:r>
            <a:r>
              <a:rPr lang="zh-CN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作用线相距很近</a:t>
            </a:r>
            <a:r>
              <a:rPr lang="zh-CN" b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。</a:t>
            </a:r>
            <a:endParaRPr lang="zh-CN" b="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endParaRPr lang="zh-CN"/>
          </a:p>
          <a:p>
            <a:r>
              <a:rPr lang="zh-CN" b="0">
                <a:latin typeface="宋体" panose="02010600030101010101" pitchFamily="2" charset="-122"/>
                <a:ea typeface="宋体" panose="02010600030101010101" pitchFamily="2" charset="-122"/>
              </a:rPr>
              <a:t>变形特点：</a:t>
            </a:r>
            <a:r>
              <a:rPr lang="zh-CN" b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构件的两个力作用线之间的部分</a:t>
            </a:r>
            <a:r>
              <a:rPr lang="zh-CN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相对错动</a:t>
            </a:r>
            <a:r>
              <a:rPr lang="zh-CN" b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。</a:t>
            </a:r>
            <a:endParaRPr lang="zh-CN" b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/>
          </a:p>
        </p:txBody>
      </p:sp>
      <p:sp>
        <p:nvSpPr>
          <p:cNvPr id="38" name="textbox 38"/>
          <p:cNvSpPr/>
          <p:nvPr/>
        </p:nvSpPr>
        <p:spPr>
          <a:xfrm>
            <a:off x="683895" y="1196975"/>
            <a:ext cx="3334385" cy="323215"/>
          </a:xfrm>
          <a:prstGeom prst="rect">
            <a:avLst/>
          </a:prstGeom>
        </p:spPr>
        <p:txBody>
          <a:bodyPr vert="horz" wrap="square" lIns="0" tIns="0" rIns="0" bIns="0"/>
          <a:p>
            <a:pPr algn="l" rtl="0" eaLnBrk="0">
              <a:lnSpc>
                <a:spcPct val="75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8000"/>
              </a:lnSpc>
            </a:pPr>
            <a:r>
              <a:rPr lang="zh-CN" sz="2400">
                <a:ea typeface="宋体" panose="02010600030101010101" pitchFamily="2" charset="-122"/>
              </a:rPr>
              <a:t>一、剪切</a:t>
            </a:r>
            <a:r>
              <a:rPr lang="zh-CN" sz="2400" spc="0">
                <a:ea typeface="宋体" panose="02010600030101010101" pitchFamily="2" charset="-122"/>
              </a:rPr>
              <a:t>变形</a:t>
            </a:r>
            <a:endParaRPr lang="zh-CN" sz="2400">
              <a:ea typeface="宋体" panose="02010600030101010101" pitchFamily="2" charset="-122"/>
            </a:endParaRPr>
          </a:p>
        </p:txBody>
      </p:sp>
      <p:pic>
        <p:nvPicPr>
          <p:cNvPr id="4" name="picture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4211955" y="1844675"/>
            <a:ext cx="3774440" cy="2287905"/>
          </a:xfrm>
          <a:prstGeom prst="rect">
            <a:avLst/>
          </a:prstGeom>
        </p:spPr>
      </p:pic>
      <p:pic>
        <p:nvPicPr>
          <p:cNvPr id="5" name="picture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956310" y="2112645"/>
            <a:ext cx="3095625" cy="120840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7747" name="图片 287746" descr="008ah"/>
          <p:cNvPicPr>
            <a:picLocks noChangeAspect="1"/>
          </p:cNvPicPr>
          <p:nvPr/>
        </p:nvPicPr>
        <p:blipFill>
          <a:blip r:embed="rId1">
            <a:lum bright="39996" contrast="-70001"/>
          </a:blip>
          <a:stretch>
            <a:fillRect/>
          </a:stretch>
        </p:blipFill>
        <p:spPr>
          <a:xfrm rot="-284582">
            <a:off x="6588125" y="115888"/>
            <a:ext cx="1014413" cy="720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7753" name="直接连接符 287752"/>
          <p:cNvSpPr/>
          <p:nvPr/>
        </p:nvSpPr>
        <p:spPr>
          <a:xfrm>
            <a:off x="1187450" y="6165850"/>
            <a:ext cx="6697663" cy="0"/>
          </a:xfrm>
          <a:prstGeom prst="line">
            <a:avLst/>
          </a:prstGeom>
          <a:ln w="60325" cap="flat" cmpd="thickThin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6147" name="组合 287753"/>
          <p:cNvGrpSpPr/>
          <p:nvPr/>
        </p:nvGrpSpPr>
        <p:grpSpPr>
          <a:xfrm>
            <a:off x="0" y="105739"/>
            <a:ext cx="9144000" cy="946774"/>
            <a:chOff x="0" y="67"/>
            <a:chExt cx="5760" cy="596"/>
          </a:xfrm>
        </p:grpSpPr>
        <p:sp>
          <p:nvSpPr>
            <p:cNvPr id="6148" name="直接连接符 287754"/>
            <p:cNvSpPr/>
            <p:nvPr/>
          </p:nvSpPr>
          <p:spPr>
            <a:xfrm>
              <a:off x="0" y="73"/>
              <a:ext cx="5760" cy="0"/>
            </a:xfrm>
            <a:prstGeom prst="line">
              <a:avLst/>
            </a:prstGeom>
            <a:ln w="47625" cap="flat" cmpd="thickThin">
              <a:solidFill>
                <a:srgbClr val="99CC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6149" name="组合 287755"/>
            <p:cNvGrpSpPr/>
            <p:nvPr/>
          </p:nvGrpSpPr>
          <p:grpSpPr>
            <a:xfrm>
              <a:off x="0" y="67"/>
              <a:ext cx="5760" cy="596"/>
              <a:chOff x="0" y="-7"/>
              <a:chExt cx="5760" cy="653"/>
            </a:xfrm>
          </p:grpSpPr>
          <p:sp>
            <p:nvSpPr>
              <p:cNvPr id="6150" name="矩形 287756"/>
              <p:cNvSpPr/>
              <p:nvPr/>
            </p:nvSpPr>
            <p:spPr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sp>
            <p:nvSpPr>
              <p:cNvPr id="6151" name="矩形 287757"/>
              <p:cNvSpPr/>
              <p:nvPr/>
            </p:nvSpPr>
            <p:spPr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pic>
            <p:nvPicPr>
              <p:cNvPr id="6152" name="图片 287758"/>
              <p:cNvPicPr>
                <a:picLocks noChangeAspect="1"/>
              </p:cNvPicPr>
              <p:nvPr/>
            </p:nvPicPr>
            <p:blipFill>
              <a:blip r:embed="rId2">
                <a:lum bright="-12000"/>
              </a:blip>
              <a:srcRect t="18701" r="15749" b="42659"/>
              <a:stretch>
                <a:fillRect/>
              </a:stretch>
            </p:blipFill>
            <p:spPr>
              <a:xfrm>
                <a:off x="4781" y="0"/>
                <a:ext cx="979" cy="50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6153" name="矩形 287759"/>
              <p:cNvSpPr/>
              <p:nvPr/>
            </p:nvSpPr>
            <p:spPr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sp>
            <p:nvSpPr>
              <p:cNvPr id="6154" name="矩形 287760"/>
              <p:cNvSpPr/>
              <p:nvPr/>
            </p:nvSpPr>
            <p:spPr>
              <a:xfrm>
                <a:off x="0" y="-7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</p:grpSp>
      </p:grpSp>
      <p:sp>
        <p:nvSpPr>
          <p:cNvPr id="2" name="矩形 1"/>
          <p:cNvSpPr/>
          <p:nvPr/>
        </p:nvSpPr>
        <p:spPr>
          <a:xfrm>
            <a:off x="1403985" y="255905"/>
            <a:ext cx="7045960" cy="40513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模块二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直杆的基本变形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  2-3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剪切与挤压</a:t>
            </a:r>
            <a:endParaRPr lang="zh-CN" altLang="en-US" sz="2400">
              <a:solidFill>
                <a:srgbClr val="FFFF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476375" y="6237288"/>
            <a:ext cx="6048375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 fontAlgn="ctr"/>
            <a:r>
              <a:rPr lang="zh-CN" altLang="en-US" sz="1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宣城市信息工程学校在线精品课程</a:t>
            </a:r>
            <a:r>
              <a:rPr lang="en-US" altLang="zh-CN" sz="1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--</a:t>
            </a:r>
            <a:r>
              <a:rPr lang="zh-CN" altLang="en-US" sz="1800" dirty="0">
                <a:sym typeface="+mn-ea"/>
              </a:rPr>
              <a:t>《机械基础》</a:t>
            </a:r>
            <a:endParaRPr lang="en-US" altLang="zh-CN" sz="180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11505" y="4220845"/>
            <a:ext cx="5827395" cy="2399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/>
          </a:p>
          <a:p>
            <a:pPr marL="599440" algn="l" rtl="0" eaLnBrk="0">
              <a:lnSpc>
                <a:spcPct val="97000"/>
              </a:lnSpc>
            </a:pPr>
            <a:r>
              <a:rPr b="0" spc="-12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式中：</a:t>
            </a:r>
            <a:r>
              <a:rPr spc="-12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</a:t>
            </a:r>
            <a:r>
              <a:rPr b="0" spc="-12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——</a:t>
            </a:r>
            <a:r>
              <a:rPr lang="en-US" b="0" spc="-12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b="0" spc="-12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切应力，</a:t>
            </a:r>
            <a:r>
              <a:rPr b="0" spc="-12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M</a:t>
            </a:r>
            <a:r>
              <a:rPr b="0" spc="-1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P</a:t>
            </a:r>
            <a:r>
              <a:rPr b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a</a:t>
            </a:r>
            <a:r>
              <a:rPr b="0" spc="-12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；</a:t>
            </a:r>
            <a:endParaRPr lang="en-US" altLang="en-US" b="0" dirty="0"/>
          </a:p>
          <a:p>
            <a:pPr marL="1242060" algn="l" rtl="0" eaLnBrk="0">
              <a:lnSpc>
                <a:spcPts val="2475"/>
              </a:lnSpc>
              <a:spcBef>
                <a:spcPts val="1240"/>
              </a:spcBef>
            </a:pPr>
            <a:r>
              <a:rPr lang="en-US" i="1" spc="-8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  </a:t>
            </a:r>
            <a:r>
              <a:rPr i="1" spc="-8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F</a:t>
            </a:r>
            <a:r>
              <a:rPr spc="-70" baseline="-1700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s</a:t>
            </a:r>
            <a:r>
              <a:rPr spc="-8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0" spc="-8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——剪切面上的剪力，</a:t>
            </a:r>
            <a:r>
              <a:rPr b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N</a:t>
            </a:r>
            <a:r>
              <a:rPr b="0" spc="-8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；</a:t>
            </a:r>
            <a:endParaRPr lang="en-US" altLang="en-US" dirty="0"/>
          </a:p>
          <a:p>
            <a:pPr algn="l" rtl="0" eaLnBrk="0">
              <a:lnSpc>
                <a:spcPct val="108000"/>
              </a:lnSpc>
            </a:pPr>
            <a:endParaRPr lang="en-US" altLang="en-US" dirty="0"/>
          </a:p>
          <a:p>
            <a:pPr marL="1297940" algn="l" rtl="0" eaLnBrk="0">
              <a:lnSpc>
                <a:spcPct val="90000"/>
              </a:lnSpc>
              <a:spcBef>
                <a:spcPts val="5"/>
              </a:spcBef>
            </a:pPr>
            <a:r>
              <a:rPr lang="en-US" i="1" spc="-8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 </a:t>
            </a:r>
            <a:r>
              <a:rPr i="1" spc="-8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S</a:t>
            </a:r>
            <a:r>
              <a:rPr spc="-8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0" spc="-8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——剪切面积，</a:t>
            </a:r>
            <a:r>
              <a:rPr b="0" spc="-8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m</a:t>
            </a:r>
            <a:r>
              <a:rPr b="0" spc="-6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m</a:t>
            </a:r>
            <a:r>
              <a:rPr b="0" spc="-80" baseline="2900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b="0" spc="-8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</a:t>
            </a:r>
            <a:endParaRPr lang="en-US" altLang="en-US" b="0" dirty="0"/>
          </a:p>
          <a:p>
            <a:r>
              <a:rPr lang="zh-CN" b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。</a:t>
            </a:r>
            <a:endParaRPr lang="zh-CN" b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b="0"/>
          </a:p>
        </p:txBody>
      </p:sp>
      <p:sp>
        <p:nvSpPr>
          <p:cNvPr id="38" name="textbox 38"/>
          <p:cNvSpPr/>
          <p:nvPr/>
        </p:nvSpPr>
        <p:spPr>
          <a:xfrm>
            <a:off x="683895" y="1196975"/>
            <a:ext cx="3334385" cy="323215"/>
          </a:xfrm>
          <a:prstGeom prst="rect">
            <a:avLst/>
          </a:prstGeom>
        </p:spPr>
        <p:txBody>
          <a:bodyPr vert="horz" wrap="square" lIns="0" tIns="0" rIns="0" bIns="0"/>
          <a:p>
            <a:pPr algn="l" rtl="0" eaLnBrk="0">
              <a:lnSpc>
                <a:spcPct val="75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8000"/>
              </a:lnSpc>
            </a:pPr>
            <a:r>
              <a:rPr lang="zh-CN" sz="2400">
                <a:ea typeface="宋体" panose="02010600030101010101" pitchFamily="2" charset="-122"/>
              </a:rPr>
              <a:t>一、剪切</a:t>
            </a:r>
            <a:r>
              <a:rPr lang="zh-CN" sz="2400" spc="0">
                <a:ea typeface="宋体" panose="02010600030101010101" pitchFamily="2" charset="-122"/>
              </a:rPr>
              <a:t>变形</a:t>
            </a:r>
            <a:endParaRPr lang="zh-CN" sz="2400">
              <a:ea typeface="宋体" panose="02010600030101010101" pitchFamily="2" charset="-122"/>
            </a:endParaRPr>
          </a:p>
        </p:txBody>
      </p:sp>
      <p:pic>
        <p:nvPicPr>
          <p:cNvPr id="54" name="picture 5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539750" y="1772920"/>
            <a:ext cx="4668520" cy="2639695"/>
          </a:xfrm>
          <a:prstGeom prst="rect">
            <a:avLst/>
          </a:prstGeom>
        </p:spPr>
      </p:pic>
      <p:pic>
        <p:nvPicPr>
          <p:cNvPr id="56" name="picture 5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5652389" y="2599181"/>
            <a:ext cx="1418843" cy="1083564"/>
          </a:xfrm>
          <a:prstGeom prst="rect">
            <a:avLst/>
          </a:prstGeom>
        </p:spPr>
      </p:pic>
      <p:pic>
        <p:nvPicPr>
          <p:cNvPr id="60" name="picture 6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600000">
            <a:off x="2051684" y="4581016"/>
            <a:ext cx="327659" cy="36118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7747" name="图片 287746" descr="008ah"/>
          <p:cNvPicPr>
            <a:picLocks noChangeAspect="1"/>
          </p:cNvPicPr>
          <p:nvPr/>
        </p:nvPicPr>
        <p:blipFill>
          <a:blip r:embed="rId1">
            <a:lum bright="39996" contrast="-70001"/>
          </a:blip>
          <a:stretch>
            <a:fillRect/>
          </a:stretch>
        </p:blipFill>
        <p:spPr>
          <a:xfrm rot="-284582">
            <a:off x="6588125" y="115888"/>
            <a:ext cx="1014413" cy="720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7753" name="直接连接符 287752"/>
          <p:cNvSpPr/>
          <p:nvPr/>
        </p:nvSpPr>
        <p:spPr>
          <a:xfrm>
            <a:off x="1187450" y="6165850"/>
            <a:ext cx="6697663" cy="0"/>
          </a:xfrm>
          <a:prstGeom prst="line">
            <a:avLst/>
          </a:prstGeom>
          <a:ln w="60325" cap="flat" cmpd="thickThin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6147" name="组合 287753"/>
          <p:cNvGrpSpPr/>
          <p:nvPr/>
        </p:nvGrpSpPr>
        <p:grpSpPr>
          <a:xfrm>
            <a:off x="0" y="105739"/>
            <a:ext cx="9144000" cy="946774"/>
            <a:chOff x="0" y="67"/>
            <a:chExt cx="5760" cy="596"/>
          </a:xfrm>
        </p:grpSpPr>
        <p:sp>
          <p:nvSpPr>
            <p:cNvPr id="6148" name="直接连接符 287754"/>
            <p:cNvSpPr/>
            <p:nvPr/>
          </p:nvSpPr>
          <p:spPr>
            <a:xfrm>
              <a:off x="0" y="73"/>
              <a:ext cx="5760" cy="0"/>
            </a:xfrm>
            <a:prstGeom prst="line">
              <a:avLst/>
            </a:prstGeom>
            <a:ln w="47625" cap="flat" cmpd="thickThin">
              <a:solidFill>
                <a:srgbClr val="99CC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6149" name="组合 287755"/>
            <p:cNvGrpSpPr/>
            <p:nvPr/>
          </p:nvGrpSpPr>
          <p:grpSpPr>
            <a:xfrm>
              <a:off x="0" y="67"/>
              <a:ext cx="5760" cy="596"/>
              <a:chOff x="0" y="-7"/>
              <a:chExt cx="5760" cy="653"/>
            </a:xfrm>
          </p:grpSpPr>
          <p:sp>
            <p:nvSpPr>
              <p:cNvPr id="6150" name="矩形 287756"/>
              <p:cNvSpPr/>
              <p:nvPr/>
            </p:nvSpPr>
            <p:spPr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sp>
            <p:nvSpPr>
              <p:cNvPr id="6151" name="矩形 287757"/>
              <p:cNvSpPr/>
              <p:nvPr/>
            </p:nvSpPr>
            <p:spPr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pic>
            <p:nvPicPr>
              <p:cNvPr id="6152" name="图片 287758"/>
              <p:cNvPicPr>
                <a:picLocks noChangeAspect="1"/>
              </p:cNvPicPr>
              <p:nvPr/>
            </p:nvPicPr>
            <p:blipFill>
              <a:blip r:embed="rId2">
                <a:lum bright="-12000"/>
              </a:blip>
              <a:srcRect t="18701" r="15749" b="42659"/>
              <a:stretch>
                <a:fillRect/>
              </a:stretch>
            </p:blipFill>
            <p:spPr>
              <a:xfrm>
                <a:off x="4781" y="0"/>
                <a:ext cx="979" cy="50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6153" name="矩形 287759"/>
              <p:cNvSpPr/>
              <p:nvPr/>
            </p:nvSpPr>
            <p:spPr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sp>
            <p:nvSpPr>
              <p:cNvPr id="6154" name="矩形 287760"/>
              <p:cNvSpPr/>
              <p:nvPr/>
            </p:nvSpPr>
            <p:spPr>
              <a:xfrm>
                <a:off x="0" y="-7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</p:grpSp>
      </p:grpSp>
      <p:sp>
        <p:nvSpPr>
          <p:cNvPr id="2" name="矩形 1"/>
          <p:cNvSpPr/>
          <p:nvPr/>
        </p:nvSpPr>
        <p:spPr>
          <a:xfrm>
            <a:off x="1403985" y="255905"/>
            <a:ext cx="7045960" cy="40513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模块二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直杆的基本变形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  2-3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剪切与挤压</a:t>
            </a:r>
            <a:endParaRPr lang="zh-CN" altLang="en-US" sz="2400">
              <a:solidFill>
                <a:srgbClr val="FFFF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476375" y="6237288"/>
            <a:ext cx="6048375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 fontAlgn="ctr"/>
            <a:r>
              <a:rPr lang="zh-CN" altLang="en-US" sz="1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宣城市信息工程学校在线精品课程</a:t>
            </a:r>
            <a:r>
              <a:rPr lang="en-US" altLang="zh-CN" sz="1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--</a:t>
            </a:r>
            <a:r>
              <a:rPr lang="zh-CN" altLang="en-US" sz="1800" dirty="0">
                <a:sym typeface="+mn-ea"/>
              </a:rPr>
              <a:t>《机械基础》</a:t>
            </a:r>
            <a:endParaRPr lang="en-US" altLang="zh-CN" sz="180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38" name="textbox 38"/>
          <p:cNvSpPr/>
          <p:nvPr/>
        </p:nvSpPr>
        <p:spPr>
          <a:xfrm>
            <a:off x="683895" y="1196975"/>
            <a:ext cx="3334385" cy="323215"/>
          </a:xfrm>
          <a:prstGeom prst="rect">
            <a:avLst/>
          </a:prstGeom>
        </p:spPr>
        <p:txBody>
          <a:bodyPr vert="horz" wrap="square" lIns="0" tIns="0" rIns="0" bIns="0"/>
          <a:p>
            <a:pPr algn="l" rtl="0" eaLnBrk="0">
              <a:lnSpc>
                <a:spcPct val="75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8000"/>
              </a:lnSpc>
            </a:pPr>
            <a:r>
              <a:rPr lang="zh-CN" sz="2400">
                <a:ea typeface="宋体" panose="02010600030101010101" pitchFamily="2" charset="-122"/>
              </a:rPr>
              <a:t>二、挤压</a:t>
            </a:r>
            <a:r>
              <a:rPr lang="zh-CN" sz="2400" spc="0">
                <a:ea typeface="宋体" panose="02010600030101010101" pitchFamily="2" charset="-122"/>
              </a:rPr>
              <a:t>变形</a:t>
            </a:r>
            <a:endParaRPr lang="zh-CN" sz="2400">
              <a:ea typeface="宋体" panose="02010600030101010101" pitchFamily="2" charset="-122"/>
            </a:endParaRPr>
          </a:p>
        </p:txBody>
      </p:sp>
      <p:pic>
        <p:nvPicPr>
          <p:cNvPr id="4" name="图片 3" descr="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405" y="2056130"/>
            <a:ext cx="3629660" cy="1480820"/>
          </a:xfrm>
          <a:prstGeom prst="rect">
            <a:avLst/>
          </a:prstGeom>
        </p:spPr>
      </p:pic>
      <p:pic>
        <p:nvPicPr>
          <p:cNvPr id="5" name="图片 4" descr="1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795" y="4020820"/>
            <a:ext cx="2501900" cy="1733550"/>
          </a:xfrm>
          <a:prstGeom prst="rect">
            <a:avLst/>
          </a:prstGeom>
        </p:spPr>
      </p:pic>
      <p:pic>
        <p:nvPicPr>
          <p:cNvPr id="85" name="picture 8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600000">
            <a:off x="5436489" y="2204973"/>
            <a:ext cx="1327404" cy="10287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3401695" y="4072890"/>
            <a:ext cx="5048250" cy="1476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751840" indent="-739140" algn="l" rtl="0" eaLnBrk="0">
              <a:lnSpc>
                <a:spcPts val="3600"/>
              </a:lnSpc>
            </a:pPr>
            <a:r>
              <a:rPr b="0" spc="-3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式中：</a:t>
            </a:r>
            <a:r>
              <a:rPr spc="-3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 </a:t>
            </a:r>
            <a:r>
              <a:rPr b="0" spc="-3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—— 挤压应力，</a:t>
            </a:r>
            <a:r>
              <a:rPr b="0" spc="-3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M</a:t>
            </a:r>
            <a:r>
              <a:rPr b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P</a:t>
            </a:r>
            <a:r>
              <a:rPr b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a</a:t>
            </a:r>
            <a:r>
              <a:rPr b="0" spc="-3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；</a:t>
            </a:r>
            <a:r>
              <a:rPr b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     </a:t>
            </a:r>
            <a:r>
              <a:rPr lang="en-US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         </a:t>
            </a:r>
            <a:r>
              <a:rPr i="1" baseline="500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F</a:t>
            </a:r>
            <a:r>
              <a:rPr baseline="-2100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jy</a:t>
            </a:r>
            <a:r>
              <a:rPr lang="en-US" baseline="-2100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 </a:t>
            </a:r>
            <a:r>
              <a:rPr b="0" spc="-1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—— </a:t>
            </a:r>
            <a:r>
              <a:rPr b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挤压面上的作用力， </a:t>
            </a:r>
            <a:r>
              <a:rPr b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N</a:t>
            </a:r>
            <a:r>
              <a:rPr b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；</a:t>
            </a:r>
            <a:r>
              <a:rPr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</a:t>
            </a:r>
            <a:r>
              <a:rPr i="1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S</a:t>
            </a:r>
            <a:r>
              <a:rPr baseline="-3100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jy</a:t>
            </a:r>
            <a:r>
              <a:rPr spc="3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b="0" spc="3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—— 挤压面面积， </a:t>
            </a:r>
            <a:r>
              <a:rPr b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mm</a:t>
            </a:r>
            <a:r>
              <a:rPr b="0" baseline="3600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2</a:t>
            </a:r>
            <a:r>
              <a:rPr b="0" dirty="0">
                <a:solidFill>
                  <a:srgbClr val="000000">
                    <a:alpha val="10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</a:t>
            </a:r>
            <a:endParaRPr lang="zh-CN" altLang="en-US" b="0"/>
          </a:p>
        </p:txBody>
      </p:sp>
      <p:pic>
        <p:nvPicPr>
          <p:cNvPr id="90" name="picture 9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1600000">
            <a:off x="4139919" y="4148836"/>
            <a:ext cx="431292" cy="45567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7747" name="图片 287746" descr="008ah"/>
          <p:cNvPicPr>
            <a:picLocks noChangeAspect="1"/>
          </p:cNvPicPr>
          <p:nvPr/>
        </p:nvPicPr>
        <p:blipFill>
          <a:blip r:embed="rId1">
            <a:lum bright="39996" contrast="-70001"/>
          </a:blip>
          <a:stretch>
            <a:fillRect/>
          </a:stretch>
        </p:blipFill>
        <p:spPr>
          <a:xfrm rot="-284582">
            <a:off x="6588125" y="115888"/>
            <a:ext cx="1014413" cy="720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7753" name="直接连接符 287752"/>
          <p:cNvSpPr/>
          <p:nvPr/>
        </p:nvSpPr>
        <p:spPr>
          <a:xfrm>
            <a:off x="1187450" y="6165850"/>
            <a:ext cx="6697663" cy="0"/>
          </a:xfrm>
          <a:prstGeom prst="line">
            <a:avLst/>
          </a:prstGeom>
          <a:ln w="60325" cap="flat" cmpd="thickThin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6147" name="组合 287753"/>
          <p:cNvGrpSpPr/>
          <p:nvPr/>
        </p:nvGrpSpPr>
        <p:grpSpPr>
          <a:xfrm>
            <a:off x="0" y="105739"/>
            <a:ext cx="9144000" cy="946774"/>
            <a:chOff x="0" y="67"/>
            <a:chExt cx="5760" cy="596"/>
          </a:xfrm>
        </p:grpSpPr>
        <p:sp>
          <p:nvSpPr>
            <p:cNvPr id="6148" name="直接连接符 287754"/>
            <p:cNvSpPr/>
            <p:nvPr/>
          </p:nvSpPr>
          <p:spPr>
            <a:xfrm>
              <a:off x="0" y="73"/>
              <a:ext cx="5760" cy="0"/>
            </a:xfrm>
            <a:prstGeom prst="line">
              <a:avLst/>
            </a:prstGeom>
            <a:ln w="47625" cap="flat" cmpd="thickThin">
              <a:solidFill>
                <a:srgbClr val="99CC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6149" name="组合 287755"/>
            <p:cNvGrpSpPr/>
            <p:nvPr/>
          </p:nvGrpSpPr>
          <p:grpSpPr>
            <a:xfrm>
              <a:off x="0" y="67"/>
              <a:ext cx="5760" cy="596"/>
              <a:chOff x="0" y="-7"/>
              <a:chExt cx="5760" cy="653"/>
            </a:xfrm>
          </p:grpSpPr>
          <p:sp>
            <p:nvSpPr>
              <p:cNvPr id="6150" name="矩形 287756"/>
              <p:cNvSpPr/>
              <p:nvPr/>
            </p:nvSpPr>
            <p:spPr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sp>
            <p:nvSpPr>
              <p:cNvPr id="6151" name="矩形 287757"/>
              <p:cNvSpPr/>
              <p:nvPr/>
            </p:nvSpPr>
            <p:spPr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pic>
            <p:nvPicPr>
              <p:cNvPr id="6152" name="图片 287758"/>
              <p:cNvPicPr>
                <a:picLocks noChangeAspect="1"/>
              </p:cNvPicPr>
              <p:nvPr/>
            </p:nvPicPr>
            <p:blipFill>
              <a:blip r:embed="rId2">
                <a:lum bright="-12000"/>
              </a:blip>
              <a:srcRect t="18701" r="15749" b="42659"/>
              <a:stretch>
                <a:fillRect/>
              </a:stretch>
            </p:blipFill>
            <p:spPr>
              <a:xfrm>
                <a:off x="4781" y="0"/>
                <a:ext cx="979" cy="50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6153" name="矩形 287759"/>
              <p:cNvSpPr/>
              <p:nvPr/>
            </p:nvSpPr>
            <p:spPr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sp>
            <p:nvSpPr>
              <p:cNvPr id="6154" name="矩形 287760"/>
              <p:cNvSpPr/>
              <p:nvPr/>
            </p:nvSpPr>
            <p:spPr>
              <a:xfrm>
                <a:off x="0" y="-7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</p:grpSp>
      </p:grpSp>
      <p:sp>
        <p:nvSpPr>
          <p:cNvPr id="2" name="矩形 1"/>
          <p:cNvSpPr/>
          <p:nvPr/>
        </p:nvSpPr>
        <p:spPr>
          <a:xfrm>
            <a:off x="1403985" y="255905"/>
            <a:ext cx="7045960" cy="40513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模块二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直杆的基本变形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  2-3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剪切与挤压</a:t>
            </a:r>
            <a:endParaRPr lang="zh-CN" altLang="en-US" sz="2400">
              <a:solidFill>
                <a:srgbClr val="FFFF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476375" y="6237288"/>
            <a:ext cx="6048375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 fontAlgn="ctr"/>
            <a:r>
              <a:rPr lang="zh-CN" altLang="en-US" sz="1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宣城市信息工程学校在线精品课程</a:t>
            </a:r>
            <a:r>
              <a:rPr lang="en-US" altLang="zh-CN" sz="1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--</a:t>
            </a:r>
            <a:r>
              <a:rPr lang="zh-CN" altLang="en-US" sz="1800" dirty="0">
                <a:sym typeface="+mn-ea"/>
              </a:rPr>
              <a:t>《机械基础》</a:t>
            </a:r>
            <a:endParaRPr lang="en-US" altLang="zh-CN" sz="180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38" name="textbox 38"/>
          <p:cNvSpPr/>
          <p:nvPr/>
        </p:nvSpPr>
        <p:spPr>
          <a:xfrm>
            <a:off x="683895" y="1196975"/>
            <a:ext cx="4067175" cy="323215"/>
          </a:xfrm>
          <a:prstGeom prst="rect">
            <a:avLst/>
          </a:prstGeom>
        </p:spPr>
        <p:txBody>
          <a:bodyPr vert="horz" wrap="square" lIns="0" tIns="0" rIns="0" bIns="0"/>
          <a:p>
            <a:pPr algn="l" rtl="0" eaLnBrk="0">
              <a:lnSpc>
                <a:spcPct val="75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8000"/>
              </a:lnSpc>
            </a:pPr>
            <a:r>
              <a:rPr lang="zh-CN" sz="2400">
                <a:ea typeface="宋体" panose="02010600030101010101" pitchFamily="2" charset="-122"/>
              </a:rPr>
              <a:t>三、剪切和挤压强度校核</a:t>
            </a:r>
            <a:endParaRPr lang="zh-CN" sz="2400">
              <a:ea typeface="宋体" panose="02010600030101010101" pitchFamily="2" charset="-122"/>
            </a:endParaRPr>
          </a:p>
        </p:txBody>
      </p:sp>
      <p:pic>
        <p:nvPicPr>
          <p:cNvPr id="4" name="图片 3" descr="图片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750" y="1867535"/>
            <a:ext cx="7803515" cy="1645920"/>
          </a:xfrm>
          <a:prstGeom prst="rect">
            <a:avLst/>
          </a:prstGeom>
        </p:spPr>
      </p:pic>
      <p:pic>
        <p:nvPicPr>
          <p:cNvPr id="5" name="图片 4" descr="图片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995" y="3860800"/>
            <a:ext cx="8014970" cy="182689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7747" name="图片 287746" descr="008ah"/>
          <p:cNvPicPr>
            <a:picLocks noChangeAspect="1"/>
          </p:cNvPicPr>
          <p:nvPr/>
        </p:nvPicPr>
        <p:blipFill>
          <a:blip r:embed="rId1">
            <a:lum bright="39996" contrast="-70001"/>
          </a:blip>
          <a:stretch>
            <a:fillRect/>
          </a:stretch>
        </p:blipFill>
        <p:spPr>
          <a:xfrm rot="-284582">
            <a:off x="6588125" y="115888"/>
            <a:ext cx="1014413" cy="720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7753" name="直接连接符 287752"/>
          <p:cNvSpPr/>
          <p:nvPr/>
        </p:nvSpPr>
        <p:spPr>
          <a:xfrm>
            <a:off x="1187450" y="6165850"/>
            <a:ext cx="6697663" cy="0"/>
          </a:xfrm>
          <a:prstGeom prst="line">
            <a:avLst/>
          </a:prstGeom>
          <a:ln w="60325" cap="flat" cmpd="thickThin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6147" name="组合 287753"/>
          <p:cNvGrpSpPr/>
          <p:nvPr/>
        </p:nvGrpSpPr>
        <p:grpSpPr>
          <a:xfrm>
            <a:off x="0" y="105739"/>
            <a:ext cx="9144000" cy="946774"/>
            <a:chOff x="0" y="67"/>
            <a:chExt cx="5760" cy="596"/>
          </a:xfrm>
        </p:grpSpPr>
        <p:sp>
          <p:nvSpPr>
            <p:cNvPr id="6148" name="直接连接符 287754"/>
            <p:cNvSpPr/>
            <p:nvPr/>
          </p:nvSpPr>
          <p:spPr>
            <a:xfrm>
              <a:off x="0" y="73"/>
              <a:ext cx="5760" cy="0"/>
            </a:xfrm>
            <a:prstGeom prst="line">
              <a:avLst/>
            </a:prstGeom>
            <a:ln w="47625" cap="flat" cmpd="thickThin">
              <a:solidFill>
                <a:srgbClr val="99CC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6149" name="组合 287755"/>
            <p:cNvGrpSpPr/>
            <p:nvPr/>
          </p:nvGrpSpPr>
          <p:grpSpPr>
            <a:xfrm>
              <a:off x="0" y="67"/>
              <a:ext cx="5760" cy="596"/>
              <a:chOff x="0" y="-7"/>
              <a:chExt cx="5760" cy="653"/>
            </a:xfrm>
          </p:grpSpPr>
          <p:sp>
            <p:nvSpPr>
              <p:cNvPr id="6150" name="矩形 287756"/>
              <p:cNvSpPr/>
              <p:nvPr/>
            </p:nvSpPr>
            <p:spPr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sp>
            <p:nvSpPr>
              <p:cNvPr id="6151" name="矩形 287757"/>
              <p:cNvSpPr/>
              <p:nvPr/>
            </p:nvSpPr>
            <p:spPr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pic>
            <p:nvPicPr>
              <p:cNvPr id="6152" name="图片 287758"/>
              <p:cNvPicPr>
                <a:picLocks noChangeAspect="1"/>
              </p:cNvPicPr>
              <p:nvPr/>
            </p:nvPicPr>
            <p:blipFill>
              <a:blip r:embed="rId2">
                <a:lum bright="-12000"/>
              </a:blip>
              <a:srcRect t="18701" r="15749" b="42659"/>
              <a:stretch>
                <a:fillRect/>
              </a:stretch>
            </p:blipFill>
            <p:spPr>
              <a:xfrm>
                <a:off x="4781" y="0"/>
                <a:ext cx="979" cy="50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6153" name="矩形 287759"/>
              <p:cNvSpPr/>
              <p:nvPr/>
            </p:nvSpPr>
            <p:spPr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sp>
            <p:nvSpPr>
              <p:cNvPr id="6154" name="矩形 287760"/>
              <p:cNvSpPr/>
              <p:nvPr/>
            </p:nvSpPr>
            <p:spPr>
              <a:xfrm>
                <a:off x="0" y="-7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</p:grpSp>
      </p:grpSp>
      <p:sp>
        <p:nvSpPr>
          <p:cNvPr id="2" name="矩形 1"/>
          <p:cNvSpPr/>
          <p:nvPr/>
        </p:nvSpPr>
        <p:spPr>
          <a:xfrm>
            <a:off x="1403985" y="255905"/>
            <a:ext cx="7045960" cy="40513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模块二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直杆的基本变形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  2-3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剪切与挤压</a:t>
            </a:r>
            <a:endParaRPr lang="zh-CN" altLang="en-US" sz="2400">
              <a:solidFill>
                <a:srgbClr val="FFFF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511935" y="6236653"/>
            <a:ext cx="6048375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 fontAlgn="ctr"/>
            <a:r>
              <a:rPr lang="zh-CN" altLang="en-US" sz="1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宣城市信息工程学校在线精品课程</a:t>
            </a:r>
            <a:r>
              <a:rPr lang="en-US" altLang="zh-CN" sz="1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--</a:t>
            </a:r>
            <a:r>
              <a:rPr lang="zh-CN" altLang="en-US" sz="1800" dirty="0">
                <a:sym typeface="+mn-ea"/>
              </a:rPr>
              <a:t>《机械基础》</a:t>
            </a:r>
            <a:endParaRPr lang="en-US" altLang="zh-CN" sz="180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38" name="textbox 38"/>
          <p:cNvSpPr/>
          <p:nvPr/>
        </p:nvSpPr>
        <p:spPr>
          <a:xfrm>
            <a:off x="683895" y="1196975"/>
            <a:ext cx="4067175" cy="323215"/>
          </a:xfrm>
          <a:prstGeom prst="rect">
            <a:avLst/>
          </a:prstGeom>
        </p:spPr>
        <p:txBody>
          <a:bodyPr vert="horz" wrap="square" lIns="0" tIns="0" rIns="0" bIns="0"/>
          <a:p>
            <a:pPr algn="l" rtl="0" eaLnBrk="0">
              <a:lnSpc>
                <a:spcPct val="75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8000"/>
              </a:lnSpc>
            </a:pPr>
            <a:r>
              <a:rPr lang="zh-CN" sz="2400">
                <a:ea typeface="宋体" panose="02010600030101010101" pitchFamily="2" charset="-122"/>
              </a:rPr>
              <a:t>三、剪切和挤压强度校核</a:t>
            </a:r>
            <a:endParaRPr lang="zh-CN" sz="2400"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83895" y="1628775"/>
            <a:ext cx="8002905" cy="12128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100965" indent="491490" algn="l" rtl="0" eaLnBrk="0">
              <a:lnSpc>
                <a:spcPct val="135000"/>
              </a:lnSpc>
            </a:pPr>
            <a:r>
              <a:rPr lang="zh-CN" sz="1800" spc="-10" dirty="0">
                <a:solidFill>
                  <a:schemeClr val="tx1">
                    <a:alpha val="10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例</a:t>
            </a:r>
            <a:r>
              <a:rPr lang="en-US" altLang="zh-CN" sz="1800" spc="-10" dirty="0">
                <a:solidFill>
                  <a:schemeClr val="tx1">
                    <a:alpha val="10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</a:t>
            </a:r>
            <a:r>
              <a:rPr lang="zh-CN" sz="1800" spc="-10" dirty="0">
                <a:solidFill>
                  <a:schemeClr val="tx1">
                    <a:alpha val="10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：</a:t>
            </a:r>
            <a:r>
              <a:rPr sz="1800" b="0" dirty="0">
                <a:solidFill>
                  <a:schemeClr val="tx1">
                    <a:alpha val="10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如图所示钢板用两个铆钉铆接，钢板与铆钉材料均为 Q235 钢。已知许用挤压应力=320MPa</a:t>
            </a:r>
            <a:r>
              <a:rPr lang="en-US" sz="1800" b="0" dirty="0">
                <a:solidFill>
                  <a:schemeClr val="tx1">
                    <a:alpha val="10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,</a:t>
            </a:r>
            <a:r>
              <a:rPr sz="1800" b="0" dirty="0">
                <a:solidFill>
                  <a:schemeClr val="tx1">
                    <a:alpha val="10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许用切应力=120 MPa ，F=50kN，板厚均为t=10 mm,铆钉直径 d=17mm。试校核铆钉的强度。</a:t>
            </a:r>
            <a:endParaRPr sz="1800" b="0" dirty="0">
              <a:solidFill>
                <a:schemeClr val="tx1">
                  <a:alpha val="100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pic>
        <p:nvPicPr>
          <p:cNvPr id="9" name="图片 8" descr="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795" y="3417570"/>
            <a:ext cx="7211695" cy="178752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7747" name="图片 287746" descr="008ah"/>
          <p:cNvPicPr>
            <a:picLocks noChangeAspect="1"/>
          </p:cNvPicPr>
          <p:nvPr/>
        </p:nvPicPr>
        <p:blipFill>
          <a:blip r:embed="rId1">
            <a:lum bright="39996" contrast="-70001"/>
          </a:blip>
          <a:stretch>
            <a:fillRect/>
          </a:stretch>
        </p:blipFill>
        <p:spPr>
          <a:xfrm rot="-284582">
            <a:off x="6588125" y="115888"/>
            <a:ext cx="1014413" cy="720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7753" name="直接连接符 287752"/>
          <p:cNvSpPr/>
          <p:nvPr/>
        </p:nvSpPr>
        <p:spPr>
          <a:xfrm>
            <a:off x="1187450" y="6165850"/>
            <a:ext cx="6697663" cy="0"/>
          </a:xfrm>
          <a:prstGeom prst="line">
            <a:avLst/>
          </a:prstGeom>
          <a:ln w="60325" cap="flat" cmpd="thickThin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6147" name="组合 287753"/>
          <p:cNvGrpSpPr/>
          <p:nvPr/>
        </p:nvGrpSpPr>
        <p:grpSpPr>
          <a:xfrm>
            <a:off x="0" y="105739"/>
            <a:ext cx="9144000" cy="946774"/>
            <a:chOff x="0" y="67"/>
            <a:chExt cx="5760" cy="596"/>
          </a:xfrm>
        </p:grpSpPr>
        <p:sp>
          <p:nvSpPr>
            <p:cNvPr id="6148" name="直接连接符 287754"/>
            <p:cNvSpPr/>
            <p:nvPr/>
          </p:nvSpPr>
          <p:spPr>
            <a:xfrm>
              <a:off x="0" y="73"/>
              <a:ext cx="5760" cy="0"/>
            </a:xfrm>
            <a:prstGeom prst="line">
              <a:avLst/>
            </a:prstGeom>
            <a:ln w="47625" cap="flat" cmpd="thickThin">
              <a:solidFill>
                <a:srgbClr val="99CC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6149" name="组合 287755"/>
            <p:cNvGrpSpPr/>
            <p:nvPr/>
          </p:nvGrpSpPr>
          <p:grpSpPr>
            <a:xfrm>
              <a:off x="0" y="67"/>
              <a:ext cx="5760" cy="596"/>
              <a:chOff x="0" y="-7"/>
              <a:chExt cx="5760" cy="653"/>
            </a:xfrm>
          </p:grpSpPr>
          <p:sp>
            <p:nvSpPr>
              <p:cNvPr id="6150" name="矩形 287756"/>
              <p:cNvSpPr/>
              <p:nvPr/>
            </p:nvSpPr>
            <p:spPr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sp>
            <p:nvSpPr>
              <p:cNvPr id="6151" name="矩形 287757"/>
              <p:cNvSpPr/>
              <p:nvPr/>
            </p:nvSpPr>
            <p:spPr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pic>
            <p:nvPicPr>
              <p:cNvPr id="6152" name="图片 287758"/>
              <p:cNvPicPr>
                <a:picLocks noChangeAspect="1"/>
              </p:cNvPicPr>
              <p:nvPr/>
            </p:nvPicPr>
            <p:blipFill>
              <a:blip r:embed="rId2">
                <a:lum bright="-12000"/>
              </a:blip>
              <a:srcRect t="18701" r="15749" b="42659"/>
              <a:stretch>
                <a:fillRect/>
              </a:stretch>
            </p:blipFill>
            <p:spPr>
              <a:xfrm>
                <a:off x="4781" y="0"/>
                <a:ext cx="979" cy="50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6153" name="矩形 287759"/>
              <p:cNvSpPr/>
              <p:nvPr/>
            </p:nvSpPr>
            <p:spPr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sp>
            <p:nvSpPr>
              <p:cNvPr id="6154" name="矩形 287760"/>
              <p:cNvSpPr/>
              <p:nvPr/>
            </p:nvSpPr>
            <p:spPr>
              <a:xfrm>
                <a:off x="0" y="-7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</p:grpSp>
      </p:grpSp>
      <p:sp>
        <p:nvSpPr>
          <p:cNvPr id="2" name="矩形 1"/>
          <p:cNvSpPr/>
          <p:nvPr/>
        </p:nvSpPr>
        <p:spPr>
          <a:xfrm>
            <a:off x="1403985" y="255905"/>
            <a:ext cx="7045960" cy="40513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模块二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直杆的基本变形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  2-3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剪切与挤压</a:t>
            </a:r>
            <a:endParaRPr lang="zh-CN" altLang="en-US" sz="2400">
              <a:solidFill>
                <a:srgbClr val="FFFF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511935" y="6236653"/>
            <a:ext cx="6048375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 fontAlgn="ctr"/>
            <a:r>
              <a:rPr lang="zh-CN" altLang="en-US" sz="1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宣城市信息工程学校在线精品课程</a:t>
            </a:r>
            <a:r>
              <a:rPr lang="en-US" altLang="zh-CN" sz="1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--</a:t>
            </a:r>
            <a:r>
              <a:rPr lang="zh-CN" altLang="en-US" sz="1800" dirty="0">
                <a:sym typeface="+mn-ea"/>
              </a:rPr>
              <a:t>《机械基础》</a:t>
            </a:r>
            <a:endParaRPr lang="en-US" altLang="zh-CN" sz="180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38" name="textbox 38"/>
          <p:cNvSpPr/>
          <p:nvPr/>
        </p:nvSpPr>
        <p:spPr>
          <a:xfrm>
            <a:off x="683895" y="1196975"/>
            <a:ext cx="4067175" cy="323215"/>
          </a:xfrm>
          <a:prstGeom prst="rect">
            <a:avLst/>
          </a:prstGeom>
        </p:spPr>
        <p:txBody>
          <a:bodyPr vert="horz" wrap="square" lIns="0" tIns="0" rIns="0" bIns="0"/>
          <a:p>
            <a:pPr algn="l" rtl="0" eaLnBrk="0">
              <a:lnSpc>
                <a:spcPct val="75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8000"/>
              </a:lnSpc>
            </a:pPr>
            <a:r>
              <a:rPr lang="zh-CN" sz="2400">
                <a:ea typeface="宋体" panose="02010600030101010101" pitchFamily="2" charset="-122"/>
              </a:rPr>
              <a:t>三、剪切和挤压强度校核</a:t>
            </a:r>
            <a:endParaRPr lang="zh-CN" sz="2400"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83895" y="1628775"/>
            <a:ext cx="8002905" cy="15862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100965" indent="491490" algn="l" rtl="0" eaLnBrk="0">
              <a:lnSpc>
                <a:spcPct val="135000"/>
              </a:lnSpc>
            </a:pPr>
            <a:r>
              <a:rPr lang="zh-CN" sz="1800" spc="-10" dirty="0">
                <a:solidFill>
                  <a:schemeClr val="tx1">
                    <a:alpha val="10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例</a:t>
            </a:r>
            <a:r>
              <a:rPr lang="en-US" altLang="zh-CN" sz="1800" spc="-10" dirty="0">
                <a:solidFill>
                  <a:schemeClr val="tx1">
                    <a:alpha val="10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</a:t>
            </a:r>
            <a:r>
              <a:rPr lang="zh-CN" sz="1800" spc="-10" dirty="0">
                <a:solidFill>
                  <a:schemeClr val="tx1">
                    <a:alpha val="10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：</a:t>
            </a:r>
            <a:r>
              <a:rPr sz="1800" b="0" spc="-10" dirty="0">
                <a:solidFill>
                  <a:schemeClr val="tx1">
                    <a:alpha val="10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图中的平键将轴的扭矩传递</a:t>
            </a:r>
            <a:r>
              <a:rPr sz="1800" b="0" dirty="0">
                <a:solidFill>
                  <a:schemeClr val="tx1">
                    <a:alpha val="10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给齿轮，带动齿轮旋转。键在工作时右下侧面受到轴的挤压力</a:t>
            </a:r>
            <a:r>
              <a:rPr lang="zh-CN" sz="1800" b="0" dirty="0">
                <a:solidFill>
                  <a:schemeClr val="tx1">
                    <a:alpha val="10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，</a:t>
            </a:r>
            <a:r>
              <a:rPr sz="1800" b="0" dirty="0">
                <a:solidFill>
                  <a:schemeClr val="tx1">
                    <a:alpha val="10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左上侧面将这</a:t>
            </a:r>
            <a:r>
              <a:rPr sz="1800" b="0" spc="-40" dirty="0">
                <a:solidFill>
                  <a:schemeClr val="tx1">
                    <a:alpha val="10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个挤压力传递给齿轮的轮毂。已知轴的直径</a:t>
            </a:r>
            <a:r>
              <a:rPr lang="zh-CN" sz="1800" b="0" spc="-40" dirty="0">
                <a:solidFill>
                  <a:schemeClr val="tx1">
                    <a:alpha val="10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为</a:t>
            </a:r>
            <a:r>
              <a:rPr sz="1800" b="0" spc="-40" dirty="0">
                <a:solidFill>
                  <a:schemeClr val="tx1">
                    <a:alpha val="10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70</a:t>
            </a:r>
            <a:r>
              <a:rPr sz="1800" b="0" dirty="0">
                <a:solidFill>
                  <a:schemeClr val="tx1">
                    <a:alpha val="10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mm</a:t>
            </a:r>
            <a:r>
              <a:rPr sz="1800" b="0" spc="-40" dirty="0">
                <a:solidFill>
                  <a:schemeClr val="tx1">
                    <a:alpha val="10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,平键尺寸：宽×高×长=20</a:t>
            </a:r>
            <a:r>
              <a:rPr sz="1800" b="0" dirty="0">
                <a:solidFill>
                  <a:schemeClr val="tx1">
                    <a:alpha val="10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mm</a:t>
            </a:r>
            <a:r>
              <a:rPr sz="1800" b="0" spc="-40" dirty="0">
                <a:solidFill>
                  <a:schemeClr val="tx1">
                    <a:alpha val="10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×12</a:t>
            </a:r>
            <a:r>
              <a:rPr sz="1800" b="0" dirty="0">
                <a:solidFill>
                  <a:schemeClr val="tx1">
                    <a:alpha val="10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mm</a:t>
            </a:r>
            <a:r>
              <a:rPr sz="1800" b="0" spc="-40" dirty="0">
                <a:solidFill>
                  <a:schemeClr val="tx1">
                    <a:alpha val="10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×100</a:t>
            </a:r>
            <a:r>
              <a:rPr sz="1800" b="0" dirty="0">
                <a:solidFill>
                  <a:schemeClr val="tx1">
                    <a:alpha val="10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mm</a:t>
            </a:r>
            <a:r>
              <a:rPr lang="zh-CN" sz="1800" b="0" dirty="0">
                <a:solidFill>
                  <a:schemeClr val="tx1">
                    <a:alpha val="10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，</a:t>
            </a:r>
            <a:r>
              <a:rPr sz="1800" b="0" dirty="0">
                <a:solidFill>
                  <a:schemeClr val="tx1">
                    <a:alpha val="10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键</a:t>
            </a:r>
            <a:r>
              <a:rPr sz="1800" b="0" spc="-70" dirty="0">
                <a:solidFill>
                  <a:schemeClr val="tx1">
                    <a:alpha val="10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单侧面受到的挤压力</a:t>
            </a:r>
            <a:r>
              <a:rPr lang="zh-CN" sz="1800" b="0" spc="-70" dirty="0">
                <a:solidFill>
                  <a:schemeClr val="tx1">
                    <a:alpha val="10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为</a:t>
            </a:r>
            <a:r>
              <a:rPr sz="1800" b="0" spc="-70" dirty="0">
                <a:solidFill>
                  <a:schemeClr val="tx1">
                    <a:alpha val="10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60kN。键的</a:t>
            </a:r>
            <a:r>
              <a:rPr lang="en-US" sz="1800" b="0" spc="-70" dirty="0">
                <a:solidFill>
                  <a:schemeClr val="tx1">
                    <a:alpha val="10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 </a:t>
            </a:r>
            <a:r>
              <a:rPr sz="1800" b="0" spc="-70" dirty="0">
                <a:solidFill>
                  <a:schemeClr val="tx1">
                    <a:alpha val="10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=50</a:t>
            </a:r>
            <a:r>
              <a:rPr sz="1800" b="0" dirty="0">
                <a:solidFill>
                  <a:schemeClr val="tx1">
                    <a:alpha val="10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MPa</a:t>
            </a:r>
            <a:r>
              <a:rPr sz="1800" b="0" spc="-70" dirty="0">
                <a:solidFill>
                  <a:schemeClr val="tx1">
                    <a:alpha val="10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，</a:t>
            </a:r>
            <a:r>
              <a:rPr lang="en-US" sz="1800" b="0" spc="-70" dirty="0">
                <a:solidFill>
                  <a:schemeClr val="tx1">
                    <a:alpha val="10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 </a:t>
            </a:r>
            <a:r>
              <a:rPr sz="1800" b="0" spc="-70" dirty="0">
                <a:solidFill>
                  <a:schemeClr val="tx1">
                    <a:alpha val="10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=120</a:t>
            </a:r>
            <a:r>
              <a:rPr sz="1800" b="0" dirty="0">
                <a:solidFill>
                  <a:schemeClr val="tx1">
                    <a:alpha val="10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MPa</a:t>
            </a:r>
            <a:r>
              <a:rPr lang="zh-CN" sz="1800" b="0" dirty="0">
                <a:solidFill>
                  <a:schemeClr val="tx1">
                    <a:alpha val="10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，</a:t>
            </a:r>
            <a:r>
              <a:rPr sz="1800" b="0" spc="-70" dirty="0">
                <a:solidFill>
                  <a:schemeClr val="tx1">
                    <a:alpha val="10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请校核键的强度。</a:t>
            </a:r>
            <a:endParaRPr lang="zh-CN" altLang="en-US" sz="1800" b="0" spc="-70" dirty="0">
              <a:solidFill>
                <a:schemeClr val="tx1">
                  <a:alpha val="100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pic>
        <p:nvPicPr>
          <p:cNvPr id="128" name="picture 1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2627564" y="2875025"/>
            <a:ext cx="254508" cy="283463"/>
          </a:xfrm>
          <a:prstGeom prst="rect">
            <a:avLst/>
          </a:prstGeom>
        </p:spPr>
      </p:pic>
      <p:pic>
        <p:nvPicPr>
          <p:cNvPr id="142" name="picture 14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3707765" y="2818765"/>
            <a:ext cx="389255" cy="396875"/>
          </a:xfrm>
          <a:prstGeom prst="rect">
            <a:avLst/>
          </a:prstGeom>
        </p:spPr>
      </p:pic>
      <p:pic>
        <p:nvPicPr>
          <p:cNvPr id="7" name="图片 6" descr="2022-07-16_0949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4210" y="3325495"/>
            <a:ext cx="2603500" cy="27305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7747" name="图片 287746" descr="008ah"/>
          <p:cNvPicPr>
            <a:picLocks noChangeAspect="1"/>
          </p:cNvPicPr>
          <p:nvPr/>
        </p:nvPicPr>
        <p:blipFill>
          <a:blip r:embed="rId1">
            <a:lum bright="39996" contrast="-70001"/>
          </a:blip>
          <a:stretch>
            <a:fillRect/>
          </a:stretch>
        </p:blipFill>
        <p:spPr>
          <a:xfrm rot="-284582">
            <a:off x="6588125" y="115888"/>
            <a:ext cx="1014413" cy="720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7753" name="直接连接符 287752"/>
          <p:cNvSpPr/>
          <p:nvPr/>
        </p:nvSpPr>
        <p:spPr>
          <a:xfrm>
            <a:off x="1187450" y="6165850"/>
            <a:ext cx="6697663" cy="0"/>
          </a:xfrm>
          <a:prstGeom prst="line">
            <a:avLst/>
          </a:prstGeom>
          <a:ln w="60325" cap="flat" cmpd="thickThin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6147" name="组合 287753"/>
          <p:cNvGrpSpPr/>
          <p:nvPr/>
        </p:nvGrpSpPr>
        <p:grpSpPr>
          <a:xfrm>
            <a:off x="0" y="105739"/>
            <a:ext cx="9144000" cy="946774"/>
            <a:chOff x="0" y="67"/>
            <a:chExt cx="5760" cy="596"/>
          </a:xfrm>
        </p:grpSpPr>
        <p:sp>
          <p:nvSpPr>
            <p:cNvPr id="6148" name="直接连接符 287754"/>
            <p:cNvSpPr/>
            <p:nvPr/>
          </p:nvSpPr>
          <p:spPr>
            <a:xfrm>
              <a:off x="0" y="73"/>
              <a:ext cx="5760" cy="0"/>
            </a:xfrm>
            <a:prstGeom prst="line">
              <a:avLst/>
            </a:prstGeom>
            <a:ln w="47625" cap="flat" cmpd="thickThin">
              <a:solidFill>
                <a:srgbClr val="99CC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6149" name="组合 287755"/>
            <p:cNvGrpSpPr/>
            <p:nvPr/>
          </p:nvGrpSpPr>
          <p:grpSpPr>
            <a:xfrm>
              <a:off x="0" y="67"/>
              <a:ext cx="5760" cy="596"/>
              <a:chOff x="0" y="-7"/>
              <a:chExt cx="5760" cy="653"/>
            </a:xfrm>
          </p:grpSpPr>
          <p:sp>
            <p:nvSpPr>
              <p:cNvPr id="6150" name="矩形 287756"/>
              <p:cNvSpPr/>
              <p:nvPr/>
            </p:nvSpPr>
            <p:spPr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sp>
            <p:nvSpPr>
              <p:cNvPr id="6151" name="矩形 287757"/>
              <p:cNvSpPr/>
              <p:nvPr/>
            </p:nvSpPr>
            <p:spPr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pic>
            <p:nvPicPr>
              <p:cNvPr id="6152" name="图片 287758"/>
              <p:cNvPicPr>
                <a:picLocks noChangeAspect="1"/>
              </p:cNvPicPr>
              <p:nvPr/>
            </p:nvPicPr>
            <p:blipFill>
              <a:blip r:embed="rId2">
                <a:lum bright="-12000"/>
              </a:blip>
              <a:srcRect t="18701" r="15749" b="42659"/>
              <a:stretch>
                <a:fillRect/>
              </a:stretch>
            </p:blipFill>
            <p:spPr>
              <a:xfrm>
                <a:off x="4781" y="0"/>
                <a:ext cx="979" cy="50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6153" name="矩形 287759"/>
              <p:cNvSpPr/>
              <p:nvPr/>
            </p:nvSpPr>
            <p:spPr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  <p:sp>
            <p:nvSpPr>
              <p:cNvPr id="6154" name="矩形 287760"/>
              <p:cNvSpPr/>
              <p:nvPr/>
            </p:nvSpPr>
            <p:spPr>
              <a:xfrm>
                <a:off x="0" y="-7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anose="02010609030101010101" pitchFamily="49" charset="-122"/>
                  <a:ea typeface="楷体_GB2312" panose="02010609030101010101" pitchFamily="49" charset="-122"/>
                </a:endParaRPr>
              </a:p>
            </p:txBody>
          </p:sp>
        </p:grpSp>
      </p:grpSp>
      <p:sp>
        <p:nvSpPr>
          <p:cNvPr id="2" name="矩形 1"/>
          <p:cNvSpPr/>
          <p:nvPr/>
        </p:nvSpPr>
        <p:spPr>
          <a:xfrm>
            <a:off x="1403985" y="255905"/>
            <a:ext cx="7045960" cy="40513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模块二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直杆的基本变形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  2-3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剪切与挤压</a:t>
            </a:r>
            <a:endParaRPr lang="zh-CN" altLang="en-US" sz="2400">
              <a:solidFill>
                <a:srgbClr val="FFFF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511935" y="6236653"/>
            <a:ext cx="6048375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 fontAlgn="ctr"/>
            <a:r>
              <a:rPr lang="zh-CN" altLang="en-US" sz="1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宣城市信息工程学校在线精品课程</a:t>
            </a:r>
            <a:r>
              <a:rPr lang="en-US" altLang="zh-CN" sz="1800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--</a:t>
            </a:r>
            <a:r>
              <a:rPr lang="zh-CN" altLang="en-US" sz="1800" dirty="0">
                <a:sym typeface="+mn-ea"/>
              </a:rPr>
              <a:t>《机械基础》</a:t>
            </a:r>
            <a:endParaRPr lang="en-US" altLang="zh-CN" sz="180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38" name="textbox 38"/>
          <p:cNvSpPr/>
          <p:nvPr/>
        </p:nvSpPr>
        <p:spPr>
          <a:xfrm>
            <a:off x="683895" y="1196975"/>
            <a:ext cx="4067175" cy="323215"/>
          </a:xfrm>
          <a:prstGeom prst="rect">
            <a:avLst/>
          </a:prstGeom>
        </p:spPr>
        <p:txBody>
          <a:bodyPr vert="horz" wrap="square" lIns="0" tIns="0" rIns="0" bIns="0"/>
          <a:p>
            <a:pPr algn="l" rtl="0" eaLnBrk="0">
              <a:lnSpc>
                <a:spcPct val="75000"/>
              </a:lnSpc>
            </a:pPr>
            <a:endParaRPr lang="en-US" altLang="en-US" sz="100" dirty="0"/>
          </a:p>
          <a:p>
            <a:pPr marL="12700" algn="l" rtl="0" eaLnBrk="0">
              <a:lnSpc>
                <a:spcPct val="98000"/>
              </a:lnSpc>
            </a:pPr>
            <a:r>
              <a:rPr lang="zh-CN" sz="2400">
                <a:ea typeface="宋体" panose="02010600030101010101" pitchFamily="2" charset="-122"/>
              </a:rPr>
              <a:t>三、剪切和挤压强度校核</a:t>
            </a:r>
            <a:endParaRPr lang="zh-CN" sz="2400">
              <a:ea typeface="宋体" panose="02010600030101010101" pitchFamily="2" charset="-122"/>
            </a:endParaRPr>
          </a:p>
        </p:txBody>
      </p:sp>
      <p:pic>
        <p:nvPicPr>
          <p:cNvPr id="4" name="图片 3" descr="图片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05" y="1814195"/>
            <a:ext cx="7734300" cy="405765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ags/tag1.xml><?xml version="1.0" encoding="utf-8"?>
<p:tagLst xmlns:p="http://schemas.openxmlformats.org/presentationml/2006/main">
  <p:tag name="KSO_WM_UNIT_PLACING_PICTURE_USER_VIEWPORT" val="{&quot;height&quot;:3395,&quot;width&quot;:7415}"/>
</p:tagLst>
</file>

<file path=ppt/tags/tag2.xml><?xml version="1.0" encoding="utf-8"?>
<p:tagLst xmlns:p="http://schemas.openxmlformats.org/presentationml/2006/main">
  <p:tag name="KSO_WPP_MARK_KEY" val="7e0e126d-e5cf-46f6-bedf-42be42292834"/>
  <p:tag name="COMMONDATA" val="eyJoZGlkIjoiMjA5ODQyMDQxMTAxMTg5MjE1OWJjODBmMDk2OWY4ZmE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1109</Words>
  <Application>WPS 演示</Application>
  <PresentationFormat>在屏幕上显示</PresentationFormat>
  <Paragraphs>91</Paragraphs>
  <Slides>11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22" baseType="lpstr">
      <vt:lpstr>Arial</vt:lpstr>
      <vt:lpstr>宋体</vt:lpstr>
      <vt:lpstr>Wingdings</vt:lpstr>
      <vt:lpstr>楷体_GB2312</vt:lpstr>
      <vt:lpstr>新宋体</vt:lpstr>
      <vt:lpstr>黑体</vt:lpstr>
      <vt:lpstr>微软雅黑</vt:lpstr>
      <vt:lpstr>Times New Roman</vt:lpstr>
      <vt:lpstr>Arial Unicode MS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胡君</dc:creator>
  <cp:lastModifiedBy>WPS_1606719979</cp:lastModifiedBy>
  <cp:revision>353</cp:revision>
  <dcterms:created xsi:type="dcterms:W3CDTF">2011-08-04T15:40:00Z</dcterms:created>
  <dcterms:modified xsi:type="dcterms:W3CDTF">2022-07-18T00:19:17Z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2052-11.1.0.11830</vt:lpwstr>
  </property>
  <property fmtid="{D5CDD505-2E9C-101B-9397-08002B2CF9AE}" pid="3" name="ICV">
    <vt:lpwstr>87F3041A65064998AD2BD9C501E4A101</vt:lpwstr>
  </property>
</Properties>
</file>