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5"/>
  </p:notesMasterIdLst>
  <p:sldIdLst>
    <p:sldId id="279" r:id="rId4"/>
    <p:sldId id="280" r:id="rId6"/>
    <p:sldId id="312" r:id="rId7"/>
    <p:sldId id="313" r:id="rId8"/>
    <p:sldId id="314" r:id="rId9"/>
    <p:sldId id="316" r:id="rId10"/>
    <p:sldId id="317" r:id="rId11"/>
    <p:sldId id="320" r:id="rId12"/>
    <p:sldId id="319" r:id="rId13"/>
    <p:sldId id="322" r:id="rId14"/>
    <p:sldId id="318" r:id="rId15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CCCC"/>
    <a:srgbClr val="FF3300"/>
    <a:srgbClr val="FFFF00"/>
    <a:srgbClr val="D60093"/>
    <a:srgbClr val="990099"/>
    <a:srgbClr val="99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480" y="-96"/>
      </p:cViewPr>
      <p:guideLst>
        <p:guide orient="horz" pos="2228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2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3076" name="幻灯片图像占位符 5123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512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楷体_GB2312" panose="02010609030101010101" pitchFamily="49" charset="-122"/>
                <a:ea typeface="楷体_GB2312" panose="02010609030101010101" pitchFamily="49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  <p:sp>
        <p:nvSpPr>
          <p:cNvPr id="512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anose="02010609030101010101" pitchFamily="49" charset="-122"/>
                <a:ea typeface="楷体_GB2312" panose="02010609030101010101" pitchFamily="49" charset="-122"/>
              </a:rPr>
            </a:fld>
            <a:endParaRPr lang="zh-CN" altLang="en-US" sz="1200" b="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9" contrast="-70000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099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410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410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410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410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410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410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87767" name="矩形 287766"/>
          <p:cNvSpPr/>
          <p:nvPr/>
        </p:nvSpPr>
        <p:spPr>
          <a:xfrm>
            <a:off x="1352550" y="28003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87775" name="矩形 287774"/>
          <p:cNvSpPr/>
          <p:nvPr/>
        </p:nvSpPr>
        <p:spPr>
          <a:xfrm>
            <a:off x="1476375" y="1786255"/>
            <a:ext cx="5906135" cy="280479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2-3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剪切与挤压</a:t>
            </a:r>
            <a:r>
              <a:rPr lang="zh-CN" altLang="en-US" sz="4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5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28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7" grpId="0"/>
      <p:bldP spid="28777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1935" y="623665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4691380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四、提高连接件强度的主要措施</a:t>
            </a:r>
            <a:endParaRPr lang="zh-CN" sz="2400">
              <a:ea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15695" y="2420620"/>
            <a:ext cx="635444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增加连接件的数量，加大承载面积；</a:t>
            </a:r>
            <a:endParaRPr lang="en-US" sz="2400" b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通过增加连接件剪切面数量，加大承载面积。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1935" y="623665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图片 3" descr="2022-07-16_0953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1928495"/>
            <a:ext cx="7308215" cy="3013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795" y="1124585"/>
            <a:ext cx="4572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sz="2400">
                <a:ea typeface="宋体" panose="02010600030101010101" pitchFamily="2" charset="-122"/>
              </a:rPr>
              <a:t>研究剪切变形的意义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7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21600000">
            <a:off x="889635" y="1916430"/>
            <a:ext cx="4430395" cy="215582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471795" y="2048510"/>
            <a:ext cx="2778760" cy="199644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619885" y="4653280"/>
            <a:ext cx="2533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1998</a:t>
            </a:r>
            <a:r>
              <a:rPr lang="zh-CN" altLang="en-US"/>
              <a:t>年飞机迫降事故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516370" y="4580890"/>
            <a:ext cx="10744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连接件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895" y="4436745"/>
            <a:ext cx="7302500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ts val="3000"/>
              </a:lnSpc>
            </a:pP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</a:rPr>
              <a:t>受力特点：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作用于构件两侧面上的外力的合力</a:t>
            </a:r>
            <a:r>
              <a:rPr 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大小相等，方向相反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，且</a:t>
            </a:r>
            <a:r>
              <a:rPr 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作用线相距很近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。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/>
          </a:p>
          <a:p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</a:rPr>
              <a:t>变形特点：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构件的两个力作用线之间的部分</a:t>
            </a:r>
            <a:r>
              <a:rPr 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相对错动</a:t>
            </a:r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。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/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333438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一、剪切</a:t>
            </a:r>
            <a:r>
              <a:rPr lang="zh-CN" sz="2400" spc="0">
                <a:ea typeface="宋体" panose="02010600030101010101" pitchFamily="2" charset="-122"/>
              </a:rPr>
              <a:t>变形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4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211955" y="1844675"/>
            <a:ext cx="3774440" cy="2287905"/>
          </a:xfrm>
          <a:prstGeom prst="rect">
            <a:avLst/>
          </a:prstGeom>
        </p:spPr>
      </p:pic>
      <p:pic>
        <p:nvPicPr>
          <p:cNvPr id="5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956310" y="2112645"/>
            <a:ext cx="3095625" cy="12084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1505" y="4220845"/>
            <a:ext cx="5827395" cy="2399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/>
          </a:p>
          <a:p>
            <a:pPr marL="599440" algn="l" rtl="0" eaLnBrk="0">
              <a:lnSpc>
                <a:spcPct val="97000"/>
              </a:lnSpc>
            </a:pPr>
            <a:r>
              <a:rPr b="0"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式中：</a:t>
            </a:r>
            <a:r>
              <a:rPr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b="0"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en-US" b="0"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b="0"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切应力，</a:t>
            </a:r>
            <a:r>
              <a:rPr b="0" spc="-12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M</a:t>
            </a:r>
            <a:r>
              <a:rPr b="0" spc="-1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</a:t>
            </a:r>
            <a:r>
              <a:rPr b="0" spc="-1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</a:t>
            </a:r>
            <a:endParaRPr lang="en-US" altLang="en-US" b="0" dirty="0"/>
          </a:p>
          <a:p>
            <a:pPr marL="1242060" algn="l" rtl="0" eaLnBrk="0">
              <a:lnSpc>
                <a:spcPts val="2475"/>
              </a:lnSpc>
              <a:spcBef>
                <a:spcPts val="1240"/>
              </a:spcBef>
            </a:pPr>
            <a:r>
              <a:rPr lang="en-US" i="1"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 </a:t>
            </a:r>
            <a:r>
              <a:rPr i="1"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</a:t>
            </a:r>
            <a:r>
              <a:rPr spc="-70" baseline="-17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</a:t>
            </a:r>
            <a:r>
              <a:rPr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——剪切面上的剪力，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</a:t>
            </a:r>
            <a:r>
              <a:rPr b="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</a:t>
            </a:r>
            <a:endParaRPr lang="en-US" altLang="en-US" dirty="0"/>
          </a:p>
          <a:p>
            <a:pPr algn="l" rtl="0" eaLnBrk="0">
              <a:lnSpc>
                <a:spcPct val="108000"/>
              </a:lnSpc>
            </a:pPr>
            <a:endParaRPr lang="en-US" altLang="en-US" dirty="0"/>
          </a:p>
          <a:p>
            <a:pPr marL="1297940" algn="l" rtl="0" eaLnBrk="0">
              <a:lnSpc>
                <a:spcPct val="90000"/>
              </a:lnSpc>
              <a:spcBef>
                <a:spcPts val="5"/>
              </a:spcBef>
            </a:pPr>
            <a:r>
              <a:rPr lang="en-US" i="1"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</a:t>
            </a:r>
            <a:r>
              <a:rPr i="1"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</a:t>
            </a:r>
            <a:r>
              <a:rPr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——剪切面积，</a:t>
            </a:r>
            <a:r>
              <a:rPr b="0" spc="-8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m</a:t>
            </a:r>
            <a:r>
              <a:rPr b="0" spc="-6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m</a:t>
            </a:r>
            <a:r>
              <a:rPr b="0" spc="-80" baseline="2900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b="0" spc="-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en-US" altLang="en-US" b="0" dirty="0"/>
          </a:p>
          <a:p>
            <a:r>
              <a:rPr lang="zh-CN" b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。</a:t>
            </a:r>
            <a:endParaRPr lang="zh-CN" b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b="0"/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333438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一、剪切</a:t>
            </a:r>
            <a:r>
              <a:rPr lang="zh-CN" sz="2400" spc="0">
                <a:ea typeface="宋体" panose="02010600030101010101" pitchFamily="2" charset="-122"/>
              </a:rPr>
              <a:t>变形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54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539750" y="1772920"/>
            <a:ext cx="4668520" cy="2639695"/>
          </a:xfrm>
          <a:prstGeom prst="rect">
            <a:avLst/>
          </a:prstGeom>
        </p:spPr>
      </p:pic>
      <p:pic>
        <p:nvPicPr>
          <p:cNvPr id="56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652389" y="2599181"/>
            <a:ext cx="1418843" cy="1083564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051684" y="4581016"/>
            <a:ext cx="327659" cy="3611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333438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二、挤压</a:t>
            </a:r>
            <a:r>
              <a:rPr lang="zh-CN" sz="2400" spc="0">
                <a:ea typeface="宋体" panose="02010600030101010101" pitchFamily="2" charset="-122"/>
              </a:rPr>
              <a:t>变形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4" name="图片 3" descr="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05" y="2056130"/>
            <a:ext cx="3629660" cy="1480820"/>
          </a:xfrm>
          <a:prstGeom prst="rect">
            <a:avLst/>
          </a:prstGeom>
        </p:spPr>
      </p:pic>
      <p:pic>
        <p:nvPicPr>
          <p:cNvPr id="5" name="图片 4" descr="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795" y="4020820"/>
            <a:ext cx="2501900" cy="1733550"/>
          </a:xfrm>
          <a:prstGeom prst="rect">
            <a:avLst/>
          </a:prstGeom>
        </p:spPr>
      </p:pic>
      <p:pic>
        <p:nvPicPr>
          <p:cNvPr id="85" name="pictur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436489" y="2204973"/>
            <a:ext cx="1327404" cy="1028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01695" y="4072890"/>
            <a:ext cx="504825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751840" indent="-739140" algn="l" rtl="0" eaLnBrk="0">
              <a:lnSpc>
                <a:spcPts val="3600"/>
              </a:lnSpc>
            </a:pPr>
            <a:r>
              <a:rPr b="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式中：</a:t>
            </a:r>
            <a:r>
              <a:rPr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b="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 挤压应力，</a:t>
            </a:r>
            <a:r>
              <a:rPr b="0" spc="-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M</a:t>
            </a:r>
            <a:r>
              <a:rPr b="0" spc="-1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a</a:t>
            </a:r>
            <a:r>
              <a:rPr b="0" spc="-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</a:t>
            </a:r>
            <a:r>
              <a:rPr lang="en-US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</a:t>
            </a:r>
            <a:r>
              <a:rPr i="1" baseline="5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F</a:t>
            </a:r>
            <a:r>
              <a:rPr baseline="-21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jy</a:t>
            </a:r>
            <a:r>
              <a:rPr lang="en-US" baseline="-21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 </a:t>
            </a:r>
            <a:r>
              <a:rPr b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 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挤压面上的作用力， 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</a:t>
            </a:r>
            <a:r>
              <a:rPr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i="1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</a:t>
            </a:r>
            <a:r>
              <a:rPr baseline="-31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jy</a:t>
            </a:r>
            <a:r>
              <a:rPr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0" spc="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 挤压面面积， 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mm</a:t>
            </a:r>
            <a:r>
              <a:rPr b="0" baseline="36000" dirty="0">
                <a:solidFill>
                  <a:srgbClr val="000000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</a:t>
            </a:r>
            <a:r>
              <a:rPr b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b="0"/>
          </a:p>
        </p:txBody>
      </p:sp>
      <p:pic>
        <p:nvPicPr>
          <p:cNvPr id="90" name="picture 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139919" y="4148836"/>
            <a:ext cx="431292" cy="4556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406717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三、剪切和挤压强度校核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1867535"/>
            <a:ext cx="7803515" cy="1645920"/>
          </a:xfrm>
          <a:prstGeom prst="rect">
            <a:avLst/>
          </a:prstGeom>
        </p:spPr>
      </p:pic>
      <p:pic>
        <p:nvPicPr>
          <p:cNvPr id="5" name="图片 4" descr="图片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95" y="3860800"/>
            <a:ext cx="8014970" cy="18268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1935" y="623665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406717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三、剪切和挤压强度校核</a:t>
            </a:r>
            <a:endParaRPr lang="zh-CN" sz="24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3895" y="1628775"/>
            <a:ext cx="8002905" cy="12128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00965" indent="491490" algn="l" rtl="0" eaLnBrk="0">
              <a:lnSpc>
                <a:spcPct val="135000"/>
              </a:lnSpc>
            </a:pPr>
            <a:r>
              <a:rPr 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例</a:t>
            </a:r>
            <a:r>
              <a:rPr lang="en-US" alt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如图所示钢板用两个铆钉铆接，钢板与铆钉材料均为 Q235 钢。已知许用挤压应力=320MPa</a:t>
            </a:r>
            <a:r>
              <a:rPr lang="en-US"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许用切应力=120 MPa ，F=50kN，板厚均为t=10 mm,铆钉直径 d=17mm。试校核铆钉的强度。</a:t>
            </a:r>
            <a:endParaRPr sz="1800" b="0" dirty="0">
              <a:solidFill>
                <a:schemeClr val="tx1">
                  <a:alpha val="10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9" name="图片 8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95" y="3417570"/>
            <a:ext cx="7211695" cy="1787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1935" y="623665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406717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三、剪切和挤压强度校核</a:t>
            </a:r>
            <a:endParaRPr lang="zh-CN" sz="24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3895" y="1628775"/>
            <a:ext cx="8002905" cy="15862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00965" indent="491490" algn="l" rtl="0" eaLnBrk="0">
              <a:lnSpc>
                <a:spcPct val="135000"/>
              </a:lnSpc>
            </a:pPr>
            <a:r>
              <a:rPr 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例</a:t>
            </a:r>
            <a:r>
              <a:rPr lang="en-US" alt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sz="180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</a:t>
            </a:r>
            <a:r>
              <a:rPr sz="1800" b="0" spc="-1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图中的平键将轴的扭矩传递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给齿轮，带动齿轮旋转。键在工作时右下侧面受到轴的挤压力</a:t>
            </a:r>
            <a:r>
              <a:rPr lang="zh-CN"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左上侧面将这</a:t>
            </a:r>
            <a:r>
              <a:rPr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个挤压力传递给齿轮的轮毂。已知轴的直径</a:t>
            </a:r>
            <a:r>
              <a:rPr lang="zh-CN"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为</a:t>
            </a:r>
            <a:r>
              <a:rPr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70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</a:t>
            </a:r>
            <a:r>
              <a:rPr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,平键尺寸：宽×高×长=20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</a:t>
            </a:r>
            <a:r>
              <a:rPr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×12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</a:t>
            </a:r>
            <a:r>
              <a:rPr sz="1800" b="0" spc="-4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×100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</a:t>
            </a:r>
            <a:r>
              <a:rPr lang="zh-CN"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键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单侧面受到的挤压力</a:t>
            </a:r>
            <a:r>
              <a:rPr lang="zh-CN"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为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60kN。键的</a:t>
            </a:r>
            <a:r>
              <a:rPr lang="en-US"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=50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MPa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=120</a:t>
            </a:r>
            <a:r>
              <a:rPr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MPa</a:t>
            </a:r>
            <a:r>
              <a:rPr lang="zh-CN" sz="1800" b="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1800" b="0" spc="-70" dirty="0">
                <a:solidFill>
                  <a:schemeClr val="tx1">
                    <a:alpha val="10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请校核键的强度。</a:t>
            </a:r>
            <a:endParaRPr lang="zh-CN" altLang="en-US" sz="1800" b="0" spc="-70" dirty="0">
              <a:solidFill>
                <a:schemeClr val="tx1">
                  <a:alpha val="10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128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627564" y="2875025"/>
            <a:ext cx="254508" cy="283463"/>
          </a:xfrm>
          <a:prstGeom prst="rect">
            <a:avLst/>
          </a:prstGeom>
        </p:spPr>
      </p:pic>
      <p:pic>
        <p:nvPicPr>
          <p:cNvPr id="142" name="picture 1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707765" y="2818765"/>
            <a:ext cx="389255" cy="396875"/>
          </a:xfrm>
          <a:prstGeom prst="rect">
            <a:avLst/>
          </a:prstGeom>
        </p:spPr>
      </p:pic>
      <p:pic>
        <p:nvPicPr>
          <p:cNvPr id="7" name="图片 6" descr="2022-07-16_0949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4210" y="3325495"/>
            <a:ext cx="2603500" cy="2730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05739"/>
            <a:ext cx="9144000" cy="946774"/>
            <a:chOff x="0" y="67"/>
            <a:chExt cx="5760" cy="596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67"/>
              <a:ext cx="5760" cy="596"/>
              <a:chOff x="0" y="-7"/>
              <a:chExt cx="5760" cy="653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-7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anose="02010609030101010101" pitchFamily="49" charset="-122"/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1403985" y="255905"/>
            <a:ext cx="7045960" cy="40513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模块二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直杆的基本变形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2-3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剪切与挤压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1935" y="6236653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宣城市信息工程学校在线精品课程</a:t>
            </a:r>
            <a:r>
              <a:rPr lang="en-US" altLang="zh-CN" sz="1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--</a:t>
            </a:r>
            <a:r>
              <a:rPr lang="zh-CN" altLang="en-US" sz="1800" dirty="0">
                <a:sym typeface="+mn-ea"/>
              </a:rPr>
              <a:t>《机械基础》</a:t>
            </a:r>
            <a:endParaRPr lang="en-US" altLang="zh-CN" sz="1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textbox 38"/>
          <p:cNvSpPr/>
          <p:nvPr/>
        </p:nvSpPr>
        <p:spPr>
          <a:xfrm>
            <a:off x="683895" y="1196975"/>
            <a:ext cx="4067175" cy="323215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lang="zh-CN" sz="2400">
                <a:ea typeface="宋体" panose="02010600030101010101" pitchFamily="2" charset="-122"/>
              </a:rPr>
              <a:t>三、剪切和挤压强度校核</a:t>
            </a:r>
            <a:endParaRPr lang="zh-CN" sz="2400">
              <a:ea typeface="宋体" panose="02010600030101010101" pitchFamily="2" charset="-122"/>
            </a:endParaRPr>
          </a:p>
        </p:txBody>
      </p:sp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1814195"/>
            <a:ext cx="7734300" cy="40576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3395,&quot;width&quot;:7415}"/>
</p:tagLst>
</file>

<file path=ppt/tags/tag2.xml><?xml version="1.0" encoding="utf-8"?>
<p:tagLst xmlns:p="http://schemas.openxmlformats.org/presentationml/2006/main">
  <p:tag name="KSO_WPP_MARK_KEY" val="7e0e126d-e5cf-46f6-bedf-42be42292834"/>
  <p:tag name="COMMONDATA" val="eyJoZGlkIjoiMjA5ODQyMDQxMTAxMTg5MjE1OWJjODBmMDk2OWY4Z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WPS 演示</Application>
  <PresentationFormat>在屏幕上显示</PresentationFormat>
  <Paragraphs>91</Paragraphs>
  <Slides>11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楷体_GB2312</vt:lpstr>
      <vt:lpstr>新宋体</vt:lpstr>
      <vt:lpstr>黑体</vt:lpstr>
      <vt:lpstr>微软雅黑</vt:lpstr>
      <vt:lpstr>Times New Roman</vt:lpstr>
      <vt:lpstr>Arial Unicode MS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胡君</dc:creator>
  <cp:lastModifiedBy>WPS_1606719979</cp:lastModifiedBy>
  <cp:revision>353</cp:revision>
  <dcterms:created xsi:type="dcterms:W3CDTF">2011-08-04T15:40:00Z</dcterms:created>
  <dcterms:modified xsi:type="dcterms:W3CDTF">2022-07-18T00:19:17Z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87F3041A65064998AD2BD9C501E4A101</vt:lpwstr>
  </property>
</Properties>
</file>