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9" r:id="rId3"/>
    <p:sldId id="297" r:id="rId5"/>
    <p:sldId id="298" r:id="rId6"/>
    <p:sldId id="299" r:id="rId7"/>
    <p:sldId id="300" r:id="rId8"/>
    <p:sldId id="290" r:id="rId9"/>
    <p:sldId id="296" r:id="rId10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tx1"/>
        </a:solidFill>
        <a:latin typeface="楷体_GB2312" panose="02010609030101010101" pitchFamily="49" charset="-122"/>
        <a:ea typeface="楷体_GB2312" panose="0201060903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CCCC"/>
    <a:srgbClr val="FF3300"/>
    <a:srgbClr val="FFFF00"/>
    <a:srgbClr val="D60093"/>
    <a:srgbClr val="990099"/>
    <a:srgbClr val="99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-480" y="-96"/>
      </p:cViewPr>
      <p:guideLst>
        <p:guide orient="horz" pos="2206"/>
        <p:guide pos="290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b="0" strike="noStrike" noProof="1" dirty="0"/>
          </a:p>
        </p:txBody>
      </p:sp>
      <p:sp>
        <p:nvSpPr>
          <p:cNvPr id="3076" name="幻灯片图像占位符 5123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51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b="0" strike="noStrike" noProof="1" dirty="0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b="0" strike="noStrike" noProof="1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5122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b="0" dirty="0">
                <a:latin typeface="楷体_GB2312" panose="02010609030101010101" pitchFamily="49" charset="-122"/>
                <a:ea typeface="楷体_GB2312" panose="02010609030101010101" pitchFamily="49" charset="-122"/>
              </a:rPr>
            </a:fld>
            <a:endParaRPr lang="zh-CN" altLang="en-US" sz="1200" b="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7170" name="幻灯片图像占位符 288769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文本占位符 288770"/>
          <p:cNvSpPr>
            <a:spLocks noGrp="1"/>
          </p:cNvSpPr>
          <p:nvPr>
            <p:ph type="body"/>
          </p:nvPr>
        </p:nvSpPr>
        <p:spPr/>
        <p:txBody>
          <a:bodyPr anchor="t" anchorCtr="0"/>
          <a:p>
            <a:pPr lvl="0"/>
            <a:r>
              <a:rPr lang="en-GB" altLang="zh-CN"/>
              <a:t>Background provided by m62 </a:t>
            </a:r>
            <a:r>
              <a:rPr lang="en-GB" altLang="zh-CN" dirty="0" err="1"/>
              <a:t>Visualcommunications</a:t>
            </a:r>
            <a:r>
              <a:rPr lang="en-GB" altLang="zh-CN"/>
              <a:t>, visit www.m62.net for more information</a:t>
            </a:r>
            <a:endParaRPr lang="en-GB" altLang="zh-CN"/>
          </a:p>
          <a:p>
            <a:pPr lvl="0"/>
            <a:endParaRPr lang="zh-CN" alt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1" i="0" u="none" kern="1200" baseline="0">
          <a:solidFill>
            <a:schemeClr val="tx1"/>
          </a:solidFill>
          <a:latin typeface="楷体_GB2312" panose="02010609030101010101" pitchFamily="49" charset="-122"/>
          <a:ea typeface="楷体_GB2312" panose="02010609030101010101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microsoft.com/office/2007/relationships/media" Target="../media/media2.mp4"/><Relationship Id="rId7" Type="http://schemas.openxmlformats.org/officeDocument/2006/relationships/video" Target="../media/media2.mp4"/><Relationship Id="rId6" Type="http://schemas.openxmlformats.org/officeDocument/2006/relationships/image" Target="../media/image3.png"/><Relationship Id="rId5" Type="http://schemas.openxmlformats.org/officeDocument/2006/relationships/tags" Target="../tags/tag1.xml"/><Relationship Id="rId4" Type="http://schemas.microsoft.com/office/2007/relationships/media" Target="../media/media1.mp4"/><Relationship Id="rId3" Type="http://schemas.openxmlformats.org/officeDocument/2006/relationships/video" Target="../media/media1.mp4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8-4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气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87775" name="矩形 287774"/>
          <p:cNvSpPr/>
          <p:nvPr/>
        </p:nvSpPr>
        <p:spPr>
          <a:xfrm>
            <a:off x="1476375" y="1786255"/>
            <a:ext cx="5906135" cy="2804795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r>
              <a:rPr lang="en-US" altLang="zh-CN" sz="4000" dirty="0">
                <a:latin typeface="黑体" panose="02010609060101010101" pitchFamily="2" charset="-122"/>
                <a:ea typeface="黑体" panose="02010609060101010101" pitchFamily="2" charset="-122"/>
              </a:rPr>
              <a:t>8-4 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气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压传动概述</a:t>
            </a: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5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ctr" eaLnBrk="0" hangingPunct="0">
              <a:lnSpc>
                <a:spcPct val="140000"/>
              </a:lnSpc>
            </a:pP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287775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8-4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气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" name="20220723_150609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3260" y="2132965"/>
            <a:ext cx="3744595" cy="2864485"/>
          </a:xfrm>
          <a:prstGeom prst="rect">
            <a:avLst/>
          </a:prstGeom>
        </p:spPr>
      </p:pic>
      <p:pic>
        <p:nvPicPr>
          <p:cNvPr id="4" name="20220723_150742">
            <a:hlinkClick r:id="" action="ppaction://media"/>
          </p:cNvPr>
          <p:cNvPicPr/>
          <p:nvPr>
            <a:vide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499610" y="2060575"/>
            <a:ext cx="3693795" cy="29095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16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0">
              <p:cMediaNode>
                <p:cTn id="2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8-4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气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0850" y="1772920"/>
            <a:ext cx="787019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91440" marR="572770" indent="419100" algn="just">
              <a:lnSpc>
                <a:spcPts val="1800"/>
              </a:lnSpc>
              <a:spcBef>
                <a:spcPts val="0"/>
              </a:spcBef>
            </a:pPr>
            <a:r>
              <a:rPr sz="1800" b="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利用空气压缩机把电动机或其他原动件输出</a:t>
            </a:r>
            <a:r>
              <a:rPr sz="1800" b="0" spc="-45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</a:t>
            </a:r>
            <a:r>
              <a:rPr sz="1800" b="0" dirty="0">
                <a:solidFill>
                  <a:srgbClr val="FA4D1D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机械能</a:t>
            </a:r>
            <a:r>
              <a:rPr sz="1800" b="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转换为空气的</a:t>
            </a:r>
            <a:r>
              <a:rPr sz="1800" b="0" dirty="0">
                <a:solidFill>
                  <a:srgbClr val="FA4D1D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压力能</a:t>
            </a:r>
            <a:r>
              <a:rPr lang="zh-CN" sz="1800" b="0" dirty="0">
                <a:solidFill>
                  <a:srgbClr val="FA4D1D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800" b="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然后在</a:t>
            </a:r>
            <a:r>
              <a:rPr sz="1800" b="0" dirty="0">
                <a:solidFill>
                  <a:srgbClr val="FA4D1D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控制元件</a:t>
            </a:r>
            <a:r>
              <a:rPr sz="1800" b="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的控制下，通过</a:t>
            </a:r>
            <a:r>
              <a:rPr sz="1800" b="0" dirty="0">
                <a:solidFill>
                  <a:srgbClr val="FA4D1D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执行元件</a:t>
            </a:r>
            <a:r>
              <a:rPr sz="1800" b="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把压力能转换为直线运动或回转运动形式的</a:t>
            </a:r>
            <a:r>
              <a:rPr sz="1800" b="0" dirty="0">
                <a:solidFill>
                  <a:srgbClr val="FA4D1D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机械能</a:t>
            </a:r>
            <a:r>
              <a:rPr lang="zh-CN" sz="1800" b="0" dirty="0">
                <a:solidFill>
                  <a:srgbClr val="FA4D1D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800" b="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从而完成各种动作并对外做功。</a:t>
            </a:r>
            <a:endParaRPr lang="zh-CN" altLang="en-US" sz="1800" b="0"/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35496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一、气压传动的工作原理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7" name="图片 6" descr="2022-07-25_0937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" y="2633345"/>
            <a:ext cx="3679190" cy="3085465"/>
          </a:xfrm>
          <a:prstGeom prst="rect">
            <a:avLst/>
          </a:prstGeom>
        </p:spPr>
      </p:pic>
      <p:pic>
        <p:nvPicPr>
          <p:cNvPr id="8" name="图片 7" descr="2022-07-25_0937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710" y="3488690"/>
            <a:ext cx="3858895" cy="13011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8-4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气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0850" y="1772920"/>
            <a:ext cx="78701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53695">
              <a:lnSpc>
                <a:spcPct val="100000"/>
              </a:lnSpc>
              <a:spcBef>
                <a:spcPts val="670"/>
              </a:spcBef>
            </a:pPr>
            <a:r>
              <a:rPr lang="en-US" sz="1800" b="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sz="180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气动剪切机</a:t>
            </a:r>
            <a:r>
              <a:rPr sz="1800" b="0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克服剪切阻力的机械能是由压缩空气的压力能转换而来，气控换向阀是根据行程阀的指令来改变压缩空气的流向，使气缸上移或下移，实现剪切或复位动作循环。</a:t>
            </a:r>
            <a:endParaRPr lang="zh-CN" altLang="en-US" sz="1800" b="0"/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35496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一、气压传动的工作原理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2022-07-25_0940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060" y="2708910"/>
            <a:ext cx="3406140" cy="30181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19250" y="5741035"/>
            <a:ext cx="28060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0"/>
              <a:t>气动剪切机气动系统工作原理图</a:t>
            </a:r>
            <a:endParaRPr lang="zh-CN" altLang="en-US" sz="1400" b="0"/>
          </a:p>
        </p:txBody>
      </p:sp>
      <p:sp>
        <p:nvSpPr>
          <p:cNvPr id="10" name="文本框 9"/>
          <p:cNvSpPr txBox="1"/>
          <p:nvPr/>
        </p:nvSpPr>
        <p:spPr>
          <a:xfrm>
            <a:off x="5075555" y="3213100"/>
            <a:ext cx="311467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3000"/>
              </a:lnSpc>
            </a:pPr>
            <a:r>
              <a:rPr lang="en-US" altLang="zh-CN" sz="1800" b="0"/>
              <a:t>1-</a:t>
            </a:r>
            <a:r>
              <a:rPr lang="zh-CN" altLang="en-US" sz="1800" b="0"/>
              <a:t>储气罐，</a:t>
            </a:r>
            <a:r>
              <a:rPr lang="en-US" altLang="zh-CN" sz="1800" b="0"/>
              <a:t>2-</a:t>
            </a:r>
            <a:r>
              <a:rPr lang="zh-CN" altLang="en-US" sz="1800" b="0"/>
              <a:t>油水分离器，</a:t>
            </a:r>
            <a:r>
              <a:rPr lang="en-US" altLang="zh-CN" sz="1800" b="0"/>
              <a:t>3-</a:t>
            </a:r>
            <a:r>
              <a:rPr lang="zh-CN" altLang="en-US" sz="1800" b="0"/>
              <a:t>后冷却器，</a:t>
            </a:r>
            <a:r>
              <a:rPr lang="en-US" altLang="zh-CN" sz="1800" b="0"/>
              <a:t>4-</a:t>
            </a:r>
            <a:r>
              <a:rPr lang="zh-CN" altLang="en-US" sz="1800" b="0"/>
              <a:t>空气压缩机，</a:t>
            </a:r>
            <a:r>
              <a:rPr lang="en-US" altLang="zh-CN" sz="1800" b="0"/>
              <a:t>5-</a:t>
            </a:r>
            <a:r>
              <a:rPr lang="zh-CN" altLang="en-US" sz="1800" b="0"/>
              <a:t>工料，</a:t>
            </a:r>
            <a:r>
              <a:rPr lang="en-US" altLang="zh-CN" sz="1800" b="0"/>
              <a:t>6-</a:t>
            </a:r>
            <a:r>
              <a:rPr lang="zh-CN" altLang="en-US" sz="1800" b="0"/>
              <a:t>气缸，</a:t>
            </a:r>
            <a:endParaRPr lang="zh-CN" altLang="en-US" sz="1800" b="0"/>
          </a:p>
          <a:p>
            <a:pPr>
              <a:lnSpc>
                <a:spcPts val="3000"/>
              </a:lnSpc>
            </a:pPr>
            <a:r>
              <a:rPr lang="en-US" altLang="zh-CN" sz="1800" b="0"/>
              <a:t>7-</a:t>
            </a:r>
            <a:r>
              <a:rPr lang="zh-CN" altLang="en-US" sz="1800" b="0"/>
              <a:t>气控换向阀，</a:t>
            </a:r>
            <a:r>
              <a:rPr lang="en-US" altLang="zh-CN" sz="1800" b="0"/>
              <a:t>8-</a:t>
            </a:r>
            <a:r>
              <a:rPr lang="zh-CN" altLang="en-US" sz="1800" b="0"/>
              <a:t>行程阀，</a:t>
            </a:r>
            <a:r>
              <a:rPr lang="en-US" altLang="zh-CN" sz="1800" b="0"/>
              <a:t>9-</a:t>
            </a:r>
            <a:r>
              <a:rPr lang="zh-CN" altLang="en-US" sz="1800" b="0"/>
              <a:t>油雾器，</a:t>
            </a:r>
            <a:r>
              <a:rPr lang="en-US" altLang="zh-CN" sz="1800" b="0"/>
              <a:t>10-</a:t>
            </a:r>
            <a:r>
              <a:rPr lang="zh-CN" altLang="en-US" sz="1800" b="0"/>
              <a:t>减压阀，</a:t>
            </a:r>
            <a:endParaRPr lang="zh-CN" altLang="en-US" sz="1800" b="0"/>
          </a:p>
          <a:p>
            <a:pPr>
              <a:lnSpc>
                <a:spcPts val="3000"/>
              </a:lnSpc>
            </a:pPr>
            <a:r>
              <a:rPr lang="en-US" altLang="zh-CN" sz="1800" b="0"/>
              <a:t>11-</a:t>
            </a:r>
            <a:r>
              <a:rPr lang="zh-CN" altLang="en-US" sz="1800" b="0"/>
              <a:t>分水滤气器</a:t>
            </a:r>
            <a:endParaRPr lang="zh-CN" altLang="en-US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9" contrast="-70000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099" name="组合 287753"/>
          <p:cNvGrpSpPr/>
          <p:nvPr/>
        </p:nvGrpSpPr>
        <p:grpSpPr>
          <a:xfrm>
            <a:off x="0" y="115888"/>
            <a:ext cx="9144000" cy="936625"/>
            <a:chOff x="0" y="73"/>
            <a:chExt cx="5760" cy="590"/>
          </a:xfrm>
        </p:grpSpPr>
        <p:sp>
          <p:nvSpPr>
            <p:cNvPr id="4100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4101" name="组合 287755"/>
            <p:cNvGrpSpPr/>
            <p:nvPr/>
          </p:nvGrpSpPr>
          <p:grpSpPr>
            <a:xfrm>
              <a:off x="0" y="73"/>
              <a:ext cx="5760" cy="590"/>
              <a:chOff x="0" y="0"/>
              <a:chExt cx="5760" cy="646"/>
            </a:xfrm>
          </p:grpSpPr>
          <p:sp>
            <p:nvSpPr>
              <p:cNvPr id="4102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3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4104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105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4106" name="矩形 287760"/>
              <p:cNvSpPr/>
              <p:nvPr/>
            </p:nvSpPr>
            <p:spPr>
              <a:xfrm>
                <a:off x="0" y="0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287767" name="矩形 287766"/>
          <p:cNvSpPr/>
          <p:nvPr/>
        </p:nvSpPr>
        <p:spPr>
          <a:xfrm>
            <a:off x="1352550" y="28003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8-4 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气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260783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3895" y="1235710"/>
            <a:ext cx="35496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二、气压传动系统的组成</a:t>
            </a:r>
            <a:endParaRPr lang="en-US" altLang="zh-CN" sz="2400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8" name="图片 7" descr="2022-07-25_0953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" y="2276475"/>
            <a:ext cx="7192645" cy="19919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7405" y="4653280"/>
            <a:ext cx="9918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0"/>
              <a:t>获得压缩空气</a:t>
            </a:r>
            <a:endParaRPr lang="zh-CN" altLang="en-US" sz="1800" b="0"/>
          </a:p>
        </p:txBody>
      </p:sp>
      <p:sp>
        <p:nvSpPr>
          <p:cNvPr id="11" name="文本框 10"/>
          <p:cNvSpPr txBox="1"/>
          <p:nvPr/>
        </p:nvSpPr>
        <p:spPr>
          <a:xfrm>
            <a:off x="2771775" y="4653280"/>
            <a:ext cx="12903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0"/>
              <a:t>保证气压系统正常工作</a:t>
            </a:r>
            <a:endParaRPr lang="zh-CN" altLang="en-US" sz="1800" b="0"/>
          </a:p>
        </p:txBody>
      </p:sp>
      <p:sp>
        <p:nvSpPr>
          <p:cNvPr id="12" name="文本框 11"/>
          <p:cNvSpPr txBox="1"/>
          <p:nvPr/>
        </p:nvSpPr>
        <p:spPr>
          <a:xfrm>
            <a:off x="4787900" y="4653280"/>
            <a:ext cx="16459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1800" b="0"/>
              <a:t>控制气体的压力流量及流动方向</a:t>
            </a:r>
            <a:endParaRPr lang="zh-CN" altLang="en-US" sz="1800" b="0"/>
          </a:p>
        </p:txBody>
      </p:sp>
      <p:sp>
        <p:nvSpPr>
          <p:cNvPr id="13" name="文本框 12"/>
          <p:cNvSpPr txBox="1"/>
          <p:nvPr/>
        </p:nvSpPr>
        <p:spPr>
          <a:xfrm>
            <a:off x="6731635" y="4653280"/>
            <a:ext cx="12160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0"/>
              <a:t>将压力能转换成机械能</a:t>
            </a:r>
            <a:endParaRPr lang="zh-CN" altLang="en-US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6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683895" y="1235710"/>
            <a:ext cx="29375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2400">
                <a:ea typeface="宋体" panose="02010600030101010101" pitchFamily="2" charset="-122"/>
                <a:sym typeface="+mn-ea"/>
              </a:rPr>
              <a:t>三、气压传动的特点</a:t>
            </a:r>
            <a:endParaRPr lang="zh-CN" sz="240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1403985" y="27495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气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2" name="图片 1" descr="2022-07-25_1005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05" y="1786890"/>
            <a:ext cx="6689090" cy="42246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77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747" name="图片 287746" descr="008ah"/>
          <p:cNvPicPr>
            <a:picLocks noChangeAspect="1"/>
          </p:cNvPicPr>
          <p:nvPr/>
        </p:nvPicPr>
        <p:blipFill>
          <a:blip r:embed="rId1">
            <a:lum bright="39996" contrast="-70001"/>
          </a:blip>
          <a:stretch>
            <a:fillRect/>
          </a:stretch>
        </p:blipFill>
        <p:spPr>
          <a:xfrm rot="-284582">
            <a:off x="6588125" y="115888"/>
            <a:ext cx="101441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753" name="直接连接符 287752"/>
          <p:cNvSpPr/>
          <p:nvPr/>
        </p:nvSpPr>
        <p:spPr>
          <a:xfrm>
            <a:off x="1187450" y="6165850"/>
            <a:ext cx="6697663" cy="0"/>
          </a:xfrm>
          <a:prstGeom prst="line">
            <a:avLst/>
          </a:prstGeom>
          <a:ln w="60325" cap="flat" cmpd="thickThin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47" name="组合 287753"/>
          <p:cNvGrpSpPr/>
          <p:nvPr/>
        </p:nvGrpSpPr>
        <p:grpSpPr>
          <a:xfrm>
            <a:off x="0" y="105739"/>
            <a:ext cx="9144000" cy="946774"/>
            <a:chOff x="0" y="67"/>
            <a:chExt cx="5760" cy="596"/>
          </a:xfrm>
        </p:grpSpPr>
        <p:sp>
          <p:nvSpPr>
            <p:cNvPr id="6148" name="直接连接符 287754"/>
            <p:cNvSpPr/>
            <p:nvPr/>
          </p:nvSpPr>
          <p:spPr>
            <a:xfrm>
              <a:off x="0" y="73"/>
              <a:ext cx="5760" cy="0"/>
            </a:xfrm>
            <a:prstGeom prst="line">
              <a:avLst/>
            </a:prstGeom>
            <a:ln w="47625" cap="flat" cmpd="thickThin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6149" name="组合 287755"/>
            <p:cNvGrpSpPr/>
            <p:nvPr/>
          </p:nvGrpSpPr>
          <p:grpSpPr>
            <a:xfrm>
              <a:off x="0" y="67"/>
              <a:ext cx="5760" cy="596"/>
              <a:chOff x="0" y="-7"/>
              <a:chExt cx="5760" cy="653"/>
            </a:xfrm>
          </p:grpSpPr>
          <p:sp>
            <p:nvSpPr>
              <p:cNvPr id="6150" name="矩形 287756"/>
              <p:cNvSpPr/>
              <p:nvPr/>
            </p:nvSpPr>
            <p:spPr>
              <a:xfrm>
                <a:off x="0" y="0"/>
                <a:ext cx="5760" cy="516"/>
              </a:xfrm>
              <a:prstGeom prst="rect">
                <a:avLst/>
              </a:prstGeom>
              <a:gradFill rotWithShape="1">
                <a:gsLst>
                  <a:gs pos="0">
                    <a:srgbClr val="331050"/>
                  </a:gs>
                  <a:gs pos="100000">
                    <a:srgbClr val="4D1979">
                      <a:alpha val="67000"/>
                    </a:srgbClr>
                  </a:gs>
                </a:gsLst>
                <a:lin ang="189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1" name="矩形 287757"/>
              <p:cNvSpPr/>
              <p:nvPr/>
            </p:nvSpPr>
            <p:spPr>
              <a:xfrm rot="10800000">
                <a:off x="0" y="506"/>
                <a:ext cx="5760" cy="1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>
                      <a:alpha val="67000"/>
                    </a:scheme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pic>
            <p:nvPicPr>
              <p:cNvPr id="6152" name="图片 287758"/>
              <p:cNvPicPr>
                <a:picLocks noChangeAspect="1"/>
              </p:cNvPicPr>
              <p:nvPr/>
            </p:nvPicPr>
            <p:blipFill>
              <a:blip r:embed="rId2">
                <a:lum bright="-12000"/>
              </a:blip>
              <a:srcRect t="18701" r="15749" b="42659"/>
              <a:stretch>
                <a:fillRect/>
              </a:stretch>
            </p:blipFill>
            <p:spPr>
              <a:xfrm>
                <a:off x="4781" y="0"/>
                <a:ext cx="979" cy="5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153" name="矩形 287759"/>
              <p:cNvSpPr/>
              <p:nvPr/>
            </p:nvSpPr>
            <p:spPr>
              <a:xfrm>
                <a:off x="0" y="472"/>
                <a:ext cx="5760" cy="44"/>
              </a:xfrm>
              <a:prstGeom prst="rect">
                <a:avLst/>
              </a:prstGeom>
              <a:gradFill rotWithShape="1">
                <a:gsLst>
                  <a:gs pos="0">
                    <a:srgbClr val="C9E576">
                      <a:alpha val="67000"/>
                    </a:srgbClr>
                  </a:gs>
                  <a:gs pos="100000">
                    <a:srgbClr val="97C523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  <p:sp>
            <p:nvSpPr>
              <p:cNvPr id="6154" name="矩形 287760"/>
              <p:cNvSpPr/>
              <p:nvPr/>
            </p:nvSpPr>
            <p:spPr>
              <a:xfrm>
                <a:off x="0" y="-7"/>
                <a:ext cx="5760" cy="164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alpha val="67000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t" anchorCtr="0"/>
              <a:p>
                <a:endParaRPr lang="zh-CN" altLang="en-US"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1582420" y="6380798"/>
            <a:ext cx="604837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fontAlgn="ctr"/>
            <a:r>
              <a:rPr lang="zh-CN" altLang="en-US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宣城市信息工程学校在线精品课程</a:t>
            </a:r>
            <a:r>
              <a:rPr lang="en-US" altLang="zh-CN" sz="1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--</a:t>
            </a:r>
            <a:r>
              <a:rPr lang="zh-CN" altLang="en-US" sz="1800" dirty="0">
                <a:sym typeface="+mn-ea"/>
              </a:rPr>
              <a:t>《机械基础》</a:t>
            </a:r>
            <a:endParaRPr lang="en-US" altLang="zh-CN" sz="180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87767" name="矩形 287766"/>
          <p:cNvSpPr/>
          <p:nvPr/>
        </p:nvSpPr>
        <p:spPr>
          <a:xfrm>
            <a:off x="1403985" y="274955"/>
            <a:ext cx="7554595" cy="40513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模块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八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液压传动与气压传动</a:t>
            </a:r>
            <a:r>
              <a:rPr lang="en-US" altLang="zh-CN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8-4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气</a:t>
            </a:r>
            <a:r>
              <a:rPr lang="zh-CN" altLang="en-US" sz="240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压传动概述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2" name="图片 1" descr="2022-07-23_1444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1964690"/>
            <a:ext cx="7550150" cy="32283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7767" grpId="0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2547*1930*721*721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3.xml><?xml version="1.0" encoding="utf-8"?>
<p:tagLst xmlns:p="http://schemas.openxmlformats.org/presentationml/2006/main">
  <p:tag name="KSO_WPP_MARK_KEY" val="7e0e126d-e5cf-46f6-bedf-42be42292834"/>
  <p:tag name="COMMONDATA" val="eyJoZGlkIjoiNmFlYmViY2JmNTY4M2VlMmY2MWNkMmVmYzliYzhiNj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WPS 演示</Application>
  <PresentationFormat>在屏幕上显示</PresentationFormat>
  <Paragraphs>58</Paragraphs>
  <Slides>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楷体_GB2312</vt:lpstr>
      <vt:lpstr>黑体</vt:lpstr>
      <vt:lpstr>微软雅黑</vt:lpstr>
      <vt:lpstr>等线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胡君</dc:creator>
  <cp:lastModifiedBy>铿锵玫瑰&amp;娟</cp:lastModifiedBy>
  <cp:revision>363</cp:revision>
  <dcterms:created xsi:type="dcterms:W3CDTF">2011-08-04T15:40:00Z</dcterms:created>
  <dcterms:modified xsi:type="dcterms:W3CDTF">2022-07-25T02:45:59Z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87F3041A65064998AD2BD9C501E4A101</vt:lpwstr>
  </property>
</Properties>
</file>