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17"/>
  </p:handoutMasterIdLst>
  <p:sldIdLst>
    <p:sldId id="279" r:id="rId4"/>
    <p:sldId id="282" r:id="rId6"/>
    <p:sldId id="323" r:id="rId7"/>
    <p:sldId id="321" r:id="rId8"/>
    <p:sldId id="322" r:id="rId9"/>
    <p:sldId id="320" r:id="rId10"/>
    <p:sldId id="319" r:id="rId11"/>
    <p:sldId id="318" r:id="rId12"/>
    <p:sldId id="317" r:id="rId13"/>
    <p:sldId id="316" r:id="rId14"/>
    <p:sldId id="315" r:id="rId15"/>
    <p:sldId id="314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41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871980" y="1565910"/>
            <a:ext cx="5257800" cy="452818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en-US" altLang="zh-CN" sz="40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6-5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蜗杆传动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763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7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7450" y="1196975"/>
            <a:ext cx="551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0">
                <a:sym typeface="+mn-ea"/>
              </a:rPr>
              <a:t>步骤二：用</a:t>
            </a:r>
            <a:r>
              <a:rPr lang="en-US" altLang="zh-CN" b="0">
                <a:sym typeface="+mn-ea"/>
              </a:rPr>
              <a:t>“</a:t>
            </a:r>
            <a:r>
              <a:rPr lang="zh-CN" altLang="en-US" b="0">
                <a:sym typeface="+mn-ea"/>
              </a:rPr>
              <a:t>左</a:t>
            </a:r>
            <a:r>
              <a:rPr lang="zh-CN" altLang="en-US" b="0">
                <a:sym typeface="+mn-ea"/>
              </a:rPr>
              <a:t>右</a:t>
            </a:r>
            <a:r>
              <a:rPr lang="en-US" altLang="zh-CN" b="0">
                <a:sym typeface="+mn-ea"/>
              </a:rPr>
              <a:t>”</a:t>
            </a:r>
            <a:r>
              <a:rPr lang="zh-CN" altLang="en-US" b="0">
                <a:sym typeface="+mn-ea"/>
              </a:rPr>
              <a:t>手</a:t>
            </a:r>
            <a:r>
              <a:rPr lang="zh-CN" altLang="en-US" b="0">
                <a:sym typeface="+mn-ea"/>
              </a:rPr>
              <a:t>法则判定涡轮的旋转分向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1628775"/>
            <a:ext cx="7134225" cy="209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235" y="3815715"/>
            <a:ext cx="4000500" cy="2212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71550" y="1183640"/>
            <a:ext cx="7555865" cy="4984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2120"/>
              </a:lnSpc>
            </a:pPr>
            <a:r>
              <a:rPr lang="zh-CN">
                <a:ea typeface="宋体" panose="02010600030101010101" pitchFamily="2" charset="-122"/>
              </a:rPr>
              <a:t>四、蜗杆和蜗轮的材料与结构</a:t>
            </a:r>
            <a:endParaRPr lang="en-US" sz="11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sz="1600" b="0">
                <a:ea typeface="宋体" panose="02010600030101010101" pitchFamily="2" charset="-122"/>
              </a:rPr>
              <a:t>、蜗杆和蜗轮的材料</a:t>
            </a:r>
            <a:endParaRPr lang="zh-CN" sz="1600" b="0"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altLang="zh-CN" sz="1600" b="0">
                <a:ea typeface="宋体" panose="02010600030101010101" pitchFamily="2" charset="-122"/>
              </a:rPr>
              <a:t>    </a:t>
            </a:r>
            <a:r>
              <a:rPr lang="zh-CN" sz="1600" b="0">
                <a:ea typeface="宋体" panose="02010600030101010101" pitchFamily="2" charset="-122"/>
              </a:rPr>
              <a:t>蜗杆多采用调质钢、渗碳钢和表面淬火钢制造,如45钢、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20Cr</a:t>
            </a:r>
            <a:r>
              <a:rPr lang="zh-CN" sz="1600" b="0">
                <a:ea typeface="宋体" panose="02010600030101010101" pitchFamily="2" charset="-122"/>
              </a:rPr>
              <a:t>钢、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42SiMn </a:t>
            </a:r>
            <a:r>
              <a:rPr lang="zh-CN" sz="1600" b="0">
                <a:ea typeface="宋体" panose="02010600030101010101" pitchFamily="2" charset="-122"/>
              </a:rPr>
              <a:t>钢、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40CrNi </a:t>
            </a:r>
            <a:r>
              <a:rPr lang="zh-CN" sz="1600" b="0">
                <a:ea typeface="宋体" panose="02010600030101010101" pitchFamily="2" charset="-122"/>
              </a:rPr>
              <a:t>钢、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18CrMnTi </a:t>
            </a:r>
            <a:r>
              <a:rPr lang="zh-CN" sz="1600" b="0">
                <a:ea typeface="宋体" panose="02010600030101010101" pitchFamily="2" charset="-122"/>
              </a:rPr>
              <a:t>钢、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15CrMn</a:t>
            </a:r>
            <a:r>
              <a:rPr lang="zh-CN" sz="1600" b="0">
                <a:ea typeface="宋体" panose="02010600030101010101" pitchFamily="2" charset="-122"/>
              </a:rPr>
              <a:t>钢等。常通过热处理提高齿面硬度,增加耐磨性。蜗轮材料的选择要考虑齿面相对滑动速度。对于高速而重要的蜗杆传动,蜗轮常用铸锡青铜制造；当滑动速度较低时,可选用价格较低的铝青铜或黄铜等制造；低速和不重要的传动可采用铸铁材料,如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HT</a:t>
            </a:r>
            <a:r>
              <a:rPr lang="zh-CN" sz="1600" b="0">
                <a:ea typeface="宋体" panose="02010600030101010101" pitchFamily="2" charset="-122"/>
              </a:rPr>
              <a:t>150、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HT</a:t>
            </a:r>
            <a:r>
              <a:rPr lang="zh-CN" sz="1600" b="0">
                <a:ea typeface="宋体" panose="02010600030101010101" pitchFamily="2" charset="-122"/>
              </a:rPr>
              <a:t>200 等。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2</a:t>
            </a:r>
            <a:r>
              <a:rPr lang="zh-CN" sz="1600" b="0">
                <a:ea typeface="宋体" panose="02010600030101010101" pitchFamily="2" charset="-122"/>
              </a:rPr>
              <a:t>、蜗杆和蜗轮的结构蜗杆螺纹部分的直径不大时，一般和轴做成一体。蜗轮的结构形式有以下几种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:(</a:t>
            </a:r>
            <a:r>
              <a:rPr lang="zh-CN" sz="1600" b="0">
                <a:ea typeface="宋体" panose="02010600030101010101" pitchFamily="2" charset="-122"/>
              </a:rPr>
              <a:t>1)齿圈式</a:t>
            </a:r>
            <a:endParaRPr lang="zh-CN" sz="1600" b="0"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altLang="zh-CN" sz="1600" b="0">
                <a:ea typeface="宋体" panose="02010600030101010101" pitchFamily="2" charset="-122"/>
              </a:rPr>
              <a:t>    </a:t>
            </a:r>
            <a:r>
              <a:rPr lang="zh-CN" sz="1600" b="0">
                <a:ea typeface="宋体" panose="02010600030101010101" pitchFamily="2" charset="-122"/>
              </a:rPr>
              <a:t>齿圈由青铜制成,轮芯由铸铁制成,用螺钉固定。(2)螺栓连接式</a:t>
            </a:r>
            <a:endParaRPr lang="zh-CN" sz="1600" b="0"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altLang="zh-CN" sz="1600" b="0">
                <a:ea typeface="宋体" panose="02010600030101010101" pitchFamily="2" charset="-122"/>
              </a:rPr>
              <a:t>    </a:t>
            </a:r>
            <a:r>
              <a:rPr lang="zh-CN" sz="1600" b="0">
                <a:ea typeface="宋体" panose="02010600030101010101" pitchFamily="2" charset="-122"/>
              </a:rPr>
              <a:t>螺栓连接式一般多为铰制孔用螺栓连接,这种结构装拆方便,常用于尺寸较大或容易磨损的蜗轮。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(</a:t>
            </a:r>
            <a:r>
              <a:rPr lang="zh-CN" sz="1600" b="0">
                <a:ea typeface="宋体" panose="02010600030101010101" pitchFamily="2" charset="-122"/>
              </a:rPr>
              <a:t>3)整体式</a:t>
            </a:r>
            <a:endParaRPr lang="zh-CN" sz="1600" b="0"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altLang="zh-CN" sz="1600" b="0">
                <a:ea typeface="宋体" panose="02010600030101010101" pitchFamily="2" charset="-122"/>
              </a:rPr>
              <a:t>    </a:t>
            </a:r>
            <a:r>
              <a:rPr lang="zh-CN" sz="1600" b="0">
                <a:ea typeface="宋体" panose="02010600030101010101" pitchFamily="2" charset="-122"/>
              </a:rPr>
              <a:t>整体式主要用于铸铁蜗轮和尺寸较小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(D</a:t>
            </a:r>
            <a:r>
              <a:rPr lang="en-US" sz="1600" b="0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&lt;100mm</a:t>
            </a:r>
            <a:r>
              <a:rPr lang="zh-CN" sz="1600" b="0">
                <a:ea typeface="宋体" panose="02010600030101010101" pitchFamily="2" charset="-122"/>
              </a:rPr>
              <a:t>)的青铜蜗轮。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(</a:t>
            </a:r>
            <a:r>
              <a:rPr lang="zh-CN" sz="1600" b="0">
                <a:ea typeface="宋体" panose="02010600030101010101" pitchFamily="2" charset="-122"/>
              </a:rPr>
              <a:t>4)镶铸式</a:t>
            </a:r>
            <a:endParaRPr lang="zh-CN" sz="1600" b="0">
              <a:ea typeface="宋体" panose="02010600030101010101" pitchFamily="2" charset="-122"/>
            </a:endParaRPr>
          </a:p>
          <a:p>
            <a:pPr>
              <a:lnSpc>
                <a:spcPts val="2120"/>
              </a:lnSpc>
            </a:pPr>
            <a:r>
              <a:rPr lang="en-US" altLang="zh-CN" sz="1600" b="0">
                <a:ea typeface="宋体" panose="02010600030101010101" pitchFamily="2" charset="-122"/>
              </a:rPr>
              <a:t>    </a:t>
            </a:r>
            <a:r>
              <a:rPr lang="zh-CN" sz="1600" b="0">
                <a:ea typeface="宋体" panose="02010600030101010101" pitchFamily="2" charset="-122"/>
              </a:rPr>
              <a:t>镶铸式将青铜轮缘铸在铸铁轮芯上,轮芯上制出榫槽,以防轴向滑动。</a:t>
            </a:r>
            <a:endParaRPr lang="zh-CN" altLang="en-US" sz="16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1868170"/>
            <a:ext cx="6649720" cy="3270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79880" y="1453515"/>
            <a:ext cx="6010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Times New Roman" panose="02020603050405020304" charset="0"/>
                <a:ea typeface="宋体" panose="02010600030101010101" pitchFamily="2" charset="-122"/>
              </a:rPr>
              <a:t>生产生活中的一些常用蜗轮蜗杆传动的机器。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9795" y="2313940"/>
            <a:ext cx="3421380" cy="294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6145" y="2349500"/>
            <a:ext cx="2579370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1960245" y="557657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400" b="0">
                <a:latin typeface="Times New Roman" panose="02020603050405020304" charset="0"/>
                <a:ea typeface="宋体" panose="02010600030101010101" pitchFamily="2" charset="-122"/>
              </a:rPr>
              <a:t>电风扇是怎样摇头的</a:t>
            </a:r>
            <a:r>
              <a:rPr lang="en-US" altLang="zh-CN" sz="14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zh-CN" altLang="en-US" sz="1400" b="0">
                <a:latin typeface="Times New Roman" panose="02020603050405020304" charset="0"/>
                <a:ea typeface="宋体" panose="02010600030101010101" pitchFamily="2" charset="-122"/>
              </a:rPr>
              <a:t>减速器</a:t>
            </a:r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043940" y="1268730"/>
            <a:ext cx="709993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宋体" panose="02010600030101010101" pitchFamily="2" charset="-122"/>
              </a:rPr>
              <a:t>一、蜗杆传动的工作原理、类型、特点和应用</a:t>
            </a:r>
            <a:endParaRPr lang="en-US" sz="11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0">
                <a:ea typeface="宋体" panose="02010600030101010101" pitchFamily="2" charset="-122"/>
              </a:rPr>
              <a:t>、蜗杆传动的工作原理</a:t>
            </a:r>
            <a:endParaRPr lang="zh-CN" b="0">
              <a:ea typeface="宋体" panose="02010600030101010101" pitchFamily="2" charset="-122"/>
            </a:endParaRPr>
          </a:p>
          <a:p>
            <a:r>
              <a:rPr lang="en-US" altLang="zh-CN" b="0">
                <a:ea typeface="宋体" panose="02010600030101010101" pitchFamily="2" charset="-122"/>
              </a:rPr>
              <a:t>    </a:t>
            </a:r>
            <a:r>
              <a:rPr lang="zh-CN" b="0">
                <a:ea typeface="宋体" panose="02010600030101010101" pitchFamily="2" charset="-122"/>
              </a:rPr>
              <a:t>蜗杆传动是由蜗杆、蜗轮和机架组成的传动装置,用来传递空间两交错轴间的运动和动力,通常交错角为90°。一般蜗杆为主动件,蜗轮为从动件。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2411730" y="3356610"/>
            <a:ext cx="3343275" cy="2313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 txBox="1"/>
          <p:nvPr/>
        </p:nvSpPr>
        <p:spPr>
          <a:xfrm>
            <a:off x="4102544" y="5318899"/>
            <a:ext cx="937894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24560" algn="l"/>
              </a:tabLst>
            </a:pPr>
            <a:r>
              <a:rPr sz="2100" u="sng" spc="-6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u="sng" spc="3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2100" u="sng" spc="-8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u="sng" spc="3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架	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1925" y="3303104"/>
            <a:ext cx="2233930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836930" algn="l"/>
              </a:tabLst>
            </a:pPr>
            <a:r>
              <a:rPr sz="3150" spc="52" baseline="-700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蜗</a:t>
            </a:r>
            <a:r>
              <a:rPr sz="3150" spc="22" baseline="-700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150" spc="52" baseline="-700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轮</a:t>
            </a:r>
            <a:r>
              <a:rPr sz="2100" spc="4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（从动件</a:t>
            </a:r>
            <a:r>
              <a:rPr sz="210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0335" y="4424680"/>
            <a:ext cx="2214880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21080" algn="l"/>
              </a:tabLst>
            </a:pPr>
            <a:r>
              <a:rPr sz="2100" u="sng" spc="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u="sng" spc="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u="sng" spc="-204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u="sng" spc="3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蜗</a:t>
            </a:r>
            <a:r>
              <a:rPr sz="2100" u="sng" spc="1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u="sng" spc="35" dirty="0">
                <a:solidFill>
                  <a:srgbClr val="10233E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杆</a:t>
            </a:r>
            <a:r>
              <a:rPr sz="2100" u="sng" spc="40" dirty="0">
                <a:solidFill>
                  <a:srgbClr val="FF0000"/>
                </a:solidFill>
                <a:uFill>
                  <a:solidFill>
                    <a:srgbClr val="10233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100" spc="4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主动件</a:t>
            </a:r>
            <a:r>
              <a:rPr sz="210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6449" y="3645204"/>
            <a:ext cx="666750" cy="636905"/>
          </a:xfrm>
          <a:custGeom>
            <a:avLst/>
            <a:gdLst/>
            <a:ahLst/>
            <a:cxnLst/>
            <a:rect l="l" t="t" r="r" b="b"/>
            <a:pathLst>
              <a:path w="666750" h="636905">
                <a:moveTo>
                  <a:pt x="8763" y="636397"/>
                </a:moveTo>
                <a:lnTo>
                  <a:pt x="0" y="627202"/>
                </a:lnTo>
                <a:lnTo>
                  <a:pt x="657745" y="0"/>
                </a:lnTo>
                <a:lnTo>
                  <a:pt x="666508" y="9182"/>
                </a:lnTo>
                <a:lnTo>
                  <a:pt x="8763" y="636397"/>
                </a:lnTo>
                <a:close/>
              </a:path>
            </a:pathLst>
          </a:custGeom>
          <a:solidFill>
            <a:srgbClr val="10233E"/>
          </a:solidFill>
        </p:spPr>
        <p:txBody>
          <a:bodyPr wrap="square" lIns="0" tIns="0" rIns="0" bIns="0" rtlCol="0"/>
          <a:p/>
        </p:txBody>
      </p:sp>
      <p:sp>
        <p:nvSpPr>
          <p:cNvPr id="5" name="object 5"/>
          <p:cNvSpPr/>
          <p:nvPr/>
        </p:nvSpPr>
        <p:spPr>
          <a:xfrm>
            <a:off x="4890135" y="4754245"/>
            <a:ext cx="372745" cy="461645"/>
          </a:xfrm>
          <a:custGeom>
            <a:avLst/>
            <a:gdLst/>
            <a:ahLst/>
            <a:cxnLst/>
            <a:rect l="l" t="t" r="r" b="b"/>
            <a:pathLst>
              <a:path w="598804" h="880745">
                <a:moveTo>
                  <a:pt x="10528" y="880656"/>
                </a:moveTo>
                <a:lnTo>
                  <a:pt x="0" y="873569"/>
                </a:lnTo>
                <a:lnTo>
                  <a:pt x="588187" y="0"/>
                </a:lnTo>
                <a:lnTo>
                  <a:pt x="598728" y="7086"/>
                </a:lnTo>
                <a:lnTo>
                  <a:pt x="10528" y="880656"/>
                </a:lnTo>
                <a:close/>
              </a:path>
            </a:pathLst>
          </a:custGeom>
          <a:solidFill>
            <a:srgbClr val="10233E"/>
          </a:solidFill>
        </p:spPr>
        <p:txBody>
          <a:bodyPr wrap="square" lIns="0" tIns="0" rIns="0" bIns="0" rtlCol="0"/>
          <a:p/>
        </p:txBody>
      </p:sp>
      <p:sp>
        <p:nvSpPr>
          <p:cNvPr id="7" name="object 4"/>
          <p:cNvSpPr/>
          <p:nvPr/>
        </p:nvSpPr>
        <p:spPr>
          <a:xfrm>
            <a:off x="5363603" y="3644645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7999" y="0"/>
                </a:lnTo>
              </a:path>
            </a:pathLst>
          </a:custGeom>
          <a:ln w="12700">
            <a:solidFill>
              <a:srgbClr val="10233E"/>
            </a:solidFill>
          </a:ln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  <p:bldP spid="2" grpId="0" animBg="1"/>
      <p:bldP spid="6" grpId="0"/>
      <p:bldP spid="9" grpId="0"/>
      <p:bldP spid="3" grpId="0" animBg="1"/>
      <p:bldP spid="10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 rot="5400000">
            <a:off x="-118745" y="3554730"/>
            <a:ext cx="2585085" cy="60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270" wrap="square" lIns="0" tIns="34290" rIns="0" bIns="0" rtlCol="0">
            <a:spAutoFit/>
          </a:bodyPr>
          <a:p>
            <a:pPr marL="160655">
              <a:lnSpc>
                <a:spcPct val="100000"/>
              </a:lnSpc>
              <a:spcBef>
                <a:spcPts val="270"/>
              </a:spcBef>
            </a:pPr>
            <a:r>
              <a:rPr sz="2100" b="0" spc="4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根据蜗杆的形状</a:t>
            </a:r>
            <a:r>
              <a:rPr sz="2100" b="0" spc="35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2100" b="0" spc="35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99795" y="119697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</a:rPr>
              <a:t>2、蜗杆传动的类型</a:t>
            </a:r>
            <a:endParaRPr 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547495" y="2493010"/>
            <a:ext cx="431800" cy="2886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79295" y="2094865"/>
            <a:ext cx="798195" cy="1303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圆柱蜗</a:t>
            </a:r>
            <a:endParaRPr lang="zh-CN" altLang="en-US" b="0"/>
          </a:p>
          <a:p>
            <a:r>
              <a:rPr lang="zh-CN" altLang="en-US" b="0"/>
              <a:t>杆传动</a:t>
            </a:r>
            <a:endParaRPr lang="zh-CN" altLang="en-US" b="0"/>
          </a:p>
        </p:txBody>
      </p:sp>
      <p:sp>
        <p:nvSpPr>
          <p:cNvPr id="10" name="文本框 9"/>
          <p:cNvSpPr txBox="1"/>
          <p:nvPr/>
        </p:nvSpPr>
        <p:spPr>
          <a:xfrm>
            <a:off x="1986280" y="4439920"/>
            <a:ext cx="798195" cy="13042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环面圆柱蜗杆传动</a:t>
            </a:r>
            <a:endParaRPr lang="zh-CN" altLang="en-US" b="0"/>
          </a:p>
        </p:txBody>
      </p:sp>
      <p:sp>
        <p:nvSpPr>
          <p:cNvPr id="11" name="object 3"/>
          <p:cNvSpPr/>
          <p:nvPr/>
        </p:nvSpPr>
        <p:spPr>
          <a:xfrm>
            <a:off x="2865120" y="1844675"/>
            <a:ext cx="1533525" cy="193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4"/>
          <p:cNvSpPr/>
          <p:nvPr/>
        </p:nvSpPr>
        <p:spPr>
          <a:xfrm>
            <a:off x="2865120" y="4279265"/>
            <a:ext cx="1656080" cy="1459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文本框 12"/>
          <p:cNvSpPr txBox="1"/>
          <p:nvPr/>
        </p:nvSpPr>
        <p:spPr>
          <a:xfrm>
            <a:off x="4932045" y="2466975"/>
            <a:ext cx="490220" cy="28994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根据蜗杆螺旋面的形状分</a:t>
            </a:r>
            <a:endParaRPr lang="zh-CN" altLang="en-US" b="0"/>
          </a:p>
        </p:txBody>
      </p:sp>
      <p:sp>
        <p:nvSpPr>
          <p:cNvPr id="14" name="左大括号 13"/>
          <p:cNvSpPr/>
          <p:nvPr/>
        </p:nvSpPr>
        <p:spPr>
          <a:xfrm>
            <a:off x="5652135" y="2508250"/>
            <a:ext cx="431800" cy="2886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object 4"/>
          <p:cNvSpPr/>
          <p:nvPr/>
        </p:nvSpPr>
        <p:spPr>
          <a:xfrm>
            <a:off x="6344920" y="1941830"/>
            <a:ext cx="1825625" cy="1410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object 8"/>
          <p:cNvSpPr/>
          <p:nvPr/>
        </p:nvSpPr>
        <p:spPr>
          <a:xfrm>
            <a:off x="6228080" y="3352165"/>
            <a:ext cx="2028825" cy="1213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3"/>
          <p:cNvSpPr/>
          <p:nvPr/>
        </p:nvSpPr>
        <p:spPr>
          <a:xfrm>
            <a:off x="6372225" y="4608195"/>
            <a:ext cx="1721485" cy="109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  <p:bldP spid="2" grpId="0" animBg="1"/>
      <p:bldP spid="6" grpId="0" animBg="1"/>
      <p:bldP spid="9" grpId="0"/>
      <p:bldP spid="11" grpId="0" animBg="1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5695" y="2319655"/>
            <a:ext cx="490220" cy="2462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根据螺旋线的方向分</a:t>
            </a:r>
            <a:endParaRPr lang="zh-CN" altLang="en-US" b="0"/>
          </a:p>
        </p:txBody>
      </p:sp>
      <p:sp>
        <p:nvSpPr>
          <p:cNvPr id="14" name="左大括号 13"/>
          <p:cNvSpPr/>
          <p:nvPr/>
        </p:nvSpPr>
        <p:spPr>
          <a:xfrm>
            <a:off x="1764030" y="2406650"/>
            <a:ext cx="387985" cy="22733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5147945" y="2108200"/>
            <a:ext cx="431800" cy="2886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44390" y="2279015"/>
            <a:ext cx="490220" cy="2527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根据螺旋线的数目分</a:t>
            </a:r>
            <a:endParaRPr lang="zh-CN" altLang="en-US" b="0"/>
          </a:p>
        </p:txBody>
      </p:sp>
      <p:sp>
        <p:nvSpPr>
          <p:cNvPr id="9" name="文本框 8"/>
          <p:cNvSpPr txBox="1"/>
          <p:nvPr/>
        </p:nvSpPr>
        <p:spPr>
          <a:xfrm>
            <a:off x="2195830" y="2125345"/>
            <a:ext cx="490220" cy="655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左旋</a:t>
            </a:r>
            <a:endParaRPr lang="zh-CN" altLang="en-US" b="0"/>
          </a:p>
        </p:txBody>
      </p:sp>
      <p:sp>
        <p:nvSpPr>
          <p:cNvPr id="6" name="文本框 5"/>
          <p:cNvSpPr txBox="1"/>
          <p:nvPr/>
        </p:nvSpPr>
        <p:spPr>
          <a:xfrm>
            <a:off x="2195830" y="4220845"/>
            <a:ext cx="490220" cy="655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右旋</a:t>
            </a:r>
            <a:endParaRPr lang="zh-CN" altLang="en-US" b="0"/>
          </a:p>
        </p:txBody>
      </p:sp>
      <p:sp>
        <p:nvSpPr>
          <p:cNvPr id="7" name="文本框 6"/>
          <p:cNvSpPr txBox="1"/>
          <p:nvPr/>
        </p:nvSpPr>
        <p:spPr>
          <a:xfrm>
            <a:off x="5796280" y="1649095"/>
            <a:ext cx="490220" cy="113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单头蜗杆</a:t>
            </a:r>
            <a:endParaRPr lang="zh-CN" altLang="en-US" b="0"/>
          </a:p>
        </p:txBody>
      </p:sp>
      <p:sp>
        <p:nvSpPr>
          <p:cNvPr id="8" name="文本框 7"/>
          <p:cNvSpPr txBox="1"/>
          <p:nvPr/>
        </p:nvSpPr>
        <p:spPr>
          <a:xfrm>
            <a:off x="5796280" y="4149090"/>
            <a:ext cx="490220" cy="113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0"/>
              <a:t>多头蜗杆</a:t>
            </a:r>
            <a:endParaRPr lang="zh-CN" altLang="en-US" b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484630"/>
            <a:ext cx="1447800" cy="1924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210" y="3556000"/>
            <a:ext cx="1323975" cy="1885950"/>
          </a:xfrm>
          <a:prstGeom prst="rect">
            <a:avLst/>
          </a:prstGeom>
        </p:spPr>
      </p:pic>
      <p:sp>
        <p:nvSpPr>
          <p:cNvPr id="12" name="object 9"/>
          <p:cNvSpPr/>
          <p:nvPr/>
        </p:nvSpPr>
        <p:spPr>
          <a:xfrm>
            <a:off x="6869430" y="1450975"/>
            <a:ext cx="720725" cy="1944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75" y="3793490"/>
            <a:ext cx="1533525" cy="178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3" grpId="0"/>
      <p:bldP spid="14" grpId="0" animBg="1"/>
      <p:bldP spid="9" grpId="0"/>
      <p:bldP spid="6" grpId="0"/>
      <p:bldP spid="3" grpId="0"/>
      <p:bldP spid="2" grpId="0" animBg="1"/>
      <p:bldP spid="7" grpId="0"/>
      <p:bldP spid="1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043940" y="131064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b="0">
                <a:ea typeface="宋体" panose="02010600030101010101" pitchFamily="2" charset="-122"/>
              </a:rPr>
              <a:t>、蜗杆传动的特点和应用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196" y="2204859"/>
            <a:ext cx="2904490" cy="1315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9400" algn="l"/>
              </a:tabLst>
            </a:pPr>
            <a:r>
              <a:rPr lang="zh-CN" sz="1600" spc="20" dirty="0">
                <a:latin typeface="微软雅黑" panose="020B0503020204020204" charset="-122"/>
                <a:cs typeface="微软雅黑" panose="020B0503020204020204" charset="-122"/>
              </a:rPr>
              <a:t>优点</a:t>
            </a:r>
            <a:endParaRPr lang="zh-CN" sz="1600" spc="2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defTabSz="914400">
              <a:lnSpc>
                <a:spcPts val="1820"/>
              </a:lnSpc>
              <a:spcBef>
                <a:spcPts val="120"/>
              </a:spcBef>
              <a:tabLst>
                <a:tab pos="279400" algn="l"/>
              </a:tabLst>
            </a:pP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0" spc="20" dirty="0">
                <a:latin typeface="微软雅黑" panose="020B0503020204020204" charset="-122"/>
                <a:cs typeface="微软雅黑" panose="020B0503020204020204" charset="-122"/>
              </a:rPr>
              <a:t>传动平稳、噪声小；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defTabSz="914400">
              <a:lnSpc>
                <a:spcPts val="1820"/>
              </a:lnSpc>
              <a:spcBef>
                <a:spcPts val="1350"/>
              </a:spcBef>
              <a:tabLst>
                <a:tab pos="279400" algn="l"/>
              </a:tabLst>
            </a:pP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0" spc="20" dirty="0">
                <a:latin typeface="微软雅黑" panose="020B0503020204020204" charset="-122"/>
                <a:cs typeface="微软雅黑" panose="020B0503020204020204" charset="-122"/>
              </a:rPr>
              <a:t>传动比大而且准确；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defTabSz="914400">
              <a:lnSpc>
                <a:spcPts val="1820"/>
              </a:lnSpc>
              <a:spcBef>
                <a:spcPts val="1290"/>
              </a:spcBef>
              <a:tabLst>
                <a:tab pos="279400" algn="l"/>
              </a:tabLst>
            </a:pP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0" spc="20" dirty="0">
                <a:latin typeface="微软雅黑" panose="020B0503020204020204" charset="-122"/>
                <a:cs typeface="微软雅黑" panose="020B0503020204020204" charset="-122"/>
              </a:rPr>
              <a:t>承载能力强，可以自锁。</a:t>
            </a:r>
            <a:endParaRPr sz="16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196" y="4014952"/>
            <a:ext cx="4804410" cy="117602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279400" algn="l"/>
              </a:tabLst>
            </a:pPr>
            <a:r>
              <a:rPr lang="zh-CN" sz="1600" spc="20" dirty="0">
                <a:latin typeface="微软雅黑" panose="020B0503020204020204" charset="-122"/>
                <a:cs typeface="微软雅黑" panose="020B0503020204020204" charset="-122"/>
              </a:rPr>
              <a:t>缺点</a:t>
            </a:r>
            <a:endParaRPr lang="zh-CN" sz="1600" spc="2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defTabSz="914400">
              <a:lnSpc>
                <a:spcPts val="1820"/>
              </a:lnSpc>
              <a:spcBef>
                <a:spcPts val="1240"/>
              </a:spcBef>
              <a:tabLst>
                <a:tab pos="279400" algn="l"/>
              </a:tabLst>
            </a:pP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0" spc="20" dirty="0">
                <a:latin typeface="微软雅黑" panose="020B0503020204020204" charset="-122"/>
                <a:cs typeface="微软雅黑" panose="020B0503020204020204" charset="-122"/>
              </a:rPr>
              <a:t>摩擦发热大，效率低；</a:t>
            </a:r>
            <a:endParaRPr sz="1600"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defTabSz="914400">
              <a:lnSpc>
                <a:spcPts val="1820"/>
              </a:lnSpc>
              <a:spcBef>
                <a:spcPts val="1145"/>
              </a:spcBef>
              <a:tabLst>
                <a:tab pos="279400" algn="l"/>
              </a:tabLst>
            </a:pP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 spc="2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0" spc="20" dirty="0">
                <a:latin typeface="微软雅黑" panose="020B0503020204020204" charset="-122"/>
                <a:cs typeface="微软雅黑" panose="020B0503020204020204" charset="-122"/>
              </a:rPr>
              <a:t>蜗轮需要青铜等减摩材料制造，成本较高。</a:t>
            </a:r>
            <a:endParaRPr sz="1600" b="0" spc="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3800" y="1713865"/>
            <a:ext cx="2804795" cy="326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  <p:bldP spid="5" grpId="0"/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013460" y="1310640"/>
            <a:ext cx="7116445" cy="3753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宋体" panose="02010600030101010101" pitchFamily="2" charset="-122"/>
              </a:rPr>
              <a:t>二、蜗杆传动的基本参数、几何尺寸计算和旋转方向判定</a:t>
            </a:r>
            <a:endParaRPr lang="zh-CN">
              <a:ea typeface="宋体" panose="02010600030101010101" pitchFamily="2" charset="-122"/>
            </a:endParaRPr>
          </a:p>
          <a:p>
            <a:r>
              <a:rPr lang="zh-CN">
                <a:ea typeface="宋体" panose="02010600030101010101" pitchFamily="2" charset="-122"/>
              </a:rPr>
              <a:t>1、蜗杆传动的基本参数</a:t>
            </a:r>
            <a:endParaRPr lang="zh-CN">
              <a:ea typeface="宋体" panose="02010600030101010101" pitchFamily="2" charset="-122"/>
            </a:endParaRPr>
          </a:p>
          <a:p>
            <a:r>
              <a:rPr lang="zh-CN" altLang="en-US" sz="1800" b="0">
                <a:ea typeface="宋体" panose="02010600030101010101" pitchFamily="2" charset="-122"/>
              </a:rPr>
              <a:t>(1)模数m 和压力角 a</a:t>
            </a:r>
            <a:endParaRPr lang="zh-CN" altLang="en-US" sz="1800" b="0">
              <a:ea typeface="宋体" panose="02010600030101010101" pitchFamily="2" charset="-122"/>
            </a:endParaRPr>
          </a:p>
          <a:p>
            <a:r>
              <a:rPr lang="zh-CN" altLang="en-US" sz="1800" b="0">
                <a:ea typeface="宋体" panose="02010600030101010101" pitchFamily="2" charset="-122"/>
              </a:rPr>
              <a:t>(2)蜗杆头数 Z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 、传动比 i 和蜗轮齿数 Z</a:t>
            </a:r>
            <a:r>
              <a:rPr lang="zh-CN" altLang="en-US" sz="1800" b="0" baseline="-25000">
                <a:ea typeface="宋体" panose="02010600030101010101" pitchFamily="2" charset="-122"/>
              </a:rPr>
              <a:t>2</a:t>
            </a:r>
            <a:endParaRPr lang="zh-CN" altLang="en-US" sz="1800" b="0" baseline="-2500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(3)蜗杆分度圆直径 d,和蜗杆直径系数q蜗杆分度圆直径与模数的比值称为蜗杆直径系数q即q=d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/m。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(4)蜗杆导程角λ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tanλ= z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p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/πd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= z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m/d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=z</a:t>
            </a:r>
            <a:r>
              <a:rPr lang="zh-CN" altLang="en-US" sz="1800" b="0" baseline="-25000">
                <a:ea typeface="宋体" panose="02010600030101010101" pitchFamily="2" charset="-122"/>
              </a:rPr>
              <a:t>1</a:t>
            </a:r>
            <a:r>
              <a:rPr lang="zh-CN" altLang="en-US" sz="1800" b="0">
                <a:ea typeface="宋体" panose="02010600030101010101" pitchFamily="2" charset="-122"/>
              </a:rPr>
              <a:t>/q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2、蜗杆传动的几何尺寸计算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1800" b="0">
                <a:ea typeface="宋体" panose="02010600030101010101" pitchFamily="2" charset="-122"/>
              </a:rPr>
              <a:t>   </a:t>
            </a:r>
            <a:r>
              <a:rPr lang="zh-CN" altLang="en-US" sz="1800" b="0">
                <a:ea typeface="宋体" panose="02010600030101010101" pitchFamily="2" charset="-122"/>
              </a:rPr>
              <a:t>当蜗杆传动的主要参数确定后，其几何尺寸可按公式计算。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3、蜗杆传动的旋转方向判定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ea typeface="宋体" panose="02010600030101010101" pitchFamily="2" charset="-122"/>
              </a:rPr>
              <a:t>4、蜗杆传动的正确啮合条件</a:t>
            </a:r>
            <a:endParaRPr lang="zh-CN" altLang="en-US" sz="1800" b="0"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1800" b="0">
                <a:ea typeface="宋体" panose="02010600030101010101" pitchFamily="2" charset="-122"/>
              </a:rPr>
              <a:t>   </a:t>
            </a:r>
            <a:r>
              <a:rPr lang="zh-CN" altLang="en-US" sz="1800" b="0">
                <a:ea typeface="宋体" panose="02010600030101010101" pitchFamily="2" charset="-122"/>
              </a:rPr>
              <a:t>蜗杆传动的正确啮合条件为 m</a:t>
            </a:r>
            <a:r>
              <a:rPr lang="zh-CN" altLang="en-US" sz="1800" b="0" baseline="-25000">
                <a:ea typeface="宋体" panose="02010600030101010101" pitchFamily="2" charset="-122"/>
              </a:rPr>
              <a:t>x1</a:t>
            </a:r>
            <a:r>
              <a:rPr lang="zh-CN" altLang="en-US" sz="1800" b="0">
                <a:ea typeface="宋体" panose="02010600030101010101" pitchFamily="2" charset="-122"/>
              </a:rPr>
              <a:t>=m</a:t>
            </a:r>
            <a:r>
              <a:rPr lang="zh-CN" altLang="en-US" sz="1800" b="0" baseline="-25000">
                <a:ea typeface="宋体" panose="02010600030101010101" pitchFamily="2" charset="-122"/>
              </a:rPr>
              <a:t>t2</a:t>
            </a:r>
            <a:r>
              <a:rPr lang="zh-CN" altLang="en-US" sz="1800" b="0">
                <a:ea typeface="宋体" panose="02010600030101010101" pitchFamily="2" charset="-122"/>
              </a:rPr>
              <a:t>=m； a</a:t>
            </a:r>
            <a:r>
              <a:rPr lang="zh-CN" altLang="en-US" sz="1800" b="0" baseline="-25000">
                <a:ea typeface="宋体" panose="02010600030101010101" pitchFamily="2" charset="-122"/>
              </a:rPr>
              <a:t>x1</a:t>
            </a:r>
            <a:r>
              <a:rPr lang="zh-CN" altLang="en-US" sz="1800" b="0">
                <a:ea typeface="宋体" panose="02010600030101010101" pitchFamily="2" charset="-122"/>
              </a:rPr>
              <a:t>=a</a:t>
            </a:r>
            <a:r>
              <a:rPr lang="zh-CN" altLang="en-US" sz="1800" b="0" baseline="-25000">
                <a:ea typeface="宋体" panose="02010600030101010101" pitchFamily="2" charset="-122"/>
              </a:rPr>
              <a:t>t2</a:t>
            </a:r>
            <a:r>
              <a:rPr lang="zh-CN" altLang="en-US" sz="1800" b="0">
                <a:ea typeface="宋体" panose="02010600030101010101" pitchFamily="2" charset="-122"/>
              </a:rPr>
              <a:t>=a；λ=β。</a:t>
            </a:r>
            <a:endParaRPr lang="zh-CN" altLang="en-US" sz="1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115695" y="1273492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>
                <a:ea typeface="宋体" panose="02010600030101010101" pitchFamily="2" charset="-122"/>
              </a:rPr>
              <a:t>三、蜗杆传动的失效形式与维护</a:t>
            </a:r>
            <a:endParaRPr lang="en-US" sz="11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、蜗杆传动的失效形式</a:t>
            </a:r>
            <a:endParaRPr lang="zh-CN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2、蜗杆传动的维护</a:t>
            </a:r>
            <a:endParaRPr lang="zh-CN" altLang="en-US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87450" y="2420620"/>
            <a:ext cx="1776095" cy="142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" name="object 4"/>
          <p:cNvSpPr/>
          <p:nvPr/>
        </p:nvSpPr>
        <p:spPr>
          <a:xfrm>
            <a:off x="3425825" y="2372360"/>
            <a:ext cx="2221230" cy="1439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6216650" y="2420620"/>
            <a:ext cx="1915160" cy="1362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6"/>
          <p:cNvSpPr txBox="1"/>
          <p:nvPr/>
        </p:nvSpPr>
        <p:spPr>
          <a:xfrm>
            <a:off x="1331772" y="3976712"/>
            <a:ext cx="4661535" cy="299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  <a:tabLst>
                <a:tab pos="4032250" algn="l"/>
                <a:tab pos="4410710" algn="l"/>
              </a:tabLst>
            </a:pPr>
            <a:r>
              <a:rPr lang="en-US" sz="1850" spc="2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sz="1600" b="0" spc="2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b="0" spc="2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齿面点蚀</a:t>
            </a:r>
            <a:r>
              <a:rPr lang="en-US" sz="1600" b="0" spc="2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                           </a:t>
            </a:r>
            <a:r>
              <a:rPr sz="1600" b="0" spc="20" dirty="0">
                <a:solidFill>
                  <a:srgbClr val="10233E"/>
                </a:solidFill>
                <a:latin typeface="微软雅黑" panose="020B0503020204020204" charset="-122"/>
                <a:cs typeface="微软雅黑" panose="020B0503020204020204" charset="-122"/>
              </a:rPr>
              <a:t>胶合</a:t>
            </a:r>
            <a:endParaRPr sz="1600" b="0" spc="20" dirty="0">
              <a:solidFill>
                <a:srgbClr val="10233E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4713" y="3995762"/>
            <a:ext cx="641350" cy="260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spcBef>
                <a:spcPts val="120"/>
              </a:spcBef>
              <a:tabLst>
                <a:tab pos="390525" algn="l"/>
              </a:tabLst>
            </a:pPr>
            <a:r>
              <a:rPr sz="1600" b="0" spc="20" dirty="0">
                <a:solidFill>
                  <a:srgbClr val="1E1C11"/>
                </a:solidFill>
                <a:latin typeface="微软雅黑" panose="020B0503020204020204" charset="-122"/>
                <a:cs typeface="微软雅黑" panose="020B0503020204020204" charset="-122"/>
              </a:rPr>
              <a:t>磨	损</a:t>
            </a:r>
            <a:endParaRPr sz="1600" b="0" spc="20" dirty="0">
              <a:solidFill>
                <a:srgbClr val="1E1C1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2700020" y="2953385"/>
            <a:ext cx="979805" cy="3962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highlight>
                  <a:srgbClr val="000080"/>
                </a:highlight>
              </a:rPr>
              <a:t>闭式</a:t>
            </a:r>
            <a:endParaRPr lang="zh-CN" altLang="en-US" sz="1400">
              <a:highlight>
                <a:srgbClr val="000080"/>
              </a:highlight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796280" y="2921635"/>
            <a:ext cx="68072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highlight>
                  <a:srgbClr val="000080"/>
                </a:highlight>
              </a:rPr>
              <a:t>开式</a:t>
            </a:r>
            <a:endParaRPr lang="zh-CN" altLang="en-US" sz="1400">
              <a:highlight>
                <a:srgbClr val="00008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840" y="4380230"/>
            <a:ext cx="6871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None/>
            </a:pPr>
            <a:r>
              <a:rPr lang="zh-CN" alt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1）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蜗杆传动的润滑方式主要有油池润滑和喷油润滑。</a:t>
            </a:r>
            <a:endParaRPr lang="en-US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en-US" sz="1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蜗杆传动的散热①在箱体外壁增加散热片；②在蜗杆轴端装风扇进行人工通风；③在箱体油池内装蛇形冷却水管；④采用压力循环润滑等。</a:t>
            </a:r>
            <a:endParaRPr lang="en-US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102" grpId="0"/>
      <p:bldP spid="5" grpId="0" animBg="1"/>
      <p:bldP spid="2" grpId="0" animBg="1"/>
      <p:bldP spid="3" grpId="0" animBg="1"/>
      <p:bldP spid="6" grpId="0"/>
      <p:bldP spid="8" grpId="0" animBg="1"/>
      <p:bldP spid="7" grpId="0" animBg="1"/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020" y="28067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6-5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蜗杆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4275" y="1297940"/>
            <a:ext cx="71050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蜗杆传动方向的判定：</a:t>
            </a:r>
            <a:endParaRPr lang="zh-CN" altLang="en-US"/>
          </a:p>
          <a:p>
            <a:endParaRPr lang="zh-CN" altLang="en-US"/>
          </a:p>
          <a:p>
            <a:r>
              <a:rPr lang="zh-CN" altLang="en-US" b="0"/>
              <a:t>步骤一：用</a:t>
            </a:r>
            <a:r>
              <a:rPr lang="en-US" altLang="zh-CN" b="0"/>
              <a:t>“</a:t>
            </a:r>
            <a:r>
              <a:rPr lang="zh-CN" altLang="en-US" b="0">
                <a:sym typeface="+mn-ea"/>
              </a:rPr>
              <a:t>右手</a:t>
            </a:r>
            <a:r>
              <a:rPr lang="en-US" altLang="zh-CN" b="0"/>
              <a:t>”</a:t>
            </a:r>
            <a:r>
              <a:rPr lang="zh-CN" altLang="en-US" b="0"/>
              <a:t>法则判定涡轮或蜗杆的旋向</a:t>
            </a:r>
            <a:endParaRPr lang="zh-CN" altLang="en-US" b="0" spc="20" dirty="0">
              <a:solidFill>
                <a:srgbClr val="FFFFFF"/>
              </a:solidFill>
              <a:highlight>
                <a:srgbClr val="000000"/>
              </a:highligh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85" y="2632710"/>
            <a:ext cx="6438900" cy="2905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4" grpId="0"/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000,&quot;width&quot;:9000}"/>
</p:tagLst>
</file>

<file path=ppt/tags/tag2.xml><?xml version="1.0" encoding="utf-8"?>
<p:tagLst xmlns:p="http://schemas.openxmlformats.org/presentationml/2006/main">
  <p:tag name="COMMONDATA" val="eyJoZGlkIjoiMjA5ODQyMDQxMTAxMTg5MjE1OWJjODBmMDk2OWY4ZmEifQ=="/>
  <p:tag name="KSO_WPP_MARK_KEY" val="1551b283-1738-4685-ae19-f0606f9babe3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演示</Application>
  <PresentationFormat>在屏幕上显示</PresentationFormat>
  <Paragraphs>155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Times New Roman</vt:lpstr>
      <vt:lpstr>微软雅黑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336</cp:revision>
  <dcterms:created xsi:type="dcterms:W3CDTF">2011-08-04T15:40:00Z</dcterms:created>
  <dcterms:modified xsi:type="dcterms:W3CDTF">2022-07-20T08:24:33Z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E12AFA64CE3F490D8B3001C758BDA158</vt:lpwstr>
  </property>
</Properties>
</file>