
<file path=[Content_Types].xml><?xml version="1.0" encoding="utf-8"?>
<Types xmlns="http://schemas.openxmlformats.org/package/2006/content-types">
  <Default Extension="jpeg" ContentType="image/jpeg"/>
  <Default Extension="JPG" ContentType="image/.jpg"/>
  <Default Extension="gif" ContentType="image/gi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3" r:id="rId3"/>
    <p:sldMasterId id="2147483678" r:id="rId4"/>
  </p:sldMasterIdLst>
  <p:notesMasterIdLst>
    <p:notesMasterId r:id="rId6"/>
  </p:notesMasterIdLst>
  <p:handoutMasterIdLst>
    <p:handoutMasterId r:id="rId12"/>
  </p:handoutMasterIdLst>
  <p:sldIdLst>
    <p:sldId id="279" r:id="rId5"/>
    <p:sldId id="280" r:id="rId7"/>
    <p:sldId id="281" r:id="rId8"/>
    <p:sldId id="282" r:id="rId9"/>
    <p:sldId id="285" r:id="rId10"/>
    <p:sldId id="284" r:id="rId11"/>
  </p:sldIdLst>
  <p:sldSz cx="9144000" cy="6858000" type="screen4x3"/>
  <p:notesSz cx="6858000" cy="9144000"/>
  <p:custDataLst>
    <p:tags r:id="rId16"/>
  </p:custDataLst>
  <p:defaultTextStyle>
    <a:defPPr>
      <a:defRPr lang="zh-CN"/>
    </a:defPPr>
    <a:lvl1pPr marL="0" lvl="0"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1pPr>
    <a:lvl2pPr marL="457200" lvl="1"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5pPr>
    <a:lvl6pPr marL="2286000" lvl="5"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6pPr>
    <a:lvl7pPr marL="2743200" lvl="6"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7pPr>
    <a:lvl8pPr marL="3200400" lvl="7"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8pPr>
    <a:lvl9pPr marL="3657600" lvl="8"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FF"/>
    <a:srgbClr val="FFCCCC"/>
    <a:srgbClr val="FF3300"/>
    <a:srgbClr val="FFFF00"/>
    <a:srgbClr val="D60093"/>
    <a:srgbClr val="990099"/>
    <a:srgbClr val="99CC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90" d="100"/>
          <a:sy n="90" d="100"/>
        </p:scale>
        <p:origin x="-480" y="-96"/>
      </p:cViewPr>
      <p:guideLst>
        <p:guide orient="horz" pos="2220"/>
        <p:guide pos="2858"/>
      </p:guideLst>
    </p:cSldViewPr>
  </p:slid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 Type="http://schemas.openxmlformats.org/officeDocument/2006/relationships/theme" Target="theme/theme1.xml"/><Relationship Id="rId16" Type="http://schemas.openxmlformats.org/officeDocument/2006/relationships/tags" Target="tags/tag3.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handoutMaster" Target="handoutMasters/handoutMaster1.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fontAlgn="base"/>
            <a:endParaRPr lang="zh-CN" altLang="en-US" strike="noStrike" noProof="1"/>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fontAlgn="base"/>
            <a:fld id="{0F9B84EA-7D68-4D60-9CB1-D50884785D1C}" type="datetimeFigureOut">
              <a:rPr lang="zh-CN" altLang="en-US" strike="noStrike" noProof="1" smtClean="0">
                <a:latin typeface="楷体_GB2312" pitchFamily="49" charset="-122"/>
                <a:ea typeface="楷体_GB2312" pitchFamily="49" charset="-122"/>
                <a:cs typeface="+mn-cs"/>
              </a:rPr>
            </a:fld>
            <a:endParaRPr lang="zh-CN" altLang="en-US" strike="noStrike" noProof="1"/>
          </a:p>
        </p:txBody>
      </p:sp>
      <p:sp>
        <p:nvSpPr>
          <p:cNvPr id="4" name="页脚占位符 3"/>
          <p:cNvSpPr>
            <a:spLocks noGrp="1"/>
          </p:cNvSpPr>
          <p:nvPr>
            <p:ph type="ftr" sz="quarter" idx="2"/>
          </p:nvPr>
        </p:nvSpPr>
        <p:spPr>
          <a:xfrm>
            <a:off x="0" y="8685213"/>
            <a:ext cx="2971800" cy="458788"/>
          </a:xfrm>
          <a:prstGeom prst="rect">
            <a:avLst/>
          </a:prstGeom>
        </p:spPr>
        <p:txBody>
          <a:bodyPr vert="horz" lIns="91440" tIns="45720" rIns="91440" bIns="45720" rtlCol="0" anchor="b"/>
          <a:lstStyle>
            <a:lvl1pPr algn="l">
              <a:defRPr sz="1200"/>
            </a:lvl1pPr>
          </a:lstStyle>
          <a:p>
            <a:pPr fontAlgn="base"/>
            <a:endParaRPr lang="zh-CN" altLang="en-US" strike="noStrike" noProof="1"/>
          </a:p>
        </p:txBody>
      </p:sp>
      <p:sp>
        <p:nvSpPr>
          <p:cNvPr id="5" name="灯片编号占位符 4"/>
          <p:cNvSpPr>
            <a:spLocks noGrp="1"/>
          </p:cNvSpPr>
          <p:nvPr>
            <p:ph type="sldNum" sz="quarter" idx="3"/>
          </p:nvPr>
        </p:nvSpPr>
        <p:spPr>
          <a:xfrm>
            <a:off x="3884613" y="8685213"/>
            <a:ext cx="2971800" cy="458788"/>
          </a:xfrm>
          <a:prstGeom prst="rect">
            <a:avLst/>
          </a:prstGeom>
        </p:spPr>
        <p:txBody>
          <a:bodyPr vert="horz" lIns="91440" tIns="45720" rIns="91440" bIns="45720" rtlCol="0" anchor="b"/>
          <a:lstStyle>
            <a:lvl1pPr algn="r">
              <a:defRPr sz="1200"/>
            </a:lvl1pPr>
          </a:lstStyle>
          <a:p>
            <a:pPr fontAlgn="base"/>
            <a:fld id="{8D4E0FC9-F1F8-4FAE-9988-3BA365CFD46F}" type="slidenum">
              <a:rPr lang="zh-CN" altLang="en-US" strike="noStrike" noProof="1" smtClean="0">
                <a:latin typeface="楷体_GB2312" pitchFamily="49" charset="-122"/>
                <a:ea typeface="楷体_GB2312" pitchFamily="49" charset="-122"/>
                <a:cs typeface="+mn-cs"/>
              </a:rPr>
            </a:fld>
            <a:endParaRPr lang="zh-CN" altLang="en-US" strike="noStrike" noProof="1"/>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5122" name="页眉占位符 5121"/>
          <p:cNvSpPr>
            <a:spLocks noGrp="1"/>
          </p:cNvSpPr>
          <p:nvPr>
            <p:ph type="hdr" sz="quarter"/>
          </p:nvPr>
        </p:nvSpPr>
        <p:spPr>
          <a:xfrm>
            <a:off x="0" y="0"/>
            <a:ext cx="2971800" cy="457200"/>
          </a:xfrm>
          <a:prstGeom prst="rect">
            <a:avLst/>
          </a:prstGeom>
          <a:noFill/>
          <a:ln w="9525">
            <a:noFill/>
          </a:ln>
        </p:spPr>
        <p:txBody>
          <a:bodyPr/>
          <a:p>
            <a:pPr lvl="0" fontAlgn="base"/>
            <a:endParaRPr lang="zh-CN" altLang="en-US" sz="1200" b="0" strike="noStrike" noProof="1" dirty="0"/>
          </a:p>
        </p:txBody>
      </p:sp>
      <p:sp>
        <p:nvSpPr>
          <p:cNvPr id="5123" name="日期占位符 5122"/>
          <p:cNvSpPr>
            <a:spLocks noGrp="1"/>
          </p:cNvSpPr>
          <p:nvPr>
            <p:ph type="dt" idx="1"/>
          </p:nvPr>
        </p:nvSpPr>
        <p:spPr>
          <a:xfrm>
            <a:off x="3884613" y="0"/>
            <a:ext cx="2971800" cy="457200"/>
          </a:xfrm>
          <a:prstGeom prst="rect">
            <a:avLst/>
          </a:prstGeom>
          <a:noFill/>
          <a:ln w="9525">
            <a:noFill/>
          </a:ln>
        </p:spPr>
        <p:txBody>
          <a:bodyPr/>
          <a:p>
            <a:pPr lvl="0" algn="r" fontAlgn="base"/>
            <a:endParaRPr lang="zh-CN" altLang="en-US" sz="1200" b="0" strike="noStrike" noProof="1" dirty="0"/>
          </a:p>
        </p:txBody>
      </p:sp>
      <p:sp>
        <p:nvSpPr>
          <p:cNvPr id="4100" name="幻灯片图像占位符 5123"/>
          <p:cNvSpPr>
            <a:spLocks noRot="1" noTextEdit="1"/>
          </p:cNvSpPr>
          <p:nvPr>
            <p:ph type="sldImg"/>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4101" name="文本占位符 5124"/>
          <p:cNvSpPr>
            <a:spLocks noGrp="1"/>
          </p:cNvSpPr>
          <p:nvPr>
            <p:ph type="body" sz="quarter"/>
          </p:nvPr>
        </p:nvSpPr>
        <p:spPr>
          <a:xfrm>
            <a:off x="685800" y="4343400"/>
            <a:ext cx="5486400" cy="4114800"/>
          </a:xfrm>
          <a:prstGeom prst="rect">
            <a:avLst/>
          </a:prstGeom>
          <a:noFill/>
          <a:ln w="9525">
            <a:noFill/>
          </a:ln>
        </p:spPr>
        <p:txBody>
          <a:bodyPr anchor="t" anchorCtr="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126" name="页脚占位符 5125"/>
          <p:cNvSpPr>
            <a:spLocks noGrp="1"/>
          </p:cNvSpPr>
          <p:nvPr>
            <p:ph type="ftr" sz="quarter" idx="4"/>
          </p:nvPr>
        </p:nvSpPr>
        <p:spPr>
          <a:xfrm>
            <a:off x="0" y="8685213"/>
            <a:ext cx="2971800" cy="457200"/>
          </a:xfrm>
          <a:prstGeom prst="rect">
            <a:avLst/>
          </a:prstGeom>
          <a:noFill/>
          <a:ln w="9525">
            <a:noFill/>
          </a:ln>
        </p:spPr>
        <p:txBody>
          <a:bodyPr anchor="b"/>
          <a:p>
            <a:pPr lvl="0" fontAlgn="base"/>
            <a:endParaRPr lang="zh-CN" altLang="en-US" sz="1200" b="0" strike="noStrike" noProof="1" dirty="0"/>
          </a:p>
        </p:txBody>
      </p:sp>
      <p:sp>
        <p:nvSpPr>
          <p:cNvPr id="5127" name="灯片编号占位符 5126"/>
          <p:cNvSpPr>
            <a:spLocks noGrp="1"/>
          </p:cNvSpPr>
          <p:nvPr>
            <p:ph type="sldNum" sz="quarter" idx="5"/>
          </p:nvPr>
        </p:nvSpPr>
        <p:spPr>
          <a:xfrm>
            <a:off x="3884613" y="8685213"/>
            <a:ext cx="2971800" cy="457200"/>
          </a:xfrm>
          <a:prstGeom prst="rect">
            <a:avLst/>
          </a:prstGeom>
          <a:noFill/>
          <a:ln w="9525">
            <a:noFill/>
          </a:ln>
        </p:spPr>
        <p:txBody>
          <a:bodyPr anchor="b"/>
          <a:p>
            <a:pPr lvl="0" algn="r" fontAlgn="base"/>
            <a:fld id="{9A0DB2DC-4C9A-4742-B13C-FB6460FD3503}" type="slidenum">
              <a:rPr lang="zh-CN" altLang="en-US" sz="1200" b="0" strike="noStrike" noProof="1" dirty="0">
                <a:latin typeface="楷体_GB2312" pitchFamily="49" charset="-122"/>
                <a:ea typeface="楷体_GB2312" pitchFamily="49" charset="-122"/>
                <a:cs typeface="+mn-cs"/>
              </a:rPr>
            </a:fld>
            <a:endParaRPr lang="zh-CN" altLang="en-US" sz="1200" b="0" strike="noStrike" noProof="1" dirty="0"/>
          </a:p>
        </p:txBody>
      </p:sp>
    </p:spTree>
  </p:cSld>
  <p:clrMap bg1="lt1" tx1="dk1" bg2="lt2" tx2="dk2" accent1="accent1" accent2="accent2" accent3="accent3" accent4="accent4" accent5="accent5" accent6="accent6" hlink="hlink" folHlink="folHlink"/>
  <p:hf sldNum="0"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灯片编号占位符 1"/>
          <p:cNvSpPr/>
          <p:nvPr>
            <p:ph type="sldNum" sz="quarter"/>
          </p:nvPr>
        </p:nvSpPr>
        <p:spPr>
          <a:xfrm>
            <a:off x="3884613" y="8685213"/>
            <a:ext cx="2971800" cy="457200"/>
          </a:xfrm>
          <a:prstGeom prst="rect">
            <a:avLst/>
          </a:prstGeom>
          <a:noFill/>
          <a:ln w="9525">
            <a:noFill/>
          </a:ln>
        </p:spPr>
        <p:txBody>
          <a:bodyPr anchor="b" anchorCtr="0"/>
          <a:p>
            <a:pPr lvl="0" algn="r"/>
            <a:fld id="{9A0DB2DC-4C9A-4742-B13C-FB6460FD3503}" type="slidenum">
              <a:rPr lang="zh-CN" altLang="en-US" sz="1200" b="0" dirty="0"/>
            </a:fld>
            <a:endParaRPr lang="zh-CN" altLang="en-US" sz="1200" b="0" dirty="0"/>
          </a:p>
        </p:txBody>
      </p:sp>
      <p:sp>
        <p:nvSpPr>
          <p:cNvPr id="6146" name="幻灯片图像占位符 288769"/>
          <p:cNvSpPr>
            <a:spLocks noRot="1" noTextEdit="1"/>
          </p:cNvSpPr>
          <p:nvPr>
            <p:ph type="sldImg"/>
          </p:nvPr>
        </p:nvSpPr>
        <p:spPr/>
      </p:sp>
      <p:sp>
        <p:nvSpPr>
          <p:cNvPr id="6147" name="文本占位符 288770"/>
          <p:cNvSpPr>
            <a:spLocks noGrp="1"/>
          </p:cNvSpPr>
          <p:nvPr>
            <p:ph type="body"/>
          </p:nvPr>
        </p:nvSpPr>
        <p:spPr/>
        <p:txBody>
          <a:bodyPr anchor="t" anchorCtr="0"/>
          <a:p>
            <a:pPr lvl="0"/>
            <a:r>
              <a:rPr lang="en-GB" altLang="zh-CN"/>
              <a:t>Background provided by m62 </a:t>
            </a:r>
            <a:r>
              <a:rPr lang="en-GB" altLang="zh-CN" dirty="0" err="1"/>
              <a:t>Visualcommunications</a:t>
            </a:r>
            <a:r>
              <a:rPr lang="en-GB" altLang="zh-CN"/>
              <a:t>, visit www.m62.net for more information</a:t>
            </a:r>
            <a:endParaRPr lang="en-GB" altLang="zh-CN"/>
          </a:p>
          <a:p>
            <a:pPr lvl="0"/>
            <a:endParaRPr lang="zh-CN" alt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灯片编号占位符 1"/>
          <p:cNvSpPr/>
          <p:nvPr>
            <p:ph type="sldNum" sz="quarter"/>
          </p:nvPr>
        </p:nvSpPr>
        <p:spPr>
          <a:xfrm>
            <a:off x="3884613" y="8685213"/>
            <a:ext cx="2971800" cy="457200"/>
          </a:xfrm>
          <a:prstGeom prst="rect">
            <a:avLst/>
          </a:prstGeom>
          <a:noFill/>
          <a:ln w="9525">
            <a:noFill/>
          </a:ln>
        </p:spPr>
        <p:txBody>
          <a:bodyPr anchor="b" anchorCtr="0"/>
          <a:p>
            <a:pPr lvl="0" algn="r"/>
            <a:fld id="{9A0DB2DC-4C9A-4742-B13C-FB6460FD3503}" type="slidenum">
              <a:rPr lang="zh-CN" altLang="en-US" sz="1200" b="0" dirty="0">
                <a:latin typeface="楷体_GB2312" pitchFamily="49" charset="-122"/>
                <a:ea typeface="楷体_GB2312" pitchFamily="49" charset="-122"/>
              </a:rPr>
            </a:fld>
            <a:endParaRPr lang="zh-CN" altLang="en-US" sz="1200" b="0" dirty="0">
              <a:latin typeface="楷体_GB2312" pitchFamily="49" charset="-122"/>
              <a:ea typeface="楷体_GB2312" pitchFamily="49" charset="-122"/>
            </a:endParaRPr>
          </a:p>
        </p:txBody>
      </p:sp>
      <p:sp>
        <p:nvSpPr>
          <p:cNvPr id="8194" name="幻灯片图像占位符 288769"/>
          <p:cNvSpPr>
            <a:spLocks noRot="1" noTextEdit="1"/>
          </p:cNvSpPr>
          <p:nvPr>
            <p:ph type="sldImg"/>
          </p:nvPr>
        </p:nvSpPr>
        <p:spPr/>
      </p:sp>
      <p:sp>
        <p:nvSpPr>
          <p:cNvPr id="8195" name="文本占位符 288770"/>
          <p:cNvSpPr>
            <a:spLocks noGrp="1"/>
          </p:cNvSpPr>
          <p:nvPr>
            <p:ph type="body"/>
          </p:nvPr>
        </p:nvSpPr>
        <p:spPr/>
        <p:txBody>
          <a:bodyPr anchor="t" anchorCtr="0"/>
          <a:p>
            <a:pPr lvl="0"/>
            <a:r>
              <a:rPr lang="en-GB" altLang="zh-CN"/>
              <a:t>Background provided by m62 </a:t>
            </a:r>
            <a:r>
              <a:rPr lang="en-GB" altLang="zh-CN" dirty="0" err="1"/>
              <a:t>Visualcommunications</a:t>
            </a:r>
            <a:r>
              <a:rPr lang="en-GB" altLang="zh-CN"/>
              <a:t>, visit www.m62.net for more information</a:t>
            </a:r>
            <a:endParaRPr lang="en-GB" altLang="zh-CN"/>
          </a:p>
          <a:p>
            <a:pPr lvl="0"/>
            <a:endParaRPr lang="zh-CN" alt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灯片编号占位符 1"/>
          <p:cNvSpPr/>
          <p:nvPr>
            <p:ph type="sldNum" sz="quarter"/>
          </p:nvPr>
        </p:nvSpPr>
        <p:spPr>
          <a:xfrm>
            <a:off x="3884613" y="8685213"/>
            <a:ext cx="2971800" cy="457200"/>
          </a:xfrm>
          <a:prstGeom prst="rect">
            <a:avLst/>
          </a:prstGeom>
          <a:noFill/>
          <a:ln w="9525">
            <a:noFill/>
          </a:ln>
        </p:spPr>
        <p:txBody>
          <a:bodyPr anchor="b" anchorCtr="0"/>
          <a:p>
            <a:pPr lvl="0" algn="r"/>
            <a:fld id="{9A0DB2DC-4C9A-4742-B13C-FB6460FD3503}" type="slidenum">
              <a:rPr lang="zh-CN" altLang="en-US" sz="1200" b="0" dirty="0">
                <a:latin typeface="楷体_GB2312" pitchFamily="49" charset="-122"/>
                <a:ea typeface="楷体_GB2312" pitchFamily="49" charset="-122"/>
              </a:rPr>
            </a:fld>
            <a:endParaRPr lang="zh-CN" altLang="en-US" sz="1200" b="0" dirty="0">
              <a:latin typeface="楷体_GB2312" pitchFamily="49" charset="-122"/>
              <a:ea typeface="楷体_GB2312" pitchFamily="49" charset="-122"/>
            </a:endParaRPr>
          </a:p>
        </p:txBody>
      </p:sp>
      <p:sp>
        <p:nvSpPr>
          <p:cNvPr id="10242" name="幻灯片图像占位符 288769"/>
          <p:cNvSpPr>
            <a:spLocks noRot="1" noTextEdit="1"/>
          </p:cNvSpPr>
          <p:nvPr>
            <p:ph type="sldImg"/>
          </p:nvPr>
        </p:nvSpPr>
        <p:spPr/>
      </p:sp>
      <p:sp>
        <p:nvSpPr>
          <p:cNvPr id="10243" name="文本占位符 288770"/>
          <p:cNvSpPr>
            <a:spLocks noGrp="1"/>
          </p:cNvSpPr>
          <p:nvPr>
            <p:ph type="body"/>
          </p:nvPr>
        </p:nvSpPr>
        <p:spPr/>
        <p:txBody>
          <a:bodyPr anchor="t" anchorCtr="0"/>
          <a:p>
            <a:pPr lvl="0"/>
            <a:r>
              <a:rPr lang="en-GB" altLang="zh-CN"/>
              <a:t>Background provided by m62 </a:t>
            </a:r>
            <a:r>
              <a:rPr lang="en-GB" altLang="zh-CN" dirty="0" err="1"/>
              <a:t>Visualcommunications</a:t>
            </a:r>
            <a:r>
              <a:rPr lang="en-GB" altLang="zh-CN"/>
              <a:t>, visit www.m62.net for more information</a:t>
            </a:r>
            <a:endParaRPr lang="en-GB" altLang="zh-CN"/>
          </a:p>
          <a:p>
            <a:pPr lvl="0"/>
            <a:endParaRPr lang="zh-CN" alt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灯片编号占位符 1"/>
          <p:cNvSpPr/>
          <p:nvPr>
            <p:ph type="sldNum" sz="quarter"/>
          </p:nvPr>
        </p:nvSpPr>
        <p:spPr>
          <a:xfrm>
            <a:off x="3884613" y="8685213"/>
            <a:ext cx="2971800" cy="457200"/>
          </a:xfrm>
          <a:prstGeom prst="rect">
            <a:avLst/>
          </a:prstGeom>
          <a:noFill/>
          <a:ln w="9525">
            <a:noFill/>
          </a:ln>
        </p:spPr>
        <p:txBody>
          <a:bodyPr anchor="b" anchorCtr="0"/>
          <a:p>
            <a:pPr lvl="0" algn="r"/>
            <a:fld id="{9A0DB2DC-4C9A-4742-B13C-FB6460FD3503}" type="slidenum">
              <a:rPr lang="zh-CN" altLang="en-US" sz="1200" b="0" dirty="0">
                <a:latin typeface="楷体_GB2312" pitchFamily="49" charset="-122"/>
                <a:ea typeface="楷体_GB2312" pitchFamily="49" charset="-122"/>
              </a:rPr>
            </a:fld>
            <a:endParaRPr lang="zh-CN" altLang="en-US" sz="1200" b="0" dirty="0">
              <a:latin typeface="楷体_GB2312" pitchFamily="49" charset="-122"/>
              <a:ea typeface="楷体_GB2312" pitchFamily="49" charset="-122"/>
            </a:endParaRPr>
          </a:p>
        </p:txBody>
      </p:sp>
      <p:sp>
        <p:nvSpPr>
          <p:cNvPr id="12290" name="幻灯片图像占位符 288769"/>
          <p:cNvSpPr>
            <a:spLocks noRot="1" noTextEdit="1"/>
          </p:cNvSpPr>
          <p:nvPr>
            <p:ph type="sldImg"/>
          </p:nvPr>
        </p:nvSpPr>
        <p:spPr/>
      </p:sp>
      <p:sp>
        <p:nvSpPr>
          <p:cNvPr id="12291" name="文本占位符 288770"/>
          <p:cNvSpPr>
            <a:spLocks noGrp="1"/>
          </p:cNvSpPr>
          <p:nvPr>
            <p:ph type="body"/>
          </p:nvPr>
        </p:nvSpPr>
        <p:spPr/>
        <p:txBody>
          <a:bodyPr anchor="t" anchorCtr="0"/>
          <a:p>
            <a:pPr lvl="0"/>
            <a:r>
              <a:rPr lang="en-GB" altLang="zh-CN"/>
              <a:t>Background provided by m62 </a:t>
            </a:r>
            <a:r>
              <a:rPr lang="en-GB" altLang="zh-CN" dirty="0" err="1"/>
              <a:t>Visualcommunications</a:t>
            </a:r>
            <a:r>
              <a:rPr lang="en-GB" altLang="zh-CN"/>
              <a:t>, visit www.m62.net for more information</a:t>
            </a:r>
            <a:endParaRPr lang="en-GB" altLang="zh-CN"/>
          </a:p>
          <a:p>
            <a:pPr lvl="0"/>
            <a:endParaRPr lang="zh-CN" alt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灯片编号占位符 1"/>
          <p:cNvSpPr/>
          <p:nvPr>
            <p:ph type="sldNum" sz="quarter"/>
          </p:nvPr>
        </p:nvSpPr>
        <p:spPr>
          <a:xfrm>
            <a:off x="3884613" y="8685213"/>
            <a:ext cx="2971800" cy="457200"/>
          </a:xfrm>
          <a:prstGeom prst="rect">
            <a:avLst/>
          </a:prstGeom>
          <a:noFill/>
          <a:ln w="9525">
            <a:noFill/>
          </a:ln>
        </p:spPr>
        <p:txBody>
          <a:bodyPr anchor="b" anchorCtr="0"/>
          <a:p>
            <a:pPr lvl="0" algn="r"/>
            <a:fld id="{9A0DB2DC-4C9A-4742-B13C-FB6460FD3503}" type="slidenum">
              <a:rPr lang="zh-CN" altLang="en-US" sz="1200" b="0" dirty="0">
                <a:latin typeface="楷体_GB2312" pitchFamily="49" charset="-122"/>
                <a:ea typeface="楷体_GB2312" pitchFamily="49" charset="-122"/>
              </a:rPr>
            </a:fld>
            <a:endParaRPr lang="zh-CN" altLang="en-US" sz="1200" b="0" dirty="0">
              <a:latin typeface="楷体_GB2312" pitchFamily="49" charset="-122"/>
              <a:ea typeface="楷体_GB2312" pitchFamily="49" charset="-122"/>
            </a:endParaRPr>
          </a:p>
        </p:txBody>
      </p:sp>
      <p:sp>
        <p:nvSpPr>
          <p:cNvPr id="12290" name="幻灯片图像占位符 288769"/>
          <p:cNvSpPr>
            <a:spLocks noRot="1" noTextEdit="1"/>
          </p:cNvSpPr>
          <p:nvPr>
            <p:ph type="sldImg"/>
          </p:nvPr>
        </p:nvSpPr>
        <p:spPr/>
      </p:sp>
      <p:sp>
        <p:nvSpPr>
          <p:cNvPr id="12291" name="文本占位符 288770"/>
          <p:cNvSpPr>
            <a:spLocks noGrp="1"/>
          </p:cNvSpPr>
          <p:nvPr>
            <p:ph type="body"/>
          </p:nvPr>
        </p:nvSpPr>
        <p:spPr/>
        <p:txBody>
          <a:bodyPr anchor="t" anchorCtr="0"/>
          <a:p>
            <a:pPr lvl="0"/>
            <a:r>
              <a:rPr lang="en-GB" altLang="zh-CN"/>
              <a:t>Background provided by m62 </a:t>
            </a:r>
            <a:r>
              <a:rPr lang="en-GB" altLang="zh-CN" dirty="0" err="1"/>
              <a:t>Visualcommunications</a:t>
            </a:r>
            <a:r>
              <a:rPr lang="en-GB" altLang="zh-CN"/>
              <a:t>, visit www.m62.net for more information</a:t>
            </a:r>
            <a:endParaRPr lang="en-GB" altLang="zh-CN"/>
          </a:p>
          <a:p>
            <a:pPr lvl="0"/>
            <a:endParaRPr lang="zh-CN" alt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灯片编号占位符 1"/>
          <p:cNvSpPr/>
          <p:nvPr>
            <p:ph type="sldNum" sz="quarter"/>
          </p:nvPr>
        </p:nvSpPr>
        <p:spPr>
          <a:xfrm>
            <a:off x="3884613" y="8685213"/>
            <a:ext cx="2971800" cy="457200"/>
          </a:xfrm>
          <a:prstGeom prst="rect">
            <a:avLst/>
          </a:prstGeom>
          <a:noFill/>
          <a:ln w="9525">
            <a:noFill/>
          </a:ln>
        </p:spPr>
        <p:txBody>
          <a:bodyPr anchor="b" anchorCtr="0"/>
          <a:p>
            <a:pPr lvl="0" algn="r"/>
            <a:fld id="{9A0DB2DC-4C9A-4742-B13C-FB6460FD3503}" type="slidenum">
              <a:rPr lang="zh-CN" altLang="en-US" sz="1200" b="0" dirty="0">
                <a:latin typeface="楷体_GB2312" pitchFamily="49" charset="-122"/>
                <a:ea typeface="楷体_GB2312" pitchFamily="49" charset="-122"/>
              </a:rPr>
            </a:fld>
            <a:endParaRPr lang="zh-CN" altLang="en-US" sz="1200" b="0" dirty="0">
              <a:latin typeface="楷体_GB2312" pitchFamily="49" charset="-122"/>
              <a:ea typeface="楷体_GB2312" pitchFamily="49" charset="-122"/>
            </a:endParaRPr>
          </a:p>
        </p:txBody>
      </p:sp>
      <p:sp>
        <p:nvSpPr>
          <p:cNvPr id="12290" name="幻灯片图像占位符 288769"/>
          <p:cNvSpPr>
            <a:spLocks noRot="1" noTextEdit="1"/>
          </p:cNvSpPr>
          <p:nvPr>
            <p:ph type="sldImg"/>
          </p:nvPr>
        </p:nvSpPr>
        <p:spPr/>
      </p:sp>
      <p:sp>
        <p:nvSpPr>
          <p:cNvPr id="12291" name="文本占位符 288770"/>
          <p:cNvSpPr>
            <a:spLocks noGrp="1"/>
          </p:cNvSpPr>
          <p:nvPr>
            <p:ph type="body"/>
          </p:nvPr>
        </p:nvSpPr>
        <p:spPr/>
        <p:txBody>
          <a:bodyPr anchor="t" anchorCtr="0"/>
          <a:p>
            <a:pPr lvl="0"/>
            <a:r>
              <a:rPr lang="en-GB" altLang="zh-CN"/>
              <a:t>Background provided by m62 </a:t>
            </a:r>
            <a:r>
              <a:rPr lang="en-GB" altLang="zh-CN" dirty="0" err="1"/>
              <a:t>Visualcommunications</a:t>
            </a:r>
            <a:r>
              <a:rPr lang="en-GB" altLang="zh-CN"/>
              <a:t>, visit www.m62.net for more information</a:t>
            </a:r>
            <a:endParaRPr lang="en-GB" altLang="zh-CN"/>
          </a:p>
          <a:p>
            <a:pPr lvl="0"/>
            <a:endParaRPr lang="zh-CN" alt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628650" y="1825625"/>
            <a:ext cx="38862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29150" y="1825625"/>
            <a:ext cx="38862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628650" y="1825625"/>
            <a:ext cx="38862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quarter" idx="2"/>
          </p:nvPr>
        </p:nvSpPr>
        <p:spPr>
          <a:xfrm>
            <a:off x="4629150" y="1825625"/>
            <a:ext cx="3886200" cy="20986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内容占位符 4"/>
          <p:cNvSpPr>
            <a:spLocks noGrp="1"/>
          </p:cNvSpPr>
          <p:nvPr>
            <p:ph sz="quarter" idx="3"/>
          </p:nvPr>
        </p:nvSpPr>
        <p:spPr>
          <a:xfrm>
            <a:off x="4629150" y="4076700"/>
            <a:ext cx="3886200" cy="21002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6" name="日期占位符 5"/>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页脚占位符 6"/>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8" name="灯片编号占位符 7"/>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8" name="页脚占位符 7"/>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3" name="页脚占位符 2"/>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628650" y="1825625"/>
            <a:ext cx="38862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29150" y="1825625"/>
            <a:ext cx="38862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628650" y="1825625"/>
            <a:ext cx="38862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quarter" idx="2"/>
          </p:nvPr>
        </p:nvSpPr>
        <p:spPr>
          <a:xfrm>
            <a:off x="4629150" y="1825625"/>
            <a:ext cx="3886200" cy="20986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内容占位符 4"/>
          <p:cNvSpPr>
            <a:spLocks noGrp="1"/>
          </p:cNvSpPr>
          <p:nvPr>
            <p:ph sz="quarter" idx="3"/>
          </p:nvPr>
        </p:nvSpPr>
        <p:spPr>
          <a:xfrm>
            <a:off x="4629150" y="4076700"/>
            <a:ext cx="3886200" cy="21002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6" name="日期占位符 5"/>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页脚占位符 6"/>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8" name="灯片编号占位符 7"/>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8" name="页脚占位符 7"/>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3" name="页脚占位符 2"/>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628650" y="1825625"/>
            <a:ext cx="38862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29150" y="1825625"/>
            <a:ext cx="38862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628650" y="1825625"/>
            <a:ext cx="38862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quarter" idx="2"/>
          </p:nvPr>
        </p:nvSpPr>
        <p:spPr>
          <a:xfrm>
            <a:off x="4629150" y="1825625"/>
            <a:ext cx="3886200" cy="20986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内容占位符 4"/>
          <p:cNvSpPr>
            <a:spLocks noGrp="1"/>
          </p:cNvSpPr>
          <p:nvPr>
            <p:ph sz="quarter" idx="3"/>
          </p:nvPr>
        </p:nvSpPr>
        <p:spPr>
          <a:xfrm>
            <a:off x="4629150" y="4076700"/>
            <a:ext cx="3886200" cy="21002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6" name="日期占位符 5"/>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页脚占位符 6"/>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8" name="灯片编号占位符 7"/>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8" name="页脚占位符 7"/>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3" name="页脚占位符 2"/>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3.xml"/><Relationship Id="rId8" Type="http://schemas.openxmlformats.org/officeDocument/2006/relationships/slideLayout" Target="../slideLayouts/slideLayout22.xml"/><Relationship Id="rId7" Type="http://schemas.openxmlformats.org/officeDocument/2006/relationships/slideLayout" Target="../slideLayouts/slideLayout21.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 Id="rId3" Type="http://schemas.openxmlformats.org/officeDocument/2006/relationships/slideLayout" Target="../slideLayouts/slideLayout17.xml"/><Relationship Id="rId2" Type="http://schemas.openxmlformats.org/officeDocument/2006/relationships/slideLayout" Target="../slideLayouts/slideLayout16.xml"/><Relationship Id="rId15" Type="http://schemas.openxmlformats.org/officeDocument/2006/relationships/theme" Target="../theme/theme2.xml"/><Relationship Id="rId14" Type="http://schemas.openxmlformats.org/officeDocument/2006/relationships/slideLayout" Target="../slideLayouts/slideLayout28.xml"/><Relationship Id="rId13" Type="http://schemas.openxmlformats.org/officeDocument/2006/relationships/slideLayout" Target="../slideLayouts/slideLayout27.xml"/><Relationship Id="rId12" Type="http://schemas.openxmlformats.org/officeDocument/2006/relationships/slideLayout" Target="../slideLayouts/slideLayout26.xml"/><Relationship Id="rId11" Type="http://schemas.openxmlformats.org/officeDocument/2006/relationships/slideLayout" Target="../slideLayouts/slideLayout25.xml"/><Relationship Id="rId10" Type="http://schemas.openxmlformats.org/officeDocument/2006/relationships/slideLayout" Target="../slideLayouts/slideLayout24.xml"/><Relationship Id="rId1"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7.xml"/><Relationship Id="rId8" Type="http://schemas.openxmlformats.org/officeDocument/2006/relationships/slideLayout" Target="../slideLayouts/slideLayout36.xml"/><Relationship Id="rId7" Type="http://schemas.openxmlformats.org/officeDocument/2006/relationships/slideLayout" Target="../slideLayouts/slideLayout35.xml"/><Relationship Id="rId6" Type="http://schemas.openxmlformats.org/officeDocument/2006/relationships/slideLayout" Target="../slideLayouts/slideLayout34.xml"/><Relationship Id="rId5" Type="http://schemas.openxmlformats.org/officeDocument/2006/relationships/slideLayout" Target="../slideLayouts/slideLayout33.xml"/><Relationship Id="rId4" Type="http://schemas.openxmlformats.org/officeDocument/2006/relationships/slideLayout" Target="../slideLayouts/slideLayout32.xml"/><Relationship Id="rId3" Type="http://schemas.openxmlformats.org/officeDocument/2006/relationships/slideLayout" Target="../slideLayouts/slideLayout31.xml"/><Relationship Id="rId2" Type="http://schemas.openxmlformats.org/officeDocument/2006/relationships/slideLayout" Target="../slideLayouts/slideLayout30.xml"/><Relationship Id="rId15" Type="http://schemas.openxmlformats.org/officeDocument/2006/relationships/theme" Target="../theme/theme3.xml"/><Relationship Id="rId14" Type="http://schemas.openxmlformats.org/officeDocument/2006/relationships/slideLayout" Target="../slideLayouts/slideLayout42.xml"/><Relationship Id="rId13" Type="http://schemas.openxmlformats.org/officeDocument/2006/relationships/slideLayout" Target="../slideLayouts/slideLayout41.xml"/><Relationship Id="rId12" Type="http://schemas.openxmlformats.org/officeDocument/2006/relationships/slideLayout" Target="../slideLayouts/slideLayout40.xml"/><Relationship Id="rId11" Type="http://schemas.openxmlformats.org/officeDocument/2006/relationships/slideLayout" Target="../slideLayouts/slideLayout39.xml"/><Relationship Id="rId10" Type="http://schemas.openxmlformats.org/officeDocument/2006/relationships/slideLayout" Target="../slideLayouts/slideLayout38.xml"/><Relationship Id="rId1"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文本占位符 1026"/>
          <p:cNvSpPr>
            <a:spLocks noGrp="1"/>
          </p:cNvSpPr>
          <p:nvPr>
            <p:ph type="body"/>
          </p:nvPr>
        </p:nvSpPr>
        <p:spPr>
          <a:xfrm>
            <a:off x="457200" y="1600200"/>
            <a:ext cx="8229600" cy="4525963"/>
          </a:xfrm>
          <a:prstGeom prst="rect">
            <a:avLst/>
          </a:prstGeom>
          <a:noFill/>
          <a:ln w="9525">
            <a:noFill/>
          </a:ln>
        </p:spPr>
        <p:txBody>
          <a:bodyPr anchor="t" anchorCtr="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b="0"/>
            </a:lvl1pPr>
          </a:lstStyle>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b="0"/>
            </a:lvl1pPr>
          </a:lstStyle>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b="0"/>
            </a:lvl1p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5pPr>
      <a:lvl6pPr marL="2286000" lvl="5"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6pPr>
      <a:lvl7pPr marL="2743200" lvl="6"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7pPr>
      <a:lvl8pPr marL="3200400" lvl="7"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8pPr>
      <a:lvl9pPr marL="3657600" lvl="8"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2051" name="文本占位符 1026"/>
          <p:cNvSpPr>
            <a:spLocks noGrp="1"/>
          </p:cNvSpPr>
          <p:nvPr>
            <p:ph type="body"/>
          </p:nvPr>
        </p:nvSpPr>
        <p:spPr>
          <a:xfrm>
            <a:off x="457200" y="1600200"/>
            <a:ext cx="8229600" cy="4525963"/>
          </a:xfrm>
          <a:prstGeom prst="rect">
            <a:avLst/>
          </a:prstGeom>
          <a:noFill/>
          <a:ln w="9525">
            <a:noFill/>
          </a:ln>
        </p:spPr>
        <p:txBody>
          <a:bodyPr anchor="t" anchorCtr="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b="0"/>
            </a:lvl1pPr>
          </a:lstStyle>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b="0"/>
            </a:lvl1pPr>
          </a:lstStyle>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b="0"/>
            </a:lvl1p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5pPr>
      <a:lvl6pPr marL="2286000" lvl="5"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6pPr>
      <a:lvl7pPr marL="2743200" lvl="6"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7pPr>
      <a:lvl8pPr marL="3200400" lvl="7"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8pPr>
      <a:lvl9pPr marL="3657600" lvl="8"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2051" name="文本占位符 1026"/>
          <p:cNvSpPr>
            <a:spLocks noGrp="1"/>
          </p:cNvSpPr>
          <p:nvPr>
            <p:ph type="body"/>
          </p:nvPr>
        </p:nvSpPr>
        <p:spPr>
          <a:xfrm>
            <a:off x="457200" y="1600200"/>
            <a:ext cx="8229600" cy="4525963"/>
          </a:xfrm>
          <a:prstGeom prst="rect">
            <a:avLst/>
          </a:prstGeom>
          <a:noFill/>
          <a:ln w="9525">
            <a:noFill/>
          </a:ln>
        </p:spPr>
        <p:txBody>
          <a:bodyPr anchor="t" anchorCtr="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b="0"/>
            </a:lvl1pPr>
          </a:lstStyle>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b="0"/>
            </a:lvl1pPr>
          </a:lstStyle>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b="0"/>
            </a:lvl1p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2pPr>
      <a:lvl3pPr marL="914400" lvl="2"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3pPr>
      <a:lvl4pPr marL="1371600" lvl="3"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4pPr>
      <a:lvl5pPr marL="1828800" lvl="4"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5pPr>
      <a:lvl6pPr marL="2286000" lvl="5"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6pPr>
      <a:lvl7pPr marL="2743200" lvl="6"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7pPr>
      <a:lvl8pPr marL="3200400" lvl="7"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8pPr>
      <a:lvl9pPr marL="3657600" lvl="8"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楷体_GB2312" pitchFamily="49" charset="-122"/>
          <a:ea typeface="楷体_GB2312" pitchFamily="49" charset="-122"/>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2.xml"/><Relationship Id="rId2" Type="http://schemas.openxmlformats.org/officeDocument/2006/relationships/image" Target="../media/image2.png"/><Relationship Id="rId1" Type="http://schemas.openxmlformats.org/officeDocument/2006/relationships/image" Target="../media/image1.GIF"/></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6.xml"/><Relationship Id="rId2" Type="http://schemas.openxmlformats.org/officeDocument/2006/relationships/image" Target="../media/image2.png"/><Relationship Id="rId1" Type="http://schemas.openxmlformats.org/officeDocument/2006/relationships/image" Target="../media/image1.GIF"/></Relationships>
</file>

<file path=ppt/slides/_rels/slide3.xml.rels><?xml version="1.0" encoding="UTF-8" standalone="yes"?>
<Relationships xmlns="http://schemas.openxmlformats.org/package/2006/relationships"><Relationship Id="rId8" Type="http://schemas.openxmlformats.org/officeDocument/2006/relationships/notesSlide" Target="../notesSlides/notesSlide3.xml"/><Relationship Id="rId7" Type="http://schemas.openxmlformats.org/officeDocument/2006/relationships/slideLayout" Target="../slideLayouts/slideLayout26.xml"/><Relationship Id="rId6" Type="http://schemas.openxmlformats.org/officeDocument/2006/relationships/image" Target="../media/image4.jpeg"/><Relationship Id="rId5" Type="http://schemas.openxmlformats.org/officeDocument/2006/relationships/tags" Target="../tags/tag2.xml"/><Relationship Id="rId4" Type="http://schemas.openxmlformats.org/officeDocument/2006/relationships/image" Target="../media/image3.jpeg"/><Relationship Id="rId3" Type="http://schemas.openxmlformats.org/officeDocument/2006/relationships/tags" Target="../tags/tag1.xml"/><Relationship Id="rId2" Type="http://schemas.openxmlformats.org/officeDocument/2006/relationships/image" Target="../media/image2.png"/><Relationship Id="rId1" Type="http://schemas.openxmlformats.org/officeDocument/2006/relationships/image" Target="../media/image1.GIF"/></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6.xml"/><Relationship Id="rId2" Type="http://schemas.openxmlformats.org/officeDocument/2006/relationships/image" Target="../media/image2.png"/><Relationship Id="rId1" Type="http://schemas.openxmlformats.org/officeDocument/2006/relationships/image" Target="../media/image1.GIF"/></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40.xml"/><Relationship Id="rId2" Type="http://schemas.openxmlformats.org/officeDocument/2006/relationships/image" Target="../media/image2.png"/><Relationship Id="rId1" Type="http://schemas.openxmlformats.org/officeDocument/2006/relationships/image" Target="../media/image1.GIF"/></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40.xml"/><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image" Target="../media/image1.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87747" name="图片 287746" descr="008ah"/>
          <p:cNvPicPr>
            <a:picLocks noChangeAspect="1"/>
          </p:cNvPicPr>
          <p:nvPr/>
        </p:nvPicPr>
        <p:blipFill>
          <a:blip r:embed="rId1">
            <a:lum bright="39999" contrast="-70000"/>
          </a:blip>
          <a:stretch>
            <a:fillRect/>
          </a:stretch>
        </p:blipFill>
        <p:spPr>
          <a:xfrm rot="-284582">
            <a:off x="6588125" y="115888"/>
            <a:ext cx="1014413" cy="720725"/>
          </a:xfrm>
          <a:prstGeom prst="rect">
            <a:avLst/>
          </a:prstGeom>
          <a:noFill/>
          <a:ln w="9525">
            <a:noFill/>
          </a:ln>
        </p:spPr>
      </p:pic>
      <p:sp>
        <p:nvSpPr>
          <p:cNvPr id="287753" name="直接连接符 287752"/>
          <p:cNvSpPr/>
          <p:nvPr/>
        </p:nvSpPr>
        <p:spPr>
          <a:xfrm>
            <a:off x="1187450" y="6165850"/>
            <a:ext cx="6697663" cy="0"/>
          </a:xfrm>
          <a:prstGeom prst="line">
            <a:avLst/>
          </a:prstGeom>
          <a:ln w="60325" cap="flat" cmpd="thickThin">
            <a:solidFill>
              <a:srgbClr val="99CC00"/>
            </a:solidFill>
            <a:prstDash val="solid"/>
            <a:round/>
            <a:headEnd type="none" w="med" len="med"/>
            <a:tailEnd type="none" w="med" len="med"/>
          </a:ln>
        </p:spPr>
      </p:sp>
      <p:grpSp>
        <p:nvGrpSpPr>
          <p:cNvPr id="5123" name="组合 287753"/>
          <p:cNvGrpSpPr/>
          <p:nvPr/>
        </p:nvGrpSpPr>
        <p:grpSpPr>
          <a:xfrm>
            <a:off x="0" y="115888"/>
            <a:ext cx="9144000" cy="936625"/>
            <a:chOff x="0" y="73"/>
            <a:chExt cx="5760" cy="590"/>
          </a:xfrm>
        </p:grpSpPr>
        <p:sp>
          <p:nvSpPr>
            <p:cNvPr id="5124" name="直接连接符 287754"/>
            <p:cNvSpPr/>
            <p:nvPr/>
          </p:nvSpPr>
          <p:spPr>
            <a:xfrm>
              <a:off x="0" y="73"/>
              <a:ext cx="5760" cy="0"/>
            </a:xfrm>
            <a:prstGeom prst="line">
              <a:avLst/>
            </a:prstGeom>
            <a:ln w="47625" cap="flat" cmpd="thickThin">
              <a:solidFill>
                <a:srgbClr val="99CC00"/>
              </a:solidFill>
              <a:prstDash val="solid"/>
              <a:round/>
              <a:headEnd type="none" w="med" len="med"/>
              <a:tailEnd type="none" w="med" len="med"/>
            </a:ln>
          </p:spPr>
        </p:sp>
        <p:grpSp>
          <p:nvGrpSpPr>
            <p:cNvPr id="5125" name="组合 287755"/>
            <p:cNvGrpSpPr/>
            <p:nvPr/>
          </p:nvGrpSpPr>
          <p:grpSpPr>
            <a:xfrm>
              <a:off x="0" y="73"/>
              <a:ext cx="5760" cy="590"/>
              <a:chOff x="0" y="0"/>
              <a:chExt cx="5760" cy="646"/>
            </a:xfrm>
          </p:grpSpPr>
          <p:sp>
            <p:nvSpPr>
              <p:cNvPr id="5126" name="矩形 287756"/>
              <p:cNvSpPr/>
              <p:nvPr/>
            </p:nvSpPr>
            <p:spPr>
              <a:xfrm>
                <a:off x="0" y="0"/>
                <a:ext cx="5760" cy="516"/>
              </a:xfrm>
              <a:prstGeom prst="rect">
                <a:avLst/>
              </a:prstGeom>
              <a:gradFill rotWithShape="1">
                <a:gsLst>
                  <a:gs pos="0">
                    <a:srgbClr val="331050"/>
                  </a:gs>
                  <a:gs pos="100000">
                    <a:srgbClr val="4D1979">
                      <a:alpha val="67000"/>
                    </a:srgbClr>
                  </a:gs>
                </a:gsLst>
                <a:lin ang="18900000" scaled="1"/>
                <a:tileRect/>
              </a:gradFill>
              <a:ln w="9525">
                <a:noFill/>
              </a:ln>
            </p:spPr>
            <p:txBody>
              <a:bodyPr anchor="t" anchorCtr="0"/>
              <a:p>
                <a:endParaRPr lang="zh-CN" altLang="en-US">
                  <a:latin typeface="楷体_GB2312" pitchFamily="49" charset="-122"/>
                  <a:ea typeface="楷体_GB2312" pitchFamily="49" charset="-122"/>
                </a:endParaRPr>
              </a:p>
            </p:txBody>
          </p:sp>
          <p:sp>
            <p:nvSpPr>
              <p:cNvPr id="5127" name="矩形 287757"/>
              <p:cNvSpPr/>
              <p:nvPr/>
            </p:nvSpPr>
            <p:spPr>
              <a:xfrm rot="10800000">
                <a:off x="0" y="506"/>
                <a:ext cx="5760" cy="140"/>
              </a:xfrm>
              <a:prstGeom prst="rect">
                <a:avLst/>
              </a:prstGeom>
              <a:gradFill rotWithShape="1">
                <a:gsLst>
                  <a:gs pos="0">
                    <a:srgbClr val="3B3B3B">
                      <a:alpha val="0"/>
                    </a:srgbClr>
                  </a:gs>
                  <a:gs pos="100000">
                    <a:schemeClr val="bg2">
                      <a:alpha val="67000"/>
                    </a:schemeClr>
                  </a:gs>
                </a:gsLst>
                <a:lin ang="5400000" scaled="1"/>
                <a:tileRect/>
              </a:gradFill>
              <a:ln w="9525">
                <a:noFill/>
              </a:ln>
            </p:spPr>
            <p:txBody>
              <a:bodyPr anchor="t" anchorCtr="0"/>
              <a:p>
                <a:endParaRPr lang="zh-CN" altLang="en-US">
                  <a:latin typeface="楷体_GB2312" pitchFamily="49" charset="-122"/>
                  <a:ea typeface="楷体_GB2312" pitchFamily="49" charset="-122"/>
                </a:endParaRPr>
              </a:p>
            </p:txBody>
          </p:sp>
          <p:pic>
            <p:nvPicPr>
              <p:cNvPr id="5128" name="图片 287758"/>
              <p:cNvPicPr>
                <a:picLocks noChangeAspect="1"/>
              </p:cNvPicPr>
              <p:nvPr/>
            </p:nvPicPr>
            <p:blipFill>
              <a:blip r:embed="rId2">
                <a:lum bright="-12000"/>
              </a:blip>
              <a:srcRect t="18701" r="15749" b="42659"/>
              <a:stretch>
                <a:fillRect/>
              </a:stretch>
            </p:blipFill>
            <p:spPr>
              <a:xfrm>
                <a:off x="4781" y="0"/>
                <a:ext cx="979" cy="500"/>
              </a:xfrm>
              <a:prstGeom prst="rect">
                <a:avLst/>
              </a:prstGeom>
              <a:noFill/>
              <a:ln w="9525">
                <a:noFill/>
              </a:ln>
            </p:spPr>
          </p:pic>
          <p:sp>
            <p:nvSpPr>
              <p:cNvPr id="5129" name="矩形 287759"/>
              <p:cNvSpPr/>
              <p:nvPr/>
            </p:nvSpPr>
            <p:spPr>
              <a:xfrm>
                <a:off x="0" y="472"/>
                <a:ext cx="5760" cy="44"/>
              </a:xfrm>
              <a:prstGeom prst="rect">
                <a:avLst/>
              </a:prstGeom>
              <a:gradFill rotWithShape="1">
                <a:gsLst>
                  <a:gs pos="0">
                    <a:srgbClr val="C9E576">
                      <a:alpha val="67000"/>
                    </a:srgbClr>
                  </a:gs>
                  <a:gs pos="100000">
                    <a:srgbClr val="97C523"/>
                  </a:gs>
                </a:gsLst>
                <a:lin ang="5400000" scaled="1"/>
                <a:tileRect/>
              </a:gradFill>
              <a:ln w="9525">
                <a:noFill/>
              </a:ln>
            </p:spPr>
            <p:txBody>
              <a:bodyPr anchor="t" anchorCtr="0"/>
              <a:p>
                <a:endParaRPr lang="zh-CN" altLang="en-US">
                  <a:latin typeface="楷体_GB2312" pitchFamily="49" charset="-122"/>
                  <a:ea typeface="楷体_GB2312" pitchFamily="49" charset="-122"/>
                </a:endParaRPr>
              </a:p>
            </p:txBody>
          </p:sp>
          <p:sp>
            <p:nvSpPr>
              <p:cNvPr id="5130" name="矩形 287760"/>
              <p:cNvSpPr/>
              <p:nvPr/>
            </p:nvSpPr>
            <p:spPr>
              <a:xfrm>
                <a:off x="0" y="0"/>
                <a:ext cx="5760" cy="164"/>
              </a:xfrm>
              <a:prstGeom prst="rect">
                <a:avLst/>
              </a:prstGeom>
              <a:gradFill rotWithShape="1">
                <a:gsLst>
                  <a:gs pos="0">
                    <a:schemeClr val="bg1">
                      <a:alpha val="67000"/>
                    </a:schemeClr>
                  </a:gs>
                  <a:gs pos="100000">
                    <a:srgbClr val="767676">
                      <a:alpha val="0"/>
                    </a:srgbClr>
                  </a:gs>
                </a:gsLst>
                <a:lin ang="5400000" scaled="1"/>
                <a:tileRect/>
              </a:gradFill>
              <a:ln w="9525">
                <a:noFill/>
              </a:ln>
            </p:spPr>
            <p:txBody>
              <a:bodyPr anchor="t" anchorCtr="0"/>
              <a:p>
                <a:endParaRPr lang="zh-CN" altLang="en-US">
                  <a:latin typeface="楷体_GB2312" pitchFamily="49" charset="-122"/>
                  <a:ea typeface="楷体_GB2312" pitchFamily="49" charset="-122"/>
                </a:endParaRPr>
              </a:p>
            </p:txBody>
          </p:sp>
        </p:grpSp>
      </p:grpSp>
      <p:sp>
        <p:nvSpPr>
          <p:cNvPr id="287766" name="矩形 287765"/>
          <p:cNvSpPr/>
          <p:nvPr/>
        </p:nvSpPr>
        <p:spPr>
          <a:xfrm>
            <a:off x="1476375" y="6237288"/>
            <a:ext cx="6048375" cy="368300"/>
          </a:xfrm>
          <a:prstGeom prst="rect">
            <a:avLst/>
          </a:prstGeom>
          <a:noFill/>
          <a:ln w="9525">
            <a:noFill/>
          </a:ln>
        </p:spPr>
        <p:txBody>
          <a:bodyPr anchor="t" anchorCtr="0">
            <a:spAutoFit/>
          </a:bodyPr>
          <a:p>
            <a:pPr algn="ctr" fontAlgn="ctr"/>
            <a:r>
              <a:rPr lang="zh-CN" altLang="en-US" sz="1800" dirty="0">
                <a:latin typeface="楷体_GB2312" pitchFamily="49" charset="-122"/>
                <a:ea typeface="楷体_GB2312" pitchFamily="49" charset="-122"/>
              </a:rPr>
              <a:t>宣城市信息工程学校在线精品课程---《机械基础》</a:t>
            </a:r>
            <a:endParaRPr lang="en-US" altLang="zh-CN" sz="1800">
              <a:latin typeface="楷体_GB2312" pitchFamily="49" charset="-122"/>
              <a:ea typeface="楷体_GB2312" pitchFamily="49" charset="-122"/>
            </a:endParaRPr>
          </a:p>
        </p:txBody>
      </p:sp>
      <p:sp>
        <p:nvSpPr>
          <p:cNvPr id="287767" name="矩形 287766"/>
          <p:cNvSpPr/>
          <p:nvPr/>
        </p:nvSpPr>
        <p:spPr>
          <a:xfrm>
            <a:off x="2124075" y="280035"/>
            <a:ext cx="4752975" cy="404813"/>
          </a:xfrm>
          <a:prstGeom prst="rect">
            <a:avLst/>
          </a:prstGeom>
          <a:noFill/>
          <a:ln w="9525">
            <a:noFill/>
          </a:ln>
        </p:spPr>
        <p:txBody>
          <a:bodyPr anchor="b" anchorCtr="0"/>
          <a:p>
            <a:r>
              <a:rPr lang="zh-CN" altLang="en-US" sz="2400">
                <a:solidFill>
                  <a:srgbClr val="FFFF00"/>
                </a:solidFill>
                <a:latin typeface="Arial" panose="020B0604020202020204" pitchFamily="34" charset="0"/>
                <a:ea typeface="黑体" panose="02010609060101010101" pitchFamily="2" charset="-122"/>
              </a:rPr>
              <a:t>绪论部分</a:t>
            </a:r>
            <a:r>
              <a:rPr lang="en-US" altLang="zh-CN" sz="2400">
                <a:solidFill>
                  <a:srgbClr val="FFFF00"/>
                </a:solidFill>
                <a:latin typeface="Arial" panose="020B0604020202020204" pitchFamily="34" charset="0"/>
                <a:ea typeface="黑体" panose="02010609060101010101" pitchFamily="2" charset="-122"/>
              </a:rPr>
              <a:t>  0-4</a:t>
            </a:r>
            <a:r>
              <a:rPr lang="zh-CN" altLang="en-US" sz="2400">
                <a:solidFill>
                  <a:srgbClr val="FFFF00"/>
                </a:solidFill>
                <a:latin typeface="Arial" panose="020B0604020202020204" pitchFamily="34" charset="0"/>
                <a:ea typeface="黑体" panose="02010609060101010101" pitchFamily="2" charset="-122"/>
              </a:rPr>
              <a:t>机械零件的强度</a:t>
            </a:r>
            <a:endParaRPr lang="zh-CN" altLang="en-US" sz="2400">
              <a:solidFill>
                <a:srgbClr val="FFFF00"/>
              </a:solidFill>
              <a:latin typeface="Arial" panose="020B0604020202020204" pitchFamily="34" charset="0"/>
              <a:ea typeface="黑体" panose="02010609060101010101" pitchFamily="2" charset="-122"/>
            </a:endParaRPr>
          </a:p>
        </p:txBody>
      </p:sp>
      <p:sp>
        <p:nvSpPr>
          <p:cNvPr id="287775" name="矩形 287774"/>
          <p:cNvSpPr/>
          <p:nvPr/>
        </p:nvSpPr>
        <p:spPr>
          <a:xfrm>
            <a:off x="1908175" y="1844675"/>
            <a:ext cx="5257800" cy="3666490"/>
          </a:xfrm>
          <a:prstGeom prst="rect">
            <a:avLst/>
          </a:prstGeom>
          <a:noFill/>
          <a:ln w="12700">
            <a:noFill/>
          </a:ln>
        </p:spPr>
        <p:txBody>
          <a:bodyPr anchor="t" anchorCtr="0">
            <a:spAutoFit/>
          </a:bodyPr>
          <a:p>
            <a:pPr algn="ctr" eaLnBrk="0" hangingPunct="0">
              <a:lnSpc>
                <a:spcPct val="140000"/>
              </a:lnSpc>
            </a:pPr>
            <a:endParaRPr lang="zh-CN" altLang="en-US" sz="2400" dirty="0">
              <a:latin typeface="黑体" panose="02010609060101010101" pitchFamily="2" charset="-122"/>
              <a:ea typeface="黑体" panose="02010609060101010101" pitchFamily="2" charset="-122"/>
            </a:endParaRPr>
          </a:p>
          <a:p>
            <a:pPr algn="ctr" eaLnBrk="0" hangingPunct="0">
              <a:lnSpc>
                <a:spcPct val="140000"/>
              </a:lnSpc>
            </a:pPr>
            <a:r>
              <a:rPr lang="en-US" altLang="zh-CN" sz="4000" dirty="0">
                <a:latin typeface="黑体" panose="02010609060101010101" pitchFamily="2" charset="-122"/>
                <a:ea typeface="黑体" panose="02010609060101010101" pitchFamily="2" charset="-122"/>
              </a:rPr>
              <a:t>0-4</a:t>
            </a:r>
            <a:r>
              <a:rPr lang="zh-CN" altLang="en-US" sz="4000" dirty="0">
                <a:latin typeface="黑体" panose="02010609060101010101" pitchFamily="2" charset="-122"/>
                <a:ea typeface="黑体" panose="02010609060101010101" pitchFamily="2" charset="-122"/>
              </a:rPr>
              <a:t>课程概述</a:t>
            </a:r>
            <a:endParaRPr lang="zh-CN" altLang="en-US" sz="4000">
              <a:solidFill>
                <a:srgbClr val="FFFF00"/>
              </a:solidFill>
              <a:latin typeface="Arial" panose="020B0604020202020204" pitchFamily="34" charset="0"/>
              <a:ea typeface="黑体" panose="02010609060101010101" pitchFamily="2" charset="-122"/>
            </a:endParaRPr>
          </a:p>
          <a:p>
            <a:pPr algn="ctr" eaLnBrk="0" hangingPunct="0">
              <a:lnSpc>
                <a:spcPct val="140000"/>
              </a:lnSpc>
            </a:pPr>
            <a:r>
              <a:rPr lang="zh-CN" altLang="en-US" sz="4400" dirty="0">
                <a:latin typeface="黑体" panose="02010609060101010101" pitchFamily="2" charset="-122"/>
                <a:ea typeface="黑体" panose="02010609060101010101" pitchFamily="2" charset="-122"/>
              </a:rPr>
              <a:t> </a:t>
            </a:r>
            <a:r>
              <a:rPr lang="zh-CN" altLang="en-US" sz="5400" dirty="0">
                <a:latin typeface="黑体" panose="02010609060101010101" pitchFamily="2" charset="-122"/>
                <a:ea typeface="黑体" panose="02010609060101010101" pitchFamily="2" charset="-122"/>
              </a:rPr>
              <a:t> </a:t>
            </a:r>
            <a:r>
              <a:rPr lang="zh-CN" altLang="en-US" sz="2400" dirty="0">
                <a:latin typeface="黑体" panose="02010609060101010101" pitchFamily="2" charset="-122"/>
                <a:ea typeface="黑体" panose="02010609060101010101" pitchFamily="2" charset="-122"/>
              </a:rPr>
              <a:t> </a:t>
            </a:r>
            <a:endParaRPr lang="zh-CN" altLang="en-US" sz="2400" dirty="0">
              <a:latin typeface="黑体" panose="02010609060101010101" pitchFamily="2" charset="-122"/>
              <a:ea typeface="黑体" panose="02010609060101010101" pitchFamily="2" charset="-122"/>
            </a:endParaRPr>
          </a:p>
          <a:p>
            <a:pPr algn="ctr" eaLnBrk="0" hangingPunct="0">
              <a:lnSpc>
                <a:spcPct val="140000"/>
              </a:lnSpc>
            </a:pPr>
            <a:endParaRPr lang="zh-CN" altLang="en-US" sz="2400" dirty="0">
              <a:latin typeface="黑体" panose="02010609060101010101" pitchFamily="2" charset="-122"/>
              <a:ea typeface="黑体" panose="02010609060101010101" pitchFamily="2" charset="-122"/>
            </a:endParaRPr>
          </a:p>
          <a:p>
            <a:pPr algn="ctr" eaLnBrk="0" hangingPunct="0">
              <a:lnSpc>
                <a:spcPct val="140000"/>
              </a:lnSpc>
            </a:pPr>
            <a:endParaRPr lang="zh-CN" altLang="en-US" sz="2400" dirty="0">
              <a:latin typeface="黑体" panose="02010609060101010101" pitchFamily="2" charset="-122"/>
              <a:ea typeface="黑体" panose="0201060906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87767"/>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287747"/>
                                        </p:tgtEl>
                                        <p:attrNameLst>
                                          <p:attrName>style.visibility</p:attrName>
                                        </p:attrNameLst>
                                      </p:cBhvr>
                                      <p:to>
                                        <p:strVal val="visible"/>
                                      </p:to>
                                    </p:set>
                                    <p:animEffect transition="in" filter="fade">
                                      <p:cBhvr>
                                        <p:cTn id="9" dur="2000"/>
                                        <p:tgtEl>
                                          <p:spTgt spid="287747"/>
                                        </p:tgtEl>
                                      </p:cBhvr>
                                    </p:animEffect>
                                  </p:childTnLst>
                                </p:cTn>
                              </p:par>
                              <p:par>
                                <p:cTn id="10" presetID="10" presetClass="entr" presetSubtype="0" fill="hold" nodeType="withEffect">
                                  <p:stCondLst>
                                    <p:cond delay="0"/>
                                  </p:stCondLst>
                                  <p:childTnLst>
                                    <p:set>
                                      <p:cBhvr>
                                        <p:cTn id="11" dur="1" fill="hold">
                                          <p:stCondLst>
                                            <p:cond delay="0"/>
                                          </p:stCondLst>
                                        </p:cTn>
                                        <p:tgtEl>
                                          <p:spTgt spid="287753"/>
                                        </p:tgtEl>
                                        <p:attrNameLst>
                                          <p:attrName>style.visibility</p:attrName>
                                        </p:attrNameLst>
                                      </p:cBhvr>
                                      <p:to>
                                        <p:strVal val="visible"/>
                                      </p:to>
                                    </p:set>
                                    <p:animEffect transition="in" filter="fade">
                                      <p:cBhvr>
                                        <p:cTn id="12" dur="2000"/>
                                        <p:tgtEl>
                                          <p:spTgt spid="28775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87766"/>
                                        </p:tgtEl>
                                        <p:attrNameLst>
                                          <p:attrName>style.visibility</p:attrName>
                                        </p:attrNameLst>
                                      </p:cBhvr>
                                      <p:to>
                                        <p:strVal val="visible"/>
                                      </p:to>
                                    </p:set>
                                    <p:animEffect transition="in" filter="fade">
                                      <p:cBhvr>
                                        <p:cTn id="15" dur="2000"/>
                                        <p:tgtEl>
                                          <p:spTgt spid="287766"/>
                                        </p:tgtEl>
                                      </p:cBhvr>
                                    </p:animEffect>
                                  </p:childTnLst>
                                </p:cTn>
                              </p:par>
                            </p:childTnLst>
                          </p:cTn>
                        </p:par>
                        <p:par>
                          <p:cTn id="16" fill="hold">
                            <p:stCondLst>
                              <p:cond delay="0"/>
                            </p:stCondLst>
                            <p:childTnLst>
                              <p:par>
                                <p:cTn id="17" presetID="4" presetClass="entr" presetSubtype="32" fill="hold" grpId="0" nodeType="afterEffect">
                                  <p:stCondLst>
                                    <p:cond delay="0"/>
                                  </p:stCondLst>
                                  <p:childTnLst>
                                    <p:set>
                                      <p:cBhvr>
                                        <p:cTn id="18" dur="1" fill="hold">
                                          <p:stCondLst>
                                            <p:cond delay="0"/>
                                          </p:stCondLst>
                                        </p:cTn>
                                        <p:tgtEl>
                                          <p:spTgt spid="287775"/>
                                        </p:tgtEl>
                                        <p:attrNameLst>
                                          <p:attrName>style.visibility</p:attrName>
                                        </p:attrNameLst>
                                      </p:cBhvr>
                                      <p:to>
                                        <p:strVal val="visible"/>
                                      </p:to>
                                    </p:set>
                                    <p:animEffect transition="in" filter="box(out)">
                                      <p:cBhvr>
                                        <p:cTn id="19" dur="1000"/>
                                        <p:tgtEl>
                                          <p:spTgt spid="2877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66" grpId="0"/>
      <p:bldP spid="287767" grpId="0"/>
      <p:bldP spid="2877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87747" name="图片 287746" descr="008ah"/>
          <p:cNvPicPr>
            <a:picLocks noChangeAspect="1"/>
          </p:cNvPicPr>
          <p:nvPr/>
        </p:nvPicPr>
        <p:blipFill>
          <a:blip r:embed="rId1">
            <a:lum bright="39996" contrast="-70001"/>
          </a:blip>
          <a:stretch>
            <a:fillRect/>
          </a:stretch>
        </p:blipFill>
        <p:spPr>
          <a:xfrm rot="-284582">
            <a:off x="6588125" y="115888"/>
            <a:ext cx="1014413" cy="720725"/>
          </a:xfrm>
          <a:prstGeom prst="rect">
            <a:avLst/>
          </a:prstGeom>
          <a:noFill/>
          <a:ln w="9525">
            <a:noFill/>
          </a:ln>
        </p:spPr>
      </p:pic>
      <p:sp>
        <p:nvSpPr>
          <p:cNvPr id="287753" name="直接连接符 287752"/>
          <p:cNvSpPr/>
          <p:nvPr/>
        </p:nvSpPr>
        <p:spPr>
          <a:xfrm>
            <a:off x="1187450" y="6165850"/>
            <a:ext cx="6697663" cy="0"/>
          </a:xfrm>
          <a:prstGeom prst="line">
            <a:avLst/>
          </a:prstGeom>
          <a:ln w="60325" cap="flat" cmpd="thickThin">
            <a:solidFill>
              <a:srgbClr val="99CC00"/>
            </a:solidFill>
            <a:prstDash val="solid"/>
            <a:round/>
            <a:headEnd type="none" w="med" len="med"/>
            <a:tailEnd type="none" w="med" len="med"/>
          </a:ln>
        </p:spPr>
      </p:sp>
      <p:grpSp>
        <p:nvGrpSpPr>
          <p:cNvPr id="7171" name="组合 287753"/>
          <p:cNvGrpSpPr/>
          <p:nvPr/>
        </p:nvGrpSpPr>
        <p:grpSpPr>
          <a:xfrm>
            <a:off x="0" y="115888"/>
            <a:ext cx="9144000" cy="936625"/>
            <a:chOff x="0" y="73"/>
            <a:chExt cx="5760" cy="590"/>
          </a:xfrm>
        </p:grpSpPr>
        <p:sp>
          <p:nvSpPr>
            <p:cNvPr id="7172" name="直接连接符 287754"/>
            <p:cNvSpPr/>
            <p:nvPr/>
          </p:nvSpPr>
          <p:spPr>
            <a:xfrm>
              <a:off x="0" y="73"/>
              <a:ext cx="5760" cy="0"/>
            </a:xfrm>
            <a:prstGeom prst="line">
              <a:avLst/>
            </a:prstGeom>
            <a:ln w="47625" cap="flat" cmpd="thickThin">
              <a:solidFill>
                <a:srgbClr val="99CC00"/>
              </a:solidFill>
              <a:prstDash val="solid"/>
              <a:round/>
              <a:headEnd type="none" w="med" len="med"/>
              <a:tailEnd type="none" w="med" len="med"/>
            </a:ln>
          </p:spPr>
        </p:sp>
        <p:grpSp>
          <p:nvGrpSpPr>
            <p:cNvPr id="7173" name="组合 287755"/>
            <p:cNvGrpSpPr/>
            <p:nvPr/>
          </p:nvGrpSpPr>
          <p:grpSpPr>
            <a:xfrm>
              <a:off x="0" y="73"/>
              <a:ext cx="5760" cy="590"/>
              <a:chOff x="0" y="0"/>
              <a:chExt cx="5760" cy="646"/>
            </a:xfrm>
          </p:grpSpPr>
          <p:sp>
            <p:nvSpPr>
              <p:cNvPr id="7174" name="矩形 287756"/>
              <p:cNvSpPr/>
              <p:nvPr/>
            </p:nvSpPr>
            <p:spPr>
              <a:xfrm>
                <a:off x="0" y="0"/>
                <a:ext cx="5760" cy="516"/>
              </a:xfrm>
              <a:prstGeom prst="rect">
                <a:avLst/>
              </a:prstGeom>
              <a:gradFill rotWithShape="1">
                <a:gsLst>
                  <a:gs pos="0">
                    <a:srgbClr val="331050"/>
                  </a:gs>
                  <a:gs pos="100000">
                    <a:srgbClr val="4D1979">
                      <a:alpha val="67000"/>
                    </a:srgbClr>
                  </a:gs>
                </a:gsLst>
                <a:lin ang="18900000" scaled="1"/>
                <a:tileRect/>
              </a:gradFill>
              <a:ln w="9525">
                <a:noFill/>
              </a:ln>
            </p:spPr>
            <p:txBody>
              <a:bodyPr anchor="t" anchorCtr="0"/>
              <a:p>
                <a:endParaRPr lang="zh-CN" altLang="en-US">
                  <a:latin typeface="楷体_GB2312" pitchFamily="49" charset="-122"/>
                  <a:ea typeface="楷体_GB2312" pitchFamily="49" charset="-122"/>
                </a:endParaRPr>
              </a:p>
            </p:txBody>
          </p:sp>
          <p:sp>
            <p:nvSpPr>
              <p:cNvPr id="7175" name="矩形 287757"/>
              <p:cNvSpPr/>
              <p:nvPr/>
            </p:nvSpPr>
            <p:spPr>
              <a:xfrm rot="10800000">
                <a:off x="0" y="506"/>
                <a:ext cx="5760" cy="140"/>
              </a:xfrm>
              <a:prstGeom prst="rect">
                <a:avLst/>
              </a:prstGeom>
              <a:gradFill rotWithShape="1">
                <a:gsLst>
                  <a:gs pos="0">
                    <a:srgbClr val="3B3B3B">
                      <a:alpha val="0"/>
                    </a:srgbClr>
                  </a:gs>
                  <a:gs pos="100000">
                    <a:schemeClr val="bg2">
                      <a:alpha val="67000"/>
                    </a:schemeClr>
                  </a:gs>
                </a:gsLst>
                <a:lin ang="5400000" scaled="1"/>
                <a:tileRect/>
              </a:gradFill>
              <a:ln w="9525">
                <a:noFill/>
              </a:ln>
            </p:spPr>
            <p:txBody>
              <a:bodyPr anchor="t" anchorCtr="0"/>
              <a:p>
                <a:endParaRPr lang="zh-CN" altLang="en-US">
                  <a:latin typeface="楷体_GB2312" pitchFamily="49" charset="-122"/>
                  <a:ea typeface="楷体_GB2312" pitchFamily="49" charset="-122"/>
                </a:endParaRPr>
              </a:p>
            </p:txBody>
          </p:sp>
          <p:pic>
            <p:nvPicPr>
              <p:cNvPr id="7176" name="图片 287758"/>
              <p:cNvPicPr>
                <a:picLocks noChangeAspect="1"/>
              </p:cNvPicPr>
              <p:nvPr/>
            </p:nvPicPr>
            <p:blipFill>
              <a:blip r:embed="rId2">
                <a:lum bright="-12000"/>
              </a:blip>
              <a:srcRect t="18701" r="15749" b="42659"/>
              <a:stretch>
                <a:fillRect/>
              </a:stretch>
            </p:blipFill>
            <p:spPr>
              <a:xfrm>
                <a:off x="4781" y="0"/>
                <a:ext cx="979" cy="500"/>
              </a:xfrm>
              <a:prstGeom prst="rect">
                <a:avLst/>
              </a:prstGeom>
              <a:noFill/>
              <a:ln w="9525">
                <a:noFill/>
              </a:ln>
            </p:spPr>
          </p:pic>
          <p:sp>
            <p:nvSpPr>
              <p:cNvPr id="7177" name="矩形 287759"/>
              <p:cNvSpPr/>
              <p:nvPr/>
            </p:nvSpPr>
            <p:spPr>
              <a:xfrm>
                <a:off x="0" y="472"/>
                <a:ext cx="5760" cy="44"/>
              </a:xfrm>
              <a:prstGeom prst="rect">
                <a:avLst/>
              </a:prstGeom>
              <a:gradFill rotWithShape="1">
                <a:gsLst>
                  <a:gs pos="0">
                    <a:srgbClr val="C9E576">
                      <a:alpha val="67000"/>
                    </a:srgbClr>
                  </a:gs>
                  <a:gs pos="100000">
                    <a:srgbClr val="97C523"/>
                  </a:gs>
                </a:gsLst>
                <a:lin ang="5400000" scaled="1"/>
                <a:tileRect/>
              </a:gradFill>
              <a:ln w="9525">
                <a:noFill/>
              </a:ln>
            </p:spPr>
            <p:txBody>
              <a:bodyPr anchor="t" anchorCtr="0"/>
              <a:p>
                <a:endParaRPr lang="zh-CN" altLang="en-US">
                  <a:latin typeface="楷体_GB2312" pitchFamily="49" charset="-122"/>
                  <a:ea typeface="楷体_GB2312" pitchFamily="49" charset="-122"/>
                </a:endParaRPr>
              </a:p>
            </p:txBody>
          </p:sp>
          <p:sp>
            <p:nvSpPr>
              <p:cNvPr id="7178" name="矩形 287760"/>
              <p:cNvSpPr/>
              <p:nvPr/>
            </p:nvSpPr>
            <p:spPr>
              <a:xfrm>
                <a:off x="0" y="0"/>
                <a:ext cx="5760" cy="164"/>
              </a:xfrm>
              <a:prstGeom prst="rect">
                <a:avLst/>
              </a:prstGeom>
              <a:gradFill rotWithShape="1">
                <a:gsLst>
                  <a:gs pos="0">
                    <a:schemeClr val="bg1">
                      <a:alpha val="67000"/>
                    </a:schemeClr>
                  </a:gs>
                  <a:gs pos="100000">
                    <a:srgbClr val="767676">
                      <a:alpha val="0"/>
                    </a:srgbClr>
                  </a:gs>
                </a:gsLst>
                <a:lin ang="5400000" scaled="1"/>
                <a:tileRect/>
              </a:gradFill>
              <a:ln w="9525">
                <a:noFill/>
              </a:ln>
            </p:spPr>
            <p:txBody>
              <a:bodyPr anchor="t" anchorCtr="0"/>
              <a:p>
                <a:endParaRPr lang="zh-CN" altLang="en-US">
                  <a:latin typeface="楷体_GB2312" pitchFamily="49" charset="-122"/>
                  <a:ea typeface="楷体_GB2312" pitchFamily="49" charset="-122"/>
                </a:endParaRPr>
              </a:p>
            </p:txBody>
          </p:sp>
        </p:grpSp>
      </p:grpSp>
      <p:sp>
        <p:nvSpPr>
          <p:cNvPr id="287766" name="矩形 287765"/>
          <p:cNvSpPr/>
          <p:nvPr/>
        </p:nvSpPr>
        <p:spPr>
          <a:xfrm>
            <a:off x="1476375" y="6237288"/>
            <a:ext cx="6048375" cy="368300"/>
          </a:xfrm>
          <a:prstGeom prst="rect">
            <a:avLst/>
          </a:prstGeom>
          <a:noFill/>
          <a:ln w="9525">
            <a:noFill/>
          </a:ln>
        </p:spPr>
        <p:txBody>
          <a:bodyPr anchor="t" anchorCtr="0">
            <a:spAutoFit/>
          </a:bodyPr>
          <a:p>
            <a:pPr algn="ctr" fontAlgn="ctr"/>
            <a:r>
              <a:rPr lang="zh-CN" altLang="en-US" sz="1800" dirty="0">
                <a:latin typeface="楷体_GB2312" pitchFamily="49" charset="-122"/>
                <a:ea typeface="楷体_GB2312" pitchFamily="49" charset="-122"/>
              </a:rPr>
              <a:t>宣城市信息工程学校在线精品课程---《机械基础》</a:t>
            </a:r>
            <a:endParaRPr lang="en-US" altLang="zh-CN" sz="1800">
              <a:latin typeface="楷体_GB2312" pitchFamily="49" charset="-122"/>
              <a:ea typeface="楷体_GB2312" pitchFamily="49" charset="-122"/>
            </a:endParaRPr>
          </a:p>
        </p:txBody>
      </p:sp>
      <p:sp>
        <p:nvSpPr>
          <p:cNvPr id="287767" name="矩形 287766"/>
          <p:cNvSpPr/>
          <p:nvPr/>
        </p:nvSpPr>
        <p:spPr>
          <a:xfrm>
            <a:off x="2124075" y="280035"/>
            <a:ext cx="4752975" cy="404813"/>
          </a:xfrm>
          <a:prstGeom prst="rect">
            <a:avLst/>
          </a:prstGeom>
          <a:noFill/>
          <a:ln w="9525">
            <a:noFill/>
          </a:ln>
        </p:spPr>
        <p:txBody>
          <a:bodyPr anchor="b" anchorCtr="0"/>
          <a:p>
            <a:r>
              <a:rPr lang="zh-CN" altLang="en-US" sz="2400">
                <a:solidFill>
                  <a:srgbClr val="FFFF00"/>
                </a:solidFill>
                <a:latin typeface="Arial" panose="020B0604020202020204" pitchFamily="34" charset="0"/>
                <a:ea typeface="黑体" panose="02010609060101010101" pitchFamily="2" charset="-122"/>
              </a:rPr>
              <a:t>绪论部分</a:t>
            </a:r>
            <a:r>
              <a:rPr lang="en-US" altLang="zh-CN" sz="2400">
                <a:solidFill>
                  <a:srgbClr val="FFFF00"/>
                </a:solidFill>
                <a:latin typeface="Arial" panose="020B0604020202020204" pitchFamily="34" charset="0"/>
                <a:ea typeface="黑体" panose="02010609060101010101" pitchFamily="2" charset="-122"/>
              </a:rPr>
              <a:t>  0-4</a:t>
            </a:r>
            <a:r>
              <a:rPr lang="zh-CN" altLang="en-US" sz="2400">
                <a:solidFill>
                  <a:srgbClr val="FFFF00"/>
                </a:solidFill>
                <a:latin typeface="Arial" panose="020B0604020202020204" pitchFamily="34" charset="0"/>
                <a:ea typeface="黑体" panose="02010609060101010101" pitchFamily="2" charset="-122"/>
              </a:rPr>
              <a:t>机械零件的强度</a:t>
            </a:r>
            <a:endParaRPr lang="zh-CN" altLang="en-US" sz="2400">
              <a:solidFill>
                <a:srgbClr val="FFFF00"/>
              </a:solidFill>
              <a:latin typeface="Arial" panose="020B0604020202020204" pitchFamily="34" charset="0"/>
              <a:ea typeface="黑体" panose="02010609060101010101" pitchFamily="2" charset="-122"/>
            </a:endParaRPr>
          </a:p>
        </p:txBody>
      </p:sp>
      <p:sp>
        <p:nvSpPr>
          <p:cNvPr id="100" name="文本框 99"/>
          <p:cNvSpPr txBox="1"/>
          <p:nvPr/>
        </p:nvSpPr>
        <p:spPr>
          <a:xfrm>
            <a:off x="1996440" y="2564765"/>
            <a:ext cx="5419725" cy="829945"/>
          </a:xfrm>
          <a:prstGeom prst="rect">
            <a:avLst/>
          </a:prstGeom>
          <a:noFill/>
          <a:ln w="9525">
            <a:noFill/>
          </a:ln>
        </p:spPr>
        <p:txBody>
          <a:bodyPr wrap="square">
            <a:spAutoFit/>
          </a:bodyPr>
          <a:p>
            <a:r>
              <a:rPr lang="en-US" altLang="zh-CN" b="0">
                <a:ea typeface="宋体" panose="02010600030101010101" pitchFamily="2" charset="-122"/>
              </a:rPr>
              <a:t>   </a:t>
            </a:r>
            <a:r>
              <a:rPr lang="en-US" altLang="zh-CN" sz="2400" b="0">
                <a:ea typeface="宋体" panose="02010600030101010101" pitchFamily="2" charset="-122"/>
              </a:rPr>
              <a:t>  </a:t>
            </a:r>
            <a:r>
              <a:rPr lang="zh-CN" sz="2400" b="0">
                <a:ea typeface="宋体" panose="02010600030101010101" pitchFamily="2" charset="-122"/>
              </a:rPr>
              <a:t>同学们，你们对《机械基础》这门课了解吗？它主要讲述那些知识？</a:t>
            </a:r>
            <a:endParaRPr lang="zh-CN" altLang="en-US" sz="2400" b="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87747"/>
                                        </p:tgtEl>
                                        <p:attrNameLst>
                                          <p:attrName>style.visibility</p:attrName>
                                        </p:attrNameLst>
                                      </p:cBhvr>
                                      <p:to>
                                        <p:strVal val="visible"/>
                                      </p:to>
                                    </p:set>
                                    <p:animEffect transition="in" filter="fade">
                                      <p:cBhvr>
                                        <p:cTn id="7" dur="2000"/>
                                        <p:tgtEl>
                                          <p:spTgt spid="287747"/>
                                        </p:tgtEl>
                                      </p:cBhvr>
                                    </p:animEffect>
                                  </p:childTnLst>
                                </p:cTn>
                              </p:par>
                              <p:par>
                                <p:cTn id="8" presetID="10" presetClass="entr" presetSubtype="0" fill="hold" nodeType="withEffect">
                                  <p:stCondLst>
                                    <p:cond delay="0"/>
                                  </p:stCondLst>
                                  <p:childTnLst>
                                    <p:set>
                                      <p:cBhvr>
                                        <p:cTn id="9" dur="1" fill="hold">
                                          <p:stCondLst>
                                            <p:cond delay="0"/>
                                          </p:stCondLst>
                                        </p:cTn>
                                        <p:tgtEl>
                                          <p:spTgt spid="287753"/>
                                        </p:tgtEl>
                                        <p:attrNameLst>
                                          <p:attrName>style.visibility</p:attrName>
                                        </p:attrNameLst>
                                      </p:cBhvr>
                                      <p:to>
                                        <p:strVal val="visible"/>
                                      </p:to>
                                    </p:set>
                                    <p:animEffect transition="in" filter="fade">
                                      <p:cBhvr>
                                        <p:cTn id="10" dur="2000"/>
                                        <p:tgtEl>
                                          <p:spTgt spid="28775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87766"/>
                                        </p:tgtEl>
                                        <p:attrNameLst>
                                          <p:attrName>style.visibility</p:attrName>
                                        </p:attrNameLst>
                                      </p:cBhvr>
                                      <p:to>
                                        <p:strVal val="visible"/>
                                      </p:to>
                                    </p:set>
                                    <p:animEffect transition="in" filter="fade">
                                      <p:cBhvr>
                                        <p:cTn id="13" dur="2000"/>
                                        <p:tgtEl>
                                          <p:spTgt spid="287766"/>
                                        </p:tgtEl>
                                      </p:cBhvr>
                                    </p:animEffect>
                                  </p:childTnLst>
                                </p:cTn>
                              </p:par>
                              <p:par>
                                <p:cTn id="14" presetID="1" presetClass="entr" presetSubtype="0" fill="hold" grpId="0" nodeType="withEffect">
                                  <p:stCondLst>
                                    <p:cond delay="0"/>
                                  </p:stCondLst>
                                  <p:childTnLst>
                                    <p:set>
                                      <p:cBhvr>
                                        <p:cTn id="15" dur="1" fill="hold">
                                          <p:stCondLst>
                                            <p:cond delay="0"/>
                                          </p:stCondLst>
                                        </p:cTn>
                                        <p:tgtEl>
                                          <p:spTgt spid="2877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66" grpId="0"/>
      <p:bldP spid="28776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87747" name="图片 287746" descr="008ah"/>
          <p:cNvPicPr>
            <a:picLocks noChangeAspect="1"/>
          </p:cNvPicPr>
          <p:nvPr/>
        </p:nvPicPr>
        <p:blipFill>
          <a:blip r:embed="rId1">
            <a:lum bright="39996" contrast="-70001"/>
          </a:blip>
          <a:stretch>
            <a:fillRect/>
          </a:stretch>
        </p:blipFill>
        <p:spPr>
          <a:xfrm rot="-284582">
            <a:off x="6588125" y="115888"/>
            <a:ext cx="1014413" cy="720725"/>
          </a:xfrm>
          <a:prstGeom prst="rect">
            <a:avLst/>
          </a:prstGeom>
          <a:noFill/>
          <a:ln w="9525">
            <a:noFill/>
          </a:ln>
        </p:spPr>
      </p:pic>
      <p:sp>
        <p:nvSpPr>
          <p:cNvPr id="287753" name="直接连接符 287752"/>
          <p:cNvSpPr/>
          <p:nvPr/>
        </p:nvSpPr>
        <p:spPr>
          <a:xfrm>
            <a:off x="1187450" y="6165850"/>
            <a:ext cx="6697663" cy="0"/>
          </a:xfrm>
          <a:prstGeom prst="line">
            <a:avLst/>
          </a:prstGeom>
          <a:ln w="60325" cap="flat" cmpd="thickThin">
            <a:solidFill>
              <a:srgbClr val="99CC00"/>
            </a:solidFill>
            <a:prstDash val="solid"/>
            <a:round/>
            <a:headEnd type="none" w="med" len="med"/>
            <a:tailEnd type="none" w="med" len="med"/>
          </a:ln>
        </p:spPr>
      </p:sp>
      <p:grpSp>
        <p:nvGrpSpPr>
          <p:cNvPr id="9219" name="组合 287753"/>
          <p:cNvGrpSpPr/>
          <p:nvPr/>
        </p:nvGrpSpPr>
        <p:grpSpPr>
          <a:xfrm>
            <a:off x="0" y="115888"/>
            <a:ext cx="9144000" cy="936625"/>
            <a:chOff x="0" y="73"/>
            <a:chExt cx="5760" cy="590"/>
          </a:xfrm>
        </p:grpSpPr>
        <p:sp>
          <p:nvSpPr>
            <p:cNvPr id="9220" name="直接连接符 287754"/>
            <p:cNvSpPr/>
            <p:nvPr/>
          </p:nvSpPr>
          <p:spPr>
            <a:xfrm>
              <a:off x="0" y="73"/>
              <a:ext cx="5760" cy="0"/>
            </a:xfrm>
            <a:prstGeom prst="line">
              <a:avLst/>
            </a:prstGeom>
            <a:ln w="47625" cap="flat" cmpd="thickThin">
              <a:solidFill>
                <a:srgbClr val="99CC00"/>
              </a:solidFill>
              <a:prstDash val="solid"/>
              <a:round/>
              <a:headEnd type="none" w="med" len="med"/>
              <a:tailEnd type="none" w="med" len="med"/>
            </a:ln>
          </p:spPr>
        </p:sp>
        <p:grpSp>
          <p:nvGrpSpPr>
            <p:cNvPr id="9221" name="组合 287755"/>
            <p:cNvGrpSpPr/>
            <p:nvPr/>
          </p:nvGrpSpPr>
          <p:grpSpPr>
            <a:xfrm>
              <a:off x="0" y="73"/>
              <a:ext cx="5760" cy="590"/>
              <a:chOff x="0" y="0"/>
              <a:chExt cx="5760" cy="646"/>
            </a:xfrm>
          </p:grpSpPr>
          <p:sp>
            <p:nvSpPr>
              <p:cNvPr id="9222" name="矩形 287756"/>
              <p:cNvSpPr/>
              <p:nvPr/>
            </p:nvSpPr>
            <p:spPr>
              <a:xfrm>
                <a:off x="0" y="0"/>
                <a:ext cx="5760" cy="516"/>
              </a:xfrm>
              <a:prstGeom prst="rect">
                <a:avLst/>
              </a:prstGeom>
              <a:gradFill rotWithShape="1">
                <a:gsLst>
                  <a:gs pos="0">
                    <a:srgbClr val="331050"/>
                  </a:gs>
                  <a:gs pos="100000">
                    <a:srgbClr val="4D1979">
                      <a:alpha val="67000"/>
                    </a:srgbClr>
                  </a:gs>
                </a:gsLst>
                <a:lin ang="18900000" scaled="1"/>
                <a:tileRect/>
              </a:gradFill>
              <a:ln w="9525">
                <a:noFill/>
              </a:ln>
            </p:spPr>
            <p:txBody>
              <a:bodyPr anchor="t" anchorCtr="0"/>
              <a:p>
                <a:endParaRPr lang="zh-CN" altLang="en-US">
                  <a:latin typeface="楷体_GB2312" pitchFamily="49" charset="-122"/>
                  <a:ea typeface="楷体_GB2312" pitchFamily="49" charset="-122"/>
                </a:endParaRPr>
              </a:p>
            </p:txBody>
          </p:sp>
          <p:sp>
            <p:nvSpPr>
              <p:cNvPr id="9223" name="矩形 287757"/>
              <p:cNvSpPr/>
              <p:nvPr/>
            </p:nvSpPr>
            <p:spPr>
              <a:xfrm rot="10800000">
                <a:off x="0" y="506"/>
                <a:ext cx="5760" cy="140"/>
              </a:xfrm>
              <a:prstGeom prst="rect">
                <a:avLst/>
              </a:prstGeom>
              <a:gradFill rotWithShape="1">
                <a:gsLst>
                  <a:gs pos="0">
                    <a:srgbClr val="3B3B3B">
                      <a:alpha val="0"/>
                    </a:srgbClr>
                  </a:gs>
                  <a:gs pos="100000">
                    <a:schemeClr val="bg2">
                      <a:alpha val="67000"/>
                    </a:schemeClr>
                  </a:gs>
                </a:gsLst>
                <a:lin ang="5400000" scaled="1"/>
                <a:tileRect/>
              </a:gradFill>
              <a:ln w="9525">
                <a:noFill/>
              </a:ln>
            </p:spPr>
            <p:txBody>
              <a:bodyPr anchor="t" anchorCtr="0"/>
              <a:p>
                <a:endParaRPr lang="zh-CN" altLang="en-US">
                  <a:latin typeface="楷体_GB2312" pitchFamily="49" charset="-122"/>
                  <a:ea typeface="楷体_GB2312" pitchFamily="49" charset="-122"/>
                </a:endParaRPr>
              </a:p>
            </p:txBody>
          </p:sp>
          <p:pic>
            <p:nvPicPr>
              <p:cNvPr id="9224" name="图片 287758"/>
              <p:cNvPicPr>
                <a:picLocks noChangeAspect="1"/>
              </p:cNvPicPr>
              <p:nvPr/>
            </p:nvPicPr>
            <p:blipFill>
              <a:blip r:embed="rId2">
                <a:lum bright="-12000"/>
              </a:blip>
              <a:srcRect t="18701" r="15749" b="42659"/>
              <a:stretch>
                <a:fillRect/>
              </a:stretch>
            </p:blipFill>
            <p:spPr>
              <a:xfrm>
                <a:off x="4781" y="0"/>
                <a:ext cx="979" cy="500"/>
              </a:xfrm>
              <a:prstGeom prst="rect">
                <a:avLst/>
              </a:prstGeom>
              <a:noFill/>
              <a:ln w="9525">
                <a:noFill/>
              </a:ln>
            </p:spPr>
          </p:pic>
          <p:sp>
            <p:nvSpPr>
              <p:cNvPr id="9225" name="矩形 287759"/>
              <p:cNvSpPr/>
              <p:nvPr/>
            </p:nvSpPr>
            <p:spPr>
              <a:xfrm>
                <a:off x="0" y="472"/>
                <a:ext cx="5760" cy="44"/>
              </a:xfrm>
              <a:prstGeom prst="rect">
                <a:avLst/>
              </a:prstGeom>
              <a:gradFill rotWithShape="1">
                <a:gsLst>
                  <a:gs pos="0">
                    <a:srgbClr val="C9E576">
                      <a:alpha val="67000"/>
                    </a:srgbClr>
                  </a:gs>
                  <a:gs pos="100000">
                    <a:srgbClr val="97C523"/>
                  </a:gs>
                </a:gsLst>
                <a:lin ang="5400000" scaled="1"/>
                <a:tileRect/>
              </a:gradFill>
              <a:ln w="9525">
                <a:noFill/>
              </a:ln>
            </p:spPr>
            <p:txBody>
              <a:bodyPr anchor="t" anchorCtr="0"/>
              <a:p>
                <a:endParaRPr lang="zh-CN" altLang="en-US">
                  <a:latin typeface="楷体_GB2312" pitchFamily="49" charset="-122"/>
                  <a:ea typeface="楷体_GB2312" pitchFamily="49" charset="-122"/>
                </a:endParaRPr>
              </a:p>
            </p:txBody>
          </p:sp>
          <p:sp>
            <p:nvSpPr>
              <p:cNvPr id="9226" name="矩形 287760"/>
              <p:cNvSpPr/>
              <p:nvPr/>
            </p:nvSpPr>
            <p:spPr>
              <a:xfrm>
                <a:off x="0" y="0"/>
                <a:ext cx="5760" cy="164"/>
              </a:xfrm>
              <a:prstGeom prst="rect">
                <a:avLst/>
              </a:prstGeom>
              <a:gradFill rotWithShape="1">
                <a:gsLst>
                  <a:gs pos="0">
                    <a:schemeClr val="bg1">
                      <a:alpha val="67000"/>
                    </a:schemeClr>
                  </a:gs>
                  <a:gs pos="100000">
                    <a:srgbClr val="767676">
                      <a:alpha val="0"/>
                    </a:srgbClr>
                  </a:gs>
                </a:gsLst>
                <a:lin ang="5400000" scaled="1"/>
                <a:tileRect/>
              </a:gradFill>
              <a:ln w="9525">
                <a:noFill/>
              </a:ln>
            </p:spPr>
            <p:txBody>
              <a:bodyPr anchor="t" anchorCtr="0"/>
              <a:p>
                <a:endParaRPr lang="zh-CN" altLang="en-US">
                  <a:latin typeface="楷体_GB2312" pitchFamily="49" charset="-122"/>
                  <a:ea typeface="楷体_GB2312" pitchFamily="49" charset="-122"/>
                </a:endParaRPr>
              </a:p>
            </p:txBody>
          </p:sp>
        </p:grpSp>
      </p:grpSp>
      <p:sp>
        <p:nvSpPr>
          <p:cNvPr id="287766" name="矩形 287765"/>
          <p:cNvSpPr/>
          <p:nvPr/>
        </p:nvSpPr>
        <p:spPr>
          <a:xfrm>
            <a:off x="1476375" y="6237288"/>
            <a:ext cx="6048375" cy="368300"/>
          </a:xfrm>
          <a:prstGeom prst="rect">
            <a:avLst/>
          </a:prstGeom>
          <a:noFill/>
          <a:ln w="9525">
            <a:noFill/>
          </a:ln>
        </p:spPr>
        <p:txBody>
          <a:bodyPr anchor="t" anchorCtr="0">
            <a:spAutoFit/>
          </a:bodyPr>
          <a:p>
            <a:pPr algn="ctr" fontAlgn="ctr"/>
            <a:r>
              <a:rPr lang="zh-CN" altLang="en-US" sz="1800" dirty="0">
                <a:latin typeface="楷体_GB2312" pitchFamily="49" charset="-122"/>
                <a:ea typeface="楷体_GB2312" pitchFamily="49" charset="-122"/>
              </a:rPr>
              <a:t>宣城市信息工程学校在线精品课程---《机械基础》</a:t>
            </a:r>
            <a:endParaRPr lang="en-US" altLang="zh-CN" sz="1800">
              <a:latin typeface="楷体_GB2312" pitchFamily="49" charset="-122"/>
              <a:ea typeface="楷体_GB2312" pitchFamily="49" charset="-122"/>
            </a:endParaRPr>
          </a:p>
        </p:txBody>
      </p:sp>
      <p:sp>
        <p:nvSpPr>
          <p:cNvPr id="287767" name="矩形 287766"/>
          <p:cNvSpPr/>
          <p:nvPr/>
        </p:nvSpPr>
        <p:spPr>
          <a:xfrm>
            <a:off x="2124075" y="280035"/>
            <a:ext cx="4752975" cy="404813"/>
          </a:xfrm>
          <a:prstGeom prst="rect">
            <a:avLst/>
          </a:prstGeom>
          <a:noFill/>
          <a:ln w="9525">
            <a:noFill/>
          </a:ln>
        </p:spPr>
        <p:txBody>
          <a:bodyPr anchor="b" anchorCtr="0"/>
          <a:p>
            <a:r>
              <a:rPr lang="zh-CN" altLang="en-US" sz="2400">
                <a:solidFill>
                  <a:srgbClr val="FFFF00"/>
                </a:solidFill>
                <a:latin typeface="Arial" panose="020B0604020202020204" pitchFamily="34" charset="0"/>
                <a:ea typeface="黑体" panose="02010609060101010101" pitchFamily="2" charset="-122"/>
              </a:rPr>
              <a:t>绪论部分</a:t>
            </a:r>
            <a:r>
              <a:rPr lang="en-US" altLang="zh-CN" sz="2400">
                <a:solidFill>
                  <a:srgbClr val="FFFF00"/>
                </a:solidFill>
                <a:latin typeface="Arial" panose="020B0604020202020204" pitchFamily="34" charset="0"/>
                <a:ea typeface="黑体" panose="02010609060101010101" pitchFamily="2" charset="-122"/>
              </a:rPr>
              <a:t>  0-4</a:t>
            </a:r>
            <a:r>
              <a:rPr lang="zh-CN" altLang="en-US" sz="2400">
                <a:solidFill>
                  <a:srgbClr val="FFFF00"/>
                </a:solidFill>
                <a:latin typeface="Arial" panose="020B0604020202020204" pitchFamily="34" charset="0"/>
                <a:ea typeface="黑体" panose="02010609060101010101" pitchFamily="2" charset="-122"/>
              </a:rPr>
              <a:t>机械零件的强度</a:t>
            </a:r>
            <a:endParaRPr lang="zh-CN" altLang="en-US" sz="2400">
              <a:solidFill>
                <a:srgbClr val="FFFF00"/>
              </a:solidFill>
              <a:latin typeface="Arial" panose="020B0604020202020204" pitchFamily="34" charset="0"/>
              <a:ea typeface="黑体" panose="02010609060101010101" pitchFamily="2" charset="-122"/>
            </a:endParaRPr>
          </a:p>
        </p:txBody>
      </p:sp>
      <p:sp>
        <p:nvSpPr>
          <p:cNvPr id="100" name="文本框 99"/>
          <p:cNvSpPr txBox="1"/>
          <p:nvPr/>
        </p:nvSpPr>
        <p:spPr>
          <a:xfrm>
            <a:off x="1043940" y="1139825"/>
            <a:ext cx="7171055" cy="1322070"/>
          </a:xfrm>
          <a:prstGeom prst="rect">
            <a:avLst/>
          </a:prstGeom>
          <a:noFill/>
          <a:ln w="9525">
            <a:noFill/>
          </a:ln>
        </p:spPr>
        <p:txBody>
          <a:bodyPr wrap="square">
            <a:spAutoFit/>
          </a:bodyPr>
          <a:p>
            <a:r>
              <a:rPr lang="zh-CN">
                <a:ea typeface="宋体" panose="02010600030101010101" pitchFamily="2" charset="-122"/>
              </a:rPr>
              <a:t>一、课程性质与内容</a:t>
            </a:r>
            <a:endParaRPr lang="en-US" sz="1100" b="0">
              <a:latin typeface="宋体" panose="02010600030101010101" pitchFamily="2" charset="-122"/>
              <a:ea typeface="宋体" panose="02010600030101010101" pitchFamily="2" charset="-122"/>
            </a:endParaRPr>
          </a:p>
          <a:p>
            <a:r>
              <a:rPr lang="en-US" b="0">
                <a:latin typeface="宋体" panose="02010600030101010101" pitchFamily="2" charset="-122"/>
                <a:ea typeface="宋体" panose="02010600030101010101" pitchFamily="2" charset="-122"/>
              </a:rPr>
              <a:t>1</a:t>
            </a:r>
            <a:r>
              <a:rPr lang="zh-CN" b="0">
                <a:ea typeface="宋体" panose="02010600030101010101" pitchFamily="2" charset="-122"/>
              </a:rPr>
              <a:t>.课程性质</a:t>
            </a:r>
            <a:endParaRPr lang="zh-CN" b="0">
              <a:ea typeface="宋体" panose="02010600030101010101" pitchFamily="2" charset="-122"/>
            </a:endParaRPr>
          </a:p>
          <a:p>
            <a:r>
              <a:rPr lang="en-US" altLang="zh-CN" b="0">
                <a:ea typeface="宋体" panose="02010600030101010101" pitchFamily="2" charset="-122"/>
              </a:rPr>
              <a:t>    </a:t>
            </a:r>
            <a:r>
              <a:rPr lang="zh-CN" b="0">
                <a:ea typeface="宋体" panose="02010600030101010101" pitchFamily="2" charset="-122"/>
              </a:rPr>
              <a:t>本课程是中等职业学校机械类或工程技术类专业的一门技术基础课程。</a:t>
            </a:r>
            <a:endParaRPr lang="zh-CN" altLang="en-US" b="0">
              <a:ea typeface="宋体" panose="02010600030101010101" pitchFamily="2" charset="-122"/>
            </a:endParaRPr>
          </a:p>
        </p:txBody>
      </p:sp>
      <p:pic>
        <p:nvPicPr>
          <p:cNvPr id="2" name="图片 1"/>
          <p:cNvPicPr>
            <a:picLocks noChangeAspect="1"/>
          </p:cNvPicPr>
          <p:nvPr>
            <p:custDataLst>
              <p:tags r:id="rId3"/>
            </p:custDataLst>
          </p:nvPr>
        </p:nvPicPr>
        <p:blipFill>
          <a:blip r:embed="rId4"/>
          <a:stretch>
            <a:fillRect/>
          </a:stretch>
        </p:blipFill>
        <p:spPr>
          <a:xfrm>
            <a:off x="1259840" y="2736850"/>
            <a:ext cx="3996055" cy="1377315"/>
          </a:xfrm>
          <a:prstGeom prst="rect">
            <a:avLst/>
          </a:prstGeom>
        </p:spPr>
      </p:pic>
      <p:pic>
        <p:nvPicPr>
          <p:cNvPr id="3" name="图片 2"/>
          <p:cNvPicPr>
            <a:picLocks noChangeAspect="1"/>
          </p:cNvPicPr>
          <p:nvPr>
            <p:custDataLst>
              <p:tags r:id="rId5"/>
            </p:custDataLst>
          </p:nvPr>
        </p:nvPicPr>
        <p:blipFill>
          <a:blip r:embed="rId6"/>
          <a:stretch>
            <a:fillRect/>
          </a:stretch>
        </p:blipFill>
        <p:spPr>
          <a:xfrm>
            <a:off x="4067810" y="4389120"/>
            <a:ext cx="4056380" cy="141668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87747"/>
                                        </p:tgtEl>
                                        <p:attrNameLst>
                                          <p:attrName>style.visibility</p:attrName>
                                        </p:attrNameLst>
                                      </p:cBhvr>
                                      <p:to>
                                        <p:strVal val="visible"/>
                                      </p:to>
                                    </p:set>
                                    <p:animEffect transition="in" filter="fade">
                                      <p:cBhvr>
                                        <p:cTn id="7" dur="2000"/>
                                        <p:tgtEl>
                                          <p:spTgt spid="287747"/>
                                        </p:tgtEl>
                                      </p:cBhvr>
                                    </p:animEffect>
                                  </p:childTnLst>
                                </p:cTn>
                              </p:par>
                              <p:par>
                                <p:cTn id="8" presetID="10" presetClass="entr" presetSubtype="0" fill="hold" nodeType="withEffect">
                                  <p:stCondLst>
                                    <p:cond delay="0"/>
                                  </p:stCondLst>
                                  <p:childTnLst>
                                    <p:set>
                                      <p:cBhvr>
                                        <p:cTn id="9" dur="1" fill="hold">
                                          <p:stCondLst>
                                            <p:cond delay="0"/>
                                          </p:stCondLst>
                                        </p:cTn>
                                        <p:tgtEl>
                                          <p:spTgt spid="287753"/>
                                        </p:tgtEl>
                                        <p:attrNameLst>
                                          <p:attrName>style.visibility</p:attrName>
                                        </p:attrNameLst>
                                      </p:cBhvr>
                                      <p:to>
                                        <p:strVal val="visible"/>
                                      </p:to>
                                    </p:set>
                                    <p:animEffect transition="in" filter="fade">
                                      <p:cBhvr>
                                        <p:cTn id="10" dur="2000"/>
                                        <p:tgtEl>
                                          <p:spTgt spid="28775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87766"/>
                                        </p:tgtEl>
                                        <p:attrNameLst>
                                          <p:attrName>style.visibility</p:attrName>
                                        </p:attrNameLst>
                                      </p:cBhvr>
                                      <p:to>
                                        <p:strVal val="visible"/>
                                      </p:to>
                                    </p:set>
                                    <p:animEffect transition="in" filter="fade">
                                      <p:cBhvr>
                                        <p:cTn id="13" dur="2000"/>
                                        <p:tgtEl>
                                          <p:spTgt spid="287766"/>
                                        </p:tgtEl>
                                      </p:cBhvr>
                                    </p:animEffect>
                                  </p:childTnLst>
                                </p:cTn>
                              </p:par>
                              <p:par>
                                <p:cTn id="14" presetID="1" presetClass="entr" presetSubtype="0" fill="hold" grpId="0" nodeType="withEffect">
                                  <p:stCondLst>
                                    <p:cond delay="0"/>
                                  </p:stCondLst>
                                  <p:childTnLst>
                                    <p:set>
                                      <p:cBhvr>
                                        <p:cTn id="15" dur="1" fill="hold">
                                          <p:stCondLst>
                                            <p:cond delay="0"/>
                                          </p:stCondLst>
                                        </p:cTn>
                                        <p:tgtEl>
                                          <p:spTgt spid="2877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66" grpId="0"/>
      <p:bldP spid="28776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87747" name="图片 287746" descr="008ah"/>
          <p:cNvPicPr>
            <a:picLocks noChangeAspect="1"/>
          </p:cNvPicPr>
          <p:nvPr/>
        </p:nvPicPr>
        <p:blipFill>
          <a:blip r:embed="rId1">
            <a:lum bright="39996" contrast="-70001"/>
          </a:blip>
          <a:stretch>
            <a:fillRect/>
          </a:stretch>
        </p:blipFill>
        <p:spPr>
          <a:xfrm rot="-284582">
            <a:off x="6588125" y="115888"/>
            <a:ext cx="1014413" cy="720725"/>
          </a:xfrm>
          <a:prstGeom prst="rect">
            <a:avLst/>
          </a:prstGeom>
          <a:noFill/>
          <a:ln w="9525">
            <a:noFill/>
          </a:ln>
        </p:spPr>
      </p:pic>
      <p:sp>
        <p:nvSpPr>
          <p:cNvPr id="287753" name="直接连接符 287752"/>
          <p:cNvSpPr/>
          <p:nvPr/>
        </p:nvSpPr>
        <p:spPr>
          <a:xfrm>
            <a:off x="1187450" y="6165850"/>
            <a:ext cx="6697663" cy="0"/>
          </a:xfrm>
          <a:prstGeom prst="line">
            <a:avLst/>
          </a:prstGeom>
          <a:ln w="60325" cap="flat" cmpd="thickThin">
            <a:solidFill>
              <a:srgbClr val="99CC00"/>
            </a:solidFill>
            <a:prstDash val="solid"/>
            <a:round/>
            <a:headEnd type="none" w="med" len="med"/>
            <a:tailEnd type="none" w="med" len="med"/>
          </a:ln>
        </p:spPr>
      </p:sp>
      <p:grpSp>
        <p:nvGrpSpPr>
          <p:cNvPr id="11267" name="组合 287753"/>
          <p:cNvGrpSpPr/>
          <p:nvPr/>
        </p:nvGrpSpPr>
        <p:grpSpPr>
          <a:xfrm>
            <a:off x="0" y="115888"/>
            <a:ext cx="9144000" cy="936625"/>
            <a:chOff x="0" y="73"/>
            <a:chExt cx="5760" cy="590"/>
          </a:xfrm>
        </p:grpSpPr>
        <p:sp>
          <p:nvSpPr>
            <p:cNvPr id="11268" name="直接连接符 287754"/>
            <p:cNvSpPr/>
            <p:nvPr/>
          </p:nvSpPr>
          <p:spPr>
            <a:xfrm>
              <a:off x="0" y="73"/>
              <a:ext cx="5760" cy="0"/>
            </a:xfrm>
            <a:prstGeom prst="line">
              <a:avLst/>
            </a:prstGeom>
            <a:ln w="47625" cap="flat" cmpd="thickThin">
              <a:solidFill>
                <a:srgbClr val="99CC00"/>
              </a:solidFill>
              <a:prstDash val="solid"/>
              <a:round/>
              <a:headEnd type="none" w="med" len="med"/>
              <a:tailEnd type="none" w="med" len="med"/>
            </a:ln>
          </p:spPr>
        </p:sp>
        <p:grpSp>
          <p:nvGrpSpPr>
            <p:cNvPr id="11269" name="组合 287755"/>
            <p:cNvGrpSpPr/>
            <p:nvPr/>
          </p:nvGrpSpPr>
          <p:grpSpPr>
            <a:xfrm>
              <a:off x="0" y="73"/>
              <a:ext cx="5760" cy="590"/>
              <a:chOff x="0" y="0"/>
              <a:chExt cx="5760" cy="646"/>
            </a:xfrm>
          </p:grpSpPr>
          <p:sp>
            <p:nvSpPr>
              <p:cNvPr id="11270" name="矩形 287756"/>
              <p:cNvSpPr/>
              <p:nvPr/>
            </p:nvSpPr>
            <p:spPr>
              <a:xfrm>
                <a:off x="0" y="0"/>
                <a:ext cx="5760" cy="516"/>
              </a:xfrm>
              <a:prstGeom prst="rect">
                <a:avLst/>
              </a:prstGeom>
              <a:gradFill rotWithShape="1">
                <a:gsLst>
                  <a:gs pos="0">
                    <a:srgbClr val="331050"/>
                  </a:gs>
                  <a:gs pos="100000">
                    <a:srgbClr val="4D1979">
                      <a:alpha val="67000"/>
                    </a:srgbClr>
                  </a:gs>
                </a:gsLst>
                <a:lin ang="18900000" scaled="1"/>
                <a:tileRect/>
              </a:gradFill>
              <a:ln w="9525">
                <a:noFill/>
              </a:ln>
            </p:spPr>
            <p:txBody>
              <a:bodyPr anchor="t" anchorCtr="0"/>
              <a:p>
                <a:endParaRPr lang="zh-CN" altLang="en-US">
                  <a:latin typeface="楷体_GB2312" pitchFamily="49" charset="-122"/>
                  <a:ea typeface="楷体_GB2312" pitchFamily="49" charset="-122"/>
                </a:endParaRPr>
              </a:p>
            </p:txBody>
          </p:sp>
          <p:sp>
            <p:nvSpPr>
              <p:cNvPr id="11271" name="矩形 287757"/>
              <p:cNvSpPr/>
              <p:nvPr/>
            </p:nvSpPr>
            <p:spPr>
              <a:xfrm rot="10800000">
                <a:off x="0" y="506"/>
                <a:ext cx="5760" cy="140"/>
              </a:xfrm>
              <a:prstGeom prst="rect">
                <a:avLst/>
              </a:prstGeom>
              <a:gradFill rotWithShape="1">
                <a:gsLst>
                  <a:gs pos="0">
                    <a:srgbClr val="3B3B3B">
                      <a:alpha val="0"/>
                    </a:srgbClr>
                  </a:gs>
                  <a:gs pos="100000">
                    <a:schemeClr val="bg2">
                      <a:alpha val="67000"/>
                    </a:schemeClr>
                  </a:gs>
                </a:gsLst>
                <a:lin ang="5400000" scaled="1"/>
                <a:tileRect/>
              </a:gradFill>
              <a:ln w="9525">
                <a:noFill/>
              </a:ln>
            </p:spPr>
            <p:txBody>
              <a:bodyPr anchor="t" anchorCtr="0"/>
              <a:p>
                <a:endParaRPr lang="zh-CN" altLang="en-US">
                  <a:latin typeface="楷体_GB2312" pitchFamily="49" charset="-122"/>
                  <a:ea typeface="楷体_GB2312" pitchFamily="49" charset="-122"/>
                </a:endParaRPr>
              </a:p>
            </p:txBody>
          </p:sp>
          <p:pic>
            <p:nvPicPr>
              <p:cNvPr id="11272" name="图片 287758"/>
              <p:cNvPicPr>
                <a:picLocks noChangeAspect="1"/>
              </p:cNvPicPr>
              <p:nvPr/>
            </p:nvPicPr>
            <p:blipFill>
              <a:blip r:embed="rId2">
                <a:lum bright="-12000"/>
              </a:blip>
              <a:srcRect t="18701" r="15749" b="42659"/>
              <a:stretch>
                <a:fillRect/>
              </a:stretch>
            </p:blipFill>
            <p:spPr>
              <a:xfrm>
                <a:off x="4781" y="0"/>
                <a:ext cx="979" cy="500"/>
              </a:xfrm>
              <a:prstGeom prst="rect">
                <a:avLst/>
              </a:prstGeom>
              <a:noFill/>
              <a:ln w="9525">
                <a:noFill/>
              </a:ln>
            </p:spPr>
          </p:pic>
          <p:sp>
            <p:nvSpPr>
              <p:cNvPr id="11273" name="矩形 287759"/>
              <p:cNvSpPr/>
              <p:nvPr/>
            </p:nvSpPr>
            <p:spPr>
              <a:xfrm>
                <a:off x="0" y="472"/>
                <a:ext cx="5760" cy="44"/>
              </a:xfrm>
              <a:prstGeom prst="rect">
                <a:avLst/>
              </a:prstGeom>
              <a:gradFill rotWithShape="1">
                <a:gsLst>
                  <a:gs pos="0">
                    <a:srgbClr val="C9E576">
                      <a:alpha val="67000"/>
                    </a:srgbClr>
                  </a:gs>
                  <a:gs pos="100000">
                    <a:srgbClr val="97C523"/>
                  </a:gs>
                </a:gsLst>
                <a:lin ang="5400000" scaled="1"/>
                <a:tileRect/>
              </a:gradFill>
              <a:ln w="9525">
                <a:noFill/>
              </a:ln>
            </p:spPr>
            <p:txBody>
              <a:bodyPr anchor="t" anchorCtr="0"/>
              <a:p>
                <a:endParaRPr lang="zh-CN" altLang="en-US">
                  <a:latin typeface="楷体_GB2312" pitchFamily="49" charset="-122"/>
                  <a:ea typeface="楷体_GB2312" pitchFamily="49" charset="-122"/>
                </a:endParaRPr>
              </a:p>
            </p:txBody>
          </p:sp>
          <p:sp>
            <p:nvSpPr>
              <p:cNvPr id="11274" name="矩形 287760"/>
              <p:cNvSpPr/>
              <p:nvPr/>
            </p:nvSpPr>
            <p:spPr>
              <a:xfrm>
                <a:off x="0" y="0"/>
                <a:ext cx="5760" cy="164"/>
              </a:xfrm>
              <a:prstGeom prst="rect">
                <a:avLst/>
              </a:prstGeom>
              <a:gradFill rotWithShape="1">
                <a:gsLst>
                  <a:gs pos="0">
                    <a:schemeClr val="bg1">
                      <a:alpha val="67000"/>
                    </a:schemeClr>
                  </a:gs>
                  <a:gs pos="100000">
                    <a:srgbClr val="767676">
                      <a:alpha val="0"/>
                    </a:srgbClr>
                  </a:gs>
                </a:gsLst>
                <a:lin ang="5400000" scaled="1"/>
                <a:tileRect/>
              </a:gradFill>
              <a:ln w="9525">
                <a:noFill/>
              </a:ln>
            </p:spPr>
            <p:txBody>
              <a:bodyPr anchor="t" anchorCtr="0"/>
              <a:p>
                <a:endParaRPr lang="zh-CN" altLang="en-US">
                  <a:latin typeface="楷体_GB2312" pitchFamily="49" charset="-122"/>
                  <a:ea typeface="楷体_GB2312" pitchFamily="49" charset="-122"/>
                </a:endParaRPr>
              </a:p>
            </p:txBody>
          </p:sp>
        </p:grpSp>
      </p:grpSp>
      <p:sp>
        <p:nvSpPr>
          <p:cNvPr id="287766" name="矩形 287765"/>
          <p:cNvSpPr/>
          <p:nvPr/>
        </p:nvSpPr>
        <p:spPr>
          <a:xfrm>
            <a:off x="1476375" y="6237288"/>
            <a:ext cx="6048375" cy="368300"/>
          </a:xfrm>
          <a:prstGeom prst="rect">
            <a:avLst/>
          </a:prstGeom>
          <a:noFill/>
          <a:ln w="9525">
            <a:noFill/>
          </a:ln>
        </p:spPr>
        <p:txBody>
          <a:bodyPr anchor="t" anchorCtr="0">
            <a:spAutoFit/>
          </a:bodyPr>
          <a:p>
            <a:pPr algn="ctr" fontAlgn="ctr"/>
            <a:r>
              <a:rPr lang="zh-CN" altLang="en-US" sz="1800" dirty="0">
                <a:latin typeface="楷体_GB2312" pitchFamily="49" charset="-122"/>
                <a:ea typeface="楷体_GB2312" pitchFamily="49" charset="-122"/>
              </a:rPr>
              <a:t>宣城市信息工程学校在线精品课程---《机械基础》</a:t>
            </a:r>
            <a:endParaRPr lang="en-US" altLang="zh-CN" sz="1800">
              <a:latin typeface="楷体_GB2312" pitchFamily="49" charset="-122"/>
              <a:ea typeface="楷体_GB2312" pitchFamily="49" charset="-122"/>
            </a:endParaRPr>
          </a:p>
        </p:txBody>
      </p:sp>
      <p:sp>
        <p:nvSpPr>
          <p:cNvPr id="287767" name="矩形 287766"/>
          <p:cNvSpPr/>
          <p:nvPr/>
        </p:nvSpPr>
        <p:spPr>
          <a:xfrm>
            <a:off x="2124075" y="280035"/>
            <a:ext cx="4752975" cy="404813"/>
          </a:xfrm>
          <a:prstGeom prst="rect">
            <a:avLst/>
          </a:prstGeom>
          <a:noFill/>
          <a:ln w="9525">
            <a:noFill/>
          </a:ln>
        </p:spPr>
        <p:txBody>
          <a:bodyPr anchor="b" anchorCtr="0"/>
          <a:p>
            <a:r>
              <a:rPr lang="zh-CN" altLang="en-US" sz="2400">
                <a:solidFill>
                  <a:srgbClr val="FFFF00"/>
                </a:solidFill>
                <a:latin typeface="Arial" panose="020B0604020202020204" pitchFamily="34" charset="0"/>
                <a:ea typeface="黑体" panose="02010609060101010101" pitchFamily="2" charset="-122"/>
              </a:rPr>
              <a:t>绪论部分</a:t>
            </a:r>
            <a:r>
              <a:rPr lang="en-US" altLang="zh-CN" sz="2400">
                <a:solidFill>
                  <a:srgbClr val="FFFF00"/>
                </a:solidFill>
                <a:latin typeface="Arial" panose="020B0604020202020204" pitchFamily="34" charset="0"/>
                <a:ea typeface="黑体" panose="02010609060101010101" pitchFamily="2" charset="-122"/>
              </a:rPr>
              <a:t>  0-4</a:t>
            </a:r>
            <a:r>
              <a:rPr lang="zh-CN" altLang="en-US" sz="2400">
                <a:solidFill>
                  <a:srgbClr val="FFFF00"/>
                </a:solidFill>
                <a:latin typeface="Arial" panose="020B0604020202020204" pitchFamily="34" charset="0"/>
                <a:ea typeface="黑体" panose="02010609060101010101" pitchFamily="2" charset="-122"/>
              </a:rPr>
              <a:t>机械零件的强度</a:t>
            </a:r>
            <a:endParaRPr lang="zh-CN" altLang="en-US" sz="2400">
              <a:solidFill>
                <a:srgbClr val="FFFF00"/>
              </a:solidFill>
              <a:latin typeface="Arial" panose="020B0604020202020204" pitchFamily="34" charset="0"/>
              <a:ea typeface="黑体" panose="02010609060101010101" pitchFamily="2" charset="-122"/>
            </a:endParaRPr>
          </a:p>
        </p:txBody>
      </p:sp>
      <p:sp>
        <p:nvSpPr>
          <p:cNvPr id="2" name="文本框 1"/>
          <p:cNvSpPr txBox="1"/>
          <p:nvPr/>
        </p:nvSpPr>
        <p:spPr>
          <a:xfrm>
            <a:off x="958215" y="1124585"/>
            <a:ext cx="7374890" cy="4399915"/>
          </a:xfrm>
          <a:prstGeom prst="rect">
            <a:avLst/>
          </a:prstGeom>
          <a:noFill/>
          <a:ln w="9525">
            <a:noFill/>
          </a:ln>
        </p:spPr>
        <p:txBody>
          <a:bodyPr wrap="square">
            <a:spAutoFit/>
          </a:bodyPr>
          <a:p>
            <a:r>
              <a:rPr lang="zh-CN">
                <a:ea typeface="宋体" panose="02010600030101010101" pitchFamily="2" charset="-122"/>
              </a:rPr>
              <a:t>二、课程任务与基本要求</a:t>
            </a:r>
            <a:endParaRPr lang="en-US" sz="1100" b="0">
              <a:latin typeface="宋体" panose="02010600030101010101" pitchFamily="2" charset="-122"/>
              <a:ea typeface="宋体" panose="02010600030101010101" pitchFamily="2" charset="-122"/>
            </a:endParaRPr>
          </a:p>
          <a:p>
            <a:r>
              <a:rPr lang="en-US" b="0">
                <a:latin typeface="宋体" panose="02010600030101010101" pitchFamily="2" charset="-122"/>
                <a:ea typeface="宋体" panose="02010600030101010101" pitchFamily="2" charset="-122"/>
              </a:rPr>
              <a:t>1</a:t>
            </a:r>
            <a:r>
              <a:rPr lang="zh-CN" b="0">
                <a:ea typeface="宋体" panose="02010600030101010101" pitchFamily="2" charset="-122"/>
              </a:rPr>
              <a:t>.课程任务</a:t>
            </a:r>
            <a:endParaRPr lang="zh-CN" b="0">
              <a:ea typeface="宋体" panose="02010600030101010101" pitchFamily="2" charset="-122"/>
            </a:endParaRPr>
          </a:p>
          <a:p>
            <a:r>
              <a:rPr lang="en-US" altLang="zh-CN" b="0">
                <a:ea typeface="宋体" panose="02010600030101010101" pitchFamily="2" charset="-122"/>
              </a:rPr>
              <a:t>    </a:t>
            </a:r>
            <a:r>
              <a:rPr lang="zh-CN" b="0">
                <a:ea typeface="宋体" panose="02010600030101010101" pitchFamily="2" charset="-122"/>
              </a:rPr>
              <a:t>本课程的任务在于培养学生掌握必备的机械基本知识和基本技能，懂得机械工作原理，了解机械工程材料性能，</a:t>
            </a:r>
            <a:r>
              <a:rPr lang="en-US" b="0">
                <a:latin typeface="宋体" panose="02010600030101010101" pitchFamily="2" charset="-122"/>
                <a:ea typeface="宋体" panose="02010600030101010101" pitchFamily="2" charset="-122"/>
              </a:rPr>
              <a:t> </a:t>
            </a:r>
            <a:r>
              <a:rPr lang="zh-CN" b="0">
                <a:ea typeface="宋体" panose="02010600030101010101" pitchFamily="2" charset="-122"/>
              </a:rPr>
              <a:t>准确表达机械技术要求，正确操作和维护机</a:t>
            </a:r>
            <a:r>
              <a:rPr lang="en-US" b="0">
                <a:latin typeface="宋体" panose="02010600030101010101" pitchFamily="2" charset="-122"/>
                <a:ea typeface="宋体" panose="02010600030101010101" pitchFamily="2" charset="-122"/>
              </a:rPr>
              <a:t> </a:t>
            </a:r>
            <a:r>
              <a:rPr lang="zh-CN" b="0">
                <a:ea typeface="宋体" panose="02010600030101010101" pitchFamily="2" charset="-122"/>
              </a:rPr>
              <a:t>械设备；</a:t>
            </a:r>
            <a:r>
              <a:rPr lang="en-US" b="0">
                <a:latin typeface="宋体" panose="02010600030101010101" pitchFamily="2" charset="-122"/>
                <a:ea typeface="宋体" panose="02010600030101010101" pitchFamily="2" charset="-122"/>
              </a:rPr>
              <a:t> </a:t>
            </a:r>
            <a:r>
              <a:rPr lang="zh-CN" b="0">
                <a:ea typeface="宋体" panose="02010600030101010101" pitchFamily="2" charset="-122"/>
              </a:rPr>
              <a:t>培养学生分析问题和解决问题的能力，使其形成良好的学习习惯，</a:t>
            </a:r>
            <a:r>
              <a:rPr lang="en-US" b="0">
                <a:latin typeface="宋体" panose="02010600030101010101" pitchFamily="2" charset="-122"/>
                <a:ea typeface="宋体" panose="02010600030101010101" pitchFamily="2" charset="-122"/>
              </a:rPr>
              <a:t> </a:t>
            </a:r>
            <a:r>
              <a:rPr lang="zh-CN" b="0">
                <a:ea typeface="宋体" panose="02010600030101010101" pitchFamily="2" charset="-122"/>
              </a:rPr>
              <a:t>具备继续学习专业技术的能力；对学生进行职业意识培养和职业道德教育，使其形成</a:t>
            </a:r>
            <a:r>
              <a:rPr lang="en-US" b="0">
                <a:latin typeface="宋体" panose="02010600030101010101" pitchFamily="2" charset="-122"/>
                <a:ea typeface="宋体" panose="02010600030101010101" pitchFamily="2" charset="-122"/>
              </a:rPr>
              <a:t> </a:t>
            </a:r>
            <a:r>
              <a:rPr lang="zh-CN" b="0">
                <a:ea typeface="宋体" panose="02010600030101010101" pitchFamily="2" charset="-122"/>
              </a:rPr>
              <a:t>严谨认真、精益求精的工匠精神，为今后解决生产实际问题和职业生涯的发展奠定基础。</a:t>
            </a:r>
            <a:r>
              <a:rPr lang="en-US" b="0">
                <a:latin typeface="宋体" panose="02010600030101010101" pitchFamily="2" charset="-122"/>
                <a:ea typeface="宋体" panose="02010600030101010101" pitchFamily="2" charset="-122"/>
              </a:rPr>
              <a:t>2</a:t>
            </a:r>
            <a:endParaRPr lang="en-US" b="0">
              <a:latin typeface="宋体" panose="02010600030101010101" pitchFamily="2" charset="-122"/>
              <a:ea typeface="宋体" panose="02010600030101010101" pitchFamily="2" charset="-122"/>
            </a:endParaRPr>
          </a:p>
          <a:p>
            <a:r>
              <a:rPr lang="zh-CN" b="0">
                <a:ea typeface="宋体" panose="02010600030101010101" pitchFamily="2" charset="-122"/>
              </a:rPr>
              <a:t>基本要求</a:t>
            </a:r>
            <a:endParaRPr lang="zh-CN" sz="1100" b="0">
              <a:ea typeface="宋体" panose="02010600030101010101" pitchFamily="2" charset="-122"/>
            </a:endParaRPr>
          </a:p>
          <a:p>
            <a:r>
              <a:rPr lang="zh-CN" b="0">
                <a:ea typeface="宋体" panose="02010600030101010101" pitchFamily="2" charset="-122"/>
              </a:rPr>
              <a:t>通过本课程的学习，学生应达到下列基本要求：</a:t>
            </a:r>
            <a:endParaRPr lang="zh-CN" altLang="en-US" b="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87747"/>
                                        </p:tgtEl>
                                        <p:attrNameLst>
                                          <p:attrName>style.visibility</p:attrName>
                                        </p:attrNameLst>
                                      </p:cBhvr>
                                      <p:to>
                                        <p:strVal val="visible"/>
                                      </p:to>
                                    </p:set>
                                    <p:animEffect transition="in" filter="fade">
                                      <p:cBhvr>
                                        <p:cTn id="7" dur="2000"/>
                                        <p:tgtEl>
                                          <p:spTgt spid="287747"/>
                                        </p:tgtEl>
                                      </p:cBhvr>
                                    </p:animEffect>
                                  </p:childTnLst>
                                </p:cTn>
                              </p:par>
                              <p:par>
                                <p:cTn id="8" presetID="10" presetClass="entr" presetSubtype="0" fill="hold" nodeType="withEffect">
                                  <p:stCondLst>
                                    <p:cond delay="0"/>
                                  </p:stCondLst>
                                  <p:childTnLst>
                                    <p:set>
                                      <p:cBhvr>
                                        <p:cTn id="9" dur="1" fill="hold">
                                          <p:stCondLst>
                                            <p:cond delay="0"/>
                                          </p:stCondLst>
                                        </p:cTn>
                                        <p:tgtEl>
                                          <p:spTgt spid="287753"/>
                                        </p:tgtEl>
                                        <p:attrNameLst>
                                          <p:attrName>style.visibility</p:attrName>
                                        </p:attrNameLst>
                                      </p:cBhvr>
                                      <p:to>
                                        <p:strVal val="visible"/>
                                      </p:to>
                                    </p:set>
                                    <p:animEffect transition="in" filter="fade">
                                      <p:cBhvr>
                                        <p:cTn id="10" dur="2000"/>
                                        <p:tgtEl>
                                          <p:spTgt spid="28775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87766"/>
                                        </p:tgtEl>
                                        <p:attrNameLst>
                                          <p:attrName>style.visibility</p:attrName>
                                        </p:attrNameLst>
                                      </p:cBhvr>
                                      <p:to>
                                        <p:strVal val="visible"/>
                                      </p:to>
                                    </p:set>
                                    <p:animEffect transition="in" filter="fade">
                                      <p:cBhvr>
                                        <p:cTn id="13" dur="2000"/>
                                        <p:tgtEl>
                                          <p:spTgt spid="287766"/>
                                        </p:tgtEl>
                                      </p:cBhvr>
                                    </p:animEffect>
                                  </p:childTnLst>
                                </p:cTn>
                              </p:par>
                              <p:par>
                                <p:cTn id="14" presetID="1" presetClass="entr" presetSubtype="0" fill="hold" grpId="0" nodeType="withEffect">
                                  <p:stCondLst>
                                    <p:cond delay="0"/>
                                  </p:stCondLst>
                                  <p:childTnLst>
                                    <p:set>
                                      <p:cBhvr>
                                        <p:cTn id="15" dur="1" fill="hold">
                                          <p:stCondLst>
                                            <p:cond delay="0"/>
                                          </p:stCondLst>
                                        </p:cTn>
                                        <p:tgtEl>
                                          <p:spTgt spid="2877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66" grpId="0"/>
      <p:bldP spid="28776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87747" name="图片 287746" descr="008ah"/>
          <p:cNvPicPr>
            <a:picLocks noChangeAspect="1"/>
          </p:cNvPicPr>
          <p:nvPr/>
        </p:nvPicPr>
        <p:blipFill>
          <a:blip r:embed="rId1">
            <a:lum bright="39996" contrast="-70001"/>
          </a:blip>
          <a:stretch>
            <a:fillRect/>
          </a:stretch>
        </p:blipFill>
        <p:spPr>
          <a:xfrm rot="-284582">
            <a:off x="6588125" y="115888"/>
            <a:ext cx="1014413" cy="720725"/>
          </a:xfrm>
          <a:prstGeom prst="rect">
            <a:avLst/>
          </a:prstGeom>
          <a:noFill/>
          <a:ln w="9525">
            <a:noFill/>
          </a:ln>
        </p:spPr>
      </p:pic>
      <p:sp>
        <p:nvSpPr>
          <p:cNvPr id="287753" name="直接连接符 287752"/>
          <p:cNvSpPr/>
          <p:nvPr/>
        </p:nvSpPr>
        <p:spPr>
          <a:xfrm>
            <a:off x="1187450" y="6165850"/>
            <a:ext cx="6697663" cy="0"/>
          </a:xfrm>
          <a:prstGeom prst="line">
            <a:avLst/>
          </a:prstGeom>
          <a:ln w="60325" cap="flat" cmpd="thickThin">
            <a:solidFill>
              <a:srgbClr val="99CC00"/>
            </a:solidFill>
            <a:prstDash val="solid"/>
            <a:round/>
            <a:headEnd type="none" w="med" len="med"/>
            <a:tailEnd type="none" w="med" len="med"/>
          </a:ln>
        </p:spPr>
      </p:sp>
      <p:grpSp>
        <p:nvGrpSpPr>
          <p:cNvPr id="11267" name="组合 287753"/>
          <p:cNvGrpSpPr/>
          <p:nvPr/>
        </p:nvGrpSpPr>
        <p:grpSpPr>
          <a:xfrm>
            <a:off x="0" y="115888"/>
            <a:ext cx="9144000" cy="936625"/>
            <a:chOff x="0" y="73"/>
            <a:chExt cx="5760" cy="590"/>
          </a:xfrm>
        </p:grpSpPr>
        <p:sp>
          <p:nvSpPr>
            <p:cNvPr id="11268" name="直接连接符 287754"/>
            <p:cNvSpPr/>
            <p:nvPr/>
          </p:nvSpPr>
          <p:spPr>
            <a:xfrm>
              <a:off x="0" y="73"/>
              <a:ext cx="5760" cy="0"/>
            </a:xfrm>
            <a:prstGeom prst="line">
              <a:avLst/>
            </a:prstGeom>
            <a:ln w="47625" cap="flat" cmpd="thickThin">
              <a:solidFill>
                <a:srgbClr val="99CC00"/>
              </a:solidFill>
              <a:prstDash val="solid"/>
              <a:round/>
              <a:headEnd type="none" w="med" len="med"/>
              <a:tailEnd type="none" w="med" len="med"/>
            </a:ln>
          </p:spPr>
        </p:sp>
        <p:grpSp>
          <p:nvGrpSpPr>
            <p:cNvPr id="11269" name="组合 287755"/>
            <p:cNvGrpSpPr/>
            <p:nvPr/>
          </p:nvGrpSpPr>
          <p:grpSpPr>
            <a:xfrm>
              <a:off x="0" y="73"/>
              <a:ext cx="5760" cy="590"/>
              <a:chOff x="0" y="0"/>
              <a:chExt cx="5760" cy="646"/>
            </a:xfrm>
          </p:grpSpPr>
          <p:sp>
            <p:nvSpPr>
              <p:cNvPr id="11270" name="矩形 287756"/>
              <p:cNvSpPr/>
              <p:nvPr/>
            </p:nvSpPr>
            <p:spPr>
              <a:xfrm>
                <a:off x="0" y="0"/>
                <a:ext cx="5760" cy="516"/>
              </a:xfrm>
              <a:prstGeom prst="rect">
                <a:avLst/>
              </a:prstGeom>
              <a:gradFill rotWithShape="1">
                <a:gsLst>
                  <a:gs pos="0">
                    <a:srgbClr val="331050"/>
                  </a:gs>
                  <a:gs pos="100000">
                    <a:srgbClr val="4D1979">
                      <a:alpha val="67000"/>
                    </a:srgbClr>
                  </a:gs>
                </a:gsLst>
                <a:lin ang="18900000" scaled="1"/>
                <a:tileRect/>
              </a:gradFill>
              <a:ln w="9525">
                <a:noFill/>
              </a:ln>
            </p:spPr>
            <p:txBody>
              <a:bodyPr anchor="t" anchorCtr="0"/>
              <a:p>
                <a:endParaRPr lang="zh-CN" altLang="en-US">
                  <a:latin typeface="楷体_GB2312" pitchFamily="49" charset="-122"/>
                  <a:ea typeface="楷体_GB2312" pitchFamily="49" charset="-122"/>
                </a:endParaRPr>
              </a:p>
            </p:txBody>
          </p:sp>
          <p:sp>
            <p:nvSpPr>
              <p:cNvPr id="11271" name="矩形 287757"/>
              <p:cNvSpPr/>
              <p:nvPr/>
            </p:nvSpPr>
            <p:spPr>
              <a:xfrm rot="10800000">
                <a:off x="0" y="506"/>
                <a:ext cx="5760" cy="140"/>
              </a:xfrm>
              <a:prstGeom prst="rect">
                <a:avLst/>
              </a:prstGeom>
              <a:gradFill rotWithShape="1">
                <a:gsLst>
                  <a:gs pos="0">
                    <a:srgbClr val="3B3B3B">
                      <a:alpha val="0"/>
                    </a:srgbClr>
                  </a:gs>
                  <a:gs pos="100000">
                    <a:schemeClr val="bg2">
                      <a:alpha val="67000"/>
                    </a:schemeClr>
                  </a:gs>
                </a:gsLst>
                <a:lin ang="5400000" scaled="1"/>
                <a:tileRect/>
              </a:gradFill>
              <a:ln w="9525">
                <a:noFill/>
              </a:ln>
            </p:spPr>
            <p:txBody>
              <a:bodyPr anchor="t" anchorCtr="0"/>
              <a:p>
                <a:endParaRPr lang="zh-CN" altLang="en-US">
                  <a:latin typeface="楷体_GB2312" pitchFamily="49" charset="-122"/>
                  <a:ea typeface="楷体_GB2312" pitchFamily="49" charset="-122"/>
                </a:endParaRPr>
              </a:p>
            </p:txBody>
          </p:sp>
          <p:pic>
            <p:nvPicPr>
              <p:cNvPr id="11272" name="图片 287758"/>
              <p:cNvPicPr>
                <a:picLocks noChangeAspect="1"/>
              </p:cNvPicPr>
              <p:nvPr/>
            </p:nvPicPr>
            <p:blipFill>
              <a:blip r:embed="rId2">
                <a:lum bright="-12000"/>
              </a:blip>
              <a:srcRect t="18701" r="15749" b="42659"/>
              <a:stretch>
                <a:fillRect/>
              </a:stretch>
            </p:blipFill>
            <p:spPr>
              <a:xfrm>
                <a:off x="4781" y="0"/>
                <a:ext cx="979" cy="500"/>
              </a:xfrm>
              <a:prstGeom prst="rect">
                <a:avLst/>
              </a:prstGeom>
              <a:noFill/>
              <a:ln w="9525">
                <a:noFill/>
              </a:ln>
            </p:spPr>
          </p:pic>
          <p:sp>
            <p:nvSpPr>
              <p:cNvPr id="11273" name="矩形 287759"/>
              <p:cNvSpPr/>
              <p:nvPr/>
            </p:nvSpPr>
            <p:spPr>
              <a:xfrm>
                <a:off x="0" y="472"/>
                <a:ext cx="5760" cy="44"/>
              </a:xfrm>
              <a:prstGeom prst="rect">
                <a:avLst/>
              </a:prstGeom>
              <a:gradFill rotWithShape="1">
                <a:gsLst>
                  <a:gs pos="0">
                    <a:srgbClr val="C9E576">
                      <a:alpha val="67000"/>
                    </a:srgbClr>
                  </a:gs>
                  <a:gs pos="100000">
                    <a:srgbClr val="97C523"/>
                  </a:gs>
                </a:gsLst>
                <a:lin ang="5400000" scaled="1"/>
                <a:tileRect/>
              </a:gradFill>
              <a:ln w="9525">
                <a:noFill/>
              </a:ln>
            </p:spPr>
            <p:txBody>
              <a:bodyPr anchor="t" anchorCtr="0"/>
              <a:p>
                <a:endParaRPr lang="zh-CN" altLang="en-US">
                  <a:latin typeface="楷体_GB2312" pitchFamily="49" charset="-122"/>
                  <a:ea typeface="楷体_GB2312" pitchFamily="49" charset="-122"/>
                </a:endParaRPr>
              </a:p>
            </p:txBody>
          </p:sp>
          <p:sp>
            <p:nvSpPr>
              <p:cNvPr id="11274" name="矩形 287760"/>
              <p:cNvSpPr/>
              <p:nvPr/>
            </p:nvSpPr>
            <p:spPr>
              <a:xfrm>
                <a:off x="0" y="0"/>
                <a:ext cx="5760" cy="164"/>
              </a:xfrm>
              <a:prstGeom prst="rect">
                <a:avLst/>
              </a:prstGeom>
              <a:gradFill rotWithShape="1">
                <a:gsLst>
                  <a:gs pos="0">
                    <a:schemeClr val="bg1">
                      <a:alpha val="67000"/>
                    </a:schemeClr>
                  </a:gs>
                  <a:gs pos="100000">
                    <a:srgbClr val="767676">
                      <a:alpha val="0"/>
                    </a:srgbClr>
                  </a:gs>
                </a:gsLst>
                <a:lin ang="5400000" scaled="1"/>
                <a:tileRect/>
              </a:gradFill>
              <a:ln w="9525">
                <a:noFill/>
              </a:ln>
            </p:spPr>
            <p:txBody>
              <a:bodyPr anchor="t" anchorCtr="0"/>
              <a:p>
                <a:endParaRPr lang="zh-CN" altLang="en-US">
                  <a:latin typeface="楷体_GB2312" pitchFamily="49" charset="-122"/>
                  <a:ea typeface="楷体_GB2312" pitchFamily="49" charset="-122"/>
                </a:endParaRPr>
              </a:p>
            </p:txBody>
          </p:sp>
        </p:grpSp>
      </p:grpSp>
      <p:sp>
        <p:nvSpPr>
          <p:cNvPr id="287766" name="矩形 287765"/>
          <p:cNvSpPr/>
          <p:nvPr/>
        </p:nvSpPr>
        <p:spPr>
          <a:xfrm>
            <a:off x="1476375" y="6237288"/>
            <a:ext cx="6048375" cy="368300"/>
          </a:xfrm>
          <a:prstGeom prst="rect">
            <a:avLst/>
          </a:prstGeom>
          <a:noFill/>
          <a:ln w="9525">
            <a:noFill/>
          </a:ln>
        </p:spPr>
        <p:txBody>
          <a:bodyPr anchor="t" anchorCtr="0">
            <a:spAutoFit/>
          </a:bodyPr>
          <a:p>
            <a:pPr algn="ctr" fontAlgn="ctr"/>
            <a:r>
              <a:rPr lang="zh-CN" altLang="en-US" sz="1800" dirty="0">
                <a:latin typeface="楷体_GB2312" pitchFamily="49" charset="-122"/>
                <a:ea typeface="楷体_GB2312" pitchFamily="49" charset="-122"/>
              </a:rPr>
              <a:t>宣城市信息工程学校在线精品课程---《机械基础》</a:t>
            </a:r>
            <a:endParaRPr lang="en-US" altLang="zh-CN" sz="1800">
              <a:latin typeface="楷体_GB2312" pitchFamily="49" charset="-122"/>
              <a:ea typeface="楷体_GB2312" pitchFamily="49" charset="-122"/>
            </a:endParaRPr>
          </a:p>
        </p:txBody>
      </p:sp>
      <p:sp>
        <p:nvSpPr>
          <p:cNvPr id="287767" name="矩形 287766"/>
          <p:cNvSpPr/>
          <p:nvPr/>
        </p:nvSpPr>
        <p:spPr>
          <a:xfrm>
            <a:off x="2124075" y="280035"/>
            <a:ext cx="4752975" cy="404813"/>
          </a:xfrm>
          <a:prstGeom prst="rect">
            <a:avLst/>
          </a:prstGeom>
          <a:noFill/>
          <a:ln w="9525">
            <a:noFill/>
          </a:ln>
        </p:spPr>
        <p:txBody>
          <a:bodyPr anchor="b" anchorCtr="0"/>
          <a:p>
            <a:r>
              <a:rPr lang="zh-CN" altLang="en-US" sz="2400">
                <a:solidFill>
                  <a:srgbClr val="FFFF00"/>
                </a:solidFill>
                <a:latin typeface="Arial" panose="020B0604020202020204" pitchFamily="34" charset="0"/>
                <a:ea typeface="黑体" panose="02010609060101010101" pitchFamily="2" charset="-122"/>
              </a:rPr>
              <a:t>绪论部分</a:t>
            </a:r>
            <a:r>
              <a:rPr lang="en-US" altLang="zh-CN" sz="2400">
                <a:solidFill>
                  <a:srgbClr val="FFFF00"/>
                </a:solidFill>
                <a:latin typeface="Arial" panose="020B0604020202020204" pitchFamily="34" charset="0"/>
                <a:ea typeface="黑体" panose="02010609060101010101" pitchFamily="2" charset="-122"/>
              </a:rPr>
              <a:t>  0-4</a:t>
            </a:r>
            <a:r>
              <a:rPr lang="zh-CN" altLang="en-US" sz="2400">
                <a:solidFill>
                  <a:srgbClr val="FFFF00"/>
                </a:solidFill>
                <a:latin typeface="Arial" panose="020B0604020202020204" pitchFamily="34" charset="0"/>
                <a:ea typeface="黑体" panose="02010609060101010101" pitchFamily="2" charset="-122"/>
              </a:rPr>
              <a:t>机械零件的强度</a:t>
            </a:r>
            <a:endParaRPr lang="zh-CN" altLang="en-US" sz="2400">
              <a:solidFill>
                <a:srgbClr val="FFFF00"/>
              </a:solidFill>
              <a:latin typeface="Arial" panose="020B0604020202020204" pitchFamily="34" charset="0"/>
              <a:ea typeface="黑体" panose="02010609060101010101" pitchFamily="2" charset="-122"/>
            </a:endParaRPr>
          </a:p>
        </p:txBody>
      </p:sp>
      <p:sp>
        <p:nvSpPr>
          <p:cNvPr id="100" name="文本框 99"/>
          <p:cNvSpPr txBox="1"/>
          <p:nvPr/>
        </p:nvSpPr>
        <p:spPr>
          <a:xfrm>
            <a:off x="1259840" y="1548765"/>
            <a:ext cx="6903085" cy="4092575"/>
          </a:xfrm>
          <a:prstGeom prst="rect">
            <a:avLst/>
          </a:prstGeom>
          <a:noFill/>
          <a:ln w="9525">
            <a:noFill/>
          </a:ln>
        </p:spPr>
        <p:txBody>
          <a:bodyPr wrap="square">
            <a:spAutoFit/>
          </a:bodyPr>
          <a:p>
            <a:r>
              <a:rPr lang="en-US" b="0">
                <a:latin typeface="宋体" panose="02010600030101010101" pitchFamily="2" charset="-122"/>
                <a:ea typeface="宋体" panose="02010600030101010101" pitchFamily="2" charset="-122"/>
              </a:rPr>
              <a:t>(</a:t>
            </a:r>
            <a:r>
              <a:rPr lang="zh-CN" b="0">
                <a:ea typeface="宋体" panose="02010600030101010101" pitchFamily="2" charset="-122"/>
              </a:rPr>
              <a:t>1)知识目标</a:t>
            </a:r>
            <a:endParaRPr lang="zh-CN" b="0">
              <a:ea typeface="宋体" panose="02010600030101010101" pitchFamily="2" charset="-122"/>
            </a:endParaRPr>
          </a:p>
          <a:p>
            <a:r>
              <a:rPr lang="en-US" altLang="zh-CN" b="0">
                <a:ea typeface="宋体" panose="02010600030101010101" pitchFamily="2" charset="-122"/>
              </a:rPr>
              <a:t>    </a:t>
            </a:r>
            <a:r>
              <a:rPr lang="zh-CN" b="0">
                <a:ea typeface="宋体" panose="02010600030101010101" pitchFamily="2" charset="-122"/>
              </a:rPr>
              <a:t>掌握构件的受力分析方法、直杆的基本变形形式和强度计算；了解常用机械工程材料的种类、牌号、性能和应用；</a:t>
            </a:r>
            <a:r>
              <a:rPr lang="en-US" b="0">
                <a:latin typeface="宋体" panose="02010600030101010101" pitchFamily="2" charset="-122"/>
                <a:ea typeface="宋体" panose="02010600030101010101" pitchFamily="2" charset="-122"/>
              </a:rPr>
              <a:t> </a:t>
            </a:r>
            <a:r>
              <a:rPr lang="zh-CN" b="0">
                <a:ea typeface="宋体" panose="02010600030101010101" pitchFamily="2" charset="-122"/>
              </a:rPr>
              <a:t>掌握机械传动和常用机械零件的工作原理、特点、应用、结构及国家标准；了解液压传动的工作原理和特点；了解气压传动的工作原理和特点。</a:t>
            </a:r>
            <a:r>
              <a:rPr lang="en-US" b="0">
                <a:latin typeface="宋体" panose="02010600030101010101" pitchFamily="2" charset="-122"/>
                <a:ea typeface="宋体" panose="02010600030101010101" pitchFamily="2" charset="-122"/>
              </a:rPr>
              <a:t>(</a:t>
            </a:r>
            <a:r>
              <a:rPr lang="zh-CN" b="0">
                <a:ea typeface="宋体" panose="02010600030101010101" pitchFamily="2" charset="-122"/>
              </a:rPr>
              <a:t>2)能力目标</a:t>
            </a:r>
            <a:endParaRPr lang="zh-CN" b="0">
              <a:ea typeface="宋体" panose="02010600030101010101" pitchFamily="2" charset="-122"/>
            </a:endParaRPr>
          </a:p>
          <a:p>
            <a:r>
              <a:rPr lang="en-US" altLang="zh-CN" b="0">
                <a:ea typeface="宋体" panose="02010600030101010101" pitchFamily="2" charset="-122"/>
              </a:rPr>
              <a:t>    </a:t>
            </a:r>
            <a:r>
              <a:rPr lang="zh-CN" b="0">
                <a:ea typeface="宋体" panose="02010600030101010101" pitchFamily="2" charset="-122"/>
              </a:rPr>
              <a:t>具有运用工程力学基本原理解决机械工程中简单力学问题的能力；具有初步</a:t>
            </a:r>
            <a:r>
              <a:rPr lang="en-US" b="0">
                <a:latin typeface="宋体" panose="02010600030101010101" pitchFamily="2" charset="-122"/>
                <a:ea typeface="宋体" panose="02010600030101010101" pitchFamily="2" charset="-122"/>
              </a:rPr>
              <a:t> </a:t>
            </a:r>
            <a:r>
              <a:rPr lang="zh-CN" b="0">
                <a:ea typeface="宋体" panose="02010600030101010101" pitchFamily="2" charset="-122"/>
              </a:rPr>
              <a:t>的分析常用机械功能和传动的能力；具有初步使用、维护常用机械的能力；具有获取、处理和表达技术信息，</a:t>
            </a:r>
            <a:r>
              <a:rPr lang="en-US" b="0">
                <a:latin typeface="宋体" panose="02010600030101010101" pitchFamily="2" charset="-122"/>
                <a:ea typeface="宋体" panose="02010600030101010101" pitchFamily="2" charset="-122"/>
              </a:rPr>
              <a:t> </a:t>
            </a:r>
            <a:r>
              <a:rPr lang="zh-CN" b="0">
                <a:ea typeface="宋体" panose="02010600030101010101" pitchFamily="2" charset="-122"/>
              </a:rPr>
              <a:t>执行国家标准，使用各种技术资料的能力；</a:t>
            </a:r>
            <a:r>
              <a:rPr lang="en-US" b="0">
                <a:latin typeface="宋体" panose="02010600030101010101" pitchFamily="2" charset="-122"/>
                <a:ea typeface="宋体" panose="02010600030101010101" pitchFamily="2" charset="-122"/>
              </a:rPr>
              <a:t> </a:t>
            </a:r>
            <a:r>
              <a:rPr lang="zh-CN" b="0">
                <a:ea typeface="宋体" panose="02010600030101010101" pitchFamily="2" charset="-122"/>
              </a:rPr>
              <a:t>了解机</a:t>
            </a:r>
            <a:r>
              <a:rPr lang="en-US" b="0">
                <a:latin typeface="宋体" panose="02010600030101010101" pitchFamily="2" charset="-122"/>
                <a:ea typeface="宋体" panose="02010600030101010101" pitchFamily="2" charset="-122"/>
              </a:rPr>
              <a:t> </a:t>
            </a:r>
            <a:r>
              <a:rPr lang="zh-CN" b="0">
                <a:ea typeface="宋体" panose="02010600030101010101" pitchFamily="2" charset="-122"/>
              </a:rPr>
              <a:t>械的节能环保与安全防护知识，</a:t>
            </a:r>
            <a:r>
              <a:rPr lang="en-US" b="0">
                <a:latin typeface="宋体" panose="02010600030101010101" pitchFamily="2" charset="-122"/>
                <a:ea typeface="宋体" panose="02010600030101010101" pitchFamily="2" charset="-122"/>
              </a:rPr>
              <a:t> </a:t>
            </a:r>
            <a:r>
              <a:rPr lang="zh-CN" b="0">
                <a:ea typeface="宋体" panose="02010600030101010101" pitchFamily="2" charset="-122"/>
              </a:rPr>
              <a:t>具备改善润滑、降低能耗、减小噪声等方面的基</a:t>
            </a:r>
            <a:r>
              <a:rPr lang="en-US" b="0">
                <a:latin typeface="宋体" panose="02010600030101010101" pitchFamily="2" charset="-122"/>
                <a:ea typeface="宋体" panose="02010600030101010101" pitchFamily="2" charset="-122"/>
              </a:rPr>
              <a:t> </a:t>
            </a:r>
            <a:r>
              <a:rPr lang="zh-CN" b="0">
                <a:ea typeface="宋体" panose="02010600030101010101" pitchFamily="2" charset="-122"/>
              </a:rPr>
              <a:t>本能力。</a:t>
            </a:r>
            <a:endParaRPr lang="zh-CN" altLang="en-US" b="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87747"/>
                                        </p:tgtEl>
                                        <p:attrNameLst>
                                          <p:attrName>style.visibility</p:attrName>
                                        </p:attrNameLst>
                                      </p:cBhvr>
                                      <p:to>
                                        <p:strVal val="visible"/>
                                      </p:to>
                                    </p:set>
                                    <p:animEffect transition="in" filter="fade">
                                      <p:cBhvr>
                                        <p:cTn id="7" dur="2000"/>
                                        <p:tgtEl>
                                          <p:spTgt spid="287747"/>
                                        </p:tgtEl>
                                      </p:cBhvr>
                                    </p:animEffect>
                                  </p:childTnLst>
                                </p:cTn>
                              </p:par>
                              <p:par>
                                <p:cTn id="8" presetID="10" presetClass="entr" presetSubtype="0" fill="hold" nodeType="withEffect">
                                  <p:stCondLst>
                                    <p:cond delay="0"/>
                                  </p:stCondLst>
                                  <p:childTnLst>
                                    <p:set>
                                      <p:cBhvr>
                                        <p:cTn id="9" dur="1" fill="hold">
                                          <p:stCondLst>
                                            <p:cond delay="0"/>
                                          </p:stCondLst>
                                        </p:cTn>
                                        <p:tgtEl>
                                          <p:spTgt spid="287753"/>
                                        </p:tgtEl>
                                        <p:attrNameLst>
                                          <p:attrName>style.visibility</p:attrName>
                                        </p:attrNameLst>
                                      </p:cBhvr>
                                      <p:to>
                                        <p:strVal val="visible"/>
                                      </p:to>
                                    </p:set>
                                    <p:animEffect transition="in" filter="fade">
                                      <p:cBhvr>
                                        <p:cTn id="10" dur="2000"/>
                                        <p:tgtEl>
                                          <p:spTgt spid="28775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87766"/>
                                        </p:tgtEl>
                                        <p:attrNameLst>
                                          <p:attrName>style.visibility</p:attrName>
                                        </p:attrNameLst>
                                      </p:cBhvr>
                                      <p:to>
                                        <p:strVal val="visible"/>
                                      </p:to>
                                    </p:set>
                                    <p:animEffect transition="in" filter="fade">
                                      <p:cBhvr>
                                        <p:cTn id="13" dur="2000"/>
                                        <p:tgtEl>
                                          <p:spTgt spid="287766"/>
                                        </p:tgtEl>
                                      </p:cBhvr>
                                    </p:animEffect>
                                  </p:childTnLst>
                                </p:cTn>
                              </p:par>
                              <p:par>
                                <p:cTn id="14" presetID="1" presetClass="entr" presetSubtype="0" fill="hold" grpId="0" nodeType="withEffect">
                                  <p:stCondLst>
                                    <p:cond delay="0"/>
                                  </p:stCondLst>
                                  <p:childTnLst>
                                    <p:set>
                                      <p:cBhvr>
                                        <p:cTn id="15" dur="1" fill="hold">
                                          <p:stCondLst>
                                            <p:cond delay="0"/>
                                          </p:stCondLst>
                                        </p:cTn>
                                        <p:tgtEl>
                                          <p:spTgt spid="2877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66" grpId="0"/>
      <p:bldP spid="28776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87747" name="图片 287746" descr="008ah"/>
          <p:cNvPicPr>
            <a:picLocks noChangeAspect="1"/>
          </p:cNvPicPr>
          <p:nvPr/>
        </p:nvPicPr>
        <p:blipFill>
          <a:blip r:embed="rId1">
            <a:lum bright="39996" contrast="-70001"/>
          </a:blip>
          <a:stretch>
            <a:fillRect/>
          </a:stretch>
        </p:blipFill>
        <p:spPr>
          <a:xfrm rot="-284582">
            <a:off x="6588125" y="115888"/>
            <a:ext cx="1014413" cy="720725"/>
          </a:xfrm>
          <a:prstGeom prst="rect">
            <a:avLst/>
          </a:prstGeom>
          <a:noFill/>
          <a:ln w="9525">
            <a:noFill/>
          </a:ln>
        </p:spPr>
      </p:pic>
      <p:sp>
        <p:nvSpPr>
          <p:cNvPr id="287753" name="直接连接符 287752"/>
          <p:cNvSpPr/>
          <p:nvPr/>
        </p:nvSpPr>
        <p:spPr>
          <a:xfrm>
            <a:off x="1187450" y="6165850"/>
            <a:ext cx="6697663" cy="0"/>
          </a:xfrm>
          <a:prstGeom prst="line">
            <a:avLst/>
          </a:prstGeom>
          <a:ln w="60325" cap="flat" cmpd="thickThin">
            <a:solidFill>
              <a:srgbClr val="99CC00"/>
            </a:solidFill>
            <a:prstDash val="solid"/>
            <a:round/>
            <a:headEnd type="none" w="med" len="med"/>
            <a:tailEnd type="none" w="med" len="med"/>
          </a:ln>
        </p:spPr>
      </p:sp>
      <p:grpSp>
        <p:nvGrpSpPr>
          <p:cNvPr id="11267" name="组合 287753"/>
          <p:cNvGrpSpPr/>
          <p:nvPr/>
        </p:nvGrpSpPr>
        <p:grpSpPr>
          <a:xfrm>
            <a:off x="0" y="115888"/>
            <a:ext cx="9144000" cy="936625"/>
            <a:chOff x="0" y="73"/>
            <a:chExt cx="5760" cy="590"/>
          </a:xfrm>
        </p:grpSpPr>
        <p:sp>
          <p:nvSpPr>
            <p:cNvPr id="11268" name="直接连接符 287754"/>
            <p:cNvSpPr/>
            <p:nvPr/>
          </p:nvSpPr>
          <p:spPr>
            <a:xfrm>
              <a:off x="0" y="73"/>
              <a:ext cx="5760" cy="0"/>
            </a:xfrm>
            <a:prstGeom prst="line">
              <a:avLst/>
            </a:prstGeom>
            <a:ln w="47625" cap="flat" cmpd="thickThin">
              <a:solidFill>
                <a:srgbClr val="99CC00"/>
              </a:solidFill>
              <a:prstDash val="solid"/>
              <a:round/>
              <a:headEnd type="none" w="med" len="med"/>
              <a:tailEnd type="none" w="med" len="med"/>
            </a:ln>
          </p:spPr>
        </p:sp>
        <p:grpSp>
          <p:nvGrpSpPr>
            <p:cNvPr id="11269" name="组合 287755"/>
            <p:cNvGrpSpPr/>
            <p:nvPr/>
          </p:nvGrpSpPr>
          <p:grpSpPr>
            <a:xfrm>
              <a:off x="0" y="73"/>
              <a:ext cx="5760" cy="590"/>
              <a:chOff x="0" y="0"/>
              <a:chExt cx="5760" cy="646"/>
            </a:xfrm>
          </p:grpSpPr>
          <p:sp>
            <p:nvSpPr>
              <p:cNvPr id="11270" name="矩形 287756"/>
              <p:cNvSpPr/>
              <p:nvPr/>
            </p:nvSpPr>
            <p:spPr>
              <a:xfrm>
                <a:off x="0" y="0"/>
                <a:ext cx="5760" cy="516"/>
              </a:xfrm>
              <a:prstGeom prst="rect">
                <a:avLst/>
              </a:prstGeom>
              <a:gradFill rotWithShape="1">
                <a:gsLst>
                  <a:gs pos="0">
                    <a:srgbClr val="331050"/>
                  </a:gs>
                  <a:gs pos="100000">
                    <a:srgbClr val="4D1979">
                      <a:alpha val="67000"/>
                    </a:srgbClr>
                  </a:gs>
                </a:gsLst>
                <a:lin ang="18900000" scaled="1"/>
                <a:tileRect/>
              </a:gradFill>
              <a:ln w="9525">
                <a:noFill/>
              </a:ln>
            </p:spPr>
            <p:txBody>
              <a:bodyPr anchor="t" anchorCtr="0"/>
              <a:p>
                <a:endParaRPr lang="zh-CN" altLang="en-US">
                  <a:latin typeface="楷体_GB2312" pitchFamily="49" charset="-122"/>
                  <a:ea typeface="楷体_GB2312" pitchFamily="49" charset="-122"/>
                </a:endParaRPr>
              </a:p>
            </p:txBody>
          </p:sp>
          <p:sp>
            <p:nvSpPr>
              <p:cNvPr id="11271" name="矩形 287757"/>
              <p:cNvSpPr/>
              <p:nvPr/>
            </p:nvSpPr>
            <p:spPr>
              <a:xfrm rot="10800000">
                <a:off x="0" y="506"/>
                <a:ext cx="5760" cy="140"/>
              </a:xfrm>
              <a:prstGeom prst="rect">
                <a:avLst/>
              </a:prstGeom>
              <a:gradFill rotWithShape="1">
                <a:gsLst>
                  <a:gs pos="0">
                    <a:srgbClr val="3B3B3B">
                      <a:alpha val="0"/>
                    </a:srgbClr>
                  </a:gs>
                  <a:gs pos="100000">
                    <a:schemeClr val="bg2">
                      <a:alpha val="67000"/>
                    </a:schemeClr>
                  </a:gs>
                </a:gsLst>
                <a:lin ang="5400000" scaled="1"/>
                <a:tileRect/>
              </a:gradFill>
              <a:ln w="9525">
                <a:noFill/>
              </a:ln>
            </p:spPr>
            <p:txBody>
              <a:bodyPr anchor="t" anchorCtr="0"/>
              <a:p>
                <a:endParaRPr lang="zh-CN" altLang="en-US">
                  <a:latin typeface="楷体_GB2312" pitchFamily="49" charset="-122"/>
                  <a:ea typeface="楷体_GB2312" pitchFamily="49" charset="-122"/>
                </a:endParaRPr>
              </a:p>
            </p:txBody>
          </p:sp>
          <p:pic>
            <p:nvPicPr>
              <p:cNvPr id="11272" name="图片 287758"/>
              <p:cNvPicPr>
                <a:picLocks noChangeAspect="1"/>
              </p:cNvPicPr>
              <p:nvPr/>
            </p:nvPicPr>
            <p:blipFill>
              <a:blip r:embed="rId2">
                <a:lum bright="-12000"/>
              </a:blip>
              <a:srcRect t="18701" r="15749" b="42659"/>
              <a:stretch>
                <a:fillRect/>
              </a:stretch>
            </p:blipFill>
            <p:spPr>
              <a:xfrm>
                <a:off x="4781" y="0"/>
                <a:ext cx="979" cy="500"/>
              </a:xfrm>
              <a:prstGeom prst="rect">
                <a:avLst/>
              </a:prstGeom>
              <a:noFill/>
              <a:ln w="9525">
                <a:noFill/>
              </a:ln>
            </p:spPr>
          </p:pic>
          <p:sp>
            <p:nvSpPr>
              <p:cNvPr id="11273" name="矩形 287759"/>
              <p:cNvSpPr/>
              <p:nvPr/>
            </p:nvSpPr>
            <p:spPr>
              <a:xfrm>
                <a:off x="0" y="472"/>
                <a:ext cx="5760" cy="44"/>
              </a:xfrm>
              <a:prstGeom prst="rect">
                <a:avLst/>
              </a:prstGeom>
              <a:gradFill rotWithShape="1">
                <a:gsLst>
                  <a:gs pos="0">
                    <a:srgbClr val="C9E576">
                      <a:alpha val="67000"/>
                    </a:srgbClr>
                  </a:gs>
                  <a:gs pos="100000">
                    <a:srgbClr val="97C523"/>
                  </a:gs>
                </a:gsLst>
                <a:lin ang="5400000" scaled="1"/>
                <a:tileRect/>
              </a:gradFill>
              <a:ln w="9525">
                <a:noFill/>
              </a:ln>
            </p:spPr>
            <p:txBody>
              <a:bodyPr anchor="t" anchorCtr="0"/>
              <a:p>
                <a:endParaRPr lang="zh-CN" altLang="en-US">
                  <a:latin typeface="楷体_GB2312" pitchFamily="49" charset="-122"/>
                  <a:ea typeface="楷体_GB2312" pitchFamily="49" charset="-122"/>
                </a:endParaRPr>
              </a:p>
            </p:txBody>
          </p:sp>
          <p:sp>
            <p:nvSpPr>
              <p:cNvPr id="11274" name="矩形 287760"/>
              <p:cNvSpPr/>
              <p:nvPr/>
            </p:nvSpPr>
            <p:spPr>
              <a:xfrm>
                <a:off x="0" y="0"/>
                <a:ext cx="5760" cy="164"/>
              </a:xfrm>
              <a:prstGeom prst="rect">
                <a:avLst/>
              </a:prstGeom>
              <a:gradFill rotWithShape="1">
                <a:gsLst>
                  <a:gs pos="0">
                    <a:schemeClr val="bg1">
                      <a:alpha val="67000"/>
                    </a:schemeClr>
                  </a:gs>
                  <a:gs pos="100000">
                    <a:srgbClr val="767676">
                      <a:alpha val="0"/>
                    </a:srgbClr>
                  </a:gs>
                </a:gsLst>
                <a:lin ang="5400000" scaled="1"/>
                <a:tileRect/>
              </a:gradFill>
              <a:ln w="9525">
                <a:noFill/>
              </a:ln>
            </p:spPr>
            <p:txBody>
              <a:bodyPr anchor="t" anchorCtr="0"/>
              <a:p>
                <a:endParaRPr lang="zh-CN" altLang="en-US">
                  <a:latin typeface="楷体_GB2312" pitchFamily="49" charset="-122"/>
                  <a:ea typeface="楷体_GB2312" pitchFamily="49" charset="-122"/>
                </a:endParaRPr>
              </a:p>
            </p:txBody>
          </p:sp>
        </p:grpSp>
      </p:grpSp>
      <p:sp>
        <p:nvSpPr>
          <p:cNvPr id="287766" name="矩形 287765"/>
          <p:cNvSpPr/>
          <p:nvPr/>
        </p:nvSpPr>
        <p:spPr>
          <a:xfrm>
            <a:off x="1476375" y="6237288"/>
            <a:ext cx="6048375" cy="368300"/>
          </a:xfrm>
          <a:prstGeom prst="rect">
            <a:avLst/>
          </a:prstGeom>
          <a:noFill/>
          <a:ln w="9525">
            <a:noFill/>
          </a:ln>
        </p:spPr>
        <p:txBody>
          <a:bodyPr anchor="t" anchorCtr="0">
            <a:spAutoFit/>
          </a:bodyPr>
          <a:p>
            <a:pPr algn="ctr" fontAlgn="ctr"/>
            <a:r>
              <a:rPr lang="zh-CN" altLang="en-US" sz="1800" dirty="0">
                <a:latin typeface="楷体_GB2312" pitchFamily="49" charset="-122"/>
                <a:ea typeface="楷体_GB2312" pitchFamily="49" charset="-122"/>
              </a:rPr>
              <a:t>宣城市信息工程学校在线精品课程---《机械基础》</a:t>
            </a:r>
            <a:endParaRPr lang="en-US" altLang="zh-CN" sz="1800">
              <a:latin typeface="楷体_GB2312" pitchFamily="49" charset="-122"/>
              <a:ea typeface="楷体_GB2312" pitchFamily="49" charset="-122"/>
            </a:endParaRPr>
          </a:p>
        </p:txBody>
      </p:sp>
      <p:sp>
        <p:nvSpPr>
          <p:cNvPr id="287767" name="矩形 287766"/>
          <p:cNvSpPr/>
          <p:nvPr/>
        </p:nvSpPr>
        <p:spPr>
          <a:xfrm>
            <a:off x="2124075" y="280035"/>
            <a:ext cx="4752975" cy="404813"/>
          </a:xfrm>
          <a:prstGeom prst="rect">
            <a:avLst/>
          </a:prstGeom>
          <a:noFill/>
          <a:ln w="9525">
            <a:noFill/>
          </a:ln>
        </p:spPr>
        <p:txBody>
          <a:bodyPr anchor="b" anchorCtr="0"/>
          <a:p>
            <a:r>
              <a:rPr lang="zh-CN" altLang="en-US" sz="2400">
                <a:solidFill>
                  <a:srgbClr val="FFFF00"/>
                </a:solidFill>
                <a:latin typeface="Arial" panose="020B0604020202020204" pitchFamily="34" charset="0"/>
                <a:ea typeface="黑体" panose="02010609060101010101" pitchFamily="2" charset="-122"/>
              </a:rPr>
              <a:t>绪论部分</a:t>
            </a:r>
            <a:r>
              <a:rPr lang="en-US" altLang="zh-CN" sz="2400">
                <a:solidFill>
                  <a:srgbClr val="FFFF00"/>
                </a:solidFill>
                <a:latin typeface="Arial" panose="020B0604020202020204" pitchFamily="34" charset="0"/>
                <a:ea typeface="黑体" panose="02010609060101010101" pitchFamily="2" charset="-122"/>
              </a:rPr>
              <a:t>  0-4</a:t>
            </a:r>
            <a:r>
              <a:rPr lang="zh-CN" altLang="en-US" sz="2400">
                <a:solidFill>
                  <a:srgbClr val="FFFF00"/>
                </a:solidFill>
                <a:latin typeface="Arial" panose="020B0604020202020204" pitchFamily="34" charset="0"/>
                <a:ea typeface="黑体" panose="02010609060101010101" pitchFamily="2" charset="-122"/>
              </a:rPr>
              <a:t>机械零件的强度</a:t>
            </a:r>
            <a:endParaRPr lang="zh-CN" altLang="en-US" sz="2400">
              <a:solidFill>
                <a:srgbClr val="FFFF00"/>
              </a:solidFill>
              <a:latin typeface="Arial" panose="020B0604020202020204" pitchFamily="34" charset="0"/>
              <a:ea typeface="黑体" panose="02010609060101010101" pitchFamily="2" charset="-122"/>
            </a:endParaRPr>
          </a:p>
        </p:txBody>
      </p:sp>
      <p:pic>
        <p:nvPicPr>
          <p:cNvPr id="2" name="图片 1"/>
          <p:cNvPicPr>
            <a:picLocks noChangeAspect="1"/>
          </p:cNvPicPr>
          <p:nvPr/>
        </p:nvPicPr>
        <p:blipFill>
          <a:blip r:embed="rId3"/>
          <a:stretch>
            <a:fillRect/>
          </a:stretch>
        </p:blipFill>
        <p:spPr>
          <a:xfrm>
            <a:off x="1115695" y="1981835"/>
            <a:ext cx="7073265" cy="1776730"/>
          </a:xfrm>
          <a:prstGeom prst="rect">
            <a:avLst/>
          </a:prstGeom>
        </p:spPr>
      </p:pic>
      <p:sp>
        <p:nvSpPr>
          <p:cNvPr id="3" name="矩形 2"/>
          <p:cNvSpPr/>
          <p:nvPr/>
        </p:nvSpPr>
        <p:spPr>
          <a:xfrm>
            <a:off x="2369185" y="3933190"/>
            <a:ext cx="4565650" cy="1834515"/>
          </a:xfrm>
          <a:prstGeom prst="rect">
            <a:avLst/>
          </a:prstGeom>
          <a:solidFill>
            <a:srgbClr val="FFFFFF"/>
          </a:solidFill>
        </p:spPr>
        <p:txBody>
          <a:bodyPr lIns="0" tIns="0" rIns="0" bIns="0">
            <a:noAutofit/>
          </a:bodyPr>
          <a:p>
            <a:pPr marL="75565" indent="0">
              <a:spcAft>
                <a:spcPts val="350"/>
              </a:spcAft>
            </a:pPr>
            <a:r>
              <a:rPr lang="zh-CN" sz="1600" b="0">
                <a:solidFill>
                  <a:srgbClr val="333F50"/>
                </a:solidFill>
                <a:latin typeface="Wingdings" panose="05000000000000000000"/>
                <a:ea typeface="Wingdings" panose="05000000000000000000"/>
              </a:rPr>
              <a:t>＞</a:t>
            </a:r>
            <a:r>
              <a:rPr lang="zh-TW" sz="1600" b="0">
                <a:solidFill>
                  <a:srgbClr val="333F50"/>
                </a:solidFill>
                <a:latin typeface="微软雅黑" panose="020B0503020204020204" charset="-122"/>
                <a:ea typeface="微软雅黑" panose="020B0503020204020204" charset="-122"/>
              </a:rPr>
              <a:t>工程力学       </a:t>
            </a:r>
            <a:r>
              <a:rPr lang="en-US" altLang="zh-TW" sz="1600" b="0">
                <a:solidFill>
                  <a:srgbClr val="333F50"/>
                </a:solidFill>
                <a:latin typeface="微软雅黑" panose="020B0503020204020204" charset="-122"/>
                <a:ea typeface="微软雅黑" panose="020B0503020204020204" charset="-122"/>
              </a:rPr>
              <a:t>                    </a:t>
            </a:r>
            <a:r>
              <a:rPr lang="zh-TW" sz="1600" b="0">
                <a:solidFill>
                  <a:srgbClr val="333F50"/>
                </a:solidFill>
                <a:latin typeface="Wingdings" panose="05000000000000000000"/>
                <a:ea typeface="Wingdings" panose="05000000000000000000"/>
              </a:rPr>
              <a:t>＞</a:t>
            </a:r>
            <a:r>
              <a:rPr lang="zh-TW" sz="1600" b="0">
                <a:solidFill>
                  <a:srgbClr val="333F50"/>
                </a:solidFill>
                <a:latin typeface="微软雅黑" panose="020B0503020204020204" charset="-122"/>
                <a:ea typeface="微软雅黑" panose="020B0503020204020204" charset="-122"/>
              </a:rPr>
              <a:t>课程任务</a:t>
            </a:r>
            <a:endParaRPr lang="zh-TW" sz="1600" b="0">
              <a:solidFill>
                <a:srgbClr val="333F50"/>
              </a:solidFill>
              <a:latin typeface="微软雅黑" panose="020B0503020204020204" charset="-122"/>
              <a:ea typeface="微软雅黑" panose="020B0503020204020204" charset="-122"/>
            </a:endParaRPr>
          </a:p>
          <a:p>
            <a:pPr marL="75565" indent="0"/>
            <a:r>
              <a:rPr lang="zh-TW" sz="1600" b="0">
                <a:solidFill>
                  <a:srgbClr val="333F50"/>
                </a:solidFill>
                <a:latin typeface="Wingdings" panose="05000000000000000000"/>
                <a:ea typeface="Wingdings" panose="05000000000000000000"/>
              </a:rPr>
              <a:t>＞</a:t>
            </a:r>
            <a:r>
              <a:rPr lang="zh-TW" sz="1600" b="0">
                <a:solidFill>
                  <a:srgbClr val="333F50"/>
                </a:solidFill>
                <a:latin typeface="微软雅黑" panose="020B0503020204020204" charset="-122"/>
                <a:ea typeface="微软雅黑" panose="020B0503020204020204" charset="-122"/>
              </a:rPr>
              <a:t>机械工程材料</a:t>
            </a:r>
            <a:r>
              <a:rPr lang="en-US" altLang="zh-TW" sz="1600" b="0">
                <a:solidFill>
                  <a:srgbClr val="333F50"/>
                </a:solidFill>
                <a:latin typeface="微软雅黑" panose="020B0503020204020204" charset="-122"/>
                <a:ea typeface="微软雅黑" panose="020B0503020204020204" charset="-122"/>
              </a:rPr>
              <a:t>                    </a:t>
            </a:r>
            <a:r>
              <a:rPr lang="zh-TW" sz="1600" b="0">
                <a:solidFill>
                  <a:srgbClr val="333F50"/>
                </a:solidFill>
                <a:latin typeface="Wingdings" panose="05000000000000000000"/>
                <a:ea typeface="Wingdings" panose="05000000000000000000"/>
              </a:rPr>
              <a:t>＞</a:t>
            </a:r>
            <a:r>
              <a:rPr lang="zh-TW" sz="1600" b="0">
                <a:solidFill>
                  <a:srgbClr val="333F50"/>
                </a:solidFill>
                <a:latin typeface="微软雅黑" panose="020B0503020204020204" charset="-122"/>
                <a:ea typeface="微软雅黑" panose="020B0503020204020204" charset="-122"/>
              </a:rPr>
              <a:t>基本要求</a:t>
            </a:r>
            <a:endParaRPr lang="zh-TW" sz="1600" b="0">
              <a:solidFill>
                <a:srgbClr val="333F50"/>
              </a:solidFill>
              <a:latin typeface="微软雅黑" panose="020B0503020204020204" charset="-122"/>
              <a:ea typeface="微软雅黑" panose="020B0503020204020204" charset="-122"/>
            </a:endParaRPr>
          </a:p>
          <a:p>
            <a:pPr indent="0" algn="ctr"/>
            <a:endParaRPr lang="en-US" sz="700" b="0">
              <a:solidFill>
                <a:srgbClr val="42719D"/>
              </a:solidFill>
              <a:latin typeface="MingLiU"/>
            </a:endParaRPr>
          </a:p>
          <a:p>
            <a:pPr marL="75565" indent="0">
              <a:spcAft>
                <a:spcPts val="490"/>
              </a:spcAft>
            </a:pPr>
            <a:r>
              <a:rPr lang="zh-TW" sz="1600" b="0">
                <a:solidFill>
                  <a:srgbClr val="333F50"/>
                </a:solidFill>
                <a:latin typeface="Wingdings" panose="05000000000000000000"/>
                <a:ea typeface="Wingdings" panose="05000000000000000000"/>
              </a:rPr>
              <a:t>＞</a:t>
            </a:r>
            <a:r>
              <a:rPr lang="zh-TW" sz="1600" b="0">
                <a:solidFill>
                  <a:srgbClr val="333F50"/>
                </a:solidFill>
                <a:latin typeface="微软雅黑" panose="020B0503020204020204" charset="-122"/>
                <a:ea typeface="微软雅黑" panose="020B0503020204020204" charset="-122"/>
              </a:rPr>
              <a:t>常用机构</a:t>
            </a:r>
            <a:endParaRPr lang="zh-TW" sz="1600" b="0">
              <a:solidFill>
                <a:srgbClr val="333F50"/>
              </a:solidFill>
              <a:latin typeface="微软雅黑" panose="020B0503020204020204" charset="-122"/>
              <a:ea typeface="微软雅黑" panose="020B0503020204020204" charset="-122"/>
            </a:endParaRPr>
          </a:p>
          <a:p>
            <a:pPr marL="75565" indent="0"/>
            <a:r>
              <a:rPr lang="zh-TW" sz="1600" b="0">
                <a:solidFill>
                  <a:srgbClr val="333F50"/>
                </a:solidFill>
                <a:latin typeface="Wingdings" panose="05000000000000000000"/>
                <a:ea typeface="Wingdings" panose="05000000000000000000"/>
              </a:rPr>
              <a:t>＞</a:t>
            </a:r>
            <a:r>
              <a:rPr lang="zh-TW" sz="1600" b="0">
                <a:solidFill>
                  <a:srgbClr val="333F50"/>
                </a:solidFill>
                <a:latin typeface="微软雅黑" panose="020B0503020204020204" charset="-122"/>
                <a:ea typeface="微软雅黑" panose="020B0503020204020204" charset="-122"/>
              </a:rPr>
              <a:t>机械零件</a:t>
            </a:r>
            <a:endParaRPr lang="zh-TW" sz="1600" b="0">
              <a:solidFill>
                <a:srgbClr val="333F50"/>
              </a:solidFill>
              <a:latin typeface="微软雅黑" panose="020B0503020204020204" charset="-122"/>
              <a:ea typeface="微软雅黑" panose="020B0503020204020204" charset="-122"/>
            </a:endParaRPr>
          </a:p>
          <a:p>
            <a:pPr marL="75565" indent="0"/>
            <a:r>
              <a:rPr lang="zh-TW" sz="1600" b="0">
                <a:solidFill>
                  <a:srgbClr val="333F50"/>
                </a:solidFill>
                <a:latin typeface="Wingdings" panose="05000000000000000000"/>
                <a:ea typeface="Wingdings" panose="05000000000000000000"/>
                <a:sym typeface="+mn-ea"/>
              </a:rPr>
              <a:t>＞</a:t>
            </a:r>
            <a:r>
              <a:rPr lang="zh-TW" sz="1600" b="0">
                <a:solidFill>
                  <a:srgbClr val="333F50"/>
                </a:solidFill>
                <a:latin typeface="微软雅黑" panose="020B0503020204020204" charset="-122"/>
                <a:ea typeface="微软雅黑" panose="020B0503020204020204" charset="-122"/>
                <a:sym typeface="+mn-ea"/>
              </a:rPr>
              <a:t>支承零部件</a:t>
            </a:r>
            <a:endParaRPr lang="zh-TW" sz="1600" b="0">
              <a:solidFill>
                <a:srgbClr val="333F50"/>
              </a:solidFill>
              <a:latin typeface="Wingdings" panose="05000000000000000000"/>
              <a:ea typeface="Wingdings" panose="05000000000000000000"/>
              <a:sym typeface="+mn-ea"/>
            </a:endParaRPr>
          </a:p>
          <a:p>
            <a:pPr marL="75565" indent="0"/>
            <a:r>
              <a:rPr lang="zh-TW" sz="1600" b="0">
                <a:solidFill>
                  <a:srgbClr val="333F50"/>
                </a:solidFill>
                <a:latin typeface="Wingdings" panose="05000000000000000000"/>
                <a:ea typeface="Wingdings" panose="05000000000000000000"/>
                <a:sym typeface="+mn-ea"/>
              </a:rPr>
              <a:t>＞</a:t>
            </a:r>
            <a:r>
              <a:rPr lang="zh-TW" sz="1600" b="0">
                <a:solidFill>
                  <a:srgbClr val="333F50"/>
                </a:solidFill>
                <a:latin typeface="微软雅黑" panose="020B0503020204020204" charset="-122"/>
                <a:ea typeface="微软雅黑" panose="020B0503020204020204" charset="-122"/>
                <a:sym typeface="+mn-ea"/>
              </a:rPr>
              <a:t>液压传动</a:t>
            </a:r>
            <a:endParaRPr lang="zh-TW" sz="1600" b="0">
              <a:solidFill>
                <a:srgbClr val="333F50"/>
              </a:solidFill>
              <a:latin typeface="微软雅黑" panose="020B0503020204020204" charset="-122"/>
              <a:ea typeface="微软雅黑" panose="020B0503020204020204"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87747"/>
                                        </p:tgtEl>
                                        <p:attrNameLst>
                                          <p:attrName>style.visibility</p:attrName>
                                        </p:attrNameLst>
                                      </p:cBhvr>
                                      <p:to>
                                        <p:strVal val="visible"/>
                                      </p:to>
                                    </p:set>
                                    <p:animEffect transition="in" filter="fade">
                                      <p:cBhvr>
                                        <p:cTn id="7" dur="2000"/>
                                        <p:tgtEl>
                                          <p:spTgt spid="287747"/>
                                        </p:tgtEl>
                                      </p:cBhvr>
                                    </p:animEffect>
                                  </p:childTnLst>
                                </p:cTn>
                              </p:par>
                              <p:par>
                                <p:cTn id="8" presetID="10" presetClass="entr" presetSubtype="0" fill="hold" nodeType="withEffect">
                                  <p:stCondLst>
                                    <p:cond delay="0"/>
                                  </p:stCondLst>
                                  <p:childTnLst>
                                    <p:set>
                                      <p:cBhvr>
                                        <p:cTn id="9" dur="1" fill="hold">
                                          <p:stCondLst>
                                            <p:cond delay="0"/>
                                          </p:stCondLst>
                                        </p:cTn>
                                        <p:tgtEl>
                                          <p:spTgt spid="287753"/>
                                        </p:tgtEl>
                                        <p:attrNameLst>
                                          <p:attrName>style.visibility</p:attrName>
                                        </p:attrNameLst>
                                      </p:cBhvr>
                                      <p:to>
                                        <p:strVal val="visible"/>
                                      </p:to>
                                    </p:set>
                                    <p:animEffect transition="in" filter="fade">
                                      <p:cBhvr>
                                        <p:cTn id="10" dur="2000"/>
                                        <p:tgtEl>
                                          <p:spTgt spid="28775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87766"/>
                                        </p:tgtEl>
                                        <p:attrNameLst>
                                          <p:attrName>style.visibility</p:attrName>
                                        </p:attrNameLst>
                                      </p:cBhvr>
                                      <p:to>
                                        <p:strVal val="visible"/>
                                      </p:to>
                                    </p:set>
                                    <p:animEffect transition="in" filter="fade">
                                      <p:cBhvr>
                                        <p:cTn id="13" dur="2000"/>
                                        <p:tgtEl>
                                          <p:spTgt spid="287766"/>
                                        </p:tgtEl>
                                      </p:cBhvr>
                                    </p:animEffect>
                                  </p:childTnLst>
                                </p:cTn>
                              </p:par>
                              <p:par>
                                <p:cTn id="14" presetID="1" presetClass="entr" presetSubtype="0" fill="hold" grpId="0" nodeType="withEffect">
                                  <p:stCondLst>
                                    <p:cond delay="0"/>
                                  </p:stCondLst>
                                  <p:childTnLst>
                                    <p:set>
                                      <p:cBhvr>
                                        <p:cTn id="15" dur="1" fill="hold">
                                          <p:stCondLst>
                                            <p:cond delay="0"/>
                                          </p:stCondLst>
                                        </p:cTn>
                                        <p:tgtEl>
                                          <p:spTgt spid="2877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66" grpId="0"/>
      <p:bldP spid="287767" grpId="0"/>
    </p:bldLst>
  </p:timing>
</p:sld>
</file>

<file path=ppt/tags/tag1.xml><?xml version="1.0" encoding="utf-8"?>
<p:tagLst xmlns:p="http://schemas.openxmlformats.org/presentationml/2006/main">
  <p:tag name="KSO_WM_UNIT_PLACING_PICTURE_USER_VIEWPORT" val="{&quot;height&quot;:2764.8,&quot;width&quot;:8020.8}"/>
</p:tagLst>
</file>

<file path=ppt/tags/tag2.xml><?xml version="1.0" encoding="utf-8"?>
<p:tagLst xmlns:p="http://schemas.openxmlformats.org/presentationml/2006/main">
  <p:tag name="KSO_WM_UNIT_PLACING_PICTURE_USER_VIEWPORT" val="{&quot;height&quot;:2769.6,&quot;width&quot;:7929.599999999999}"/>
</p:tagLst>
</file>

<file path=ppt/tags/tag3.xml><?xml version="1.0" encoding="utf-8"?>
<p:tagLst xmlns:p="http://schemas.openxmlformats.org/presentationml/2006/main">
  <p:tag name="COMMONDATA" val="eyJoZGlkIjoiMjA5ODQyMDQxMTAxMTg5MjE1OWJjODBmMDk2OWY4ZmEifQ=="/>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939</Words>
  <Application>WPS 演示</Application>
  <PresentationFormat>在屏幕上显示</PresentationFormat>
  <Paragraphs>57</Paragraphs>
  <Slides>6</Slides>
  <Notes>13</Notes>
  <HiddenSlides>0</HiddenSlides>
  <MMClips>0</MMClips>
  <ScaleCrop>false</ScaleCrop>
  <HeadingPairs>
    <vt:vector size="6" baseType="variant">
      <vt:variant>
        <vt:lpstr>已用的字体</vt:lpstr>
      </vt:variant>
      <vt:variant>
        <vt:i4>11</vt:i4>
      </vt:variant>
      <vt:variant>
        <vt:lpstr>主题</vt:lpstr>
      </vt:variant>
      <vt:variant>
        <vt:i4>3</vt:i4>
      </vt:variant>
      <vt:variant>
        <vt:lpstr>幻灯片标题</vt:lpstr>
      </vt:variant>
      <vt:variant>
        <vt:i4>6</vt:i4>
      </vt:variant>
    </vt:vector>
  </HeadingPairs>
  <TitlesOfParts>
    <vt:vector size="20" baseType="lpstr">
      <vt:lpstr>Arial</vt:lpstr>
      <vt:lpstr>宋体</vt:lpstr>
      <vt:lpstr>Wingdings</vt:lpstr>
      <vt:lpstr>楷体_GB2312</vt:lpstr>
      <vt:lpstr>新宋体</vt:lpstr>
      <vt:lpstr>黑体</vt:lpstr>
      <vt:lpstr>Wingdings</vt:lpstr>
      <vt:lpstr>微软雅黑</vt:lpstr>
      <vt:lpstr>MingLiU</vt:lpstr>
      <vt:lpstr>Arial Unicode MS</vt:lpstr>
      <vt:lpstr>Segoe Print</vt:lpstr>
      <vt:lpstr>默认设计模板</vt:lpstr>
      <vt:lpstr>1_默认设计模板</vt:lpstr>
      <vt:lpstr>2_默认设计模板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胡君</dc:creator>
  <cp:lastModifiedBy>WPS_1606719979</cp:lastModifiedBy>
  <cp:revision>335</cp:revision>
  <dcterms:created xsi:type="dcterms:W3CDTF">2011-08-04T15:40:00Z</dcterms:created>
  <dcterms:modified xsi:type="dcterms:W3CDTF">2022-07-19T00:35:20Z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2052-11.1.0.11830</vt:lpwstr>
  </property>
  <property fmtid="{D5CDD505-2E9C-101B-9397-08002B2CF9AE}" pid="3" name="ICV">
    <vt:lpwstr>6D89AA9AE02A4F7BB0E615247BA4668E</vt:lpwstr>
  </property>
</Properties>
</file>