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  <p:sldMasterId id="2147483678" r:id="rId4"/>
  </p:sldMasterIdLst>
  <p:notesMasterIdLst>
    <p:notesMasterId r:id="rId6"/>
  </p:notesMasterIdLst>
  <p:sldIdLst>
    <p:sldId id="279" r:id="rId5"/>
    <p:sldId id="280" r:id="rId7"/>
    <p:sldId id="302" r:id="rId8"/>
    <p:sldId id="290" r:id="rId9"/>
    <p:sldId id="297" r:id="rId10"/>
    <p:sldId id="288" r:id="rId11"/>
    <p:sldId id="298" r:id="rId12"/>
    <p:sldId id="299" r:id="rId13"/>
    <p:sldId id="300" r:id="rId14"/>
    <p:sldId id="301" r:id="rId15"/>
    <p:sldId id="284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CCCC"/>
    <a:srgbClr val="FF3300"/>
    <a:srgbClr val="FFFF00"/>
    <a:srgbClr val="D60093"/>
    <a:srgbClr val="990099"/>
    <a:srgbClr val="99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-480" y="-96"/>
      </p:cViewPr>
      <p:guideLst>
        <p:guide orient="horz" pos="2206"/>
        <p:guide pos="29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页眉占位符 512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altLang="en-US" sz="1200" b="0" strike="noStrike" noProof="1" dirty="0"/>
          </a:p>
        </p:txBody>
      </p:sp>
      <p:sp>
        <p:nvSpPr>
          <p:cNvPr id="5123" name="日期占位符 512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zh-CN" altLang="en-US" sz="1200" b="0" strike="noStrike" noProof="1" dirty="0"/>
          </a:p>
        </p:txBody>
      </p:sp>
      <p:sp>
        <p:nvSpPr>
          <p:cNvPr id="3076" name="幻灯片图像占位符 5123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文本占位符 512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126" name="页脚占位符 512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zh-CN" altLang="en-US" sz="1200" b="0" strike="noStrike" noProof="1" dirty="0"/>
          </a:p>
        </p:txBody>
      </p:sp>
      <p:sp>
        <p:nvSpPr>
          <p:cNvPr id="5127" name="灯片编号占位符 512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b="0" strike="noStrike" noProof="1" dirty="0"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</a:fld>
            <a:endParaRPr lang="zh-CN" altLang="en-US" sz="1200" b="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512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anose="02010609030101010101" pitchFamily="49" charset="-122"/>
                <a:ea typeface="楷体_GB2312" panose="02010609030101010101" pitchFamily="49" charset="-122"/>
              </a:rPr>
            </a:fld>
            <a:endParaRPr lang="zh-CN" altLang="en-US" sz="1200" b="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anose="02010609030101010101" pitchFamily="49" charset="-122"/>
                <a:ea typeface="楷体_GB2312" panose="02010609030101010101" pitchFamily="49" charset="-122"/>
              </a:rPr>
            </a:fld>
            <a:endParaRPr lang="zh-CN" altLang="en-US" sz="1200" b="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anose="02010609030101010101" pitchFamily="49" charset="-122"/>
                <a:ea typeface="楷体_GB2312" panose="02010609030101010101" pitchFamily="49" charset="-122"/>
              </a:rPr>
            </a:fld>
            <a:endParaRPr lang="zh-CN" altLang="en-US" sz="1200" b="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anose="02010609030101010101" pitchFamily="49" charset="-122"/>
                <a:ea typeface="楷体_GB2312" panose="02010609030101010101" pitchFamily="49" charset="-122"/>
              </a:rPr>
            </a:fld>
            <a:endParaRPr lang="zh-CN" altLang="en-US" sz="1200" b="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anose="02010609030101010101" pitchFamily="49" charset="-122"/>
                <a:ea typeface="楷体_GB2312" panose="02010609030101010101" pitchFamily="49" charset="-122"/>
              </a:rPr>
            </a:fld>
            <a:endParaRPr lang="zh-CN" altLang="en-US" sz="1200" b="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anose="02010609030101010101" pitchFamily="49" charset="-122"/>
                <a:ea typeface="楷体_GB2312" panose="02010609030101010101" pitchFamily="49" charset="-122"/>
              </a:rPr>
            </a:fld>
            <a:endParaRPr lang="zh-CN" altLang="en-US" sz="1200" b="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anose="02010609030101010101" pitchFamily="49" charset="-122"/>
                <a:ea typeface="楷体_GB2312" panose="02010609030101010101" pitchFamily="49" charset="-122"/>
              </a:rPr>
            </a:fld>
            <a:endParaRPr lang="zh-CN" altLang="en-US" sz="1200" b="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anose="02010609030101010101" pitchFamily="49" charset="-122"/>
                <a:ea typeface="楷体_GB2312" panose="02010609030101010101" pitchFamily="49" charset="-122"/>
              </a:rPr>
            </a:fld>
            <a:endParaRPr lang="zh-CN" altLang="en-US" sz="1200" b="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anose="02010609030101010101" pitchFamily="49" charset="-122"/>
                <a:ea typeface="楷体_GB2312" panose="02010609030101010101" pitchFamily="49" charset="-122"/>
              </a:rPr>
            </a:fld>
            <a:endParaRPr lang="zh-CN" altLang="en-US" sz="1200" b="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anose="02010609030101010101" pitchFamily="49" charset="-122"/>
                <a:ea typeface="楷体_GB2312" panose="02010609030101010101" pitchFamily="49" charset="-122"/>
              </a:rPr>
            </a:fld>
            <a:endParaRPr lang="zh-CN" altLang="en-US" sz="1200" b="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0.xml"/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6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40.xml"/><Relationship Id="rId5" Type="http://schemas.openxmlformats.org/officeDocument/2006/relationships/image" Target="../media/image6.jpeg"/><Relationship Id="rId4" Type="http://schemas.openxmlformats.org/officeDocument/2006/relationships/tags" Target="../tags/tag1.xml"/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40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9" contrast="-70000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09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10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10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410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287767" name="矩形 287766"/>
          <p:cNvSpPr/>
          <p:nvPr/>
        </p:nvSpPr>
        <p:spPr>
          <a:xfrm>
            <a:off x="1352550" y="280035"/>
            <a:ext cx="7045960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模块二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直杆的基本变形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2-1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材料力学的基本概念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87775" name="矩形 287774"/>
          <p:cNvSpPr/>
          <p:nvPr/>
        </p:nvSpPr>
        <p:spPr>
          <a:xfrm>
            <a:off x="1476375" y="1786255"/>
            <a:ext cx="5906135" cy="2804795"/>
          </a:xfrm>
          <a:prstGeom prst="rect">
            <a:avLst/>
          </a:prstGeom>
          <a:noFill/>
          <a:ln w="12700">
            <a:noFill/>
          </a:ln>
        </p:spPr>
        <p:txBody>
          <a:bodyPr wrap="square" anchor="t" anchorCtr="0">
            <a:spAutoFit/>
          </a:bodyPr>
          <a:p>
            <a:pPr algn="ctr" eaLnBrk="0" hangingPunct="0">
              <a:lnSpc>
                <a:spcPct val="140000"/>
              </a:lnSpc>
            </a:pP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r>
              <a:rPr lang="en-US" altLang="zh-CN" sz="4000" dirty="0">
                <a:latin typeface="黑体" panose="02010609060101010101" pitchFamily="2" charset="-122"/>
                <a:ea typeface="黑体" panose="02010609060101010101" pitchFamily="2" charset="-122"/>
              </a:rPr>
              <a:t>2-1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材料力学的基本概念</a:t>
            </a:r>
            <a:r>
              <a:rPr lang="zh-CN" altLang="en-US" sz="44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54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260783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28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7" grpId="0"/>
      <p:bldP spid="287775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74613"/>
            <a:ext cx="9144000" cy="936625"/>
            <a:chOff x="0" y="73"/>
            <a:chExt cx="5760" cy="590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4" name="矩形 3"/>
          <p:cNvSpPr/>
          <p:nvPr/>
        </p:nvSpPr>
        <p:spPr>
          <a:xfrm>
            <a:off x="1403985" y="255905"/>
            <a:ext cx="7045960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模块二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直杆的基本变形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2-1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材料力学的基本概念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89" name="textbox 89"/>
          <p:cNvSpPr/>
          <p:nvPr/>
        </p:nvSpPr>
        <p:spPr>
          <a:xfrm>
            <a:off x="755650" y="1162050"/>
            <a:ext cx="4045585" cy="68199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7000"/>
              </a:lnSpc>
            </a:pPr>
            <a:r>
              <a:rPr lang="zh-CN" altLang="en-US" sz="100" dirty="0"/>
              <a:t>一</a:t>
            </a: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lang="zh-CN" sz="2400" b="0" spc="10" dirty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三、杆件的基本变形形式</a:t>
            </a:r>
            <a:endParaRPr lang="zh-CN" altLang="en-US" sz="2400" b="0" spc="0" dirty="0">
              <a:solidFill>
                <a:srgbClr val="40404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pic>
        <p:nvPicPr>
          <p:cNvPr id="2" name="图片 1" descr="2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2345055"/>
            <a:ext cx="7609840" cy="270002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1403985" y="255905"/>
            <a:ext cx="7045960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模块二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直杆的基本变形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2-1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材料力学的基本概念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4" name="图片 3" descr="2022-07-14_2242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95" y="1922780"/>
            <a:ext cx="7596505" cy="32702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05739"/>
            <a:ext cx="9144000" cy="946774"/>
            <a:chOff x="0" y="67"/>
            <a:chExt cx="5760" cy="596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67"/>
              <a:ext cx="5760" cy="596"/>
              <a:chOff x="0" y="-7"/>
              <a:chExt cx="5760" cy="653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-7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1403985" y="255905"/>
            <a:ext cx="7045960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模块二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直杆的基本变形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2-1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材料力学的基本概念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3895" y="1235710"/>
            <a:ext cx="293751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材料力学的基本假设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5" name="图片 4" descr="2022-07-14_2245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5" y="2270760"/>
            <a:ext cx="7748905" cy="30149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82420" y="638079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05739"/>
            <a:ext cx="9144000" cy="946774"/>
            <a:chOff x="0" y="67"/>
            <a:chExt cx="5760" cy="596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67"/>
              <a:ext cx="5760" cy="596"/>
              <a:chOff x="0" y="-7"/>
              <a:chExt cx="5760" cy="653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-7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1403985" y="255905"/>
            <a:ext cx="7045960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模块二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直杆的基本变形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2-1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材料力学的基本概念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3" name="图片 2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05" y="2060575"/>
            <a:ext cx="7792085" cy="34524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83895" y="1235710"/>
            <a:ext cx="38569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材料力学的研究对象</a:t>
            </a:r>
            <a:r>
              <a:rPr lang="en-US" altLang="zh-CN" sz="2400">
                <a:ea typeface="宋体" panose="02010600030101010101" pitchFamily="2" charset="-122"/>
                <a:sym typeface="+mn-ea"/>
              </a:rPr>
              <a:t>--</a:t>
            </a:r>
            <a:r>
              <a:rPr lang="zh-CN" altLang="en-US" sz="2400">
                <a:ea typeface="宋体" panose="02010600030101010101" pitchFamily="2" charset="-122"/>
                <a:sym typeface="+mn-ea"/>
              </a:rPr>
              <a:t>构件</a:t>
            </a:r>
            <a:endParaRPr lang="zh-CN" altLang="en-US" sz="24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11" name="组合 287753"/>
          <p:cNvGrpSpPr/>
          <p:nvPr/>
        </p:nvGrpSpPr>
        <p:grpSpPr>
          <a:xfrm>
            <a:off x="0" y="105739"/>
            <a:ext cx="9144000" cy="946774"/>
            <a:chOff x="0" y="67"/>
            <a:chExt cx="5760" cy="596"/>
          </a:xfrm>
        </p:grpSpPr>
        <p:sp>
          <p:nvSpPr>
            <p:cNvPr id="12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3" name="组合 287755"/>
            <p:cNvGrpSpPr/>
            <p:nvPr/>
          </p:nvGrpSpPr>
          <p:grpSpPr>
            <a:xfrm>
              <a:off x="0" y="67"/>
              <a:ext cx="5760" cy="596"/>
              <a:chOff x="0" y="-7"/>
              <a:chExt cx="5760" cy="653"/>
            </a:xfrm>
          </p:grpSpPr>
          <p:sp>
            <p:nvSpPr>
              <p:cNvPr id="14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15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16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7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18" name="矩形 287760"/>
              <p:cNvSpPr/>
              <p:nvPr/>
            </p:nvSpPr>
            <p:spPr>
              <a:xfrm>
                <a:off x="0" y="-7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19" name="矩形 18"/>
          <p:cNvSpPr/>
          <p:nvPr/>
        </p:nvSpPr>
        <p:spPr>
          <a:xfrm>
            <a:off x="1403985" y="255905"/>
            <a:ext cx="7045960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模块二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直杆的基本变形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2-1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材料力学的基本概念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89" name="textbox 89"/>
          <p:cNvSpPr/>
          <p:nvPr/>
        </p:nvSpPr>
        <p:spPr>
          <a:xfrm>
            <a:off x="755650" y="1162050"/>
            <a:ext cx="4045585" cy="54673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7000"/>
              </a:lnSpc>
            </a:pPr>
            <a:r>
              <a:rPr lang="zh-CN" altLang="en-US" sz="100" dirty="0"/>
              <a:t>一</a:t>
            </a: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lang="zh-CN" sz="2400" b="0" spc="10" dirty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一、</a:t>
            </a:r>
            <a:r>
              <a:rPr sz="2400" b="0" spc="10" dirty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构</a:t>
            </a:r>
            <a:r>
              <a:rPr sz="2400" b="0" spc="0" dirty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件</a:t>
            </a:r>
            <a:r>
              <a:rPr lang="zh-CN" sz="2400" b="0" spc="0" dirty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的承载能力</a:t>
            </a:r>
            <a:endParaRPr lang="zh-CN" sz="2400" b="0" spc="0" dirty="0">
              <a:solidFill>
                <a:srgbClr val="40404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87" name="textbox 87"/>
          <p:cNvSpPr/>
          <p:nvPr/>
        </p:nvSpPr>
        <p:spPr>
          <a:xfrm>
            <a:off x="548005" y="1818005"/>
            <a:ext cx="8048625" cy="34988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2000"/>
              </a:lnSpc>
            </a:pPr>
            <a:r>
              <a:rPr lang="en-US" sz="2000" b="0" spc="-20" dirty="0">
                <a:solidFill>
                  <a:schemeClr val="tx1">
                    <a:alpha val="100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  </a:t>
            </a:r>
            <a:r>
              <a:rPr sz="2000" b="0" spc="-20" dirty="0">
                <a:solidFill>
                  <a:schemeClr val="tx1">
                    <a:alpha val="100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为保证机械能安全工作，构件应当满足：</a:t>
            </a:r>
            <a:r>
              <a:rPr sz="2000" u="sng" spc="-20" dirty="0">
                <a:solidFill>
                  <a:srgbClr val="404040">
                    <a:alpha val="100000"/>
                  </a:srgbClr>
                </a:solidFill>
                <a:uFill>
                  <a:solidFill>
                    <a:srgbClr val="32BCAD"/>
                  </a:solidFill>
                </a:uFill>
                <a:latin typeface="+mn-ea"/>
                <a:ea typeface="+mn-ea"/>
                <a:cs typeface="+mn-ea"/>
              </a:rPr>
              <a:t>强</a:t>
            </a:r>
            <a:r>
              <a:rPr sz="2000" u="sng" spc="-10" dirty="0">
                <a:solidFill>
                  <a:srgbClr val="404040">
                    <a:alpha val="100000"/>
                  </a:srgbClr>
                </a:solidFill>
                <a:uFill>
                  <a:solidFill>
                    <a:srgbClr val="32BCAD"/>
                  </a:solidFill>
                </a:uFill>
                <a:latin typeface="+mn-ea"/>
                <a:ea typeface="+mn-ea"/>
                <a:cs typeface="+mn-ea"/>
              </a:rPr>
              <a:t>度</a:t>
            </a:r>
            <a:r>
              <a:rPr lang="zh-CN" sz="2000" u="sng" spc="-10" dirty="0">
                <a:solidFill>
                  <a:srgbClr val="404040">
                    <a:alpha val="100000"/>
                  </a:srgbClr>
                </a:solidFill>
                <a:uFill>
                  <a:solidFill>
                    <a:srgbClr val="32BCAD"/>
                  </a:solidFill>
                </a:uFill>
                <a:latin typeface="+mn-ea"/>
                <a:ea typeface="+mn-ea"/>
                <a:cs typeface="+mn-ea"/>
              </a:rPr>
              <a:t>、</a:t>
            </a:r>
            <a:r>
              <a:rPr sz="2000" u="sng" spc="0" dirty="0">
                <a:solidFill>
                  <a:srgbClr val="404040">
                    <a:alpha val="100000"/>
                  </a:srgbClr>
                </a:solidFill>
                <a:uFill>
                  <a:solidFill>
                    <a:srgbClr val="32BCAD"/>
                  </a:solidFill>
                </a:uFill>
                <a:latin typeface="+mn-ea"/>
                <a:ea typeface="+mn-ea"/>
                <a:cs typeface="+mn-ea"/>
              </a:rPr>
              <a:t>刚度</a:t>
            </a:r>
            <a:r>
              <a:rPr lang="zh-CN" sz="2000" u="sng" spc="0" dirty="0">
                <a:solidFill>
                  <a:srgbClr val="404040">
                    <a:alpha val="100000"/>
                  </a:srgbClr>
                </a:solidFill>
                <a:uFill>
                  <a:solidFill>
                    <a:srgbClr val="32BCAD"/>
                  </a:solidFill>
                </a:uFill>
                <a:latin typeface="+mn-ea"/>
                <a:ea typeface="+mn-ea"/>
                <a:cs typeface="+mn-ea"/>
              </a:rPr>
              <a:t>、</a:t>
            </a:r>
            <a:r>
              <a:rPr sz="2000" u="sng" spc="0" dirty="0">
                <a:solidFill>
                  <a:srgbClr val="404040">
                    <a:alpha val="100000"/>
                  </a:srgbClr>
                </a:solidFill>
                <a:uFill>
                  <a:solidFill>
                    <a:srgbClr val="32BCAD"/>
                  </a:solidFill>
                </a:uFill>
                <a:latin typeface="+mn-ea"/>
                <a:ea typeface="+mn-ea"/>
                <a:cs typeface="+mn-ea"/>
              </a:rPr>
              <a:t>稳定性</a:t>
            </a:r>
            <a:endParaRPr lang="en-US" altLang="en-US" sz="2000" dirty="0">
              <a:latin typeface="+mn-ea"/>
              <a:ea typeface="+mn-ea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1965" y="2276475"/>
            <a:ext cx="8047355" cy="860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ts val="3000"/>
              </a:lnSpc>
            </a:pPr>
            <a:r>
              <a:rPr lang="en-US" dirty="0">
                <a:solidFill>
                  <a:schemeClr val="tx1">
                    <a:alpha val="10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    </a:t>
            </a:r>
            <a:r>
              <a:rPr dirty="0">
                <a:solidFill>
                  <a:schemeClr val="tx1">
                    <a:alpha val="10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弹性变形</a:t>
            </a:r>
            <a:r>
              <a:rPr lang="en-US" b="0" dirty="0">
                <a:solidFill>
                  <a:schemeClr val="tx1">
                    <a:alpha val="10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--</a:t>
            </a:r>
            <a:r>
              <a:rPr b="0" dirty="0">
                <a:solidFill>
                  <a:schemeClr val="tx1">
                    <a:alpha val="10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材料在外力作用下产生变形，当外力取消后，即可</a:t>
            </a:r>
            <a:r>
              <a:rPr dirty="0">
                <a:solidFill>
                  <a:schemeClr val="tx1">
                    <a:alpha val="10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完全恢复原有形状</a:t>
            </a:r>
            <a:r>
              <a:rPr b="0" dirty="0">
                <a:solidFill>
                  <a:schemeClr val="tx1">
                    <a:alpha val="10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的变形。</a:t>
            </a:r>
            <a:endParaRPr lang="zh-CN" altLang="en-US" b="0" dirty="0">
              <a:solidFill>
                <a:schemeClr val="tx1">
                  <a:alpha val="10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69" name="picture 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331595" y="3201670"/>
            <a:ext cx="1877695" cy="2786380"/>
          </a:xfrm>
          <a:prstGeom prst="rect">
            <a:avLst/>
          </a:prstGeom>
        </p:spPr>
      </p:pic>
      <p:pic>
        <p:nvPicPr>
          <p:cNvPr id="67" name="picture 6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21600000">
            <a:off x="3996055" y="3213100"/>
            <a:ext cx="3205480" cy="27755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grpSp>
        <p:nvGrpSpPr>
          <p:cNvPr id="11" name="组合 287753"/>
          <p:cNvGrpSpPr/>
          <p:nvPr/>
        </p:nvGrpSpPr>
        <p:grpSpPr>
          <a:xfrm>
            <a:off x="0" y="105739"/>
            <a:ext cx="9144000" cy="946774"/>
            <a:chOff x="0" y="67"/>
            <a:chExt cx="5760" cy="596"/>
          </a:xfrm>
        </p:grpSpPr>
        <p:sp>
          <p:nvSpPr>
            <p:cNvPr id="12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3" name="组合 287755"/>
            <p:cNvGrpSpPr/>
            <p:nvPr/>
          </p:nvGrpSpPr>
          <p:grpSpPr>
            <a:xfrm>
              <a:off x="0" y="67"/>
              <a:ext cx="5760" cy="596"/>
              <a:chOff x="0" y="-7"/>
              <a:chExt cx="5760" cy="653"/>
            </a:xfrm>
          </p:grpSpPr>
          <p:sp>
            <p:nvSpPr>
              <p:cNvPr id="14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15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16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7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18" name="矩形 287760"/>
              <p:cNvSpPr/>
              <p:nvPr/>
            </p:nvSpPr>
            <p:spPr>
              <a:xfrm>
                <a:off x="0" y="-7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19" name="矩形 18"/>
          <p:cNvSpPr/>
          <p:nvPr/>
        </p:nvSpPr>
        <p:spPr>
          <a:xfrm>
            <a:off x="1403985" y="255905"/>
            <a:ext cx="7045960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模块二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直杆的基本变形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2-1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材料力学的基本概念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89" name="textbox 89"/>
          <p:cNvSpPr/>
          <p:nvPr/>
        </p:nvSpPr>
        <p:spPr>
          <a:xfrm>
            <a:off x="755650" y="1162050"/>
            <a:ext cx="4045585" cy="54673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7000"/>
              </a:lnSpc>
            </a:pPr>
            <a:r>
              <a:rPr lang="zh-CN" altLang="en-US" sz="100" dirty="0"/>
              <a:t>一</a:t>
            </a: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lang="zh-CN" sz="2400" b="0" spc="10" dirty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一、</a:t>
            </a:r>
            <a:r>
              <a:rPr sz="2400" b="0" spc="10" dirty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构</a:t>
            </a:r>
            <a:r>
              <a:rPr sz="2400" b="0" spc="0" dirty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件</a:t>
            </a:r>
            <a:r>
              <a:rPr lang="zh-CN" sz="2400" b="0" spc="0" dirty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的承载能力</a:t>
            </a:r>
            <a:endParaRPr lang="zh-CN" sz="2400" b="0" spc="0" dirty="0">
              <a:solidFill>
                <a:srgbClr val="40404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1505" y="1844675"/>
            <a:ext cx="751141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dirty="0">
                <a:solidFill>
                  <a:schemeClr val="tx1">
                    <a:alpha val="10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    </a:t>
            </a:r>
            <a:r>
              <a:rPr lang="zh-CN" dirty="0">
                <a:solidFill>
                  <a:schemeClr val="tx1">
                    <a:alpha val="10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塑</a:t>
            </a:r>
            <a:r>
              <a:rPr dirty="0">
                <a:solidFill>
                  <a:schemeClr val="tx1">
                    <a:alpha val="10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性变形</a:t>
            </a:r>
            <a:r>
              <a:rPr lang="en-US" b="0" dirty="0">
                <a:solidFill>
                  <a:schemeClr val="tx1">
                    <a:alpha val="10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--</a:t>
            </a:r>
            <a:r>
              <a:rPr b="0" dirty="0">
                <a:solidFill>
                  <a:schemeClr val="tx1">
                    <a:alpha val="10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材料在外力作用下，当所承受的载荷超过一定限度，产生在外力去除后</a:t>
            </a:r>
            <a:r>
              <a:rPr dirty="0">
                <a:solidFill>
                  <a:schemeClr val="tx1">
                    <a:alpha val="10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不能恢复</a:t>
            </a:r>
            <a:r>
              <a:rPr b="0" dirty="0">
                <a:solidFill>
                  <a:schemeClr val="tx1">
                    <a:alpha val="10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的变形</a:t>
            </a:r>
            <a:r>
              <a:rPr b="0" dirty="0">
                <a:solidFill>
                  <a:schemeClr val="tx1">
                    <a:alpha val="10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b="0" dirty="0">
              <a:solidFill>
                <a:schemeClr val="tx1">
                  <a:alpha val="10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picture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44390" y="2866390"/>
            <a:ext cx="3543935" cy="2273300"/>
          </a:xfrm>
          <a:prstGeom prst="rect">
            <a:avLst/>
          </a:prstGeom>
        </p:spPr>
      </p:pic>
      <p:pic>
        <p:nvPicPr>
          <p:cNvPr id="5" name="picture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35990" y="2884805"/>
            <a:ext cx="3496945" cy="225552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74613"/>
            <a:ext cx="9144000" cy="936625"/>
            <a:chOff x="0" y="73"/>
            <a:chExt cx="5760" cy="590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4" name="矩形 3"/>
          <p:cNvSpPr/>
          <p:nvPr/>
        </p:nvSpPr>
        <p:spPr>
          <a:xfrm>
            <a:off x="1403985" y="255905"/>
            <a:ext cx="7045960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模块二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直杆的基本变形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2-1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材料力学的基本概念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88" name="textbox 88"/>
          <p:cNvSpPr/>
          <p:nvPr/>
        </p:nvSpPr>
        <p:spPr>
          <a:xfrm>
            <a:off x="755650" y="2420620"/>
            <a:ext cx="7963535" cy="31432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lang="en-US" altLang="zh-CN" sz="2000">
                <a:ea typeface="宋体" panose="02010600030101010101" pitchFamily="2" charset="-122"/>
              </a:rPr>
              <a:t>  </a:t>
            </a:r>
            <a:r>
              <a:rPr lang="zh-CN" sz="2000">
                <a:ea typeface="宋体" panose="02010600030101010101" pitchFamily="2" charset="-122"/>
              </a:rPr>
              <a:t>强度指在规定载荷作用下，构件抵抗破坏(断裂和</a:t>
            </a:r>
            <a:r>
              <a:rPr lang="zh-CN" sz="2000">
                <a:solidFill>
                  <a:srgbClr val="FF0000"/>
                </a:solidFill>
                <a:ea typeface="宋体" panose="02010600030101010101" pitchFamily="2" charset="-122"/>
              </a:rPr>
              <a:t>塑性变形</a:t>
            </a:r>
            <a:r>
              <a:rPr lang="zh-CN" sz="2000">
                <a:ea typeface="宋体" panose="02010600030101010101" pitchFamily="2" charset="-122"/>
              </a:rPr>
              <a:t>)的能力。</a:t>
            </a:r>
            <a:endParaRPr lang="zh-CN" sz="2000">
              <a:ea typeface="宋体" panose="02010600030101010101" pitchFamily="2" charset="-122"/>
            </a:endParaRPr>
          </a:p>
        </p:txBody>
      </p:sp>
      <p:sp>
        <p:nvSpPr>
          <p:cNvPr id="89" name="textbox 89"/>
          <p:cNvSpPr/>
          <p:nvPr/>
        </p:nvSpPr>
        <p:spPr>
          <a:xfrm>
            <a:off x="755650" y="1162050"/>
            <a:ext cx="4045585" cy="102044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7000"/>
              </a:lnSpc>
            </a:pPr>
            <a:r>
              <a:rPr lang="zh-CN" altLang="en-US" sz="100" dirty="0"/>
              <a:t>一</a:t>
            </a: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lang="zh-CN" sz="2400" b="0" spc="10" dirty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一、</a:t>
            </a:r>
            <a:r>
              <a:rPr sz="2400" b="0" spc="10" dirty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构</a:t>
            </a:r>
            <a:r>
              <a:rPr sz="2400" b="0" spc="0" dirty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件</a:t>
            </a:r>
            <a:r>
              <a:rPr lang="zh-CN" sz="2400" b="0" spc="0" dirty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的承载能力</a:t>
            </a:r>
            <a:endParaRPr lang="zh-CN" sz="2400" b="0" spc="0" dirty="0">
              <a:solidFill>
                <a:srgbClr val="40404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8000"/>
              </a:lnSpc>
            </a:pPr>
            <a:endParaRPr lang="zh-CN" sz="2400" b="0" spc="0" dirty="0">
              <a:solidFill>
                <a:srgbClr val="40404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8000"/>
              </a:lnSpc>
            </a:pPr>
            <a:r>
              <a:rPr lang="en-US" altLang="zh-CN" sz="2400" b="0" spc="0" dirty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1.</a:t>
            </a:r>
            <a:r>
              <a:rPr lang="zh-CN" altLang="en-US" sz="2400" b="0" spc="0" dirty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强度</a:t>
            </a:r>
            <a:endParaRPr lang="zh-CN" altLang="en-US" sz="2400" b="0" spc="0" dirty="0">
              <a:solidFill>
                <a:srgbClr val="40404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pic>
        <p:nvPicPr>
          <p:cNvPr id="5" name="picture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572000" y="2854325"/>
            <a:ext cx="3734435" cy="2639695"/>
          </a:xfrm>
          <a:prstGeom prst="rect">
            <a:avLst/>
          </a:prstGeom>
        </p:spPr>
      </p:pic>
      <p:pic>
        <p:nvPicPr>
          <p:cNvPr id="7" name="picture 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79475" y="2853055"/>
            <a:ext cx="3397885" cy="26396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979930" y="5733415"/>
            <a:ext cx="7886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断裂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652135" y="5767070"/>
            <a:ext cx="14751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塑形变形</a:t>
            </a: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74613"/>
            <a:ext cx="9144000" cy="936625"/>
            <a:chOff x="0" y="73"/>
            <a:chExt cx="5760" cy="590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4" name="矩形 3"/>
          <p:cNvSpPr/>
          <p:nvPr/>
        </p:nvSpPr>
        <p:spPr>
          <a:xfrm>
            <a:off x="1403985" y="255905"/>
            <a:ext cx="7045960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模块二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直杆的基本变形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2-1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材料力学的基本概念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88" name="textbox 88"/>
          <p:cNvSpPr/>
          <p:nvPr/>
        </p:nvSpPr>
        <p:spPr>
          <a:xfrm>
            <a:off x="755650" y="2420620"/>
            <a:ext cx="7636510" cy="31432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lang="en-US" spc="200" dirty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  </a:t>
            </a:r>
            <a:r>
              <a:rPr spc="200" dirty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刚度是指在规定载荷作用下，构件抵抗</a:t>
            </a:r>
            <a:r>
              <a:rPr spc="20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弹性变形</a:t>
            </a:r>
            <a:r>
              <a:rPr spc="200" dirty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的能</a:t>
            </a:r>
            <a:r>
              <a:rPr spc="160" dirty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力</a:t>
            </a:r>
            <a:r>
              <a:rPr lang="zh-CN" spc="160" dirty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。</a:t>
            </a:r>
            <a:endParaRPr lang="en-US" altLang="en-US" b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2700" algn="l" rtl="0" eaLnBrk="0">
              <a:lnSpc>
                <a:spcPct val="95000"/>
              </a:lnSpc>
            </a:pPr>
            <a:endParaRPr lang="zh-CN" sz="2000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9" name="textbox 89"/>
          <p:cNvSpPr/>
          <p:nvPr/>
        </p:nvSpPr>
        <p:spPr>
          <a:xfrm>
            <a:off x="755650" y="1162050"/>
            <a:ext cx="4045585" cy="102044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7000"/>
              </a:lnSpc>
            </a:pPr>
            <a:r>
              <a:rPr lang="zh-CN" altLang="en-US" sz="100" dirty="0"/>
              <a:t>一</a:t>
            </a: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lang="zh-CN" sz="2400" b="0" spc="10" dirty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一、</a:t>
            </a:r>
            <a:r>
              <a:rPr sz="2400" b="0" spc="10" dirty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构</a:t>
            </a:r>
            <a:r>
              <a:rPr sz="2400" b="0" spc="0" dirty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件</a:t>
            </a:r>
            <a:r>
              <a:rPr lang="zh-CN" sz="2400" b="0" spc="0" dirty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的承载能力</a:t>
            </a:r>
            <a:endParaRPr lang="zh-CN" sz="2400" b="0" spc="0" dirty="0">
              <a:solidFill>
                <a:srgbClr val="40404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8000"/>
              </a:lnSpc>
            </a:pPr>
            <a:endParaRPr lang="zh-CN" sz="2400" b="0" spc="0" dirty="0">
              <a:solidFill>
                <a:srgbClr val="40404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8000"/>
              </a:lnSpc>
            </a:pPr>
            <a:r>
              <a:rPr lang="en-US" altLang="zh-CN" sz="2400" b="0" spc="0" dirty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2.</a:t>
            </a:r>
            <a:r>
              <a:rPr lang="zh-CN" altLang="en-US" sz="2400" b="0" spc="0" dirty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刚度</a:t>
            </a:r>
            <a:endParaRPr lang="zh-CN" altLang="en-US" sz="2400" b="0" spc="0" dirty="0">
              <a:solidFill>
                <a:srgbClr val="40404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pic>
        <p:nvPicPr>
          <p:cNvPr id="97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49680" y="3032125"/>
            <a:ext cx="6501765" cy="297243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74613"/>
            <a:ext cx="9144000" cy="936625"/>
            <a:chOff x="0" y="73"/>
            <a:chExt cx="5760" cy="590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4" name="矩形 3"/>
          <p:cNvSpPr/>
          <p:nvPr/>
        </p:nvSpPr>
        <p:spPr>
          <a:xfrm>
            <a:off x="1403985" y="255905"/>
            <a:ext cx="7045960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模块二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直杆的基本变形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2-1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材料力学的基本概念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88" name="textbox 88"/>
          <p:cNvSpPr/>
          <p:nvPr/>
        </p:nvSpPr>
        <p:spPr>
          <a:xfrm>
            <a:off x="755650" y="2420620"/>
            <a:ext cx="7636510" cy="89344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12700" algn="l" rtl="0" eaLnBrk="0">
              <a:lnSpc>
                <a:spcPts val="3000"/>
              </a:lnSpc>
            </a:pPr>
            <a:r>
              <a:rPr lang="en-US" spc="-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spc="-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稳定性指一些受压力作用的</a:t>
            </a:r>
            <a:r>
              <a:rPr spc="-4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细长或薄壁</a:t>
            </a:r>
            <a:r>
              <a:rPr spc="-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构件，应有足够的</a:t>
            </a:r>
            <a:r>
              <a:rPr spc="-4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保</a:t>
            </a:r>
            <a:r>
              <a:rPr spc="-3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持</a:t>
            </a:r>
            <a:r>
              <a:rPr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原有平衡</a:t>
            </a:r>
            <a:r>
              <a:rPr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状态的能力</a:t>
            </a:r>
            <a:r>
              <a:rPr lang="zh-CN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en-US" altLang="en-US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700" algn="l" rtl="0" eaLnBrk="0">
              <a:lnSpc>
                <a:spcPct val="95000"/>
              </a:lnSpc>
            </a:pPr>
            <a:endParaRPr lang="zh-CN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9" name="textbox 89"/>
          <p:cNvSpPr/>
          <p:nvPr/>
        </p:nvSpPr>
        <p:spPr>
          <a:xfrm>
            <a:off x="755650" y="1162050"/>
            <a:ext cx="4045585" cy="102044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7000"/>
              </a:lnSpc>
            </a:pPr>
            <a:r>
              <a:rPr lang="zh-CN" altLang="en-US" sz="100" dirty="0"/>
              <a:t>一</a:t>
            </a: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lang="zh-CN" sz="2400" b="0" spc="10" dirty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一、</a:t>
            </a:r>
            <a:r>
              <a:rPr sz="2400" b="0" spc="10" dirty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构</a:t>
            </a:r>
            <a:r>
              <a:rPr sz="2400" b="0" spc="0" dirty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件</a:t>
            </a:r>
            <a:r>
              <a:rPr lang="zh-CN" sz="2400" b="0" spc="0" dirty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的承载能力</a:t>
            </a:r>
            <a:endParaRPr lang="zh-CN" sz="2400" b="0" spc="0" dirty="0">
              <a:solidFill>
                <a:srgbClr val="40404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8000"/>
              </a:lnSpc>
            </a:pPr>
            <a:endParaRPr lang="zh-CN" sz="2400" b="0" spc="0" dirty="0">
              <a:solidFill>
                <a:srgbClr val="40404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8000"/>
              </a:lnSpc>
            </a:pPr>
            <a:r>
              <a:rPr lang="en-US" altLang="zh-CN" sz="2400" b="0" spc="0" dirty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3.</a:t>
            </a:r>
            <a:r>
              <a:rPr lang="zh-CN" altLang="en-US" sz="2400" b="0" spc="0" dirty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稳定性</a:t>
            </a:r>
            <a:endParaRPr lang="zh-CN" altLang="en-US" sz="2400" b="0" spc="0" dirty="0">
              <a:solidFill>
                <a:srgbClr val="40404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pic>
        <p:nvPicPr>
          <p:cNvPr id="2" name="图片 1" descr="1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25" y="3213100"/>
            <a:ext cx="7484745" cy="273494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74613"/>
            <a:ext cx="9144000" cy="936625"/>
            <a:chOff x="0" y="73"/>
            <a:chExt cx="5760" cy="590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4" name="矩形 3"/>
          <p:cNvSpPr/>
          <p:nvPr/>
        </p:nvSpPr>
        <p:spPr>
          <a:xfrm>
            <a:off x="1403985" y="255905"/>
            <a:ext cx="7045960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模块二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直杆的基本变形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2-1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材料力学的基本概念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88" name="textbox 88"/>
          <p:cNvSpPr/>
          <p:nvPr/>
        </p:nvSpPr>
        <p:spPr>
          <a:xfrm>
            <a:off x="1115695" y="2182495"/>
            <a:ext cx="6537960" cy="312483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200000"/>
              </a:lnSpc>
            </a:pPr>
            <a:r>
              <a:rPr 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材料力学的任务就是为了解决安全性和经济性的矛盾，即研究构件在外力作用下的变形和失效的规律，保证构件在既安全又经济的前提下，选用合适的材料，确定合理的截面形状和尺寸。</a:t>
            </a:r>
            <a:endParaRPr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9" name="textbox 89"/>
          <p:cNvSpPr/>
          <p:nvPr/>
        </p:nvSpPr>
        <p:spPr>
          <a:xfrm>
            <a:off x="755650" y="1162050"/>
            <a:ext cx="4045585" cy="102044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7000"/>
              </a:lnSpc>
            </a:pPr>
            <a:r>
              <a:rPr lang="zh-CN" altLang="en-US" sz="100" dirty="0"/>
              <a:t>一</a:t>
            </a: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lang="zh-CN" sz="2400" b="0" spc="10" dirty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二、材料力学的基本任务</a:t>
            </a:r>
            <a:endParaRPr lang="zh-CN" sz="2400" b="0" spc="0" dirty="0">
              <a:solidFill>
                <a:srgbClr val="40404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8000"/>
              </a:lnSpc>
            </a:pPr>
            <a:endParaRPr lang="zh-CN" altLang="en-US" sz="2400" b="0" spc="0" dirty="0">
              <a:solidFill>
                <a:srgbClr val="40404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4508,&quot;width&quot;:5206}"/>
</p:tagLst>
</file>

<file path=ppt/tags/tag2.xml><?xml version="1.0" encoding="utf-8"?>
<p:tagLst xmlns:p="http://schemas.openxmlformats.org/presentationml/2006/main">
  <p:tag name="KSO_WPP_MARK_KEY" val="7e0e126d-e5cf-46f6-bedf-42be42292834"/>
  <p:tag name="COMMONDATA" val="eyJoZGlkIjoiMjA5ODQyMDQxMTAxMTg5MjE1OWJjODBmMDk2OWY4Z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985</Words>
  <Application>WPS 演示</Application>
  <PresentationFormat>在屏幕上显示</PresentationFormat>
  <Paragraphs>100</Paragraphs>
  <Slides>11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宋体</vt:lpstr>
      <vt:lpstr>Wingdings</vt:lpstr>
      <vt:lpstr>楷体_GB2312</vt:lpstr>
      <vt:lpstr>新宋体</vt:lpstr>
      <vt:lpstr>黑体</vt:lpstr>
      <vt:lpstr>微软雅黑</vt:lpstr>
      <vt:lpstr>Arial Unicode MS</vt:lpstr>
      <vt:lpstr>默认设计模板</vt:lpstr>
      <vt:lpstr>1_默认设计模板</vt:lpstr>
      <vt:lpstr>2_默认设计模板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胡君</dc:creator>
  <cp:lastModifiedBy>WPS_1606719979</cp:lastModifiedBy>
  <cp:revision>343</cp:revision>
  <dcterms:created xsi:type="dcterms:W3CDTF">2011-08-04T15:40:00Z</dcterms:created>
  <dcterms:modified xsi:type="dcterms:W3CDTF">2022-07-18T00:15:24Z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87F3041A65064998AD2BD9C501E4A101</vt:lpwstr>
  </property>
</Properties>
</file>