
<file path=[Content_Types].xml><?xml version="1.0" encoding="utf-8"?>
<Types xmlns="http://schemas.openxmlformats.org/package/2006/content-types">
  <Default Extension="jpeg" ContentType="image/jpeg"/>
  <Default Extension="JPG" ContentType="image/.jpg"/>
  <Default Extension="gif" ContentType="image/gi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79" r:id="rId3"/>
    <p:sldId id="316" r:id="rId5"/>
    <p:sldId id="285" r:id="rId6"/>
    <p:sldId id="332" r:id="rId7"/>
    <p:sldId id="318" r:id="rId8"/>
    <p:sldId id="320" r:id="rId9"/>
    <p:sldId id="319" r:id="rId10"/>
    <p:sldId id="321" r:id="rId11"/>
    <p:sldId id="322" r:id="rId12"/>
    <p:sldId id="323" r:id="rId13"/>
    <p:sldId id="324" r:id="rId14"/>
    <p:sldId id="325" r:id="rId15"/>
    <p:sldId id="326" r:id="rId16"/>
    <p:sldId id="327" r:id="rId17"/>
    <p:sldId id="328" r:id="rId18"/>
    <p:sldId id="329" r:id="rId19"/>
    <p:sldId id="330" r:id="rId20"/>
    <p:sldId id="331" r:id="rId21"/>
    <p:sldId id="290" r:id="rId22"/>
  </p:sldIdLst>
  <p:sldSz cx="9144000" cy="6858000" type="screen4x3"/>
  <p:notesSz cx="6858000" cy="9144000"/>
  <p:custDataLst>
    <p:tags r:id="rId26"/>
  </p:custDataLst>
  <p:defaultTextStyle>
    <a:defPPr>
      <a:defRPr lang="zh-CN"/>
    </a:defPPr>
    <a:lvl1pPr marL="0" lvl="0"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anose="02010609030101010101" pitchFamily="49" charset="-122"/>
        <a:ea typeface="楷体_GB2312" panose="02010609030101010101" pitchFamily="49" charset="-122"/>
        <a:cs typeface="+mn-cs"/>
      </a:defRPr>
    </a:lvl1pPr>
    <a:lvl2pPr marL="457200" lvl="1"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anose="02010609030101010101" pitchFamily="49" charset="-122"/>
        <a:ea typeface="楷体_GB2312" panose="0201060903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anose="02010609030101010101" pitchFamily="49" charset="-122"/>
        <a:ea typeface="楷体_GB2312" panose="0201060903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anose="02010609030101010101" pitchFamily="49" charset="-122"/>
        <a:ea typeface="楷体_GB2312" panose="0201060903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anose="02010609030101010101" pitchFamily="49" charset="-122"/>
        <a:ea typeface="楷体_GB2312" panose="02010609030101010101" pitchFamily="49" charset="-122"/>
        <a:cs typeface="+mn-cs"/>
      </a:defRPr>
    </a:lvl5pPr>
    <a:lvl6pPr marL="2286000" lvl="5"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anose="02010609030101010101" pitchFamily="49" charset="-122"/>
        <a:ea typeface="楷体_GB2312" panose="02010609030101010101" pitchFamily="49" charset="-122"/>
        <a:cs typeface="+mn-cs"/>
      </a:defRPr>
    </a:lvl6pPr>
    <a:lvl7pPr marL="2743200" lvl="6"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anose="02010609030101010101" pitchFamily="49" charset="-122"/>
        <a:ea typeface="楷体_GB2312" panose="02010609030101010101" pitchFamily="49" charset="-122"/>
        <a:cs typeface="+mn-cs"/>
      </a:defRPr>
    </a:lvl7pPr>
    <a:lvl8pPr marL="3200400" lvl="7"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anose="02010609030101010101" pitchFamily="49" charset="-122"/>
        <a:ea typeface="楷体_GB2312" panose="02010609030101010101" pitchFamily="49" charset="-122"/>
        <a:cs typeface="+mn-cs"/>
      </a:defRPr>
    </a:lvl8pPr>
    <a:lvl9pPr marL="3657600" lvl="8"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anose="02010609030101010101" pitchFamily="49" charset="-122"/>
        <a:ea typeface="楷体_GB2312" panose="02010609030101010101" pitchFamily="49"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FF"/>
    <a:srgbClr val="FFCCCC"/>
    <a:srgbClr val="FF3300"/>
    <a:srgbClr val="FFFF00"/>
    <a:srgbClr val="D60093"/>
    <a:srgbClr val="990099"/>
    <a:srgbClr val="99CC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90" d="100"/>
          <a:sy n="90" d="100"/>
        </p:scale>
        <p:origin x="-480" y="-96"/>
      </p:cViewPr>
      <p:guideLst>
        <p:guide orient="horz" pos="2226"/>
        <p:guide pos="2854"/>
      </p:guideLst>
    </p:cSldViewPr>
  </p:slideViewPr>
  <p:notesTextViewPr>
    <p:cViewPr>
      <p:scale>
        <a:sx n="100" d="100"/>
        <a:sy n="100" d="100"/>
      </p:scale>
      <p:origin x="0" y="0"/>
    </p:cViewPr>
  </p:notesTextViewPr>
  <p:sorterViewPr showFormatting="0">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6" Type="http://schemas.openxmlformats.org/officeDocument/2006/relationships/tags" Target="tags/tag1.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5122" name="页眉占位符 5121"/>
          <p:cNvSpPr>
            <a:spLocks noGrp="1"/>
          </p:cNvSpPr>
          <p:nvPr>
            <p:ph type="hdr" sz="quarter"/>
          </p:nvPr>
        </p:nvSpPr>
        <p:spPr>
          <a:xfrm>
            <a:off x="0" y="0"/>
            <a:ext cx="2971800" cy="457200"/>
          </a:xfrm>
          <a:prstGeom prst="rect">
            <a:avLst/>
          </a:prstGeom>
          <a:noFill/>
          <a:ln w="9525">
            <a:noFill/>
          </a:ln>
        </p:spPr>
        <p:txBody>
          <a:bodyPr/>
          <a:p>
            <a:pPr lvl="0" fontAlgn="base"/>
            <a:endParaRPr lang="zh-CN" altLang="en-US" sz="1200" b="0" strike="noStrike" noProof="1" dirty="0"/>
          </a:p>
        </p:txBody>
      </p:sp>
      <p:sp>
        <p:nvSpPr>
          <p:cNvPr id="5123" name="日期占位符 5122"/>
          <p:cNvSpPr>
            <a:spLocks noGrp="1"/>
          </p:cNvSpPr>
          <p:nvPr>
            <p:ph type="dt" idx="1"/>
          </p:nvPr>
        </p:nvSpPr>
        <p:spPr>
          <a:xfrm>
            <a:off x="3884613" y="0"/>
            <a:ext cx="2971800" cy="457200"/>
          </a:xfrm>
          <a:prstGeom prst="rect">
            <a:avLst/>
          </a:prstGeom>
          <a:noFill/>
          <a:ln w="9525">
            <a:noFill/>
          </a:ln>
        </p:spPr>
        <p:txBody>
          <a:bodyPr/>
          <a:p>
            <a:pPr lvl="0" algn="r" fontAlgn="base"/>
            <a:endParaRPr lang="zh-CN" altLang="en-US" sz="1200" b="0" strike="noStrike" noProof="1" dirty="0"/>
          </a:p>
        </p:txBody>
      </p:sp>
      <p:sp>
        <p:nvSpPr>
          <p:cNvPr id="3076" name="幻灯片图像占位符 5123"/>
          <p:cNvSpPr>
            <a:spLocks noRot="1" noTextEdit="1"/>
          </p:cNvSpPr>
          <p:nvPr>
            <p:ph type="sldImg"/>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3077" name="文本占位符 5124"/>
          <p:cNvSpPr>
            <a:spLocks noGrp="1"/>
          </p:cNvSpPr>
          <p:nvPr>
            <p:ph type="body" sz="quarter"/>
          </p:nvPr>
        </p:nvSpPr>
        <p:spPr>
          <a:xfrm>
            <a:off x="685800" y="4343400"/>
            <a:ext cx="5486400" cy="4114800"/>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126" name="页脚占位符 5125"/>
          <p:cNvSpPr>
            <a:spLocks noGrp="1"/>
          </p:cNvSpPr>
          <p:nvPr>
            <p:ph type="ftr" sz="quarter" idx="4"/>
          </p:nvPr>
        </p:nvSpPr>
        <p:spPr>
          <a:xfrm>
            <a:off x="0" y="8685213"/>
            <a:ext cx="2971800" cy="457200"/>
          </a:xfrm>
          <a:prstGeom prst="rect">
            <a:avLst/>
          </a:prstGeom>
          <a:noFill/>
          <a:ln w="9525">
            <a:noFill/>
          </a:ln>
        </p:spPr>
        <p:txBody>
          <a:bodyPr anchor="b"/>
          <a:p>
            <a:pPr lvl="0" fontAlgn="base"/>
            <a:endParaRPr lang="zh-CN" altLang="en-US" sz="1200" b="0" strike="noStrike" noProof="1" dirty="0"/>
          </a:p>
        </p:txBody>
      </p:sp>
      <p:sp>
        <p:nvSpPr>
          <p:cNvPr id="5127" name="灯片编号占位符 5126"/>
          <p:cNvSpPr>
            <a:spLocks noGrp="1"/>
          </p:cNvSpPr>
          <p:nvPr>
            <p:ph type="sldNum" sz="quarter" idx="5"/>
          </p:nvPr>
        </p:nvSpPr>
        <p:spPr>
          <a:xfrm>
            <a:off x="3884613" y="8685213"/>
            <a:ext cx="2971800" cy="457200"/>
          </a:xfrm>
          <a:prstGeom prst="rect">
            <a:avLst/>
          </a:prstGeom>
          <a:noFill/>
          <a:ln w="9525">
            <a:noFill/>
          </a:ln>
        </p:spPr>
        <p:txBody>
          <a:bodyPr anchor="b"/>
          <a:p>
            <a:pPr lvl="0" algn="r" fontAlgn="base"/>
            <a:fld id="{9A0DB2DC-4C9A-4742-B13C-FB6460FD3503}" type="slidenum">
              <a:rPr lang="zh-CN" altLang="en-US" sz="1200" b="0" strike="noStrike" noProof="1" dirty="0">
                <a:latin typeface="楷体_GB2312" panose="02010609030101010101" pitchFamily="49" charset="-122"/>
                <a:ea typeface="楷体_GB2312" panose="02010609030101010101" pitchFamily="49" charset="-122"/>
                <a:cs typeface="+mn-cs"/>
              </a:rPr>
            </a:fld>
            <a:endParaRPr lang="zh-CN" altLang="en-US" sz="1200" b="0" strike="noStrike" noProof="1" dirty="0"/>
          </a:p>
        </p:txBody>
      </p:sp>
    </p:spTree>
  </p:cSld>
  <p:clrMap bg1="lt1" tx1="dk1" bg2="lt2" tx2="dk2" accent1="accent1" accent2="accent2" accent3="accent3" accent4="accent4" accent5="accent5" accent6="accent6" hlink="hlink" folHlink="folHlink"/>
  <p:hf sldNum="0" hdr="0" ftr="0" dt="0"/>
  <p:notesStyle>
    <a:lvl1pPr marL="0" lvl="0"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5pPr>
    <a:lvl6pPr marL="2286000" lvl="5"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灯片编号占位符 1"/>
          <p:cNvSpPr/>
          <p:nvPr>
            <p:ph type="sldNum" sz="quarter"/>
          </p:nvPr>
        </p:nvSpPr>
        <p:spPr>
          <a:xfrm>
            <a:off x="3884613" y="8685213"/>
            <a:ext cx="2971800" cy="457200"/>
          </a:xfrm>
          <a:prstGeom prst="rect">
            <a:avLst/>
          </a:prstGeom>
          <a:noFill/>
          <a:ln w="9525">
            <a:noFill/>
          </a:ln>
        </p:spPr>
        <p:txBody>
          <a:bodyPr anchor="b" anchorCtr="0"/>
          <a:p>
            <a:pPr lvl="0" algn="r"/>
            <a:fld id="{9A0DB2DC-4C9A-4742-B13C-FB6460FD3503}" type="slidenum">
              <a:rPr lang="zh-CN" altLang="en-US" sz="1200" b="0" dirty="0"/>
            </a:fld>
            <a:endParaRPr lang="zh-CN" altLang="en-US" sz="1200" b="0" dirty="0"/>
          </a:p>
        </p:txBody>
      </p:sp>
      <p:sp>
        <p:nvSpPr>
          <p:cNvPr id="5122" name="幻灯片图像占位符 288769"/>
          <p:cNvSpPr>
            <a:spLocks noRot="1" noTextEdit="1"/>
          </p:cNvSpPr>
          <p:nvPr>
            <p:ph type="sldImg"/>
          </p:nvPr>
        </p:nvSpPr>
        <p:spPr/>
      </p:sp>
      <p:sp>
        <p:nvSpPr>
          <p:cNvPr id="5123" name="文本占位符 288770"/>
          <p:cNvSpPr>
            <a:spLocks noGrp="1"/>
          </p:cNvSpPr>
          <p:nvPr>
            <p:ph type="body"/>
          </p:nvPr>
        </p:nvSpPr>
        <p:spPr/>
        <p:txBody>
          <a:bodyPr anchor="t" anchorCtr="0"/>
          <a:p>
            <a:pPr lvl="0"/>
            <a:r>
              <a:rPr lang="en-GB" altLang="zh-CN"/>
              <a:t>Background provided by m62 </a:t>
            </a:r>
            <a:r>
              <a:rPr lang="en-GB" altLang="zh-CN" dirty="0" err="1"/>
              <a:t>Visualcommunications</a:t>
            </a:r>
            <a:r>
              <a:rPr lang="en-GB" altLang="zh-CN"/>
              <a:t>, visit www.m62.net for more information</a:t>
            </a:r>
            <a:endParaRPr lang="en-GB" altLang="zh-CN"/>
          </a:p>
          <a:p>
            <a:pPr lvl="0"/>
            <a:endParaRPr lang="zh-CN" alt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灯片编号占位符 1"/>
          <p:cNvSpPr/>
          <p:nvPr>
            <p:ph type="sldNum" sz="quarter"/>
          </p:nvPr>
        </p:nvSpPr>
        <p:spPr>
          <a:xfrm>
            <a:off x="3884613" y="8685213"/>
            <a:ext cx="2971800" cy="457200"/>
          </a:xfrm>
          <a:prstGeom prst="rect">
            <a:avLst/>
          </a:prstGeom>
          <a:noFill/>
          <a:ln w="9525">
            <a:noFill/>
          </a:ln>
        </p:spPr>
        <p:txBody>
          <a:bodyPr anchor="b" anchorCtr="0"/>
          <a:p>
            <a:pPr lvl="0" algn="r"/>
            <a:fld id="{9A0DB2DC-4C9A-4742-B13C-FB6460FD3503}" type="slidenum">
              <a:rPr lang="zh-CN" altLang="en-US" sz="1200" b="0" dirty="0"/>
            </a:fld>
            <a:endParaRPr lang="zh-CN" altLang="en-US" sz="1200" b="0" dirty="0"/>
          </a:p>
        </p:txBody>
      </p:sp>
      <p:sp>
        <p:nvSpPr>
          <p:cNvPr id="5122" name="幻灯片图像占位符 288769"/>
          <p:cNvSpPr>
            <a:spLocks noRot="1" noTextEdit="1"/>
          </p:cNvSpPr>
          <p:nvPr>
            <p:ph type="sldImg"/>
          </p:nvPr>
        </p:nvSpPr>
        <p:spPr/>
      </p:sp>
      <p:sp>
        <p:nvSpPr>
          <p:cNvPr id="5123" name="文本占位符 288770"/>
          <p:cNvSpPr>
            <a:spLocks noGrp="1"/>
          </p:cNvSpPr>
          <p:nvPr>
            <p:ph type="body"/>
          </p:nvPr>
        </p:nvSpPr>
        <p:spPr/>
        <p:txBody>
          <a:bodyPr anchor="t" anchorCtr="0"/>
          <a:p>
            <a:pPr lvl="0"/>
            <a:r>
              <a:rPr lang="en-GB" altLang="zh-CN"/>
              <a:t>Background provided by m62 </a:t>
            </a:r>
            <a:r>
              <a:rPr lang="en-GB" altLang="zh-CN" dirty="0" err="1"/>
              <a:t>Visualcommunications</a:t>
            </a:r>
            <a:r>
              <a:rPr lang="en-GB" altLang="zh-CN"/>
              <a:t>, visit www.m62.net for more information</a:t>
            </a:r>
            <a:endParaRPr lang="en-GB" altLang="zh-CN"/>
          </a:p>
          <a:p>
            <a:pPr lvl="0"/>
            <a:endParaRPr lang="zh-CN" alt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灯片编号占位符 1"/>
          <p:cNvSpPr/>
          <p:nvPr>
            <p:ph type="sldNum" sz="quarter"/>
          </p:nvPr>
        </p:nvSpPr>
        <p:spPr>
          <a:xfrm>
            <a:off x="3884613" y="8685213"/>
            <a:ext cx="2971800" cy="457200"/>
          </a:xfrm>
          <a:prstGeom prst="rect">
            <a:avLst/>
          </a:prstGeom>
          <a:noFill/>
          <a:ln w="9525">
            <a:noFill/>
          </a:ln>
        </p:spPr>
        <p:txBody>
          <a:bodyPr anchor="b" anchorCtr="0"/>
          <a:p>
            <a:pPr lvl="0" algn="r"/>
            <a:fld id="{9A0DB2DC-4C9A-4742-B13C-FB6460FD3503}" type="slidenum">
              <a:rPr lang="zh-CN" altLang="en-US" sz="1200" b="0" dirty="0"/>
            </a:fld>
            <a:endParaRPr lang="zh-CN" altLang="en-US" sz="1200" b="0" dirty="0"/>
          </a:p>
        </p:txBody>
      </p:sp>
      <p:sp>
        <p:nvSpPr>
          <p:cNvPr id="5122" name="幻灯片图像占位符 288769"/>
          <p:cNvSpPr>
            <a:spLocks noRot="1" noTextEdit="1"/>
          </p:cNvSpPr>
          <p:nvPr>
            <p:ph type="sldImg"/>
          </p:nvPr>
        </p:nvSpPr>
        <p:spPr/>
      </p:sp>
      <p:sp>
        <p:nvSpPr>
          <p:cNvPr id="5123" name="文本占位符 288770"/>
          <p:cNvSpPr>
            <a:spLocks noGrp="1"/>
          </p:cNvSpPr>
          <p:nvPr>
            <p:ph type="body"/>
          </p:nvPr>
        </p:nvSpPr>
        <p:spPr/>
        <p:txBody>
          <a:bodyPr anchor="t" anchorCtr="0"/>
          <a:p>
            <a:pPr lvl="0"/>
            <a:r>
              <a:rPr lang="en-GB" altLang="zh-CN"/>
              <a:t>Background provided by m62 </a:t>
            </a:r>
            <a:r>
              <a:rPr lang="en-GB" altLang="zh-CN" dirty="0" err="1"/>
              <a:t>Visualcommunications</a:t>
            </a:r>
            <a:r>
              <a:rPr lang="en-GB" altLang="zh-CN"/>
              <a:t>, visit www.m62.net for more information</a:t>
            </a:r>
            <a:endParaRPr lang="en-GB" altLang="zh-CN"/>
          </a:p>
          <a:p>
            <a:pPr lvl="0"/>
            <a:endParaRPr lang="zh-CN" alt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灯片编号占位符 1"/>
          <p:cNvSpPr/>
          <p:nvPr>
            <p:ph type="sldNum" sz="quarter"/>
          </p:nvPr>
        </p:nvSpPr>
        <p:spPr>
          <a:xfrm>
            <a:off x="3884613" y="8685213"/>
            <a:ext cx="2971800" cy="457200"/>
          </a:xfrm>
          <a:prstGeom prst="rect">
            <a:avLst/>
          </a:prstGeom>
          <a:noFill/>
          <a:ln w="9525">
            <a:noFill/>
          </a:ln>
        </p:spPr>
        <p:txBody>
          <a:bodyPr anchor="b" anchorCtr="0"/>
          <a:p>
            <a:pPr lvl="0" algn="r"/>
            <a:fld id="{9A0DB2DC-4C9A-4742-B13C-FB6460FD3503}" type="slidenum">
              <a:rPr lang="zh-CN" altLang="en-US" sz="1200" b="0" dirty="0"/>
            </a:fld>
            <a:endParaRPr lang="zh-CN" altLang="en-US" sz="1200" b="0" dirty="0"/>
          </a:p>
        </p:txBody>
      </p:sp>
      <p:sp>
        <p:nvSpPr>
          <p:cNvPr id="5122" name="幻灯片图像占位符 288769"/>
          <p:cNvSpPr>
            <a:spLocks noRot="1" noTextEdit="1"/>
          </p:cNvSpPr>
          <p:nvPr>
            <p:ph type="sldImg"/>
          </p:nvPr>
        </p:nvSpPr>
        <p:spPr/>
      </p:sp>
      <p:sp>
        <p:nvSpPr>
          <p:cNvPr id="5123" name="文本占位符 288770"/>
          <p:cNvSpPr>
            <a:spLocks noGrp="1"/>
          </p:cNvSpPr>
          <p:nvPr>
            <p:ph type="body"/>
          </p:nvPr>
        </p:nvSpPr>
        <p:spPr/>
        <p:txBody>
          <a:bodyPr anchor="t" anchorCtr="0"/>
          <a:p>
            <a:pPr lvl="0"/>
            <a:r>
              <a:rPr lang="en-GB" altLang="zh-CN"/>
              <a:t>Background provided by m62 </a:t>
            </a:r>
            <a:r>
              <a:rPr lang="en-GB" altLang="zh-CN" dirty="0" err="1"/>
              <a:t>Visualcommunications</a:t>
            </a:r>
            <a:r>
              <a:rPr lang="en-GB" altLang="zh-CN"/>
              <a:t>, visit www.m62.net for more information</a:t>
            </a:r>
            <a:endParaRPr lang="en-GB" altLang="zh-CN"/>
          </a:p>
          <a:p>
            <a:pPr lvl="0"/>
            <a:endParaRPr lang="zh-CN" altLang="en-GB"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灯片编号占位符 1"/>
          <p:cNvSpPr/>
          <p:nvPr>
            <p:ph type="sldNum" sz="quarter"/>
          </p:nvPr>
        </p:nvSpPr>
        <p:spPr>
          <a:xfrm>
            <a:off x="3884613" y="8685213"/>
            <a:ext cx="2971800" cy="457200"/>
          </a:xfrm>
          <a:prstGeom prst="rect">
            <a:avLst/>
          </a:prstGeom>
          <a:noFill/>
          <a:ln w="9525">
            <a:noFill/>
          </a:ln>
        </p:spPr>
        <p:txBody>
          <a:bodyPr anchor="b" anchorCtr="0"/>
          <a:p>
            <a:pPr lvl="0" algn="r"/>
            <a:fld id="{9A0DB2DC-4C9A-4742-B13C-FB6460FD3503}" type="slidenum">
              <a:rPr lang="zh-CN" altLang="en-US" sz="1200" b="0" dirty="0"/>
            </a:fld>
            <a:endParaRPr lang="zh-CN" altLang="en-US" sz="1200" b="0" dirty="0"/>
          </a:p>
        </p:txBody>
      </p:sp>
      <p:sp>
        <p:nvSpPr>
          <p:cNvPr id="5122" name="幻灯片图像占位符 288769"/>
          <p:cNvSpPr>
            <a:spLocks noRot="1" noTextEdit="1"/>
          </p:cNvSpPr>
          <p:nvPr>
            <p:ph type="sldImg"/>
          </p:nvPr>
        </p:nvSpPr>
        <p:spPr/>
      </p:sp>
      <p:sp>
        <p:nvSpPr>
          <p:cNvPr id="5123" name="文本占位符 288770"/>
          <p:cNvSpPr>
            <a:spLocks noGrp="1"/>
          </p:cNvSpPr>
          <p:nvPr>
            <p:ph type="body"/>
          </p:nvPr>
        </p:nvSpPr>
        <p:spPr/>
        <p:txBody>
          <a:bodyPr anchor="t" anchorCtr="0"/>
          <a:p>
            <a:pPr lvl="0"/>
            <a:r>
              <a:rPr lang="en-GB" altLang="zh-CN"/>
              <a:t>Background provided by m62 </a:t>
            </a:r>
            <a:r>
              <a:rPr lang="en-GB" altLang="zh-CN" dirty="0" err="1"/>
              <a:t>Visualcommunications</a:t>
            </a:r>
            <a:r>
              <a:rPr lang="en-GB" altLang="zh-CN"/>
              <a:t>, visit www.m62.net for more information</a:t>
            </a:r>
            <a:endParaRPr lang="en-GB" altLang="zh-CN"/>
          </a:p>
          <a:p>
            <a:pPr lvl="0"/>
            <a:endParaRPr lang="zh-CN" altLang="en-GB"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灯片编号占位符 1"/>
          <p:cNvSpPr/>
          <p:nvPr>
            <p:ph type="sldNum" sz="quarter"/>
          </p:nvPr>
        </p:nvSpPr>
        <p:spPr>
          <a:xfrm>
            <a:off x="3884613" y="8685213"/>
            <a:ext cx="2971800" cy="457200"/>
          </a:xfrm>
          <a:prstGeom prst="rect">
            <a:avLst/>
          </a:prstGeom>
          <a:noFill/>
          <a:ln w="9525">
            <a:noFill/>
          </a:ln>
        </p:spPr>
        <p:txBody>
          <a:bodyPr anchor="b" anchorCtr="0"/>
          <a:p>
            <a:pPr lvl="0" algn="r"/>
            <a:fld id="{9A0DB2DC-4C9A-4742-B13C-FB6460FD3503}" type="slidenum">
              <a:rPr lang="zh-CN" altLang="en-US" sz="1200" b="0" dirty="0"/>
            </a:fld>
            <a:endParaRPr lang="zh-CN" altLang="en-US" sz="1200" b="0" dirty="0"/>
          </a:p>
        </p:txBody>
      </p:sp>
      <p:sp>
        <p:nvSpPr>
          <p:cNvPr id="5122" name="幻灯片图像占位符 288769"/>
          <p:cNvSpPr>
            <a:spLocks noRot="1" noTextEdit="1"/>
          </p:cNvSpPr>
          <p:nvPr>
            <p:ph type="sldImg"/>
          </p:nvPr>
        </p:nvSpPr>
        <p:spPr/>
      </p:sp>
      <p:sp>
        <p:nvSpPr>
          <p:cNvPr id="5123" name="文本占位符 288770"/>
          <p:cNvSpPr>
            <a:spLocks noGrp="1"/>
          </p:cNvSpPr>
          <p:nvPr>
            <p:ph type="body"/>
          </p:nvPr>
        </p:nvSpPr>
        <p:spPr/>
        <p:txBody>
          <a:bodyPr anchor="t" anchorCtr="0"/>
          <a:p>
            <a:pPr lvl="0"/>
            <a:r>
              <a:rPr lang="en-GB" altLang="zh-CN"/>
              <a:t>Background provided by m62 </a:t>
            </a:r>
            <a:r>
              <a:rPr lang="en-GB" altLang="zh-CN" dirty="0" err="1"/>
              <a:t>Visualcommunications</a:t>
            </a:r>
            <a:r>
              <a:rPr lang="en-GB" altLang="zh-CN"/>
              <a:t>, visit www.m62.net for more information</a:t>
            </a:r>
            <a:endParaRPr lang="en-GB" altLang="zh-CN"/>
          </a:p>
          <a:p>
            <a:pPr lvl="0"/>
            <a:endParaRPr lang="zh-CN" altLang="en-GB"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灯片编号占位符 1"/>
          <p:cNvSpPr/>
          <p:nvPr>
            <p:ph type="sldNum" sz="quarter"/>
          </p:nvPr>
        </p:nvSpPr>
        <p:spPr>
          <a:xfrm>
            <a:off x="3884613" y="8685213"/>
            <a:ext cx="2971800" cy="457200"/>
          </a:xfrm>
          <a:prstGeom prst="rect">
            <a:avLst/>
          </a:prstGeom>
          <a:noFill/>
          <a:ln w="9525">
            <a:noFill/>
          </a:ln>
        </p:spPr>
        <p:txBody>
          <a:bodyPr anchor="b" anchorCtr="0"/>
          <a:p>
            <a:pPr lvl="0" algn="r"/>
            <a:fld id="{9A0DB2DC-4C9A-4742-B13C-FB6460FD3503}" type="slidenum">
              <a:rPr lang="zh-CN" altLang="en-US" sz="1200" b="0" dirty="0"/>
            </a:fld>
            <a:endParaRPr lang="zh-CN" altLang="en-US" sz="1200" b="0" dirty="0"/>
          </a:p>
        </p:txBody>
      </p:sp>
      <p:sp>
        <p:nvSpPr>
          <p:cNvPr id="5122" name="幻灯片图像占位符 288769"/>
          <p:cNvSpPr>
            <a:spLocks noRot="1" noTextEdit="1"/>
          </p:cNvSpPr>
          <p:nvPr>
            <p:ph type="sldImg"/>
          </p:nvPr>
        </p:nvSpPr>
        <p:spPr/>
      </p:sp>
      <p:sp>
        <p:nvSpPr>
          <p:cNvPr id="5123" name="文本占位符 288770"/>
          <p:cNvSpPr>
            <a:spLocks noGrp="1"/>
          </p:cNvSpPr>
          <p:nvPr>
            <p:ph type="body"/>
          </p:nvPr>
        </p:nvSpPr>
        <p:spPr/>
        <p:txBody>
          <a:bodyPr anchor="t" anchorCtr="0"/>
          <a:p>
            <a:pPr lvl="0"/>
            <a:r>
              <a:rPr lang="en-GB" altLang="zh-CN"/>
              <a:t>Background provided by m62 </a:t>
            </a:r>
            <a:r>
              <a:rPr lang="en-GB" altLang="zh-CN" dirty="0" err="1"/>
              <a:t>Visualcommunications</a:t>
            </a:r>
            <a:r>
              <a:rPr lang="en-GB" altLang="zh-CN"/>
              <a:t>, visit www.m62.net for more information</a:t>
            </a:r>
            <a:endParaRPr lang="en-GB" altLang="zh-CN"/>
          </a:p>
          <a:p>
            <a:pPr lvl="0"/>
            <a:endParaRPr lang="zh-CN" altLang="en-GB"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灯片编号占位符 1"/>
          <p:cNvSpPr/>
          <p:nvPr>
            <p:ph type="sldNum" sz="quarter"/>
          </p:nvPr>
        </p:nvSpPr>
        <p:spPr>
          <a:xfrm>
            <a:off x="3884613" y="8685213"/>
            <a:ext cx="2971800" cy="457200"/>
          </a:xfrm>
          <a:prstGeom prst="rect">
            <a:avLst/>
          </a:prstGeom>
          <a:noFill/>
          <a:ln w="9525">
            <a:noFill/>
          </a:ln>
        </p:spPr>
        <p:txBody>
          <a:bodyPr anchor="b" anchorCtr="0"/>
          <a:p>
            <a:pPr lvl="0" algn="r"/>
            <a:fld id="{9A0DB2DC-4C9A-4742-B13C-FB6460FD3503}" type="slidenum">
              <a:rPr lang="zh-CN" altLang="en-US" sz="1200" b="0" dirty="0"/>
            </a:fld>
            <a:endParaRPr lang="zh-CN" altLang="en-US" sz="1200" b="0" dirty="0"/>
          </a:p>
        </p:txBody>
      </p:sp>
      <p:sp>
        <p:nvSpPr>
          <p:cNvPr id="5122" name="幻灯片图像占位符 288769"/>
          <p:cNvSpPr>
            <a:spLocks noRot="1" noTextEdit="1"/>
          </p:cNvSpPr>
          <p:nvPr>
            <p:ph type="sldImg"/>
          </p:nvPr>
        </p:nvSpPr>
        <p:spPr/>
      </p:sp>
      <p:sp>
        <p:nvSpPr>
          <p:cNvPr id="5123" name="文本占位符 288770"/>
          <p:cNvSpPr>
            <a:spLocks noGrp="1"/>
          </p:cNvSpPr>
          <p:nvPr>
            <p:ph type="body"/>
          </p:nvPr>
        </p:nvSpPr>
        <p:spPr/>
        <p:txBody>
          <a:bodyPr anchor="t" anchorCtr="0"/>
          <a:p>
            <a:pPr lvl="0"/>
            <a:r>
              <a:rPr lang="en-GB" altLang="zh-CN"/>
              <a:t>Background provided by m62 </a:t>
            </a:r>
            <a:r>
              <a:rPr lang="en-GB" altLang="zh-CN" dirty="0" err="1"/>
              <a:t>Visualcommunications</a:t>
            </a:r>
            <a:r>
              <a:rPr lang="en-GB" altLang="zh-CN"/>
              <a:t>, visit www.m62.net for more information</a:t>
            </a:r>
            <a:endParaRPr lang="en-GB" altLang="zh-CN"/>
          </a:p>
          <a:p>
            <a:pPr lvl="0"/>
            <a:endParaRPr lang="zh-CN" altLang="en-GB"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灯片编号占位符 1"/>
          <p:cNvSpPr/>
          <p:nvPr>
            <p:ph type="sldNum" sz="quarter"/>
          </p:nvPr>
        </p:nvSpPr>
        <p:spPr>
          <a:xfrm>
            <a:off x="3884613" y="8685213"/>
            <a:ext cx="2971800" cy="457200"/>
          </a:xfrm>
          <a:prstGeom prst="rect">
            <a:avLst/>
          </a:prstGeom>
          <a:noFill/>
          <a:ln w="9525">
            <a:noFill/>
          </a:ln>
        </p:spPr>
        <p:txBody>
          <a:bodyPr anchor="b" anchorCtr="0"/>
          <a:p>
            <a:pPr lvl="0" algn="r"/>
            <a:fld id="{9A0DB2DC-4C9A-4742-B13C-FB6460FD3503}" type="slidenum">
              <a:rPr lang="zh-CN" altLang="en-US" sz="1200" b="0" dirty="0"/>
            </a:fld>
            <a:endParaRPr lang="zh-CN" altLang="en-US" sz="1200" b="0" dirty="0"/>
          </a:p>
        </p:txBody>
      </p:sp>
      <p:sp>
        <p:nvSpPr>
          <p:cNvPr id="5122" name="幻灯片图像占位符 288769"/>
          <p:cNvSpPr>
            <a:spLocks noRot="1" noTextEdit="1"/>
          </p:cNvSpPr>
          <p:nvPr>
            <p:ph type="sldImg"/>
          </p:nvPr>
        </p:nvSpPr>
        <p:spPr/>
      </p:sp>
      <p:sp>
        <p:nvSpPr>
          <p:cNvPr id="5123" name="文本占位符 288770"/>
          <p:cNvSpPr>
            <a:spLocks noGrp="1"/>
          </p:cNvSpPr>
          <p:nvPr>
            <p:ph type="body"/>
          </p:nvPr>
        </p:nvSpPr>
        <p:spPr/>
        <p:txBody>
          <a:bodyPr anchor="t" anchorCtr="0"/>
          <a:p>
            <a:pPr lvl="0"/>
            <a:r>
              <a:rPr lang="en-GB" altLang="zh-CN"/>
              <a:t>Background provided by m62 </a:t>
            </a:r>
            <a:r>
              <a:rPr lang="en-GB" altLang="zh-CN" dirty="0" err="1"/>
              <a:t>Visualcommunications</a:t>
            </a:r>
            <a:r>
              <a:rPr lang="en-GB" altLang="zh-CN"/>
              <a:t>, visit www.m62.net for more information</a:t>
            </a:r>
            <a:endParaRPr lang="en-GB" altLang="zh-CN"/>
          </a:p>
          <a:p>
            <a:pPr lvl="0"/>
            <a:endParaRPr lang="zh-CN" altLang="en-GB"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灯片编号占位符 1"/>
          <p:cNvSpPr/>
          <p:nvPr>
            <p:ph type="sldNum" sz="quarter"/>
          </p:nvPr>
        </p:nvSpPr>
        <p:spPr>
          <a:xfrm>
            <a:off x="3884613" y="8685213"/>
            <a:ext cx="2971800" cy="457200"/>
          </a:xfrm>
          <a:prstGeom prst="rect">
            <a:avLst/>
          </a:prstGeom>
          <a:noFill/>
          <a:ln w="9525">
            <a:noFill/>
          </a:ln>
        </p:spPr>
        <p:txBody>
          <a:bodyPr anchor="b" anchorCtr="0"/>
          <a:p>
            <a:pPr lvl="0" algn="r"/>
            <a:fld id="{9A0DB2DC-4C9A-4742-B13C-FB6460FD3503}" type="slidenum">
              <a:rPr lang="zh-CN" altLang="en-US" sz="1200" b="0" dirty="0"/>
            </a:fld>
            <a:endParaRPr lang="zh-CN" altLang="en-US" sz="1200" b="0" dirty="0"/>
          </a:p>
        </p:txBody>
      </p:sp>
      <p:sp>
        <p:nvSpPr>
          <p:cNvPr id="5122" name="幻灯片图像占位符 288769"/>
          <p:cNvSpPr>
            <a:spLocks noRot="1" noTextEdit="1"/>
          </p:cNvSpPr>
          <p:nvPr>
            <p:ph type="sldImg"/>
          </p:nvPr>
        </p:nvSpPr>
        <p:spPr/>
      </p:sp>
      <p:sp>
        <p:nvSpPr>
          <p:cNvPr id="5123" name="文本占位符 288770"/>
          <p:cNvSpPr>
            <a:spLocks noGrp="1"/>
          </p:cNvSpPr>
          <p:nvPr>
            <p:ph type="body"/>
          </p:nvPr>
        </p:nvSpPr>
        <p:spPr/>
        <p:txBody>
          <a:bodyPr anchor="t" anchorCtr="0"/>
          <a:p>
            <a:pPr lvl="0"/>
            <a:r>
              <a:rPr lang="en-GB" altLang="zh-CN"/>
              <a:t>Background provided by m62 </a:t>
            </a:r>
            <a:r>
              <a:rPr lang="en-GB" altLang="zh-CN" dirty="0" err="1"/>
              <a:t>Visualcommunications</a:t>
            </a:r>
            <a:r>
              <a:rPr lang="en-GB" altLang="zh-CN"/>
              <a:t>, visit www.m62.net for more information</a:t>
            </a:r>
            <a:endParaRPr lang="en-GB" altLang="zh-CN"/>
          </a:p>
          <a:p>
            <a:pPr lvl="0"/>
            <a:endParaRPr lang="zh-CN" altLang="en-GB"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169" name="灯片编号占位符 1"/>
          <p:cNvSpPr/>
          <p:nvPr>
            <p:ph type="sldNum" sz="quarter"/>
          </p:nvPr>
        </p:nvSpPr>
        <p:spPr>
          <a:xfrm>
            <a:off x="3884613" y="8685213"/>
            <a:ext cx="2971800" cy="457200"/>
          </a:xfrm>
          <a:prstGeom prst="rect">
            <a:avLst/>
          </a:prstGeom>
          <a:noFill/>
          <a:ln w="9525">
            <a:noFill/>
          </a:ln>
        </p:spPr>
        <p:txBody>
          <a:bodyPr anchor="b" anchorCtr="0"/>
          <a:p>
            <a:pPr lvl="0" algn="r"/>
            <a:fld id="{9A0DB2DC-4C9A-4742-B13C-FB6460FD3503}" type="slidenum">
              <a:rPr lang="zh-CN" altLang="en-US" sz="1200" b="0" dirty="0">
                <a:latin typeface="楷体_GB2312" panose="02010609030101010101" pitchFamily="49" charset="-122"/>
                <a:ea typeface="楷体_GB2312" panose="02010609030101010101" pitchFamily="49" charset="-122"/>
              </a:rPr>
            </a:fld>
            <a:endParaRPr lang="zh-CN" altLang="en-US" sz="1200" b="0" dirty="0">
              <a:latin typeface="楷体_GB2312" panose="02010609030101010101" pitchFamily="49" charset="-122"/>
              <a:ea typeface="楷体_GB2312" panose="02010609030101010101" pitchFamily="49" charset="-122"/>
            </a:endParaRPr>
          </a:p>
        </p:txBody>
      </p:sp>
      <p:sp>
        <p:nvSpPr>
          <p:cNvPr id="7170" name="幻灯片图像占位符 288769"/>
          <p:cNvSpPr>
            <a:spLocks noRot="1" noTextEdit="1"/>
          </p:cNvSpPr>
          <p:nvPr>
            <p:ph type="sldImg"/>
          </p:nvPr>
        </p:nvSpPr>
        <p:spPr/>
      </p:sp>
      <p:sp>
        <p:nvSpPr>
          <p:cNvPr id="7171" name="文本占位符 288770"/>
          <p:cNvSpPr>
            <a:spLocks noGrp="1"/>
          </p:cNvSpPr>
          <p:nvPr>
            <p:ph type="body"/>
          </p:nvPr>
        </p:nvSpPr>
        <p:spPr/>
        <p:txBody>
          <a:bodyPr anchor="t" anchorCtr="0"/>
          <a:p>
            <a:pPr lvl="0"/>
            <a:r>
              <a:rPr lang="en-GB" altLang="zh-CN"/>
              <a:t>Background provided by m62 </a:t>
            </a:r>
            <a:r>
              <a:rPr lang="en-GB" altLang="zh-CN" dirty="0" err="1"/>
              <a:t>Visualcommunications</a:t>
            </a:r>
            <a:r>
              <a:rPr lang="en-GB" altLang="zh-CN"/>
              <a:t>, visit www.m62.net for more information</a:t>
            </a:r>
            <a:endParaRPr lang="en-GB" altLang="zh-CN"/>
          </a:p>
          <a:p>
            <a:pPr lvl="0"/>
            <a:endParaRPr lang="zh-CN" alt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灯片编号占位符 1"/>
          <p:cNvSpPr/>
          <p:nvPr>
            <p:ph type="sldNum" sz="quarter"/>
          </p:nvPr>
        </p:nvSpPr>
        <p:spPr>
          <a:xfrm>
            <a:off x="3884613" y="8685213"/>
            <a:ext cx="2971800" cy="457200"/>
          </a:xfrm>
          <a:prstGeom prst="rect">
            <a:avLst/>
          </a:prstGeom>
          <a:noFill/>
          <a:ln w="9525">
            <a:noFill/>
          </a:ln>
        </p:spPr>
        <p:txBody>
          <a:bodyPr anchor="b" anchorCtr="0"/>
          <a:p>
            <a:pPr lvl="0" algn="r"/>
            <a:fld id="{9A0DB2DC-4C9A-4742-B13C-FB6460FD3503}" type="slidenum">
              <a:rPr lang="zh-CN" altLang="en-US" sz="1200" b="0" dirty="0"/>
            </a:fld>
            <a:endParaRPr lang="zh-CN" altLang="en-US" sz="1200" b="0" dirty="0"/>
          </a:p>
        </p:txBody>
      </p:sp>
      <p:sp>
        <p:nvSpPr>
          <p:cNvPr id="5122" name="幻灯片图像占位符 288769"/>
          <p:cNvSpPr>
            <a:spLocks noRot="1" noTextEdit="1"/>
          </p:cNvSpPr>
          <p:nvPr>
            <p:ph type="sldImg"/>
          </p:nvPr>
        </p:nvSpPr>
        <p:spPr/>
      </p:sp>
      <p:sp>
        <p:nvSpPr>
          <p:cNvPr id="5123" name="文本占位符 288770"/>
          <p:cNvSpPr>
            <a:spLocks noGrp="1"/>
          </p:cNvSpPr>
          <p:nvPr>
            <p:ph type="body"/>
          </p:nvPr>
        </p:nvSpPr>
        <p:spPr/>
        <p:txBody>
          <a:bodyPr anchor="t" anchorCtr="0"/>
          <a:p>
            <a:pPr lvl="0"/>
            <a:r>
              <a:rPr lang="en-GB" altLang="zh-CN"/>
              <a:t>Background provided by m62 </a:t>
            </a:r>
            <a:r>
              <a:rPr lang="en-GB" altLang="zh-CN" dirty="0" err="1"/>
              <a:t>Visualcommunications</a:t>
            </a:r>
            <a:r>
              <a:rPr lang="en-GB" altLang="zh-CN"/>
              <a:t>, visit www.m62.net for more information</a:t>
            </a:r>
            <a:endParaRPr lang="en-GB" altLang="zh-CN"/>
          </a:p>
          <a:p>
            <a:pPr lvl="0"/>
            <a:endParaRPr lang="zh-CN" alt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灯片编号占位符 1"/>
          <p:cNvSpPr/>
          <p:nvPr>
            <p:ph type="sldNum" sz="quarter"/>
          </p:nvPr>
        </p:nvSpPr>
        <p:spPr>
          <a:xfrm>
            <a:off x="3884613" y="8685213"/>
            <a:ext cx="2971800" cy="457200"/>
          </a:xfrm>
          <a:prstGeom prst="rect">
            <a:avLst/>
          </a:prstGeom>
          <a:noFill/>
          <a:ln w="9525">
            <a:noFill/>
          </a:ln>
        </p:spPr>
        <p:txBody>
          <a:bodyPr anchor="b" anchorCtr="0"/>
          <a:p>
            <a:pPr lvl="0" algn="r"/>
            <a:fld id="{9A0DB2DC-4C9A-4742-B13C-FB6460FD3503}" type="slidenum">
              <a:rPr lang="zh-CN" altLang="en-US" sz="1200" b="0" dirty="0"/>
            </a:fld>
            <a:endParaRPr lang="zh-CN" altLang="en-US" sz="1200" b="0" dirty="0"/>
          </a:p>
        </p:txBody>
      </p:sp>
      <p:sp>
        <p:nvSpPr>
          <p:cNvPr id="5122" name="幻灯片图像占位符 288769"/>
          <p:cNvSpPr>
            <a:spLocks noRot="1" noTextEdit="1"/>
          </p:cNvSpPr>
          <p:nvPr>
            <p:ph type="sldImg"/>
          </p:nvPr>
        </p:nvSpPr>
        <p:spPr/>
      </p:sp>
      <p:sp>
        <p:nvSpPr>
          <p:cNvPr id="5123" name="文本占位符 288770"/>
          <p:cNvSpPr>
            <a:spLocks noGrp="1"/>
          </p:cNvSpPr>
          <p:nvPr>
            <p:ph type="body"/>
          </p:nvPr>
        </p:nvSpPr>
        <p:spPr/>
        <p:txBody>
          <a:bodyPr anchor="t" anchorCtr="0"/>
          <a:p>
            <a:pPr lvl="0"/>
            <a:r>
              <a:rPr lang="en-GB" altLang="zh-CN"/>
              <a:t>Background provided by m62 </a:t>
            </a:r>
            <a:r>
              <a:rPr lang="en-GB" altLang="zh-CN" dirty="0" err="1"/>
              <a:t>Visualcommunications</a:t>
            </a:r>
            <a:r>
              <a:rPr lang="en-GB" altLang="zh-CN"/>
              <a:t>, visit www.m62.net for more information</a:t>
            </a:r>
            <a:endParaRPr lang="en-GB" altLang="zh-CN"/>
          </a:p>
          <a:p>
            <a:pPr lvl="0"/>
            <a:endParaRPr lang="zh-CN" alt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灯片编号占位符 1"/>
          <p:cNvSpPr/>
          <p:nvPr>
            <p:ph type="sldNum" sz="quarter"/>
          </p:nvPr>
        </p:nvSpPr>
        <p:spPr>
          <a:xfrm>
            <a:off x="3884613" y="8685213"/>
            <a:ext cx="2971800" cy="457200"/>
          </a:xfrm>
          <a:prstGeom prst="rect">
            <a:avLst/>
          </a:prstGeom>
          <a:noFill/>
          <a:ln w="9525">
            <a:noFill/>
          </a:ln>
        </p:spPr>
        <p:txBody>
          <a:bodyPr anchor="b" anchorCtr="0"/>
          <a:p>
            <a:pPr lvl="0" algn="r"/>
            <a:fld id="{9A0DB2DC-4C9A-4742-B13C-FB6460FD3503}" type="slidenum">
              <a:rPr lang="zh-CN" altLang="en-US" sz="1200" b="0" dirty="0"/>
            </a:fld>
            <a:endParaRPr lang="zh-CN" altLang="en-US" sz="1200" b="0" dirty="0"/>
          </a:p>
        </p:txBody>
      </p:sp>
      <p:sp>
        <p:nvSpPr>
          <p:cNvPr id="5122" name="幻灯片图像占位符 288769"/>
          <p:cNvSpPr>
            <a:spLocks noRot="1" noTextEdit="1"/>
          </p:cNvSpPr>
          <p:nvPr>
            <p:ph type="sldImg"/>
          </p:nvPr>
        </p:nvSpPr>
        <p:spPr/>
      </p:sp>
      <p:sp>
        <p:nvSpPr>
          <p:cNvPr id="5123" name="文本占位符 288770"/>
          <p:cNvSpPr>
            <a:spLocks noGrp="1"/>
          </p:cNvSpPr>
          <p:nvPr>
            <p:ph type="body"/>
          </p:nvPr>
        </p:nvSpPr>
        <p:spPr/>
        <p:txBody>
          <a:bodyPr anchor="t" anchorCtr="0"/>
          <a:p>
            <a:pPr lvl="0"/>
            <a:r>
              <a:rPr lang="en-GB" altLang="zh-CN"/>
              <a:t>Background provided by m62 </a:t>
            </a:r>
            <a:r>
              <a:rPr lang="en-GB" altLang="zh-CN" dirty="0" err="1"/>
              <a:t>Visualcommunications</a:t>
            </a:r>
            <a:r>
              <a:rPr lang="en-GB" altLang="zh-CN"/>
              <a:t>, visit www.m62.net for more information</a:t>
            </a:r>
            <a:endParaRPr lang="en-GB" altLang="zh-CN"/>
          </a:p>
          <a:p>
            <a:pPr lvl="0"/>
            <a:endParaRPr lang="zh-CN" alt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灯片编号占位符 1"/>
          <p:cNvSpPr/>
          <p:nvPr>
            <p:ph type="sldNum" sz="quarter"/>
          </p:nvPr>
        </p:nvSpPr>
        <p:spPr>
          <a:xfrm>
            <a:off x="3884613" y="8685213"/>
            <a:ext cx="2971800" cy="457200"/>
          </a:xfrm>
          <a:prstGeom prst="rect">
            <a:avLst/>
          </a:prstGeom>
          <a:noFill/>
          <a:ln w="9525">
            <a:noFill/>
          </a:ln>
        </p:spPr>
        <p:txBody>
          <a:bodyPr anchor="b" anchorCtr="0"/>
          <a:p>
            <a:pPr lvl="0" algn="r"/>
            <a:fld id="{9A0DB2DC-4C9A-4742-B13C-FB6460FD3503}" type="slidenum">
              <a:rPr lang="zh-CN" altLang="en-US" sz="1200" b="0" dirty="0"/>
            </a:fld>
            <a:endParaRPr lang="zh-CN" altLang="en-US" sz="1200" b="0" dirty="0"/>
          </a:p>
        </p:txBody>
      </p:sp>
      <p:sp>
        <p:nvSpPr>
          <p:cNvPr id="5122" name="幻灯片图像占位符 288769"/>
          <p:cNvSpPr>
            <a:spLocks noRot="1" noTextEdit="1"/>
          </p:cNvSpPr>
          <p:nvPr>
            <p:ph type="sldImg"/>
          </p:nvPr>
        </p:nvSpPr>
        <p:spPr/>
      </p:sp>
      <p:sp>
        <p:nvSpPr>
          <p:cNvPr id="5123" name="文本占位符 288770"/>
          <p:cNvSpPr>
            <a:spLocks noGrp="1"/>
          </p:cNvSpPr>
          <p:nvPr>
            <p:ph type="body"/>
          </p:nvPr>
        </p:nvSpPr>
        <p:spPr/>
        <p:txBody>
          <a:bodyPr anchor="t" anchorCtr="0"/>
          <a:p>
            <a:pPr lvl="0"/>
            <a:r>
              <a:rPr lang="en-GB" altLang="zh-CN"/>
              <a:t>Background provided by m62 </a:t>
            </a:r>
            <a:r>
              <a:rPr lang="en-GB" altLang="zh-CN" dirty="0" err="1"/>
              <a:t>Visualcommunications</a:t>
            </a:r>
            <a:r>
              <a:rPr lang="en-GB" altLang="zh-CN"/>
              <a:t>, visit www.m62.net for more information</a:t>
            </a:r>
            <a:endParaRPr lang="en-GB" altLang="zh-CN"/>
          </a:p>
          <a:p>
            <a:pPr lvl="0"/>
            <a:endParaRPr lang="zh-CN" alt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灯片编号占位符 1"/>
          <p:cNvSpPr/>
          <p:nvPr>
            <p:ph type="sldNum" sz="quarter"/>
          </p:nvPr>
        </p:nvSpPr>
        <p:spPr>
          <a:xfrm>
            <a:off x="3884613" y="8685213"/>
            <a:ext cx="2971800" cy="457200"/>
          </a:xfrm>
          <a:prstGeom prst="rect">
            <a:avLst/>
          </a:prstGeom>
          <a:noFill/>
          <a:ln w="9525">
            <a:noFill/>
          </a:ln>
        </p:spPr>
        <p:txBody>
          <a:bodyPr anchor="b" anchorCtr="0"/>
          <a:p>
            <a:pPr lvl="0" algn="r"/>
            <a:fld id="{9A0DB2DC-4C9A-4742-B13C-FB6460FD3503}" type="slidenum">
              <a:rPr lang="zh-CN" altLang="en-US" sz="1200" b="0" dirty="0"/>
            </a:fld>
            <a:endParaRPr lang="zh-CN" altLang="en-US" sz="1200" b="0" dirty="0"/>
          </a:p>
        </p:txBody>
      </p:sp>
      <p:sp>
        <p:nvSpPr>
          <p:cNvPr id="5122" name="幻灯片图像占位符 288769"/>
          <p:cNvSpPr>
            <a:spLocks noRot="1" noTextEdit="1"/>
          </p:cNvSpPr>
          <p:nvPr>
            <p:ph type="sldImg"/>
          </p:nvPr>
        </p:nvSpPr>
        <p:spPr/>
      </p:sp>
      <p:sp>
        <p:nvSpPr>
          <p:cNvPr id="5123" name="文本占位符 288770"/>
          <p:cNvSpPr>
            <a:spLocks noGrp="1"/>
          </p:cNvSpPr>
          <p:nvPr>
            <p:ph type="body"/>
          </p:nvPr>
        </p:nvSpPr>
        <p:spPr/>
        <p:txBody>
          <a:bodyPr anchor="t" anchorCtr="0"/>
          <a:p>
            <a:pPr lvl="0"/>
            <a:r>
              <a:rPr lang="en-GB" altLang="zh-CN"/>
              <a:t>Background provided by m62 </a:t>
            </a:r>
            <a:r>
              <a:rPr lang="en-GB" altLang="zh-CN" dirty="0" err="1"/>
              <a:t>Visualcommunications</a:t>
            </a:r>
            <a:r>
              <a:rPr lang="en-GB" altLang="zh-CN"/>
              <a:t>, visit www.m62.net for more information</a:t>
            </a:r>
            <a:endParaRPr lang="en-GB" altLang="zh-CN"/>
          </a:p>
          <a:p>
            <a:pPr lvl="0"/>
            <a:endParaRPr lang="zh-CN" alt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灯片编号占位符 1"/>
          <p:cNvSpPr/>
          <p:nvPr>
            <p:ph type="sldNum" sz="quarter"/>
          </p:nvPr>
        </p:nvSpPr>
        <p:spPr>
          <a:xfrm>
            <a:off x="3884613" y="8685213"/>
            <a:ext cx="2971800" cy="457200"/>
          </a:xfrm>
          <a:prstGeom prst="rect">
            <a:avLst/>
          </a:prstGeom>
          <a:noFill/>
          <a:ln w="9525">
            <a:noFill/>
          </a:ln>
        </p:spPr>
        <p:txBody>
          <a:bodyPr anchor="b" anchorCtr="0"/>
          <a:p>
            <a:pPr lvl="0" algn="r"/>
            <a:fld id="{9A0DB2DC-4C9A-4742-B13C-FB6460FD3503}" type="slidenum">
              <a:rPr lang="zh-CN" altLang="en-US" sz="1200" b="0" dirty="0"/>
            </a:fld>
            <a:endParaRPr lang="zh-CN" altLang="en-US" sz="1200" b="0" dirty="0"/>
          </a:p>
        </p:txBody>
      </p:sp>
      <p:sp>
        <p:nvSpPr>
          <p:cNvPr id="5122" name="幻灯片图像占位符 288769"/>
          <p:cNvSpPr>
            <a:spLocks noRot="1" noTextEdit="1"/>
          </p:cNvSpPr>
          <p:nvPr>
            <p:ph type="sldImg"/>
          </p:nvPr>
        </p:nvSpPr>
        <p:spPr/>
      </p:sp>
      <p:sp>
        <p:nvSpPr>
          <p:cNvPr id="5123" name="文本占位符 288770"/>
          <p:cNvSpPr>
            <a:spLocks noGrp="1"/>
          </p:cNvSpPr>
          <p:nvPr>
            <p:ph type="body"/>
          </p:nvPr>
        </p:nvSpPr>
        <p:spPr/>
        <p:txBody>
          <a:bodyPr anchor="t" anchorCtr="0"/>
          <a:p>
            <a:pPr lvl="0"/>
            <a:r>
              <a:rPr lang="en-GB" altLang="zh-CN"/>
              <a:t>Background provided by m62 </a:t>
            </a:r>
            <a:r>
              <a:rPr lang="en-GB" altLang="zh-CN" dirty="0" err="1"/>
              <a:t>Visualcommunications</a:t>
            </a:r>
            <a:r>
              <a:rPr lang="en-GB" altLang="zh-CN"/>
              <a:t>, visit www.m62.net for more information</a:t>
            </a:r>
            <a:endParaRPr lang="en-GB" altLang="zh-CN"/>
          </a:p>
          <a:p>
            <a:pPr lvl="0"/>
            <a:endParaRPr lang="zh-CN" alt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灯片编号占位符 1"/>
          <p:cNvSpPr/>
          <p:nvPr>
            <p:ph type="sldNum" sz="quarter"/>
          </p:nvPr>
        </p:nvSpPr>
        <p:spPr>
          <a:xfrm>
            <a:off x="3884613" y="8685213"/>
            <a:ext cx="2971800" cy="457200"/>
          </a:xfrm>
          <a:prstGeom prst="rect">
            <a:avLst/>
          </a:prstGeom>
          <a:noFill/>
          <a:ln w="9525">
            <a:noFill/>
          </a:ln>
        </p:spPr>
        <p:txBody>
          <a:bodyPr anchor="b" anchorCtr="0"/>
          <a:p>
            <a:pPr lvl="0" algn="r"/>
            <a:fld id="{9A0DB2DC-4C9A-4742-B13C-FB6460FD3503}" type="slidenum">
              <a:rPr lang="zh-CN" altLang="en-US" sz="1200" b="0" dirty="0"/>
            </a:fld>
            <a:endParaRPr lang="zh-CN" altLang="en-US" sz="1200" b="0" dirty="0"/>
          </a:p>
        </p:txBody>
      </p:sp>
      <p:sp>
        <p:nvSpPr>
          <p:cNvPr id="5122" name="幻灯片图像占位符 288769"/>
          <p:cNvSpPr>
            <a:spLocks noRot="1" noTextEdit="1"/>
          </p:cNvSpPr>
          <p:nvPr>
            <p:ph type="sldImg"/>
          </p:nvPr>
        </p:nvSpPr>
        <p:spPr/>
      </p:sp>
      <p:sp>
        <p:nvSpPr>
          <p:cNvPr id="5123" name="文本占位符 288770"/>
          <p:cNvSpPr>
            <a:spLocks noGrp="1"/>
          </p:cNvSpPr>
          <p:nvPr>
            <p:ph type="body"/>
          </p:nvPr>
        </p:nvSpPr>
        <p:spPr/>
        <p:txBody>
          <a:bodyPr anchor="t" anchorCtr="0"/>
          <a:p>
            <a:pPr lvl="0"/>
            <a:r>
              <a:rPr lang="en-GB" altLang="zh-CN"/>
              <a:t>Background provided by m62 </a:t>
            </a:r>
            <a:r>
              <a:rPr lang="en-GB" altLang="zh-CN" dirty="0" err="1"/>
              <a:t>Visualcommunications</a:t>
            </a:r>
            <a:r>
              <a:rPr lang="en-GB" altLang="zh-CN"/>
              <a:t>, visit www.m62.net for more information</a:t>
            </a:r>
            <a:endParaRPr lang="en-GB" altLang="zh-CN"/>
          </a:p>
          <a:p>
            <a:pPr lvl="0"/>
            <a:endParaRPr lang="zh-CN" alt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灯片编号占位符 1"/>
          <p:cNvSpPr/>
          <p:nvPr>
            <p:ph type="sldNum" sz="quarter"/>
          </p:nvPr>
        </p:nvSpPr>
        <p:spPr>
          <a:xfrm>
            <a:off x="3884613" y="8685213"/>
            <a:ext cx="2971800" cy="457200"/>
          </a:xfrm>
          <a:prstGeom prst="rect">
            <a:avLst/>
          </a:prstGeom>
          <a:noFill/>
          <a:ln w="9525">
            <a:noFill/>
          </a:ln>
        </p:spPr>
        <p:txBody>
          <a:bodyPr anchor="b" anchorCtr="0"/>
          <a:p>
            <a:pPr lvl="0" algn="r"/>
            <a:fld id="{9A0DB2DC-4C9A-4742-B13C-FB6460FD3503}" type="slidenum">
              <a:rPr lang="zh-CN" altLang="en-US" sz="1200" b="0" dirty="0"/>
            </a:fld>
            <a:endParaRPr lang="zh-CN" altLang="en-US" sz="1200" b="0" dirty="0"/>
          </a:p>
        </p:txBody>
      </p:sp>
      <p:sp>
        <p:nvSpPr>
          <p:cNvPr id="5122" name="幻灯片图像占位符 288769"/>
          <p:cNvSpPr>
            <a:spLocks noRot="1" noTextEdit="1"/>
          </p:cNvSpPr>
          <p:nvPr>
            <p:ph type="sldImg"/>
          </p:nvPr>
        </p:nvSpPr>
        <p:spPr/>
      </p:sp>
      <p:sp>
        <p:nvSpPr>
          <p:cNvPr id="5123" name="文本占位符 288770"/>
          <p:cNvSpPr>
            <a:spLocks noGrp="1"/>
          </p:cNvSpPr>
          <p:nvPr>
            <p:ph type="body"/>
          </p:nvPr>
        </p:nvSpPr>
        <p:spPr/>
        <p:txBody>
          <a:bodyPr anchor="t" anchorCtr="0"/>
          <a:p>
            <a:pPr lvl="0"/>
            <a:r>
              <a:rPr lang="en-GB" altLang="zh-CN"/>
              <a:t>Background provided by m62 </a:t>
            </a:r>
            <a:r>
              <a:rPr lang="en-GB" altLang="zh-CN" dirty="0" err="1"/>
              <a:t>Visualcommunications</a:t>
            </a:r>
            <a:r>
              <a:rPr lang="en-GB" altLang="zh-CN"/>
              <a:t>, visit www.m62.net for more information</a:t>
            </a:r>
            <a:endParaRPr lang="en-GB" altLang="zh-CN"/>
          </a:p>
          <a:p>
            <a:pPr lvl="0"/>
            <a:endParaRPr lang="zh-CN" alt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5" name="页脚占位符 4"/>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5" name="页脚占位符 4"/>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5293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5" name="页脚占位符 4"/>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3" name="日期占位符 2"/>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4" name="页脚占位符 3"/>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5" name="灯片编号占位符 4"/>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628650" y="1825625"/>
            <a:ext cx="38862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29150" y="1825625"/>
            <a:ext cx="38862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6" name="页脚占位符 5"/>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628650" y="1825625"/>
            <a:ext cx="38862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quarter" idx="2"/>
          </p:nvPr>
        </p:nvSpPr>
        <p:spPr>
          <a:xfrm>
            <a:off x="4629150" y="1825625"/>
            <a:ext cx="3886200" cy="209867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内容占位符 4"/>
          <p:cNvSpPr>
            <a:spLocks noGrp="1"/>
          </p:cNvSpPr>
          <p:nvPr>
            <p:ph sz="quarter" idx="3"/>
          </p:nvPr>
        </p:nvSpPr>
        <p:spPr>
          <a:xfrm>
            <a:off x="4629150" y="4076700"/>
            <a:ext cx="3886200" cy="21002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6" name="日期占位符 5"/>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7" name="页脚占位符 6"/>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8" name="灯片编号占位符 7"/>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5" name="页脚占位符 4"/>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5" name="页脚占位符 4"/>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4296"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6" name="页脚占位符 5"/>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2665379"/>
            <a:ext cx="3655181"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2665379"/>
            <a:ext cx="3673182"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8" name="页脚占位符 7"/>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9" name="灯片编号占位符 8"/>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4" name="页脚占位符 3"/>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5" name="灯片编号占位符 4"/>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3" name="页脚占位符 2"/>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4" name="灯片编号占位符 3"/>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6" name="页脚占位符 5"/>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6" name="页脚占位符 5"/>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标题 1025"/>
          <p:cNvSpPr>
            <a:spLocks noGrp="1"/>
          </p:cNvSpPr>
          <p:nvPr>
            <p:ph type="title"/>
          </p:nvPr>
        </p:nvSpPr>
        <p:spPr>
          <a:xfrm>
            <a:off x="457200" y="274638"/>
            <a:ext cx="8229600" cy="1143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027" name="文本占位符 1026"/>
          <p:cNvSpPr>
            <a:spLocks noGrp="1"/>
          </p:cNvSpPr>
          <p:nvPr>
            <p:ph type="body"/>
          </p:nvPr>
        </p:nvSpPr>
        <p:spPr>
          <a:xfrm>
            <a:off x="457200" y="1600200"/>
            <a:ext cx="8229600" cy="4525963"/>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28" name="日期占位符 1027"/>
          <p:cNvSpPr>
            <a:spLocks noGrp="1"/>
          </p:cNvSpPr>
          <p:nvPr>
            <p:ph type="dt" sz="half" idx="2"/>
          </p:nvPr>
        </p:nvSpPr>
        <p:spPr>
          <a:xfrm>
            <a:off x="457200" y="6245225"/>
            <a:ext cx="2133600" cy="476250"/>
          </a:xfrm>
          <a:prstGeom prst="rect">
            <a:avLst/>
          </a:prstGeom>
          <a:noFill/>
          <a:ln w="9525">
            <a:noFill/>
          </a:ln>
        </p:spPr>
        <p:txBody>
          <a:bodyPr/>
          <a:lstStyle>
            <a:lvl1pPr>
              <a:defRPr sz="1400" b="0"/>
            </a:lvl1pPr>
          </a:lstStyle>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1029" name="页脚占位符 1028"/>
          <p:cNvSpPr>
            <a:spLocks noGrp="1"/>
          </p:cNvSpPr>
          <p:nvPr>
            <p:ph type="ftr" sz="quarter" idx="3"/>
          </p:nvPr>
        </p:nvSpPr>
        <p:spPr>
          <a:xfrm>
            <a:off x="3124200" y="6245225"/>
            <a:ext cx="2895600" cy="476250"/>
          </a:xfrm>
          <a:prstGeom prst="rect">
            <a:avLst/>
          </a:prstGeom>
          <a:noFill/>
          <a:ln w="9525">
            <a:noFill/>
          </a:ln>
        </p:spPr>
        <p:txBody>
          <a:bodyPr/>
          <a:lstStyle>
            <a:lvl1pPr algn="ctr">
              <a:defRPr sz="1400" b="0"/>
            </a:lvl1pPr>
          </a:lstStyle>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1030" name="灯片编号占位符 1029"/>
          <p:cNvSpPr>
            <a:spLocks noGrp="1"/>
          </p:cNvSpPr>
          <p:nvPr>
            <p:ph type="sldNum" sz="quarter" idx="4"/>
          </p:nvPr>
        </p:nvSpPr>
        <p:spPr>
          <a:xfrm>
            <a:off x="6553200" y="6245225"/>
            <a:ext cx="2133600" cy="476250"/>
          </a:xfrm>
          <a:prstGeom prst="rect">
            <a:avLst/>
          </a:prstGeom>
          <a:noFill/>
          <a:ln w="9525">
            <a:noFill/>
          </a:ln>
        </p:spPr>
        <p:txBody>
          <a:bodyPr/>
          <a:lstStyle>
            <a:lvl1pPr algn="r">
              <a:defRPr sz="1400" b="0"/>
            </a:lvl1p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anose="02010609030101010101" pitchFamily="49" charset="-122"/>
          <a:ea typeface="楷体_GB2312" panose="0201060903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anose="02010609030101010101" pitchFamily="49" charset="-122"/>
          <a:ea typeface="楷体_GB2312" panose="0201060903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anose="02010609030101010101" pitchFamily="49" charset="-122"/>
          <a:ea typeface="楷体_GB2312" panose="0201060903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anose="02010609030101010101" pitchFamily="49" charset="-122"/>
          <a:ea typeface="楷体_GB2312" panose="02010609030101010101" pitchFamily="49" charset="-122"/>
          <a:cs typeface="+mn-cs"/>
        </a:defRPr>
      </a:lvl5pPr>
      <a:lvl6pPr marL="2286000" lvl="5"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anose="02010609030101010101" pitchFamily="49" charset="-122"/>
          <a:ea typeface="楷体_GB2312" panose="02010609030101010101" pitchFamily="49" charset="-122"/>
          <a:cs typeface="+mn-cs"/>
        </a:defRPr>
      </a:lvl6pPr>
      <a:lvl7pPr marL="2743200" lvl="6"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anose="02010609030101010101" pitchFamily="49" charset="-122"/>
          <a:ea typeface="楷体_GB2312" panose="02010609030101010101" pitchFamily="49" charset="-122"/>
          <a:cs typeface="+mn-cs"/>
        </a:defRPr>
      </a:lvl7pPr>
      <a:lvl8pPr marL="3200400" lvl="7"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anose="02010609030101010101" pitchFamily="49" charset="-122"/>
          <a:ea typeface="楷体_GB2312" panose="02010609030101010101" pitchFamily="49" charset="-122"/>
          <a:cs typeface="+mn-cs"/>
        </a:defRPr>
      </a:lvl8pPr>
      <a:lvl9pPr marL="3657600" lvl="8"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anose="02010609030101010101" pitchFamily="49" charset="-122"/>
          <a:ea typeface="楷体_GB2312" panose="02010609030101010101" pitchFamily="49" charset="-122"/>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2.xml"/><Relationship Id="rId2" Type="http://schemas.openxmlformats.org/officeDocument/2006/relationships/image" Target="../media/image2.png"/><Relationship Id="rId1" Type="http://schemas.openxmlformats.org/officeDocument/2006/relationships/image" Target="../media/image1.GIF"/></Relationships>
</file>

<file path=ppt/slides/_rels/slide10.xml.rels><?xml version="1.0" encoding="UTF-8" standalone="yes"?>
<Relationships xmlns="http://schemas.openxmlformats.org/package/2006/relationships"><Relationship Id="rId7" Type="http://schemas.openxmlformats.org/officeDocument/2006/relationships/notesSlide" Target="../notesSlides/notesSlide10.xml"/><Relationship Id="rId6"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18.png"/><Relationship Id="rId3"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image" Target="../media/image1.GIF"/></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12.xml"/><Relationship Id="rId3" Type="http://schemas.openxmlformats.org/officeDocument/2006/relationships/image" Target="../media/image20.jpeg"/><Relationship Id="rId2" Type="http://schemas.openxmlformats.org/officeDocument/2006/relationships/image" Target="../media/image2.png"/><Relationship Id="rId1" Type="http://schemas.openxmlformats.org/officeDocument/2006/relationships/image" Target="../media/image1.GIF"/></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slideLayout" Target="../slideLayouts/slideLayout12.xml"/><Relationship Id="rId4" Type="http://schemas.openxmlformats.org/officeDocument/2006/relationships/image" Target="../media/image22.jpeg"/><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image" Target="../media/image1.GIF"/></Relationships>
</file>

<file path=ppt/slides/_rels/slide13.xml.rels><?xml version="1.0" encoding="UTF-8" standalone="yes"?>
<Relationships xmlns="http://schemas.openxmlformats.org/package/2006/relationships"><Relationship Id="rId6" Type="http://schemas.openxmlformats.org/officeDocument/2006/relationships/notesSlide" Target="../notesSlides/notesSlide13.xml"/><Relationship Id="rId5" Type="http://schemas.openxmlformats.org/officeDocument/2006/relationships/slideLayout" Target="../slideLayouts/slideLayout12.xml"/><Relationship Id="rId4" Type="http://schemas.openxmlformats.org/officeDocument/2006/relationships/image" Target="../media/image24.png"/><Relationship Id="rId3" Type="http://schemas.openxmlformats.org/officeDocument/2006/relationships/image" Target="../media/image23.jpeg"/><Relationship Id="rId2" Type="http://schemas.openxmlformats.org/officeDocument/2006/relationships/image" Target="../media/image2.png"/><Relationship Id="rId1" Type="http://schemas.openxmlformats.org/officeDocument/2006/relationships/image" Target="../media/image1.GIF"/></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12.xml"/><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image" Target="../media/image1.GIF"/></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12.xml"/><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image" Target="../media/image1.GIF"/></Relationships>
</file>

<file path=ppt/slides/_rels/slide16.xml.rels><?xml version="1.0" encoding="UTF-8" standalone="yes"?>
<Relationships xmlns="http://schemas.openxmlformats.org/package/2006/relationships"><Relationship Id="rId6" Type="http://schemas.openxmlformats.org/officeDocument/2006/relationships/notesSlide" Target="../notesSlides/notesSlide16.xml"/><Relationship Id="rId5" Type="http://schemas.openxmlformats.org/officeDocument/2006/relationships/slideLayout" Target="../slideLayouts/slideLayout12.xml"/><Relationship Id="rId4" Type="http://schemas.openxmlformats.org/officeDocument/2006/relationships/image" Target="../media/image28.png"/><Relationship Id="rId3" Type="http://schemas.openxmlformats.org/officeDocument/2006/relationships/image" Target="../media/image27.jpeg"/><Relationship Id="rId2" Type="http://schemas.openxmlformats.org/officeDocument/2006/relationships/image" Target="../media/image2.png"/><Relationship Id="rId1" Type="http://schemas.openxmlformats.org/officeDocument/2006/relationships/image" Target="../media/image1.GIF"/></Relationships>
</file>

<file path=ppt/slides/_rels/slide17.xml.rels><?xml version="1.0" encoding="UTF-8" standalone="yes"?>
<Relationships xmlns="http://schemas.openxmlformats.org/package/2006/relationships"><Relationship Id="rId6" Type="http://schemas.openxmlformats.org/officeDocument/2006/relationships/notesSlide" Target="../notesSlides/notesSlide17.xml"/><Relationship Id="rId5" Type="http://schemas.openxmlformats.org/officeDocument/2006/relationships/slideLayout" Target="../slideLayouts/slideLayout12.xml"/><Relationship Id="rId4" Type="http://schemas.openxmlformats.org/officeDocument/2006/relationships/image" Target="../media/image30.jpeg"/><Relationship Id="rId3" Type="http://schemas.openxmlformats.org/officeDocument/2006/relationships/image" Target="../media/image29.jpeg"/><Relationship Id="rId2" Type="http://schemas.openxmlformats.org/officeDocument/2006/relationships/image" Target="../media/image2.png"/><Relationship Id="rId1" Type="http://schemas.openxmlformats.org/officeDocument/2006/relationships/image" Target="../media/image1.GIF"/></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12.xml"/><Relationship Id="rId3"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image" Target="../media/image1.GIF"/></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12.xml"/><Relationship Id="rId3" Type="http://schemas.openxmlformats.org/officeDocument/2006/relationships/image" Target="../media/image32.png"/><Relationship Id="rId2" Type="http://schemas.openxmlformats.org/officeDocument/2006/relationships/image" Target="../media/image2.png"/><Relationship Id="rId1" Type="http://schemas.openxmlformats.org/officeDocument/2006/relationships/image" Target="../media/image1.GIF"/></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2.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GIF"/></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12.xml"/><Relationship Id="rId4" Type="http://schemas.openxmlformats.org/officeDocument/2006/relationships/image" Target="../media/image5.png"/><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image" Target="../media/image1.GIF"/></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12.xml"/><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image" Target="../media/image1.GIF"/></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12.xml"/><Relationship Id="rId4" Type="http://schemas.openxmlformats.org/officeDocument/2006/relationships/image" Target="../media/image8.jpeg"/><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image" Target="../media/image1.GIF"/></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12.xml"/><Relationship Id="rId4" Type="http://schemas.openxmlformats.org/officeDocument/2006/relationships/image" Target="../media/image10.jpeg"/><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image" Target="../media/image1.GIF"/></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12.xml"/><Relationship Id="rId4" Type="http://schemas.openxmlformats.org/officeDocument/2006/relationships/image" Target="../media/image12.jpeg"/><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image" Target="../media/image1.GIF"/></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12.xml"/><Relationship Id="rId4" Type="http://schemas.openxmlformats.org/officeDocument/2006/relationships/image" Target="../media/image14.jpeg"/><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image" Target="../media/image1.GIF"/></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12.xml"/><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image" Target="../media/image1.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87747" name="图片 287746" descr="008ah"/>
          <p:cNvPicPr>
            <a:picLocks noChangeAspect="1"/>
          </p:cNvPicPr>
          <p:nvPr/>
        </p:nvPicPr>
        <p:blipFill>
          <a:blip r:embed="rId1">
            <a:lum bright="39999" contrast="-70000"/>
          </a:blip>
          <a:stretch>
            <a:fillRect/>
          </a:stretch>
        </p:blipFill>
        <p:spPr>
          <a:xfrm rot="-284582">
            <a:off x="6588125" y="115888"/>
            <a:ext cx="1014413" cy="720725"/>
          </a:xfrm>
          <a:prstGeom prst="rect">
            <a:avLst/>
          </a:prstGeom>
          <a:noFill/>
          <a:ln w="9525">
            <a:noFill/>
          </a:ln>
        </p:spPr>
      </p:pic>
      <p:sp>
        <p:nvSpPr>
          <p:cNvPr id="287753" name="直接连接符 287752"/>
          <p:cNvSpPr/>
          <p:nvPr/>
        </p:nvSpPr>
        <p:spPr>
          <a:xfrm>
            <a:off x="1187450" y="6165850"/>
            <a:ext cx="6697663" cy="0"/>
          </a:xfrm>
          <a:prstGeom prst="line">
            <a:avLst/>
          </a:prstGeom>
          <a:ln w="60325" cap="flat" cmpd="thickThin">
            <a:solidFill>
              <a:srgbClr val="99CC00"/>
            </a:solidFill>
            <a:prstDash val="solid"/>
            <a:round/>
            <a:headEnd type="none" w="med" len="med"/>
            <a:tailEnd type="none" w="med" len="med"/>
          </a:ln>
        </p:spPr>
      </p:sp>
      <p:grpSp>
        <p:nvGrpSpPr>
          <p:cNvPr id="4099" name="组合 287753"/>
          <p:cNvGrpSpPr/>
          <p:nvPr/>
        </p:nvGrpSpPr>
        <p:grpSpPr>
          <a:xfrm>
            <a:off x="0" y="115888"/>
            <a:ext cx="9144000" cy="936625"/>
            <a:chOff x="0" y="73"/>
            <a:chExt cx="5760" cy="590"/>
          </a:xfrm>
        </p:grpSpPr>
        <p:sp>
          <p:nvSpPr>
            <p:cNvPr id="4100" name="直接连接符 287754"/>
            <p:cNvSpPr/>
            <p:nvPr/>
          </p:nvSpPr>
          <p:spPr>
            <a:xfrm>
              <a:off x="0" y="73"/>
              <a:ext cx="5760" cy="0"/>
            </a:xfrm>
            <a:prstGeom prst="line">
              <a:avLst/>
            </a:prstGeom>
            <a:ln w="47625" cap="flat" cmpd="thickThin">
              <a:solidFill>
                <a:srgbClr val="99CC00"/>
              </a:solidFill>
              <a:prstDash val="solid"/>
              <a:round/>
              <a:headEnd type="none" w="med" len="med"/>
              <a:tailEnd type="none" w="med" len="med"/>
            </a:ln>
          </p:spPr>
        </p:sp>
        <p:grpSp>
          <p:nvGrpSpPr>
            <p:cNvPr id="4101" name="组合 287755"/>
            <p:cNvGrpSpPr/>
            <p:nvPr/>
          </p:nvGrpSpPr>
          <p:grpSpPr>
            <a:xfrm>
              <a:off x="0" y="73"/>
              <a:ext cx="5760" cy="590"/>
              <a:chOff x="0" y="0"/>
              <a:chExt cx="5760" cy="646"/>
            </a:xfrm>
          </p:grpSpPr>
          <p:sp>
            <p:nvSpPr>
              <p:cNvPr id="4102" name="矩形 287756"/>
              <p:cNvSpPr/>
              <p:nvPr/>
            </p:nvSpPr>
            <p:spPr>
              <a:xfrm>
                <a:off x="0" y="0"/>
                <a:ext cx="5760" cy="516"/>
              </a:xfrm>
              <a:prstGeom prst="rect">
                <a:avLst/>
              </a:prstGeom>
              <a:gradFill rotWithShape="1">
                <a:gsLst>
                  <a:gs pos="0">
                    <a:srgbClr val="331050"/>
                  </a:gs>
                  <a:gs pos="100000">
                    <a:srgbClr val="4D1979">
                      <a:alpha val="67000"/>
                    </a:srgbClr>
                  </a:gs>
                </a:gsLst>
                <a:lin ang="18900000" scaled="1"/>
                <a:tileRect/>
              </a:gradFill>
              <a:ln w="9525">
                <a:noFill/>
              </a:ln>
            </p:spPr>
            <p:txBody>
              <a:bodyPr anchor="t" anchorCtr="0"/>
              <a:p>
                <a:endParaRPr lang="zh-CN" altLang="en-US">
                  <a:latin typeface="楷体_GB2312" panose="02010609030101010101" pitchFamily="49" charset="-122"/>
                  <a:ea typeface="楷体_GB2312" panose="02010609030101010101" pitchFamily="49" charset="-122"/>
                </a:endParaRPr>
              </a:p>
            </p:txBody>
          </p:sp>
          <p:sp>
            <p:nvSpPr>
              <p:cNvPr id="4103" name="矩形 287757"/>
              <p:cNvSpPr/>
              <p:nvPr/>
            </p:nvSpPr>
            <p:spPr>
              <a:xfrm rot="10800000">
                <a:off x="0" y="506"/>
                <a:ext cx="5760" cy="140"/>
              </a:xfrm>
              <a:prstGeom prst="rect">
                <a:avLst/>
              </a:prstGeom>
              <a:gradFill rotWithShape="1">
                <a:gsLst>
                  <a:gs pos="0">
                    <a:srgbClr val="3B3B3B">
                      <a:alpha val="0"/>
                    </a:srgbClr>
                  </a:gs>
                  <a:gs pos="100000">
                    <a:schemeClr val="bg2">
                      <a:alpha val="67000"/>
                    </a:schemeClr>
                  </a:gs>
                </a:gsLst>
                <a:lin ang="5400000" scaled="1"/>
                <a:tileRect/>
              </a:gradFill>
              <a:ln w="9525">
                <a:noFill/>
              </a:ln>
            </p:spPr>
            <p:txBody>
              <a:bodyPr anchor="t" anchorCtr="0"/>
              <a:p>
                <a:endParaRPr lang="zh-CN" altLang="en-US">
                  <a:latin typeface="楷体_GB2312" panose="02010609030101010101" pitchFamily="49" charset="-122"/>
                  <a:ea typeface="楷体_GB2312" panose="02010609030101010101" pitchFamily="49" charset="-122"/>
                </a:endParaRPr>
              </a:p>
            </p:txBody>
          </p:sp>
          <p:pic>
            <p:nvPicPr>
              <p:cNvPr id="4104" name="图片 287758"/>
              <p:cNvPicPr>
                <a:picLocks noChangeAspect="1"/>
              </p:cNvPicPr>
              <p:nvPr/>
            </p:nvPicPr>
            <p:blipFill>
              <a:blip r:embed="rId2">
                <a:lum bright="-12000"/>
              </a:blip>
              <a:srcRect t="18701" r="15749" b="42659"/>
              <a:stretch>
                <a:fillRect/>
              </a:stretch>
            </p:blipFill>
            <p:spPr>
              <a:xfrm>
                <a:off x="4781" y="0"/>
                <a:ext cx="979" cy="500"/>
              </a:xfrm>
              <a:prstGeom prst="rect">
                <a:avLst/>
              </a:prstGeom>
              <a:noFill/>
              <a:ln w="9525">
                <a:noFill/>
              </a:ln>
            </p:spPr>
          </p:pic>
          <p:sp>
            <p:nvSpPr>
              <p:cNvPr id="4105" name="矩形 287759"/>
              <p:cNvSpPr/>
              <p:nvPr/>
            </p:nvSpPr>
            <p:spPr>
              <a:xfrm>
                <a:off x="0" y="472"/>
                <a:ext cx="5760" cy="44"/>
              </a:xfrm>
              <a:prstGeom prst="rect">
                <a:avLst/>
              </a:prstGeom>
              <a:gradFill rotWithShape="1">
                <a:gsLst>
                  <a:gs pos="0">
                    <a:srgbClr val="C9E576">
                      <a:alpha val="67000"/>
                    </a:srgbClr>
                  </a:gs>
                  <a:gs pos="100000">
                    <a:srgbClr val="97C523"/>
                  </a:gs>
                </a:gsLst>
                <a:lin ang="5400000" scaled="1"/>
                <a:tileRect/>
              </a:gradFill>
              <a:ln w="9525">
                <a:noFill/>
              </a:ln>
            </p:spPr>
            <p:txBody>
              <a:bodyPr anchor="t" anchorCtr="0"/>
              <a:p>
                <a:endParaRPr lang="zh-CN" altLang="en-US">
                  <a:latin typeface="楷体_GB2312" panose="02010609030101010101" pitchFamily="49" charset="-122"/>
                  <a:ea typeface="楷体_GB2312" panose="02010609030101010101" pitchFamily="49" charset="-122"/>
                </a:endParaRPr>
              </a:p>
            </p:txBody>
          </p:sp>
          <p:sp>
            <p:nvSpPr>
              <p:cNvPr id="4106" name="矩形 287760"/>
              <p:cNvSpPr/>
              <p:nvPr/>
            </p:nvSpPr>
            <p:spPr>
              <a:xfrm>
                <a:off x="0" y="0"/>
                <a:ext cx="5760" cy="164"/>
              </a:xfrm>
              <a:prstGeom prst="rect">
                <a:avLst/>
              </a:prstGeom>
              <a:gradFill rotWithShape="1">
                <a:gsLst>
                  <a:gs pos="0">
                    <a:schemeClr val="bg1">
                      <a:alpha val="67000"/>
                    </a:schemeClr>
                  </a:gs>
                  <a:gs pos="100000">
                    <a:srgbClr val="767676">
                      <a:alpha val="0"/>
                    </a:srgbClr>
                  </a:gs>
                </a:gsLst>
                <a:lin ang="5400000" scaled="1"/>
                <a:tileRect/>
              </a:gradFill>
              <a:ln w="9525">
                <a:noFill/>
              </a:ln>
            </p:spPr>
            <p:txBody>
              <a:bodyPr anchor="t" anchorCtr="0"/>
              <a:p>
                <a:endParaRPr lang="zh-CN" altLang="en-US">
                  <a:latin typeface="楷体_GB2312" panose="02010609030101010101" pitchFamily="49" charset="-122"/>
                  <a:ea typeface="楷体_GB2312" panose="02010609030101010101" pitchFamily="49" charset="-122"/>
                </a:endParaRPr>
              </a:p>
            </p:txBody>
          </p:sp>
        </p:grpSp>
      </p:grpSp>
      <p:sp>
        <p:nvSpPr>
          <p:cNvPr id="287767" name="矩形 287766"/>
          <p:cNvSpPr/>
          <p:nvPr/>
        </p:nvSpPr>
        <p:spPr>
          <a:xfrm>
            <a:off x="1352550" y="280035"/>
            <a:ext cx="7554595" cy="405130"/>
          </a:xfrm>
          <a:prstGeom prst="rect">
            <a:avLst/>
          </a:prstGeom>
          <a:noFill/>
          <a:ln w="9525">
            <a:noFill/>
          </a:ln>
        </p:spPr>
        <p:txBody>
          <a:bodyPr anchor="b" anchorCtr="0"/>
          <a:p>
            <a:r>
              <a:rPr lang="zh-CN" altLang="en-US" sz="2400">
                <a:solidFill>
                  <a:srgbClr val="FFFF00"/>
                </a:solidFill>
                <a:latin typeface="Arial" panose="020B0604020202020204" pitchFamily="34" charset="0"/>
                <a:ea typeface="黑体" panose="02010609060101010101" pitchFamily="2" charset="-122"/>
              </a:rPr>
              <a:t>模块</a:t>
            </a:r>
            <a:r>
              <a:rPr lang="zh-CN" sz="2400">
                <a:solidFill>
                  <a:srgbClr val="FFFF00"/>
                </a:solidFill>
                <a:latin typeface="Arial" panose="020B0604020202020204" pitchFamily="34" charset="0"/>
                <a:ea typeface="黑体" panose="02010609060101010101" pitchFamily="2" charset="-122"/>
              </a:rPr>
              <a:t>八</a:t>
            </a:r>
            <a:r>
              <a:rPr lang="en-US" altLang="zh-CN" sz="2400">
                <a:solidFill>
                  <a:srgbClr val="FFFF00"/>
                </a:solidFill>
                <a:latin typeface="Arial" panose="020B0604020202020204" pitchFamily="34" charset="0"/>
                <a:ea typeface="黑体" panose="02010609060101010101" pitchFamily="2" charset="-122"/>
              </a:rPr>
              <a:t> </a:t>
            </a:r>
            <a:r>
              <a:rPr lang="zh-CN" sz="2400">
                <a:solidFill>
                  <a:srgbClr val="FFFF00"/>
                </a:solidFill>
                <a:latin typeface="Arial" panose="020B0604020202020204" pitchFamily="34" charset="0"/>
                <a:ea typeface="黑体" panose="02010609060101010101" pitchFamily="2" charset="-122"/>
              </a:rPr>
              <a:t>液压传动与气压传动</a:t>
            </a:r>
            <a:r>
              <a:rPr lang="en-US" altLang="zh-CN" sz="2400">
                <a:solidFill>
                  <a:srgbClr val="FFFF00"/>
                </a:solidFill>
                <a:latin typeface="Arial" panose="020B0604020202020204" pitchFamily="34" charset="0"/>
                <a:ea typeface="黑体" panose="02010609060101010101" pitchFamily="2" charset="-122"/>
              </a:rPr>
              <a:t>   8-5 </a:t>
            </a:r>
            <a:r>
              <a:rPr lang="zh-CN" altLang="en-US" sz="2400">
                <a:solidFill>
                  <a:srgbClr val="FFFF00"/>
                </a:solidFill>
                <a:latin typeface="Arial" panose="020B0604020202020204" pitchFamily="34" charset="0"/>
                <a:ea typeface="黑体" panose="02010609060101010101" pitchFamily="2" charset="-122"/>
              </a:rPr>
              <a:t>气</a:t>
            </a:r>
            <a:r>
              <a:rPr lang="zh-CN" altLang="en-US" sz="2400">
                <a:solidFill>
                  <a:srgbClr val="FFFF00"/>
                </a:solidFill>
                <a:latin typeface="Arial" panose="020B0604020202020204" pitchFamily="34" charset="0"/>
                <a:ea typeface="黑体" panose="02010609060101010101" pitchFamily="2" charset="-122"/>
              </a:rPr>
              <a:t>压传动元件</a:t>
            </a:r>
            <a:endParaRPr lang="zh-CN" altLang="en-US" sz="2400">
              <a:solidFill>
                <a:srgbClr val="FFFF00"/>
              </a:solidFill>
              <a:latin typeface="Arial" panose="020B0604020202020204" pitchFamily="34" charset="0"/>
              <a:ea typeface="黑体" panose="02010609060101010101" pitchFamily="2" charset="-122"/>
            </a:endParaRPr>
          </a:p>
        </p:txBody>
      </p:sp>
      <p:sp>
        <p:nvSpPr>
          <p:cNvPr id="287775" name="矩形 287774"/>
          <p:cNvSpPr/>
          <p:nvPr/>
        </p:nvSpPr>
        <p:spPr>
          <a:xfrm>
            <a:off x="1476375" y="1786255"/>
            <a:ext cx="5906135" cy="2287905"/>
          </a:xfrm>
          <a:prstGeom prst="rect">
            <a:avLst/>
          </a:prstGeom>
          <a:noFill/>
          <a:ln w="12700">
            <a:noFill/>
          </a:ln>
        </p:spPr>
        <p:txBody>
          <a:bodyPr wrap="square" anchor="t" anchorCtr="0">
            <a:spAutoFit/>
          </a:bodyPr>
          <a:p>
            <a:pPr algn="ctr" eaLnBrk="0" hangingPunct="0">
              <a:lnSpc>
                <a:spcPct val="140000"/>
              </a:lnSpc>
            </a:pPr>
            <a:endParaRPr lang="zh-CN" altLang="en-US" sz="2400" dirty="0">
              <a:latin typeface="黑体" panose="02010609060101010101" pitchFamily="2" charset="-122"/>
              <a:ea typeface="黑体" panose="02010609060101010101" pitchFamily="2" charset="-122"/>
            </a:endParaRPr>
          </a:p>
          <a:p>
            <a:pPr algn="ctr" eaLnBrk="0" hangingPunct="0">
              <a:lnSpc>
                <a:spcPct val="140000"/>
              </a:lnSpc>
            </a:pPr>
            <a:r>
              <a:rPr lang="en-US" altLang="zh-CN" sz="4000" dirty="0">
                <a:latin typeface="黑体" panose="02010609060101010101" pitchFamily="2" charset="-122"/>
                <a:ea typeface="黑体" panose="02010609060101010101" pitchFamily="2" charset="-122"/>
              </a:rPr>
              <a:t>8-5 </a:t>
            </a:r>
            <a:r>
              <a:rPr lang="zh-CN" altLang="en-US" sz="4000" dirty="0">
                <a:latin typeface="黑体" panose="02010609060101010101" pitchFamily="2" charset="-122"/>
                <a:ea typeface="黑体" panose="02010609060101010101" pitchFamily="2" charset="-122"/>
              </a:rPr>
              <a:t>气</a:t>
            </a:r>
            <a:r>
              <a:rPr lang="zh-CN" altLang="en-US" sz="4000" dirty="0">
                <a:latin typeface="黑体" panose="02010609060101010101" pitchFamily="2" charset="-122"/>
                <a:ea typeface="黑体" panose="02010609060101010101" pitchFamily="2" charset="-122"/>
              </a:rPr>
              <a:t>压传动元件</a:t>
            </a:r>
            <a:r>
              <a:rPr lang="zh-CN" altLang="en-US" sz="4400" dirty="0">
                <a:latin typeface="黑体" panose="02010609060101010101" pitchFamily="2" charset="-122"/>
                <a:ea typeface="黑体" panose="02010609060101010101" pitchFamily="2" charset="-122"/>
              </a:rPr>
              <a:t> </a:t>
            </a:r>
            <a:r>
              <a:rPr lang="zh-CN" altLang="en-US" sz="5400" dirty="0">
                <a:latin typeface="黑体" panose="02010609060101010101" pitchFamily="2" charset="-122"/>
                <a:ea typeface="黑体" panose="02010609060101010101" pitchFamily="2" charset="-122"/>
              </a:rPr>
              <a:t> </a:t>
            </a:r>
            <a:r>
              <a:rPr lang="zh-CN" altLang="en-US" sz="2400" dirty="0">
                <a:latin typeface="黑体" panose="02010609060101010101" pitchFamily="2" charset="-122"/>
                <a:ea typeface="黑体" panose="02010609060101010101" pitchFamily="2" charset="-122"/>
              </a:rPr>
              <a:t> </a:t>
            </a:r>
            <a:endParaRPr lang="zh-CN" altLang="en-US" sz="2400" dirty="0">
              <a:latin typeface="黑体" panose="02010609060101010101" pitchFamily="2" charset="-122"/>
              <a:ea typeface="黑体" panose="02010609060101010101" pitchFamily="2" charset="-122"/>
            </a:endParaRPr>
          </a:p>
          <a:p>
            <a:pPr algn="ctr" eaLnBrk="0" hangingPunct="0">
              <a:lnSpc>
                <a:spcPct val="140000"/>
              </a:lnSpc>
            </a:pPr>
            <a:endParaRPr lang="zh-CN" altLang="en-US" sz="2400" dirty="0">
              <a:latin typeface="黑体" panose="02010609060101010101" pitchFamily="2" charset="-122"/>
              <a:ea typeface="黑体" panose="02010609060101010101" pitchFamily="2" charset="-122"/>
            </a:endParaRPr>
          </a:p>
        </p:txBody>
      </p:sp>
      <p:sp>
        <p:nvSpPr>
          <p:cNvPr id="3" name="矩形 2"/>
          <p:cNvSpPr/>
          <p:nvPr/>
        </p:nvSpPr>
        <p:spPr>
          <a:xfrm>
            <a:off x="1582420" y="6260783"/>
            <a:ext cx="6048375" cy="368300"/>
          </a:xfrm>
          <a:prstGeom prst="rect">
            <a:avLst/>
          </a:prstGeom>
          <a:noFill/>
          <a:ln w="9525">
            <a:noFill/>
          </a:ln>
        </p:spPr>
        <p:txBody>
          <a:bodyPr anchor="t" anchorCtr="0">
            <a:spAutoFit/>
          </a:bodyPr>
          <a:p>
            <a:pPr algn="ctr" fontAlgn="ctr"/>
            <a:r>
              <a:rPr lang="zh-CN" altLang="en-US" sz="1800" dirty="0">
                <a:latin typeface="楷体_GB2312" panose="02010609030101010101" pitchFamily="49" charset="-122"/>
                <a:ea typeface="楷体_GB2312" panose="02010609030101010101" pitchFamily="49" charset="-122"/>
              </a:rPr>
              <a:t>宣城市信息工程学校在线精品课程</a:t>
            </a:r>
            <a:r>
              <a:rPr lang="en-US" altLang="zh-CN" sz="1800" dirty="0">
                <a:latin typeface="楷体_GB2312" panose="02010609030101010101" pitchFamily="49" charset="-122"/>
                <a:ea typeface="楷体_GB2312" panose="02010609030101010101" pitchFamily="49" charset="-122"/>
              </a:rPr>
              <a:t>--</a:t>
            </a:r>
            <a:r>
              <a:rPr lang="zh-CN" altLang="en-US" sz="1800" dirty="0">
                <a:sym typeface="+mn-ea"/>
              </a:rPr>
              <a:t>《机械基础》</a:t>
            </a:r>
            <a:endParaRPr lang="en-US" altLang="zh-CN" sz="1800">
              <a:latin typeface="楷体_GB2312" panose="02010609030101010101" pitchFamily="49" charset="-122"/>
              <a:ea typeface="楷体_GB2312" panose="0201060903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87767"/>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87747"/>
                                        </p:tgtEl>
                                        <p:attrNameLst>
                                          <p:attrName>style.visibility</p:attrName>
                                        </p:attrNameLst>
                                      </p:cBhvr>
                                      <p:to>
                                        <p:strVal val="visible"/>
                                      </p:to>
                                    </p:set>
                                    <p:animEffect transition="in" filter="fade">
                                      <p:cBhvr>
                                        <p:cTn id="9" dur="2000"/>
                                        <p:tgtEl>
                                          <p:spTgt spid="287747"/>
                                        </p:tgtEl>
                                      </p:cBhvr>
                                    </p:animEffect>
                                  </p:childTnLst>
                                </p:cTn>
                              </p:par>
                              <p:par>
                                <p:cTn id="10" presetID="10" presetClass="entr" presetSubtype="0" fill="hold" nodeType="withEffect">
                                  <p:stCondLst>
                                    <p:cond delay="0"/>
                                  </p:stCondLst>
                                  <p:childTnLst>
                                    <p:set>
                                      <p:cBhvr>
                                        <p:cTn id="11" dur="1" fill="hold">
                                          <p:stCondLst>
                                            <p:cond delay="0"/>
                                          </p:stCondLst>
                                        </p:cTn>
                                        <p:tgtEl>
                                          <p:spTgt spid="287753"/>
                                        </p:tgtEl>
                                        <p:attrNameLst>
                                          <p:attrName>style.visibility</p:attrName>
                                        </p:attrNameLst>
                                      </p:cBhvr>
                                      <p:to>
                                        <p:strVal val="visible"/>
                                      </p:to>
                                    </p:set>
                                    <p:animEffect transition="in" filter="fade">
                                      <p:cBhvr>
                                        <p:cTn id="12" dur="2000"/>
                                        <p:tgtEl>
                                          <p:spTgt spid="287753"/>
                                        </p:tgtEl>
                                      </p:cBhvr>
                                    </p:animEffect>
                                  </p:childTnLst>
                                </p:cTn>
                              </p:par>
                            </p:childTnLst>
                          </p:cTn>
                        </p:par>
                        <p:par>
                          <p:cTn id="13" fill="hold">
                            <p:stCondLst>
                              <p:cond delay="0"/>
                            </p:stCondLst>
                            <p:childTnLst>
                              <p:par>
                                <p:cTn id="14" presetID="4" presetClass="entr" presetSubtype="32" fill="hold" grpId="0" nodeType="afterEffect">
                                  <p:stCondLst>
                                    <p:cond delay="0"/>
                                  </p:stCondLst>
                                  <p:childTnLst>
                                    <p:set>
                                      <p:cBhvr>
                                        <p:cTn id="15" dur="1" fill="hold">
                                          <p:stCondLst>
                                            <p:cond delay="0"/>
                                          </p:stCondLst>
                                        </p:cTn>
                                        <p:tgtEl>
                                          <p:spTgt spid="287775"/>
                                        </p:tgtEl>
                                        <p:attrNameLst>
                                          <p:attrName>style.visibility</p:attrName>
                                        </p:attrNameLst>
                                      </p:cBhvr>
                                      <p:to>
                                        <p:strVal val="visible"/>
                                      </p:to>
                                    </p:set>
                                    <p:animEffect transition="in" filter="box(out)">
                                      <p:cBhvr>
                                        <p:cTn id="16" dur="1000"/>
                                        <p:tgtEl>
                                          <p:spTgt spid="28777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67" grpId="0"/>
      <p:bldP spid="287775"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87747" name="图片 287746" descr="008ah"/>
          <p:cNvPicPr>
            <a:picLocks noChangeAspect="1"/>
          </p:cNvPicPr>
          <p:nvPr/>
        </p:nvPicPr>
        <p:blipFill>
          <a:blip r:embed="rId1">
            <a:lum bright="39999" contrast="-70000"/>
          </a:blip>
          <a:stretch>
            <a:fillRect/>
          </a:stretch>
        </p:blipFill>
        <p:spPr>
          <a:xfrm rot="-284582">
            <a:off x="6588125" y="115888"/>
            <a:ext cx="1014413" cy="720725"/>
          </a:xfrm>
          <a:prstGeom prst="rect">
            <a:avLst/>
          </a:prstGeom>
          <a:noFill/>
          <a:ln w="9525">
            <a:noFill/>
          </a:ln>
        </p:spPr>
      </p:pic>
      <p:sp>
        <p:nvSpPr>
          <p:cNvPr id="287753" name="直接连接符 287752"/>
          <p:cNvSpPr/>
          <p:nvPr/>
        </p:nvSpPr>
        <p:spPr>
          <a:xfrm>
            <a:off x="1187450" y="6165850"/>
            <a:ext cx="6697663" cy="0"/>
          </a:xfrm>
          <a:prstGeom prst="line">
            <a:avLst/>
          </a:prstGeom>
          <a:ln w="60325" cap="flat" cmpd="thickThin">
            <a:solidFill>
              <a:srgbClr val="99CC00"/>
            </a:solidFill>
            <a:prstDash val="solid"/>
            <a:round/>
            <a:headEnd type="none" w="med" len="med"/>
            <a:tailEnd type="none" w="med" len="med"/>
          </a:ln>
        </p:spPr>
      </p:sp>
      <p:grpSp>
        <p:nvGrpSpPr>
          <p:cNvPr id="4099" name="组合 287753"/>
          <p:cNvGrpSpPr/>
          <p:nvPr/>
        </p:nvGrpSpPr>
        <p:grpSpPr>
          <a:xfrm>
            <a:off x="0" y="115888"/>
            <a:ext cx="9144000" cy="936625"/>
            <a:chOff x="0" y="73"/>
            <a:chExt cx="5760" cy="590"/>
          </a:xfrm>
        </p:grpSpPr>
        <p:sp>
          <p:nvSpPr>
            <p:cNvPr id="4100" name="直接连接符 287754"/>
            <p:cNvSpPr/>
            <p:nvPr/>
          </p:nvSpPr>
          <p:spPr>
            <a:xfrm>
              <a:off x="0" y="73"/>
              <a:ext cx="5760" cy="0"/>
            </a:xfrm>
            <a:prstGeom prst="line">
              <a:avLst/>
            </a:prstGeom>
            <a:ln w="47625" cap="flat" cmpd="thickThin">
              <a:solidFill>
                <a:srgbClr val="99CC00"/>
              </a:solidFill>
              <a:prstDash val="solid"/>
              <a:round/>
              <a:headEnd type="none" w="med" len="med"/>
              <a:tailEnd type="none" w="med" len="med"/>
            </a:ln>
          </p:spPr>
        </p:sp>
        <p:grpSp>
          <p:nvGrpSpPr>
            <p:cNvPr id="4101" name="组合 287755"/>
            <p:cNvGrpSpPr/>
            <p:nvPr/>
          </p:nvGrpSpPr>
          <p:grpSpPr>
            <a:xfrm>
              <a:off x="0" y="73"/>
              <a:ext cx="5760" cy="590"/>
              <a:chOff x="0" y="0"/>
              <a:chExt cx="5760" cy="646"/>
            </a:xfrm>
          </p:grpSpPr>
          <p:sp>
            <p:nvSpPr>
              <p:cNvPr id="4102" name="矩形 287756"/>
              <p:cNvSpPr/>
              <p:nvPr/>
            </p:nvSpPr>
            <p:spPr>
              <a:xfrm>
                <a:off x="0" y="0"/>
                <a:ext cx="5760" cy="516"/>
              </a:xfrm>
              <a:prstGeom prst="rect">
                <a:avLst/>
              </a:prstGeom>
              <a:gradFill rotWithShape="1">
                <a:gsLst>
                  <a:gs pos="0">
                    <a:srgbClr val="331050"/>
                  </a:gs>
                  <a:gs pos="100000">
                    <a:srgbClr val="4D1979">
                      <a:alpha val="67000"/>
                    </a:srgbClr>
                  </a:gs>
                </a:gsLst>
                <a:lin ang="18900000" scaled="1"/>
                <a:tileRect/>
              </a:gradFill>
              <a:ln w="9525">
                <a:noFill/>
              </a:ln>
            </p:spPr>
            <p:txBody>
              <a:bodyPr anchor="t" anchorCtr="0"/>
              <a:p>
                <a:endParaRPr lang="zh-CN" altLang="en-US">
                  <a:latin typeface="楷体_GB2312" panose="02010609030101010101" pitchFamily="49" charset="-122"/>
                  <a:ea typeface="楷体_GB2312" panose="02010609030101010101" pitchFamily="49" charset="-122"/>
                </a:endParaRPr>
              </a:p>
            </p:txBody>
          </p:sp>
          <p:sp>
            <p:nvSpPr>
              <p:cNvPr id="4103" name="矩形 287757"/>
              <p:cNvSpPr/>
              <p:nvPr/>
            </p:nvSpPr>
            <p:spPr>
              <a:xfrm rot="10800000">
                <a:off x="0" y="506"/>
                <a:ext cx="5760" cy="140"/>
              </a:xfrm>
              <a:prstGeom prst="rect">
                <a:avLst/>
              </a:prstGeom>
              <a:gradFill rotWithShape="1">
                <a:gsLst>
                  <a:gs pos="0">
                    <a:srgbClr val="3B3B3B">
                      <a:alpha val="0"/>
                    </a:srgbClr>
                  </a:gs>
                  <a:gs pos="100000">
                    <a:schemeClr val="bg2">
                      <a:alpha val="67000"/>
                    </a:schemeClr>
                  </a:gs>
                </a:gsLst>
                <a:lin ang="5400000" scaled="1"/>
                <a:tileRect/>
              </a:gradFill>
              <a:ln w="9525">
                <a:noFill/>
              </a:ln>
            </p:spPr>
            <p:txBody>
              <a:bodyPr anchor="t" anchorCtr="0"/>
              <a:p>
                <a:endParaRPr lang="zh-CN" altLang="en-US">
                  <a:latin typeface="楷体_GB2312" panose="02010609030101010101" pitchFamily="49" charset="-122"/>
                  <a:ea typeface="楷体_GB2312" panose="02010609030101010101" pitchFamily="49" charset="-122"/>
                </a:endParaRPr>
              </a:p>
            </p:txBody>
          </p:sp>
          <p:pic>
            <p:nvPicPr>
              <p:cNvPr id="4104" name="图片 287758"/>
              <p:cNvPicPr>
                <a:picLocks noChangeAspect="1"/>
              </p:cNvPicPr>
              <p:nvPr/>
            </p:nvPicPr>
            <p:blipFill>
              <a:blip r:embed="rId2">
                <a:lum bright="-12000"/>
              </a:blip>
              <a:srcRect t="18701" r="15749" b="42659"/>
              <a:stretch>
                <a:fillRect/>
              </a:stretch>
            </p:blipFill>
            <p:spPr>
              <a:xfrm>
                <a:off x="4781" y="0"/>
                <a:ext cx="979" cy="500"/>
              </a:xfrm>
              <a:prstGeom prst="rect">
                <a:avLst/>
              </a:prstGeom>
              <a:noFill/>
              <a:ln w="9525">
                <a:noFill/>
              </a:ln>
            </p:spPr>
          </p:pic>
          <p:sp>
            <p:nvSpPr>
              <p:cNvPr id="4105" name="矩形 287759"/>
              <p:cNvSpPr/>
              <p:nvPr/>
            </p:nvSpPr>
            <p:spPr>
              <a:xfrm>
                <a:off x="0" y="472"/>
                <a:ext cx="5760" cy="44"/>
              </a:xfrm>
              <a:prstGeom prst="rect">
                <a:avLst/>
              </a:prstGeom>
              <a:gradFill rotWithShape="1">
                <a:gsLst>
                  <a:gs pos="0">
                    <a:srgbClr val="C9E576">
                      <a:alpha val="67000"/>
                    </a:srgbClr>
                  </a:gs>
                  <a:gs pos="100000">
                    <a:srgbClr val="97C523"/>
                  </a:gs>
                </a:gsLst>
                <a:lin ang="5400000" scaled="1"/>
                <a:tileRect/>
              </a:gradFill>
              <a:ln w="9525">
                <a:noFill/>
              </a:ln>
            </p:spPr>
            <p:txBody>
              <a:bodyPr anchor="t" anchorCtr="0"/>
              <a:p>
                <a:endParaRPr lang="zh-CN" altLang="en-US">
                  <a:latin typeface="楷体_GB2312" panose="02010609030101010101" pitchFamily="49" charset="-122"/>
                  <a:ea typeface="楷体_GB2312" panose="02010609030101010101" pitchFamily="49" charset="-122"/>
                </a:endParaRPr>
              </a:p>
            </p:txBody>
          </p:sp>
          <p:sp>
            <p:nvSpPr>
              <p:cNvPr id="4106" name="矩形 287760"/>
              <p:cNvSpPr/>
              <p:nvPr/>
            </p:nvSpPr>
            <p:spPr>
              <a:xfrm>
                <a:off x="0" y="0"/>
                <a:ext cx="5760" cy="164"/>
              </a:xfrm>
              <a:prstGeom prst="rect">
                <a:avLst/>
              </a:prstGeom>
              <a:gradFill rotWithShape="1">
                <a:gsLst>
                  <a:gs pos="0">
                    <a:schemeClr val="bg1">
                      <a:alpha val="67000"/>
                    </a:schemeClr>
                  </a:gs>
                  <a:gs pos="100000">
                    <a:srgbClr val="767676">
                      <a:alpha val="0"/>
                    </a:srgbClr>
                  </a:gs>
                </a:gsLst>
                <a:lin ang="5400000" scaled="1"/>
                <a:tileRect/>
              </a:gradFill>
              <a:ln w="9525">
                <a:noFill/>
              </a:ln>
            </p:spPr>
            <p:txBody>
              <a:bodyPr anchor="t" anchorCtr="0"/>
              <a:p>
                <a:endParaRPr lang="zh-CN" altLang="en-US">
                  <a:latin typeface="楷体_GB2312" panose="02010609030101010101" pitchFamily="49" charset="-122"/>
                  <a:ea typeface="楷体_GB2312" panose="02010609030101010101" pitchFamily="49" charset="-122"/>
                </a:endParaRPr>
              </a:p>
            </p:txBody>
          </p:sp>
        </p:grpSp>
      </p:grpSp>
      <p:sp>
        <p:nvSpPr>
          <p:cNvPr id="287767" name="矩形 287766"/>
          <p:cNvSpPr/>
          <p:nvPr/>
        </p:nvSpPr>
        <p:spPr>
          <a:xfrm>
            <a:off x="1352550" y="280035"/>
            <a:ext cx="7554595" cy="405130"/>
          </a:xfrm>
          <a:prstGeom prst="rect">
            <a:avLst/>
          </a:prstGeom>
          <a:noFill/>
          <a:ln w="9525">
            <a:noFill/>
          </a:ln>
        </p:spPr>
        <p:txBody>
          <a:bodyPr anchor="b" anchorCtr="0"/>
          <a:p>
            <a:r>
              <a:rPr lang="zh-CN" altLang="en-US" sz="2400">
                <a:solidFill>
                  <a:srgbClr val="FFFF00"/>
                </a:solidFill>
                <a:latin typeface="Arial" panose="020B0604020202020204" pitchFamily="34" charset="0"/>
                <a:ea typeface="黑体" panose="02010609060101010101" pitchFamily="2" charset="-122"/>
              </a:rPr>
              <a:t>模块</a:t>
            </a:r>
            <a:r>
              <a:rPr lang="zh-CN" sz="2400">
                <a:solidFill>
                  <a:srgbClr val="FFFF00"/>
                </a:solidFill>
                <a:latin typeface="Arial" panose="020B0604020202020204" pitchFamily="34" charset="0"/>
                <a:ea typeface="黑体" panose="02010609060101010101" pitchFamily="2" charset="-122"/>
              </a:rPr>
              <a:t>八</a:t>
            </a:r>
            <a:r>
              <a:rPr lang="en-US" altLang="zh-CN" sz="2400">
                <a:solidFill>
                  <a:srgbClr val="FFFF00"/>
                </a:solidFill>
                <a:latin typeface="Arial" panose="020B0604020202020204" pitchFamily="34" charset="0"/>
                <a:ea typeface="黑体" panose="02010609060101010101" pitchFamily="2" charset="-122"/>
              </a:rPr>
              <a:t> </a:t>
            </a:r>
            <a:r>
              <a:rPr lang="zh-CN" sz="2400">
                <a:solidFill>
                  <a:srgbClr val="FFFF00"/>
                </a:solidFill>
                <a:latin typeface="Arial" panose="020B0604020202020204" pitchFamily="34" charset="0"/>
                <a:ea typeface="黑体" panose="02010609060101010101" pitchFamily="2" charset="-122"/>
              </a:rPr>
              <a:t>液压传动与气压传动</a:t>
            </a:r>
            <a:r>
              <a:rPr lang="en-US" altLang="zh-CN" sz="2400">
                <a:solidFill>
                  <a:srgbClr val="FFFF00"/>
                </a:solidFill>
                <a:latin typeface="Arial" panose="020B0604020202020204" pitchFamily="34" charset="0"/>
                <a:ea typeface="黑体" panose="02010609060101010101" pitchFamily="2" charset="-122"/>
              </a:rPr>
              <a:t>   8-5</a:t>
            </a:r>
            <a:r>
              <a:rPr lang="zh-CN" altLang="en-US" sz="2400">
                <a:solidFill>
                  <a:srgbClr val="FFFF00"/>
                </a:solidFill>
                <a:latin typeface="Arial" panose="020B0604020202020204" pitchFamily="34" charset="0"/>
                <a:ea typeface="黑体" panose="02010609060101010101" pitchFamily="2" charset="-122"/>
              </a:rPr>
              <a:t>气</a:t>
            </a:r>
            <a:r>
              <a:rPr lang="zh-CN" altLang="en-US" sz="2400">
                <a:solidFill>
                  <a:srgbClr val="FFFF00"/>
                </a:solidFill>
                <a:latin typeface="Arial" panose="020B0604020202020204" pitchFamily="34" charset="0"/>
                <a:ea typeface="黑体" panose="02010609060101010101" pitchFamily="2" charset="-122"/>
              </a:rPr>
              <a:t>压传动元件</a:t>
            </a:r>
            <a:endParaRPr lang="zh-CN" altLang="en-US" sz="2400">
              <a:solidFill>
                <a:srgbClr val="FFFF00"/>
              </a:solidFill>
              <a:latin typeface="Arial" panose="020B0604020202020204" pitchFamily="34" charset="0"/>
              <a:ea typeface="黑体" panose="02010609060101010101" pitchFamily="2" charset="-122"/>
            </a:endParaRPr>
          </a:p>
        </p:txBody>
      </p:sp>
      <p:sp>
        <p:nvSpPr>
          <p:cNvPr id="3" name="矩形 2"/>
          <p:cNvSpPr/>
          <p:nvPr/>
        </p:nvSpPr>
        <p:spPr>
          <a:xfrm>
            <a:off x="1582420" y="6260783"/>
            <a:ext cx="6048375" cy="368300"/>
          </a:xfrm>
          <a:prstGeom prst="rect">
            <a:avLst/>
          </a:prstGeom>
          <a:noFill/>
          <a:ln w="9525">
            <a:noFill/>
          </a:ln>
        </p:spPr>
        <p:txBody>
          <a:bodyPr anchor="t" anchorCtr="0">
            <a:spAutoFit/>
          </a:bodyPr>
          <a:p>
            <a:pPr algn="ctr" fontAlgn="ctr"/>
            <a:r>
              <a:rPr lang="zh-CN" altLang="en-US" sz="1800" dirty="0">
                <a:latin typeface="楷体_GB2312" panose="02010609030101010101" pitchFamily="49" charset="-122"/>
                <a:ea typeface="楷体_GB2312" panose="02010609030101010101" pitchFamily="49" charset="-122"/>
              </a:rPr>
              <a:t>宣城市信息工程学校在线精品课程</a:t>
            </a:r>
            <a:r>
              <a:rPr lang="en-US" altLang="zh-CN" sz="1800" dirty="0">
                <a:latin typeface="楷体_GB2312" panose="02010609030101010101" pitchFamily="49" charset="-122"/>
                <a:ea typeface="楷体_GB2312" panose="02010609030101010101" pitchFamily="49" charset="-122"/>
              </a:rPr>
              <a:t>--</a:t>
            </a:r>
            <a:r>
              <a:rPr lang="zh-CN" altLang="en-US" sz="1800" dirty="0">
                <a:sym typeface="+mn-ea"/>
              </a:rPr>
              <a:t>《机械基础》</a:t>
            </a:r>
            <a:endParaRPr lang="en-US" altLang="zh-CN" sz="1800">
              <a:latin typeface="楷体_GB2312" panose="02010609030101010101" pitchFamily="49" charset="-122"/>
              <a:ea typeface="楷体_GB2312" panose="02010609030101010101" pitchFamily="49" charset="-122"/>
            </a:endParaRPr>
          </a:p>
        </p:txBody>
      </p:sp>
      <p:sp>
        <p:nvSpPr>
          <p:cNvPr id="6" name="文本框 5"/>
          <p:cNvSpPr txBox="1"/>
          <p:nvPr/>
        </p:nvSpPr>
        <p:spPr>
          <a:xfrm>
            <a:off x="683895" y="1235710"/>
            <a:ext cx="2019300" cy="460375"/>
          </a:xfrm>
          <a:prstGeom prst="rect">
            <a:avLst/>
          </a:prstGeom>
          <a:noFill/>
        </p:spPr>
        <p:txBody>
          <a:bodyPr wrap="none" rtlCol="0" anchor="t">
            <a:spAutoFit/>
          </a:bodyPr>
          <a:p>
            <a:r>
              <a:rPr lang="zh-CN" sz="2400">
                <a:ea typeface="宋体" panose="02010600030101010101" pitchFamily="2" charset="-122"/>
                <a:sym typeface="+mn-ea"/>
              </a:rPr>
              <a:t>三、执行元件</a:t>
            </a:r>
            <a:endParaRPr lang="zh-CN" altLang="en-US" sz="2400" b="0">
              <a:ea typeface="宋体" panose="02010600030101010101" pitchFamily="2" charset="-122"/>
              <a:sym typeface="+mn-ea"/>
            </a:endParaRPr>
          </a:p>
        </p:txBody>
      </p:sp>
      <p:sp>
        <p:nvSpPr>
          <p:cNvPr id="2" name="文本框 1"/>
          <p:cNvSpPr txBox="1"/>
          <p:nvPr/>
        </p:nvSpPr>
        <p:spPr>
          <a:xfrm>
            <a:off x="420370" y="1609090"/>
            <a:ext cx="8206105" cy="891540"/>
          </a:xfrm>
          <a:prstGeom prst="rect">
            <a:avLst/>
          </a:prstGeom>
          <a:noFill/>
        </p:spPr>
        <p:txBody>
          <a:bodyPr wrap="square" rtlCol="0" anchor="t">
            <a:spAutoFit/>
          </a:bodyPr>
          <a:p>
            <a:pPr marL="91440" marR="716915" indent="313690">
              <a:lnSpc>
                <a:spcPct val="130000"/>
              </a:lnSpc>
              <a:spcBef>
                <a:spcPts val="30"/>
              </a:spcBef>
            </a:pPr>
            <a:r>
              <a:rPr b="0" dirty="0">
                <a:solidFill>
                  <a:srgbClr val="FA4D1D"/>
                </a:solidFill>
                <a:latin typeface="宋体" panose="02010600030101010101" pitchFamily="2" charset="-122"/>
                <a:cs typeface="宋体" panose="02010600030101010101" pitchFamily="2" charset="-122"/>
                <a:sym typeface="+mn-ea"/>
              </a:rPr>
              <a:t>气缸：</a:t>
            </a:r>
            <a:r>
              <a:rPr b="0" dirty="0">
                <a:latin typeface="宋体" panose="02010600030101010101" pitchFamily="2" charset="-122"/>
                <a:cs typeface="宋体" panose="02010600030101010101" pitchFamily="2" charset="-122"/>
                <a:sym typeface="+mn-ea"/>
              </a:rPr>
              <a:t>将压缩空气的压力能转换为机械能的元件</a:t>
            </a:r>
            <a:r>
              <a:rPr lang="zh-CN" b="0" dirty="0">
                <a:latin typeface="宋体" panose="02010600030101010101" pitchFamily="2" charset="-122"/>
                <a:cs typeface="宋体" panose="02010600030101010101" pitchFamily="2" charset="-122"/>
                <a:sym typeface="+mn-ea"/>
              </a:rPr>
              <a:t>。</a:t>
            </a:r>
            <a:r>
              <a:rPr b="0" dirty="0">
                <a:latin typeface="宋体" panose="02010600030101010101" pitchFamily="2" charset="-122"/>
                <a:cs typeface="宋体" panose="02010600030101010101" pitchFamily="2" charset="-122"/>
                <a:sym typeface="+mn-ea"/>
              </a:rPr>
              <a:t>它驱动工作机构作直线往复运动或摆动，并输出力或转矩。</a:t>
            </a:r>
            <a:endParaRPr lang="zh-CN" altLang="en-US" b="0"/>
          </a:p>
        </p:txBody>
      </p:sp>
      <p:sp>
        <p:nvSpPr>
          <p:cNvPr id="16" name="object 16"/>
          <p:cNvSpPr/>
          <p:nvPr/>
        </p:nvSpPr>
        <p:spPr>
          <a:xfrm>
            <a:off x="611505" y="2564765"/>
            <a:ext cx="2201545" cy="2327275"/>
          </a:xfrm>
          <a:prstGeom prst="rect">
            <a:avLst/>
          </a:prstGeom>
          <a:blipFill>
            <a:blip r:embed="rId3" cstate="print"/>
            <a:stretch>
              <a:fillRect/>
            </a:stretch>
          </a:blipFill>
        </p:spPr>
        <p:txBody>
          <a:bodyPr wrap="square" lIns="0" tIns="0" rIns="0" bIns="0" rtlCol="0"/>
          <a:p/>
        </p:txBody>
      </p:sp>
      <p:sp>
        <p:nvSpPr>
          <p:cNvPr id="4" name="object 2"/>
          <p:cNvSpPr/>
          <p:nvPr/>
        </p:nvSpPr>
        <p:spPr>
          <a:xfrm>
            <a:off x="3131820" y="2457450"/>
            <a:ext cx="2275840" cy="2621280"/>
          </a:xfrm>
          <a:prstGeom prst="rect">
            <a:avLst/>
          </a:prstGeom>
          <a:blipFill>
            <a:blip r:embed="rId4" cstate="print"/>
            <a:stretch>
              <a:fillRect/>
            </a:stretch>
          </a:blipFill>
        </p:spPr>
        <p:txBody>
          <a:bodyPr wrap="square" lIns="0" tIns="0" rIns="0" bIns="0" rtlCol="0"/>
          <a:p/>
        </p:txBody>
      </p:sp>
      <p:sp>
        <p:nvSpPr>
          <p:cNvPr id="13" name="object 13"/>
          <p:cNvSpPr/>
          <p:nvPr/>
        </p:nvSpPr>
        <p:spPr>
          <a:xfrm>
            <a:off x="5724525" y="3429000"/>
            <a:ext cx="1720215" cy="1120140"/>
          </a:xfrm>
          <a:prstGeom prst="rect">
            <a:avLst/>
          </a:prstGeom>
          <a:blipFill>
            <a:blip r:embed="rId5" cstate="print"/>
            <a:stretch>
              <a:fillRect/>
            </a:stretch>
          </a:blipFill>
        </p:spPr>
        <p:txBody>
          <a:bodyPr wrap="square" lIns="0" tIns="0" rIns="0" bIns="0" rtlCol="0"/>
          <a:p/>
        </p:txBody>
      </p:sp>
      <p:sp>
        <p:nvSpPr>
          <p:cNvPr id="5" name="文本框 4"/>
          <p:cNvSpPr txBox="1"/>
          <p:nvPr/>
        </p:nvSpPr>
        <p:spPr>
          <a:xfrm>
            <a:off x="539750" y="5487035"/>
            <a:ext cx="7633335" cy="583565"/>
          </a:xfrm>
          <a:prstGeom prst="rect">
            <a:avLst/>
          </a:prstGeom>
          <a:noFill/>
        </p:spPr>
        <p:txBody>
          <a:bodyPr wrap="square" rtlCol="0" anchor="t">
            <a:spAutoFit/>
          </a:bodyPr>
          <a:p>
            <a:r>
              <a:rPr sz="1600" b="0" dirty="0">
                <a:latin typeface="宋体" panose="02010600030101010101" pitchFamily="2" charset="-122"/>
                <a:ea typeface="宋体" panose="02010600030101010101" pitchFamily="2" charset="-122"/>
                <a:cs typeface="宋体" panose="02010600030101010101" pitchFamily="2" charset="-122"/>
                <a:sym typeface="+mn-ea"/>
              </a:rPr>
              <a:t>1—通气口</a:t>
            </a:r>
            <a:r>
              <a:rPr lang="zh-CN" sz="1600" b="0" dirty="0">
                <a:latin typeface="宋体" panose="02010600030101010101" pitchFamily="2" charset="-122"/>
                <a:ea typeface="宋体" panose="02010600030101010101" pitchFamily="2" charset="-122"/>
                <a:cs typeface="宋体" panose="02010600030101010101" pitchFamily="2" charset="-122"/>
                <a:sym typeface="+mn-ea"/>
              </a:rPr>
              <a:t>，</a:t>
            </a:r>
            <a:r>
              <a:rPr sz="1600" b="0" dirty="0">
                <a:latin typeface="宋体" panose="02010600030101010101" pitchFamily="2" charset="-122"/>
                <a:ea typeface="宋体" panose="02010600030101010101" pitchFamily="2" charset="-122"/>
                <a:cs typeface="宋体" panose="02010600030101010101" pitchFamily="2" charset="-122"/>
                <a:sym typeface="+mn-ea"/>
              </a:rPr>
              <a:t>2—盖</a:t>
            </a:r>
            <a:r>
              <a:rPr lang="zh-CN" sz="1600" b="0" dirty="0">
                <a:latin typeface="宋体" panose="02010600030101010101" pitchFamily="2" charset="-122"/>
                <a:ea typeface="宋体" panose="02010600030101010101" pitchFamily="2" charset="-122"/>
                <a:cs typeface="宋体" panose="02010600030101010101" pitchFamily="2" charset="-122"/>
                <a:sym typeface="+mn-ea"/>
              </a:rPr>
              <a:t>，</a:t>
            </a:r>
            <a:r>
              <a:rPr sz="1600" b="0" dirty="0">
                <a:latin typeface="宋体" panose="02010600030101010101" pitchFamily="2" charset="-122"/>
                <a:ea typeface="宋体" panose="02010600030101010101" pitchFamily="2" charset="-122"/>
                <a:cs typeface="宋体" panose="02010600030101010101" pitchFamily="2" charset="-122"/>
                <a:sym typeface="+mn-ea"/>
              </a:rPr>
              <a:t>3—膜片</a:t>
            </a:r>
            <a:r>
              <a:rPr lang="zh-CN" sz="1600" b="0" dirty="0">
                <a:latin typeface="宋体" panose="02010600030101010101" pitchFamily="2" charset="-122"/>
                <a:ea typeface="宋体" panose="02010600030101010101" pitchFamily="2" charset="-122"/>
                <a:cs typeface="宋体" panose="02010600030101010101" pitchFamily="2" charset="-122"/>
                <a:sym typeface="+mn-ea"/>
              </a:rPr>
              <a:t>，</a:t>
            </a:r>
            <a:r>
              <a:rPr sz="1600" b="0" dirty="0">
                <a:latin typeface="宋体" panose="02010600030101010101" pitchFamily="2" charset="-122"/>
                <a:ea typeface="宋体" panose="02010600030101010101" pitchFamily="2" charset="-122"/>
                <a:cs typeface="宋体" panose="02010600030101010101" pitchFamily="2" charset="-122"/>
                <a:sym typeface="+mn-ea"/>
              </a:rPr>
              <a:t>4—顶盘</a:t>
            </a:r>
            <a:r>
              <a:rPr lang="zh-CN" sz="1600" b="0" dirty="0">
                <a:latin typeface="宋体" panose="02010600030101010101" pitchFamily="2" charset="-122"/>
                <a:ea typeface="宋体" panose="02010600030101010101" pitchFamily="2" charset="-122"/>
                <a:cs typeface="宋体" panose="02010600030101010101" pitchFamily="2" charset="-122"/>
                <a:sym typeface="+mn-ea"/>
              </a:rPr>
              <a:t>，</a:t>
            </a:r>
            <a:r>
              <a:rPr sz="1600" b="0" dirty="0">
                <a:latin typeface="宋体" panose="02010600030101010101" pitchFamily="2" charset="-122"/>
                <a:ea typeface="宋体" panose="02010600030101010101" pitchFamily="2" charset="-122"/>
                <a:cs typeface="宋体" panose="02010600030101010101" pitchFamily="2" charset="-122"/>
                <a:sym typeface="+mn-ea"/>
              </a:rPr>
              <a:t>5—复位弹簧</a:t>
            </a:r>
            <a:r>
              <a:rPr lang="zh-CN" sz="1600" b="0" dirty="0">
                <a:latin typeface="宋体" panose="02010600030101010101" pitchFamily="2" charset="-122"/>
                <a:ea typeface="宋体" panose="02010600030101010101" pitchFamily="2" charset="-122"/>
                <a:cs typeface="宋体" panose="02010600030101010101" pitchFamily="2" charset="-122"/>
                <a:sym typeface="+mn-ea"/>
              </a:rPr>
              <a:t>，</a:t>
            </a:r>
            <a:r>
              <a:rPr sz="1600" b="0" dirty="0">
                <a:latin typeface="宋体" panose="02010600030101010101" pitchFamily="2" charset="-122"/>
                <a:ea typeface="宋体" panose="02010600030101010101" pitchFamily="2" charset="-122"/>
                <a:cs typeface="宋体" panose="02010600030101010101" pitchFamily="2" charset="-122"/>
                <a:sym typeface="+mn-ea"/>
              </a:rPr>
              <a:t>6—缸体</a:t>
            </a:r>
            <a:r>
              <a:rPr lang="zh-CN" sz="1600" b="0" dirty="0">
                <a:latin typeface="宋体" panose="02010600030101010101" pitchFamily="2" charset="-122"/>
                <a:ea typeface="宋体" panose="02010600030101010101" pitchFamily="2" charset="-122"/>
                <a:cs typeface="宋体" panose="02010600030101010101" pitchFamily="2" charset="-122"/>
                <a:sym typeface="+mn-ea"/>
              </a:rPr>
              <a:t>，</a:t>
            </a:r>
            <a:r>
              <a:rPr sz="1600" b="0" dirty="0">
                <a:latin typeface="宋体" panose="02010600030101010101" pitchFamily="2" charset="-122"/>
                <a:ea typeface="宋体" panose="02010600030101010101" pitchFamily="2" charset="-122"/>
                <a:cs typeface="宋体" panose="02010600030101010101" pitchFamily="2" charset="-122"/>
                <a:sym typeface="+mn-ea"/>
              </a:rPr>
              <a:t>7—固定螺</a:t>
            </a:r>
            <a:r>
              <a:rPr lang="zh-CN" sz="1600" b="0" dirty="0">
                <a:latin typeface="宋体" panose="02010600030101010101" pitchFamily="2" charset="-122"/>
                <a:ea typeface="宋体" panose="02010600030101010101" pitchFamily="2" charset="-122"/>
                <a:cs typeface="宋体" panose="02010600030101010101" pitchFamily="2" charset="-122"/>
                <a:sym typeface="+mn-ea"/>
              </a:rPr>
              <a:t>孔，</a:t>
            </a:r>
            <a:r>
              <a:rPr sz="1600" b="0" dirty="0">
                <a:latin typeface="宋体" panose="02010600030101010101" pitchFamily="2" charset="-122"/>
                <a:ea typeface="宋体" panose="02010600030101010101" pitchFamily="2" charset="-122"/>
                <a:cs typeface="宋体" panose="02010600030101010101" pitchFamily="2" charset="-122"/>
                <a:sym typeface="+mn-ea"/>
              </a:rPr>
              <a:t>8—推杆</a:t>
            </a:r>
            <a:r>
              <a:rPr lang="zh-CN" sz="1600" b="0" dirty="0">
                <a:latin typeface="宋体" panose="02010600030101010101" pitchFamily="2" charset="-122"/>
                <a:ea typeface="宋体" panose="02010600030101010101" pitchFamily="2" charset="-122"/>
                <a:cs typeface="宋体" panose="02010600030101010101" pitchFamily="2" charset="-122"/>
                <a:sym typeface="+mn-ea"/>
              </a:rPr>
              <a:t>，</a:t>
            </a:r>
            <a:r>
              <a:rPr sz="1600" b="0" dirty="0">
                <a:latin typeface="宋体" panose="02010600030101010101" pitchFamily="2" charset="-122"/>
                <a:ea typeface="宋体" panose="02010600030101010101" pitchFamily="2" charset="-122"/>
                <a:cs typeface="宋体" panose="02010600030101010101" pitchFamily="2" charset="-122"/>
                <a:sym typeface="+mn-ea"/>
              </a:rPr>
              <a:t>9—连接叉</a:t>
            </a:r>
            <a:r>
              <a:rPr lang="zh-CN" sz="1600" b="0" dirty="0">
                <a:latin typeface="宋体" panose="02010600030101010101" pitchFamily="2" charset="-122"/>
                <a:ea typeface="宋体" panose="02010600030101010101" pitchFamily="2" charset="-122"/>
                <a:cs typeface="宋体" panose="02010600030101010101" pitchFamily="2" charset="-122"/>
                <a:sym typeface="+mn-ea"/>
              </a:rPr>
              <a:t>，</a:t>
            </a:r>
            <a:r>
              <a:rPr sz="1600" b="0" dirty="0">
                <a:latin typeface="宋体" panose="02010600030101010101" pitchFamily="2" charset="-122"/>
                <a:ea typeface="宋体" panose="02010600030101010101" pitchFamily="2" charset="-122"/>
                <a:cs typeface="宋体" panose="02010600030101010101" pitchFamily="2" charset="-122"/>
                <a:sym typeface="+mn-ea"/>
              </a:rPr>
              <a:t>10—固定螺</a:t>
            </a:r>
            <a:r>
              <a:rPr lang="zh-CN" sz="1600" b="0" dirty="0">
                <a:latin typeface="宋体" panose="02010600030101010101" pitchFamily="2" charset="-122"/>
                <a:ea typeface="宋体" panose="02010600030101010101" pitchFamily="2" charset="-122"/>
                <a:cs typeface="宋体" panose="02010600030101010101" pitchFamily="2" charset="-122"/>
                <a:sym typeface="+mn-ea"/>
              </a:rPr>
              <a:t>栓</a:t>
            </a:r>
            <a:endParaRPr lang="zh-CN" sz="1600" b="0" dirty="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7" name="文本框 6"/>
          <p:cNvSpPr txBox="1"/>
          <p:nvPr/>
        </p:nvSpPr>
        <p:spPr>
          <a:xfrm>
            <a:off x="3851910" y="5085080"/>
            <a:ext cx="3587115" cy="398780"/>
          </a:xfrm>
          <a:prstGeom prst="rect">
            <a:avLst/>
          </a:prstGeom>
          <a:noFill/>
        </p:spPr>
        <p:txBody>
          <a:bodyPr wrap="square" rtlCol="0">
            <a:spAutoFit/>
          </a:bodyPr>
          <a:p>
            <a:r>
              <a:rPr lang="zh-CN" altLang="en-US"/>
              <a:t>膜片式气缸结构图及图形符号</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87767"/>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87747"/>
                                        </p:tgtEl>
                                        <p:attrNameLst>
                                          <p:attrName>style.visibility</p:attrName>
                                        </p:attrNameLst>
                                      </p:cBhvr>
                                      <p:to>
                                        <p:strVal val="visible"/>
                                      </p:to>
                                    </p:set>
                                    <p:animEffect transition="in" filter="fade">
                                      <p:cBhvr>
                                        <p:cTn id="9" dur="2000"/>
                                        <p:tgtEl>
                                          <p:spTgt spid="287747"/>
                                        </p:tgtEl>
                                      </p:cBhvr>
                                    </p:animEffect>
                                  </p:childTnLst>
                                </p:cTn>
                              </p:par>
                              <p:par>
                                <p:cTn id="10" presetID="10" presetClass="entr" presetSubtype="0" fill="hold" nodeType="withEffect">
                                  <p:stCondLst>
                                    <p:cond delay="0"/>
                                  </p:stCondLst>
                                  <p:childTnLst>
                                    <p:set>
                                      <p:cBhvr>
                                        <p:cTn id="11" dur="1" fill="hold">
                                          <p:stCondLst>
                                            <p:cond delay="0"/>
                                          </p:stCondLst>
                                        </p:cTn>
                                        <p:tgtEl>
                                          <p:spTgt spid="287753"/>
                                        </p:tgtEl>
                                        <p:attrNameLst>
                                          <p:attrName>style.visibility</p:attrName>
                                        </p:attrNameLst>
                                      </p:cBhvr>
                                      <p:to>
                                        <p:strVal val="visible"/>
                                      </p:to>
                                    </p:set>
                                    <p:animEffect transition="in" filter="fade">
                                      <p:cBhvr>
                                        <p:cTn id="12" dur="2000"/>
                                        <p:tgtEl>
                                          <p:spTgt spid="28775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67"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87747" name="图片 287746" descr="008ah"/>
          <p:cNvPicPr>
            <a:picLocks noChangeAspect="1"/>
          </p:cNvPicPr>
          <p:nvPr/>
        </p:nvPicPr>
        <p:blipFill>
          <a:blip r:embed="rId1">
            <a:lum bright="39999" contrast="-70000"/>
          </a:blip>
          <a:stretch>
            <a:fillRect/>
          </a:stretch>
        </p:blipFill>
        <p:spPr>
          <a:xfrm rot="-284582">
            <a:off x="6588125" y="115888"/>
            <a:ext cx="1014413" cy="720725"/>
          </a:xfrm>
          <a:prstGeom prst="rect">
            <a:avLst/>
          </a:prstGeom>
          <a:noFill/>
          <a:ln w="9525">
            <a:noFill/>
          </a:ln>
        </p:spPr>
      </p:pic>
      <p:sp>
        <p:nvSpPr>
          <p:cNvPr id="287753" name="直接连接符 287752"/>
          <p:cNvSpPr/>
          <p:nvPr/>
        </p:nvSpPr>
        <p:spPr>
          <a:xfrm>
            <a:off x="1187450" y="6165850"/>
            <a:ext cx="6697663" cy="0"/>
          </a:xfrm>
          <a:prstGeom prst="line">
            <a:avLst/>
          </a:prstGeom>
          <a:ln w="60325" cap="flat" cmpd="thickThin">
            <a:solidFill>
              <a:srgbClr val="99CC00"/>
            </a:solidFill>
            <a:prstDash val="solid"/>
            <a:round/>
            <a:headEnd type="none" w="med" len="med"/>
            <a:tailEnd type="none" w="med" len="med"/>
          </a:ln>
        </p:spPr>
      </p:sp>
      <p:grpSp>
        <p:nvGrpSpPr>
          <p:cNvPr id="4099" name="组合 287753"/>
          <p:cNvGrpSpPr/>
          <p:nvPr/>
        </p:nvGrpSpPr>
        <p:grpSpPr>
          <a:xfrm>
            <a:off x="0" y="115888"/>
            <a:ext cx="9144000" cy="936625"/>
            <a:chOff x="0" y="73"/>
            <a:chExt cx="5760" cy="590"/>
          </a:xfrm>
        </p:grpSpPr>
        <p:sp>
          <p:nvSpPr>
            <p:cNvPr id="4100" name="直接连接符 287754"/>
            <p:cNvSpPr/>
            <p:nvPr/>
          </p:nvSpPr>
          <p:spPr>
            <a:xfrm>
              <a:off x="0" y="73"/>
              <a:ext cx="5760" cy="0"/>
            </a:xfrm>
            <a:prstGeom prst="line">
              <a:avLst/>
            </a:prstGeom>
            <a:ln w="47625" cap="flat" cmpd="thickThin">
              <a:solidFill>
                <a:srgbClr val="99CC00"/>
              </a:solidFill>
              <a:prstDash val="solid"/>
              <a:round/>
              <a:headEnd type="none" w="med" len="med"/>
              <a:tailEnd type="none" w="med" len="med"/>
            </a:ln>
          </p:spPr>
        </p:sp>
        <p:grpSp>
          <p:nvGrpSpPr>
            <p:cNvPr id="4101" name="组合 287755"/>
            <p:cNvGrpSpPr/>
            <p:nvPr/>
          </p:nvGrpSpPr>
          <p:grpSpPr>
            <a:xfrm>
              <a:off x="0" y="73"/>
              <a:ext cx="5760" cy="590"/>
              <a:chOff x="0" y="0"/>
              <a:chExt cx="5760" cy="646"/>
            </a:xfrm>
          </p:grpSpPr>
          <p:sp>
            <p:nvSpPr>
              <p:cNvPr id="4102" name="矩形 287756"/>
              <p:cNvSpPr/>
              <p:nvPr/>
            </p:nvSpPr>
            <p:spPr>
              <a:xfrm>
                <a:off x="0" y="0"/>
                <a:ext cx="5760" cy="516"/>
              </a:xfrm>
              <a:prstGeom prst="rect">
                <a:avLst/>
              </a:prstGeom>
              <a:gradFill rotWithShape="1">
                <a:gsLst>
                  <a:gs pos="0">
                    <a:srgbClr val="331050"/>
                  </a:gs>
                  <a:gs pos="100000">
                    <a:srgbClr val="4D1979">
                      <a:alpha val="67000"/>
                    </a:srgbClr>
                  </a:gs>
                </a:gsLst>
                <a:lin ang="18900000" scaled="1"/>
                <a:tileRect/>
              </a:gradFill>
              <a:ln w="9525">
                <a:noFill/>
              </a:ln>
            </p:spPr>
            <p:txBody>
              <a:bodyPr anchor="t" anchorCtr="0"/>
              <a:p>
                <a:endParaRPr lang="zh-CN" altLang="en-US">
                  <a:latin typeface="楷体_GB2312" panose="02010609030101010101" pitchFamily="49" charset="-122"/>
                  <a:ea typeface="楷体_GB2312" panose="02010609030101010101" pitchFamily="49" charset="-122"/>
                </a:endParaRPr>
              </a:p>
            </p:txBody>
          </p:sp>
          <p:sp>
            <p:nvSpPr>
              <p:cNvPr id="4103" name="矩形 287757"/>
              <p:cNvSpPr/>
              <p:nvPr/>
            </p:nvSpPr>
            <p:spPr>
              <a:xfrm rot="10800000">
                <a:off x="0" y="506"/>
                <a:ext cx="5760" cy="140"/>
              </a:xfrm>
              <a:prstGeom prst="rect">
                <a:avLst/>
              </a:prstGeom>
              <a:gradFill rotWithShape="1">
                <a:gsLst>
                  <a:gs pos="0">
                    <a:srgbClr val="3B3B3B">
                      <a:alpha val="0"/>
                    </a:srgbClr>
                  </a:gs>
                  <a:gs pos="100000">
                    <a:schemeClr val="bg2">
                      <a:alpha val="67000"/>
                    </a:schemeClr>
                  </a:gs>
                </a:gsLst>
                <a:lin ang="5400000" scaled="1"/>
                <a:tileRect/>
              </a:gradFill>
              <a:ln w="9525">
                <a:noFill/>
              </a:ln>
            </p:spPr>
            <p:txBody>
              <a:bodyPr anchor="t" anchorCtr="0"/>
              <a:p>
                <a:endParaRPr lang="zh-CN" altLang="en-US">
                  <a:latin typeface="楷体_GB2312" panose="02010609030101010101" pitchFamily="49" charset="-122"/>
                  <a:ea typeface="楷体_GB2312" panose="02010609030101010101" pitchFamily="49" charset="-122"/>
                </a:endParaRPr>
              </a:p>
            </p:txBody>
          </p:sp>
          <p:pic>
            <p:nvPicPr>
              <p:cNvPr id="4104" name="图片 287758"/>
              <p:cNvPicPr>
                <a:picLocks noChangeAspect="1"/>
              </p:cNvPicPr>
              <p:nvPr/>
            </p:nvPicPr>
            <p:blipFill>
              <a:blip r:embed="rId2">
                <a:lum bright="-12000"/>
              </a:blip>
              <a:srcRect t="18701" r="15749" b="42659"/>
              <a:stretch>
                <a:fillRect/>
              </a:stretch>
            </p:blipFill>
            <p:spPr>
              <a:xfrm>
                <a:off x="4781" y="0"/>
                <a:ext cx="979" cy="500"/>
              </a:xfrm>
              <a:prstGeom prst="rect">
                <a:avLst/>
              </a:prstGeom>
              <a:noFill/>
              <a:ln w="9525">
                <a:noFill/>
              </a:ln>
            </p:spPr>
          </p:pic>
          <p:sp>
            <p:nvSpPr>
              <p:cNvPr id="4105" name="矩形 287759"/>
              <p:cNvSpPr/>
              <p:nvPr/>
            </p:nvSpPr>
            <p:spPr>
              <a:xfrm>
                <a:off x="0" y="472"/>
                <a:ext cx="5760" cy="44"/>
              </a:xfrm>
              <a:prstGeom prst="rect">
                <a:avLst/>
              </a:prstGeom>
              <a:gradFill rotWithShape="1">
                <a:gsLst>
                  <a:gs pos="0">
                    <a:srgbClr val="C9E576">
                      <a:alpha val="67000"/>
                    </a:srgbClr>
                  </a:gs>
                  <a:gs pos="100000">
                    <a:srgbClr val="97C523"/>
                  </a:gs>
                </a:gsLst>
                <a:lin ang="5400000" scaled="1"/>
                <a:tileRect/>
              </a:gradFill>
              <a:ln w="9525">
                <a:noFill/>
              </a:ln>
            </p:spPr>
            <p:txBody>
              <a:bodyPr anchor="t" anchorCtr="0"/>
              <a:p>
                <a:endParaRPr lang="zh-CN" altLang="en-US">
                  <a:latin typeface="楷体_GB2312" panose="02010609030101010101" pitchFamily="49" charset="-122"/>
                  <a:ea typeface="楷体_GB2312" panose="02010609030101010101" pitchFamily="49" charset="-122"/>
                </a:endParaRPr>
              </a:p>
            </p:txBody>
          </p:sp>
          <p:sp>
            <p:nvSpPr>
              <p:cNvPr id="4106" name="矩形 287760"/>
              <p:cNvSpPr/>
              <p:nvPr/>
            </p:nvSpPr>
            <p:spPr>
              <a:xfrm>
                <a:off x="0" y="0"/>
                <a:ext cx="5760" cy="164"/>
              </a:xfrm>
              <a:prstGeom prst="rect">
                <a:avLst/>
              </a:prstGeom>
              <a:gradFill rotWithShape="1">
                <a:gsLst>
                  <a:gs pos="0">
                    <a:schemeClr val="bg1">
                      <a:alpha val="67000"/>
                    </a:schemeClr>
                  </a:gs>
                  <a:gs pos="100000">
                    <a:srgbClr val="767676">
                      <a:alpha val="0"/>
                    </a:srgbClr>
                  </a:gs>
                </a:gsLst>
                <a:lin ang="5400000" scaled="1"/>
                <a:tileRect/>
              </a:gradFill>
              <a:ln w="9525">
                <a:noFill/>
              </a:ln>
            </p:spPr>
            <p:txBody>
              <a:bodyPr anchor="t" anchorCtr="0"/>
              <a:p>
                <a:endParaRPr lang="zh-CN" altLang="en-US">
                  <a:latin typeface="楷体_GB2312" panose="02010609030101010101" pitchFamily="49" charset="-122"/>
                  <a:ea typeface="楷体_GB2312" panose="02010609030101010101" pitchFamily="49" charset="-122"/>
                </a:endParaRPr>
              </a:p>
            </p:txBody>
          </p:sp>
        </p:grpSp>
      </p:grpSp>
      <p:sp>
        <p:nvSpPr>
          <p:cNvPr id="287767" name="矩形 287766"/>
          <p:cNvSpPr/>
          <p:nvPr/>
        </p:nvSpPr>
        <p:spPr>
          <a:xfrm>
            <a:off x="1352550" y="280035"/>
            <a:ext cx="7554595" cy="405130"/>
          </a:xfrm>
          <a:prstGeom prst="rect">
            <a:avLst/>
          </a:prstGeom>
          <a:noFill/>
          <a:ln w="9525">
            <a:noFill/>
          </a:ln>
        </p:spPr>
        <p:txBody>
          <a:bodyPr anchor="b" anchorCtr="0"/>
          <a:p>
            <a:r>
              <a:rPr lang="zh-CN" altLang="en-US" sz="2400">
                <a:solidFill>
                  <a:srgbClr val="FFFF00"/>
                </a:solidFill>
                <a:latin typeface="Arial" panose="020B0604020202020204" pitchFamily="34" charset="0"/>
                <a:ea typeface="黑体" panose="02010609060101010101" pitchFamily="2" charset="-122"/>
              </a:rPr>
              <a:t>模块</a:t>
            </a:r>
            <a:r>
              <a:rPr lang="zh-CN" sz="2400">
                <a:solidFill>
                  <a:srgbClr val="FFFF00"/>
                </a:solidFill>
                <a:latin typeface="Arial" panose="020B0604020202020204" pitchFamily="34" charset="0"/>
                <a:ea typeface="黑体" panose="02010609060101010101" pitchFamily="2" charset="-122"/>
              </a:rPr>
              <a:t>八</a:t>
            </a:r>
            <a:r>
              <a:rPr lang="en-US" altLang="zh-CN" sz="2400">
                <a:solidFill>
                  <a:srgbClr val="FFFF00"/>
                </a:solidFill>
                <a:latin typeface="Arial" panose="020B0604020202020204" pitchFamily="34" charset="0"/>
                <a:ea typeface="黑体" panose="02010609060101010101" pitchFamily="2" charset="-122"/>
              </a:rPr>
              <a:t> </a:t>
            </a:r>
            <a:r>
              <a:rPr lang="zh-CN" sz="2400">
                <a:solidFill>
                  <a:srgbClr val="FFFF00"/>
                </a:solidFill>
                <a:latin typeface="Arial" panose="020B0604020202020204" pitchFamily="34" charset="0"/>
                <a:ea typeface="黑体" panose="02010609060101010101" pitchFamily="2" charset="-122"/>
              </a:rPr>
              <a:t>液压传动与气压传动</a:t>
            </a:r>
            <a:r>
              <a:rPr lang="en-US" altLang="zh-CN" sz="2400">
                <a:solidFill>
                  <a:srgbClr val="FFFF00"/>
                </a:solidFill>
                <a:latin typeface="Arial" panose="020B0604020202020204" pitchFamily="34" charset="0"/>
                <a:ea typeface="黑体" panose="02010609060101010101" pitchFamily="2" charset="-122"/>
              </a:rPr>
              <a:t>   8-5</a:t>
            </a:r>
            <a:r>
              <a:rPr lang="zh-CN" altLang="en-US" sz="2400">
                <a:solidFill>
                  <a:srgbClr val="FFFF00"/>
                </a:solidFill>
                <a:latin typeface="Arial" panose="020B0604020202020204" pitchFamily="34" charset="0"/>
                <a:ea typeface="黑体" panose="02010609060101010101" pitchFamily="2" charset="-122"/>
              </a:rPr>
              <a:t>气</a:t>
            </a:r>
            <a:r>
              <a:rPr lang="zh-CN" altLang="en-US" sz="2400">
                <a:solidFill>
                  <a:srgbClr val="FFFF00"/>
                </a:solidFill>
                <a:latin typeface="Arial" panose="020B0604020202020204" pitchFamily="34" charset="0"/>
                <a:ea typeface="黑体" panose="02010609060101010101" pitchFamily="2" charset="-122"/>
              </a:rPr>
              <a:t>压传动元件</a:t>
            </a:r>
            <a:endParaRPr lang="zh-CN" altLang="en-US" sz="2400">
              <a:solidFill>
                <a:srgbClr val="FFFF00"/>
              </a:solidFill>
              <a:latin typeface="Arial" panose="020B0604020202020204" pitchFamily="34" charset="0"/>
              <a:ea typeface="黑体" panose="02010609060101010101" pitchFamily="2" charset="-122"/>
            </a:endParaRPr>
          </a:p>
        </p:txBody>
      </p:sp>
      <p:sp>
        <p:nvSpPr>
          <p:cNvPr id="3" name="矩形 2"/>
          <p:cNvSpPr/>
          <p:nvPr/>
        </p:nvSpPr>
        <p:spPr>
          <a:xfrm>
            <a:off x="1582420" y="6260783"/>
            <a:ext cx="6048375" cy="368300"/>
          </a:xfrm>
          <a:prstGeom prst="rect">
            <a:avLst/>
          </a:prstGeom>
          <a:noFill/>
          <a:ln w="9525">
            <a:noFill/>
          </a:ln>
        </p:spPr>
        <p:txBody>
          <a:bodyPr anchor="t" anchorCtr="0">
            <a:spAutoFit/>
          </a:bodyPr>
          <a:p>
            <a:pPr algn="ctr" fontAlgn="ctr"/>
            <a:r>
              <a:rPr lang="zh-CN" altLang="en-US" sz="1800" dirty="0">
                <a:latin typeface="楷体_GB2312" panose="02010609030101010101" pitchFamily="49" charset="-122"/>
                <a:ea typeface="楷体_GB2312" panose="02010609030101010101" pitchFamily="49" charset="-122"/>
              </a:rPr>
              <a:t>宣城市信息工程学校在线精品课程</a:t>
            </a:r>
            <a:r>
              <a:rPr lang="en-US" altLang="zh-CN" sz="1800" dirty="0">
                <a:latin typeface="楷体_GB2312" panose="02010609030101010101" pitchFamily="49" charset="-122"/>
                <a:ea typeface="楷体_GB2312" panose="02010609030101010101" pitchFamily="49" charset="-122"/>
              </a:rPr>
              <a:t>--</a:t>
            </a:r>
            <a:r>
              <a:rPr lang="zh-CN" altLang="en-US" sz="1800" dirty="0">
                <a:sym typeface="+mn-ea"/>
              </a:rPr>
              <a:t>《机械基础》</a:t>
            </a:r>
            <a:endParaRPr lang="en-US" altLang="zh-CN" sz="1800">
              <a:latin typeface="楷体_GB2312" panose="02010609030101010101" pitchFamily="49" charset="-122"/>
              <a:ea typeface="楷体_GB2312" panose="02010609030101010101" pitchFamily="49" charset="-122"/>
            </a:endParaRPr>
          </a:p>
        </p:txBody>
      </p:sp>
      <p:sp>
        <p:nvSpPr>
          <p:cNvPr id="6" name="文本框 5"/>
          <p:cNvSpPr txBox="1"/>
          <p:nvPr/>
        </p:nvSpPr>
        <p:spPr>
          <a:xfrm>
            <a:off x="683895" y="1235710"/>
            <a:ext cx="2019300" cy="460375"/>
          </a:xfrm>
          <a:prstGeom prst="rect">
            <a:avLst/>
          </a:prstGeom>
          <a:noFill/>
        </p:spPr>
        <p:txBody>
          <a:bodyPr wrap="none" rtlCol="0" anchor="t">
            <a:spAutoFit/>
          </a:bodyPr>
          <a:p>
            <a:r>
              <a:rPr lang="zh-CN" sz="2400">
                <a:ea typeface="宋体" panose="02010600030101010101" pitchFamily="2" charset="-122"/>
                <a:sym typeface="+mn-ea"/>
              </a:rPr>
              <a:t>三、执行元件</a:t>
            </a:r>
            <a:endParaRPr lang="zh-CN" altLang="en-US" sz="2400" b="0">
              <a:ea typeface="宋体" panose="02010600030101010101" pitchFamily="2" charset="-122"/>
              <a:sym typeface="+mn-ea"/>
            </a:endParaRPr>
          </a:p>
        </p:txBody>
      </p:sp>
      <p:sp>
        <p:nvSpPr>
          <p:cNvPr id="14" name="object 14"/>
          <p:cNvSpPr/>
          <p:nvPr/>
        </p:nvSpPr>
        <p:spPr>
          <a:xfrm>
            <a:off x="611505" y="1988820"/>
            <a:ext cx="7309485" cy="3719195"/>
          </a:xfrm>
          <a:prstGeom prst="rect">
            <a:avLst/>
          </a:prstGeom>
          <a:blipFill>
            <a:blip r:embed="rId3" cstate="print"/>
            <a:stretch>
              <a:fillRect/>
            </a:stretch>
          </a:blipFill>
        </p:spPr>
        <p:txBody>
          <a:bodyPr wrap="square" lIns="0" tIns="0" rIns="0" bIns="0" rtlCol="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87767"/>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87747"/>
                                        </p:tgtEl>
                                        <p:attrNameLst>
                                          <p:attrName>style.visibility</p:attrName>
                                        </p:attrNameLst>
                                      </p:cBhvr>
                                      <p:to>
                                        <p:strVal val="visible"/>
                                      </p:to>
                                    </p:set>
                                    <p:animEffect transition="in" filter="fade">
                                      <p:cBhvr>
                                        <p:cTn id="9" dur="2000"/>
                                        <p:tgtEl>
                                          <p:spTgt spid="287747"/>
                                        </p:tgtEl>
                                      </p:cBhvr>
                                    </p:animEffect>
                                  </p:childTnLst>
                                </p:cTn>
                              </p:par>
                              <p:par>
                                <p:cTn id="10" presetID="10" presetClass="entr" presetSubtype="0" fill="hold" nodeType="withEffect">
                                  <p:stCondLst>
                                    <p:cond delay="0"/>
                                  </p:stCondLst>
                                  <p:childTnLst>
                                    <p:set>
                                      <p:cBhvr>
                                        <p:cTn id="11" dur="1" fill="hold">
                                          <p:stCondLst>
                                            <p:cond delay="0"/>
                                          </p:stCondLst>
                                        </p:cTn>
                                        <p:tgtEl>
                                          <p:spTgt spid="287753"/>
                                        </p:tgtEl>
                                        <p:attrNameLst>
                                          <p:attrName>style.visibility</p:attrName>
                                        </p:attrNameLst>
                                      </p:cBhvr>
                                      <p:to>
                                        <p:strVal val="visible"/>
                                      </p:to>
                                    </p:set>
                                    <p:animEffect transition="in" filter="fade">
                                      <p:cBhvr>
                                        <p:cTn id="12" dur="2000"/>
                                        <p:tgtEl>
                                          <p:spTgt spid="28775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67"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87747" name="图片 287746" descr="008ah"/>
          <p:cNvPicPr>
            <a:picLocks noChangeAspect="1"/>
          </p:cNvPicPr>
          <p:nvPr/>
        </p:nvPicPr>
        <p:blipFill>
          <a:blip r:embed="rId1">
            <a:lum bright="39999" contrast="-70000"/>
          </a:blip>
          <a:stretch>
            <a:fillRect/>
          </a:stretch>
        </p:blipFill>
        <p:spPr>
          <a:xfrm rot="-284582">
            <a:off x="6588125" y="115888"/>
            <a:ext cx="1014413" cy="720725"/>
          </a:xfrm>
          <a:prstGeom prst="rect">
            <a:avLst/>
          </a:prstGeom>
          <a:noFill/>
          <a:ln w="9525">
            <a:noFill/>
          </a:ln>
        </p:spPr>
      </p:pic>
      <p:sp>
        <p:nvSpPr>
          <p:cNvPr id="287753" name="直接连接符 287752"/>
          <p:cNvSpPr/>
          <p:nvPr/>
        </p:nvSpPr>
        <p:spPr>
          <a:xfrm>
            <a:off x="1187450" y="6165850"/>
            <a:ext cx="6697663" cy="0"/>
          </a:xfrm>
          <a:prstGeom prst="line">
            <a:avLst/>
          </a:prstGeom>
          <a:ln w="60325" cap="flat" cmpd="thickThin">
            <a:solidFill>
              <a:srgbClr val="99CC00"/>
            </a:solidFill>
            <a:prstDash val="solid"/>
            <a:round/>
            <a:headEnd type="none" w="med" len="med"/>
            <a:tailEnd type="none" w="med" len="med"/>
          </a:ln>
        </p:spPr>
      </p:sp>
      <p:grpSp>
        <p:nvGrpSpPr>
          <p:cNvPr id="4099" name="组合 287753"/>
          <p:cNvGrpSpPr/>
          <p:nvPr/>
        </p:nvGrpSpPr>
        <p:grpSpPr>
          <a:xfrm>
            <a:off x="0" y="115888"/>
            <a:ext cx="9144000" cy="936625"/>
            <a:chOff x="0" y="73"/>
            <a:chExt cx="5760" cy="590"/>
          </a:xfrm>
        </p:grpSpPr>
        <p:sp>
          <p:nvSpPr>
            <p:cNvPr id="4100" name="直接连接符 287754"/>
            <p:cNvSpPr/>
            <p:nvPr/>
          </p:nvSpPr>
          <p:spPr>
            <a:xfrm>
              <a:off x="0" y="73"/>
              <a:ext cx="5760" cy="0"/>
            </a:xfrm>
            <a:prstGeom prst="line">
              <a:avLst/>
            </a:prstGeom>
            <a:ln w="47625" cap="flat" cmpd="thickThin">
              <a:solidFill>
                <a:srgbClr val="99CC00"/>
              </a:solidFill>
              <a:prstDash val="solid"/>
              <a:round/>
              <a:headEnd type="none" w="med" len="med"/>
              <a:tailEnd type="none" w="med" len="med"/>
            </a:ln>
          </p:spPr>
        </p:sp>
        <p:grpSp>
          <p:nvGrpSpPr>
            <p:cNvPr id="4101" name="组合 287755"/>
            <p:cNvGrpSpPr/>
            <p:nvPr/>
          </p:nvGrpSpPr>
          <p:grpSpPr>
            <a:xfrm>
              <a:off x="0" y="73"/>
              <a:ext cx="5760" cy="590"/>
              <a:chOff x="0" y="0"/>
              <a:chExt cx="5760" cy="646"/>
            </a:xfrm>
          </p:grpSpPr>
          <p:sp>
            <p:nvSpPr>
              <p:cNvPr id="4102" name="矩形 287756"/>
              <p:cNvSpPr/>
              <p:nvPr/>
            </p:nvSpPr>
            <p:spPr>
              <a:xfrm>
                <a:off x="0" y="0"/>
                <a:ext cx="5760" cy="516"/>
              </a:xfrm>
              <a:prstGeom prst="rect">
                <a:avLst/>
              </a:prstGeom>
              <a:gradFill rotWithShape="1">
                <a:gsLst>
                  <a:gs pos="0">
                    <a:srgbClr val="331050"/>
                  </a:gs>
                  <a:gs pos="100000">
                    <a:srgbClr val="4D1979">
                      <a:alpha val="67000"/>
                    </a:srgbClr>
                  </a:gs>
                </a:gsLst>
                <a:lin ang="18900000" scaled="1"/>
                <a:tileRect/>
              </a:gradFill>
              <a:ln w="9525">
                <a:noFill/>
              </a:ln>
            </p:spPr>
            <p:txBody>
              <a:bodyPr anchor="t" anchorCtr="0"/>
              <a:p>
                <a:endParaRPr lang="zh-CN" altLang="en-US">
                  <a:latin typeface="楷体_GB2312" panose="02010609030101010101" pitchFamily="49" charset="-122"/>
                  <a:ea typeface="楷体_GB2312" panose="02010609030101010101" pitchFamily="49" charset="-122"/>
                </a:endParaRPr>
              </a:p>
            </p:txBody>
          </p:sp>
          <p:sp>
            <p:nvSpPr>
              <p:cNvPr id="4103" name="矩形 287757"/>
              <p:cNvSpPr/>
              <p:nvPr/>
            </p:nvSpPr>
            <p:spPr>
              <a:xfrm rot="10800000">
                <a:off x="0" y="506"/>
                <a:ext cx="5760" cy="140"/>
              </a:xfrm>
              <a:prstGeom prst="rect">
                <a:avLst/>
              </a:prstGeom>
              <a:gradFill rotWithShape="1">
                <a:gsLst>
                  <a:gs pos="0">
                    <a:srgbClr val="3B3B3B">
                      <a:alpha val="0"/>
                    </a:srgbClr>
                  </a:gs>
                  <a:gs pos="100000">
                    <a:schemeClr val="bg2">
                      <a:alpha val="67000"/>
                    </a:schemeClr>
                  </a:gs>
                </a:gsLst>
                <a:lin ang="5400000" scaled="1"/>
                <a:tileRect/>
              </a:gradFill>
              <a:ln w="9525">
                <a:noFill/>
              </a:ln>
            </p:spPr>
            <p:txBody>
              <a:bodyPr anchor="t" anchorCtr="0"/>
              <a:p>
                <a:endParaRPr lang="zh-CN" altLang="en-US">
                  <a:latin typeface="楷体_GB2312" panose="02010609030101010101" pitchFamily="49" charset="-122"/>
                  <a:ea typeface="楷体_GB2312" panose="02010609030101010101" pitchFamily="49" charset="-122"/>
                </a:endParaRPr>
              </a:p>
            </p:txBody>
          </p:sp>
          <p:pic>
            <p:nvPicPr>
              <p:cNvPr id="4104" name="图片 287758"/>
              <p:cNvPicPr>
                <a:picLocks noChangeAspect="1"/>
              </p:cNvPicPr>
              <p:nvPr/>
            </p:nvPicPr>
            <p:blipFill>
              <a:blip r:embed="rId2">
                <a:lum bright="-12000"/>
              </a:blip>
              <a:srcRect t="18701" r="15749" b="42659"/>
              <a:stretch>
                <a:fillRect/>
              </a:stretch>
            </p:blipFill>
            <p:spPr>
              <a:xfrm>
                <a:off x="4781" y="0"/>
                <a:ext cx="979" cy="500"/>
              </a:xfrm>
              <a:prstGeom prst="rect">
                <a:avLst/>
              </a:prstGeom>
              <a:noFill/>
              <a:ln w="9525">
                <a:noFill/>
              </a:ln>
            </p:spPr>
          </p:pic>
          <p:sp>
            <p:nvSpPr>
              <p:cNvPr id="4105" name="矩形 287759"/>
              <p:cNvSpPr/>
              <p:nvPr/>
            </p:nvSpPr>
            <p:spPr>
              <a:xfrm>
                <a:off x="0" y="472"/>
                <a:ext cx="5760" cy="44"/>
              </a:xfrm>
              <a:prstGeom prst="rect">
                <a:avLst/>
              </a:prstGeom>
              <a:gradFill rotWithShape="1">
                <a:gsLst>
                  <a:gs pos="0">
                    <a:srgbClr val="C9E576">
                      <a:alpha val="67000"/>
                    </a:srgbClr>
                  </a:gs>
                  <a:gs pos="100000">
                    <a:srgbClr val="97C523"/>
                  </a:gs>
                </a:gsLst>
                <a:lin ang="5400000" scaled="1"/>
                <a:tileRect/>
              </a:gradFill>
              <a:ln w="9525">
                <a:noFill/>
              </a:ln>
            </p:spPr>
            <p:txBody>
              <a:bodyPr anchor="t" anchorCtr="0"/>
              <a:p>
                <a:endParaRPr lang="zh-CN" altLang="en-US">
                  <a:latin typeface="楷体_GB2312" panose="02010609030101010101" pitchFamily="49" charset="-122"/>
                  <a:ea typeface="楷体_GB2312" panose="02010609030101010101" pitchFamily="49" charset="-122"/>
                </a:endParaRPr>
              </a:p>
            </p:txBody>
          </p:sp>
          <p:sp>
            <p:nvSpPr>
              <p:cNvPr id="4106" name="矩形 287760"/>
              <p:cNvSpPr/>
              <p:nvPr/>
            </p:nvSpPr>
            <p:spPr>
              <a:xfrm>
                <a:off x="0" y="0"/>
                <a:ext cx="5760" cy="164"/>
              </a:xfrm>
              <a:prstGeom prst="rect">
                <a:avLst/>
              </a:prstGeom>
              <a:gradFill rotWithShape="1">
                <a:gsLst>
                  <a:gs pos="0">
                    <a:schemeClr val="bg1">
                      <a:alpha val="67000"/>
                    </a:schemeClr>
                  </a:gs>
                  <a:gs pos="100000">
                    <a:srgbClr val="767676">
                      <a:alpha val="0"/>
                    </a:srgbClr>
                  </a:gs>
                </a:gsLst>
                <a:lin ang="5400000" scaled="1"/>
                <a:tileRect/>
              </a:gradFill>
              <a:ln w="9525">
                <a:noFill/>
              </a:ln>
            </p:spPr>
            <p:txBody>
              <a:bodyPr anchor="t" anchorCtr="0"/>
              <a:p>
                <a:endParaRPr lang="zh-CN" altLang="en-US">
                  <a:latin typeface="楷体_GB2312" panose="02010609030101010101" pitchFamily="49" charset="-122"/>
                  <a:ea typeface="楷体_GB2312" panose="02010609030101010101" pitchFamily="49" charset="-122"/>
                </a:endParaRPr>
              </a:p>
            </p:txBody>
          </p:sp>
        </p:grpSp>
      </p:grpSp>
      <p:sp>
        <p:nvSpPr>
          <p:cNvPr id="287767" name="矩形 287766"/>
          <p:cNvSpPr/>
          <p:nvPr/>
        </p:nvSpPr>
        <p:spPr>
          <a:xfrm>
            <a:off x="1352550" y="280035"/>
            <a:ext cx="7554595" cy="405130"/>
          </a:xfrm>
          <a:prstGeom prst="rect">
            <a:avLst/>
          </a:prstGeom>
          <a:noFill/>
          <a:ln w="9525">
            <a:noFill/>
          </a:ln>
        </p:spPr>
        <p:txBody>
          <a:bodyPr anchor="b" anchorCtr="0"/>
          <a:p>
            <a:r>
              <a:rPr lang="zh-CN" altLang="en-US" sz="2400">
                <a:solidFill>
                  <a:srgbClr val="FFFF00"/>
                </a:solidFill>
                <a:latin typeface="Arial" panose="020B0604020202020204" pitchFamily="34" charset="0"/>
                <a:ea typeface="黑体" panose="02010609060101010101" pitchFamily="2" charset="-122"/>
              </a:rPr>
              <a:t>模块</a:t>
            </a:r>
            <a:r>
              <a:rPr lang="zh-CN" sz="2400">
                <a:solidFill>
                  <a:srgbClr val="FFFF00"/>
                </a:solidFill>
                <a:latin typeface="Arial" panose="020B0604020202020204" pitchFamily="34" charset="0"/>
                <a:ea typeface="黑体" panose="02010609060101010101" pitchFamily="2" charset="-122"/>
              </a:rPr>
              <a:t>八</a:t>
            </a:r>
            <a:r>
              <a:rPr lang="en-US" altLang="zh-CN" sz="2400">
                <a:solidFill>
                  <a:srgbClr val="FFFF00"/>
                </a:solidFill>
                <a:latin typeface="Arial" panose="020B0604020202020204" pitchFamily="34" charset="0"/>
                <a:ea typeface="黑体" panose="02010609060101010101" pitchFamily="2" charset="-122"/>
              </a:rPr>
              <a:t> </a:t>
            </a:r>
            <a:r>
              <a:rPr lang="zh-CN" sz="2400">
                <a:solidFill>
                  <a:srgbClr val="FFFF00"/>
                </a:solidFill>
                <a:latin typeface="Arial" panose="020B0604020202020204" pitchFamily="34" charset="0"/>
                <a:ea typeface="黑体" panose="02010609060101010101" pitchFamily="2" charset="-122"/>
              </a:rPr>
              <a:t>液压传动与气压传动</a:t>
            </a:r>
            <a:r>
              <a:rPr lang="en-US" altLang="zh-CN" sz="2400">
                <a:solidFill>
                  <a:srgbClr val="FFFF00"/>
                </a:solidFill>
                <a:latin typeface="Arial" panose="020B0604020202020204" pitchFamily="34" charset="0"/>
                <a:ea typeface="黑体" panose="02010609060101010101" pitchFamily="2" charset="-122"/>
              </a:rPr>
              <a:t>   8-5</a:t>
            </a:r>
            <a:r>
              <a:rPr lang="zh-CN" altLang="en-US" sz="2400">
                <a:solidFill>
                  <a:srgbClr val="FFFF00"/>
                </a:solidFill>
                <a:latin typeface="Arial" panose="020B0604020202020204" pitchFamily="34" charset="0"/>
                <a:ea typeface="黑体" panose="02010609060101010101" pitchFamily="2" charset="-122"/>
              </a:rPr>
              <a:t>气</a:t>
            </a:r>
            <a:r>
              <a:rPr lang="zh-CN" altLang="en-US" sz="2400">
                <a:solidFill>
                  <a:srgbClr val="FFFF00"/>
                </a:solidFill>
                <a:latin typeface="Arial" panose="020B0604020202020204" pitchFamily="34" charset="0"/>
                <a:ea typeface="黑体" panose="02010609060101010101" pitchFamily="2" charset="-122"/>
              </a:rPr>
              <a:t>压传动元件</a:t>
            </a:r>
            <a:endParaRPr lang="zh-CN" altLang="en-US" sz="2400">
              <a:solidFill>
                <a:srgbClr val="FFFF00"/>
              </a:solidFill>
              <a:latin typeface="Arial" panose="020B0604020202020204" pitchFamily="34" charset="0"/>
              <a:ea typeface="黑体" panose="02010609060101010101" pitchFamily="2" charset="-122"/>
            </a:endParaRPr>
          </a:p>
        </p:txBody>
      </p:sp>
      <p:sp>
        <p:nvSpPr>
          <p:cNvPr id="3" name="矩形 2"/>
          <p:cNvSpPr/>
          <p:nvPr/>
        </p:nvSpPr>
        <p:spPr>
          <a:xfrm>
            <a:off x="1582420" y="6260783"/>
            <a:ext cx="6048375" cy="368300"/>
          </a:xfrm>
          <a:prstGeom prst="rect">
            <a:avLst/>
          </a:prstGeom>
          <a:noFill/>
          <a:ln w="9525">
            <a:noFill/>
          </a:ln>
        </p:spPr>
        <p:txBody>
          <a:bodyPr anchor="t" anchorCtr="0">
            <a:spAutoFit/>
          </a:bodyPr>
          <a:p>
            <a:pPr algn="ctr" fontAlgn="ctr"/>
            <a:r>
              <a:rPr lang="zh-CN" altLang="en-US" sz="1800" dirty="0">
                <a:latin typeface="楷体_GB2312" panose="02010609030101010101" pitchFamily="49" charset="-122"/>
                <a:ea typeface="楷体_GB2312" panose="02010609030101010101" pitchFamily="49" charset="-122"/>
              </a:rPr>
              <a:t>宣城市信息工程学校在线精品课程</a:t>
            </a:r>
            <a:r>
              <a:rPr lang="en-US" altLang="zh-CN" sz="1800" dirty="0">
                <a:latin typeface="楷体_GB2312" panose="02010609030101010101" pitchFamily="49" charset="-122"/>
                <a:ea typeface="楷体_GB2312" panose="02010609030101010101" pitchFamily="49" charset="-122"/>
              </a:rPr>
              <a:t>--</a:t>
            </a:r>
            <a:r>
              <a:rPr lang="zh-CN" altLang="en-US" sz="1800" dirty="0">
                <a:sym typeface="+mn-ea"/>
              </a:rPr>
              <a:t>《机械基础》</a:t>
            </a:r>
            <a:endParaRPr lang="en-US" altLang="zh-CN" sz="1800">
              <a:latin typeface="楷体_GB2312" panose="02010609030101010101" pitchFamily="49" charset="-122"/>
              <a:ea typeface="楷体_GB2312" panose="02010609030101010101" pitchFamily="49" charset="-122"/>
            </a:endParaRPr>
          </a:p>
        </p:txBody>
      </p:sp>
      <p:sp>
        <p:nvSpPr>
          <p:cNvPr id="6" name="文本框 5"/>
          <p:cNvSpPr txBox="1"/>
          <p:nvPr/>
        </p:nvSpPr>
        <p:spPr>
          <a:xfrm>
            <a:off x="683895" y="1235710"/>
            <a:ext cx="2019300" cy="460375"/>
          </a:xfrm>
          <a:prstGeom prst="rect">
            <a:avLst/>
          </a:prstGeom>
          <a:noFill/>
        </p:spPr>
        <p:txBody>
          <a:bodyPr wrap="none" rtlCol="0" anchor="t">
            <a:spAutoFit/>
          </a:bodyPr>
          <a:p>
            <a:r>
              <a:rPr lang="zh-CN" sz="2400">
                <a:ea typeface="宋体" panose="02010600030101010101" pitchFamily="2" charset="-122"/>
                <a:sym typeface="+mn-ea"/>
              </a:rPr>
              <a:t>三、执行元件</a:t>
            </a:r>
            <a:endParaRPr lang="zh-CN" altLang="en-US" sz="2400" b="0">
              <a:ea typeface="宋体" panose="02010600030101010101" pitchFamily="2" charset="-122"/>
              <a:sym typeface="+mn-ea"/>
            </a:endParaRPr>
          </a:p>
        </p:txBody>
      </p:sp>
      <p:sp>
        <p:nvSpPr>
          <p:cNvPr id="2" name="文本框 1"/>
          <p:cNvSpPr txBox="1"/>
          <p:nvPr/>
        </p:nvSpPr>
        <p:spPr>
          <a:xfrm>
            <a:off x="790575" y="1844675"/>
            <a:ext cx="7491730" cy="1999615"/>
          </a:xfrm>
          <a:prstGeom prst="rect">
            <a:avLst/>
          </a:prstGeom>
          <a:noFill/>
        </p:spPr>
        <p:txBody>
          <a:bodyPr wrap="square" rtlCol="0" anchor="t">
            <a:spAutoFit/>
          </a:bodyPr>
          <a:p>
            <a:pPr marL="12700" marR="410210">
              <a:lnSpc>
                <a:spcPts val="3600"/>
              </a:lnSpc>
              <a:spcBef>
                <a:spcPts val="425"/>
              </a:spcBef>
            </a:pPr>
            <a:r>
              <a:rPr b="0" spc="95" dirty="0">
                <a:latin typeface="宋体" panose="02010600030101010101" pitchFamily="2" charset="-122"/>
                <a:cs typeface="宋体" panose="02010600030101010101" pitchFamily="2" charset="-122"/>
                <a:sym typeface="+mn-ea"/>
              </a:rPr>
              <a:t>单</a:t>
            </a:r>
            <a:r>
              <a:rPr b="0" spc="80" dirty="0">
                <a:latin typeface="宋体" panose="02010600030101010101" pitchFamily="2" charset="-122"/>
                <a:cs typeface="宋体" panose="02010600030101010101" pitchFamily="2" charset="-122"/>
                <a:sym typeface="+mn-ea"/>
              </a:rPr>
              <a:t>作用</a:t>
            </a:r>
            <a:r>
              <a:rPr b="0" spc="95" dirty="0">
                <a:latin typeface="宋体" panose="02010600030101010101" pitchFamily="2" charset="-122"/>
                <a:cs typeface="宋体" panose="02010600030101010101" pitchFamily="2" charset="-122"/>
                <a:sym typeface="+mn-ea"/>
              </a:rPr>
              <a:t>式</a:t>
            </a:r>
            <a:r>
              <a:rPr b="0" spc="80" dirty="0">
                <a:latin typeface="宋体" panose="02010600030101010101" pitchFamily="2" charset="-122"/>
                <a:cs typeface="宋体" panose="02010600030101010101" pitchFamily="2" charset="-122"/>
                <a:sym typeface="+mn-ea"/>
              </a:rPr>
              <a:t>气缸</a:t>
            </a:r>
            <a:r>
              <a:rPr b="0" spc="95" dirty="0">
                <a:latin typeface="宋体" panose="02010600030101010101" pitchFamily="2" charset="-122"/>
                <a:cs typeface="宋体" panose="02010600030101010101" pitchFamily="2" charset="-122"/>
                <a:sym typeface="+mn-ea"/>
              </a:rPr>
              <a:t>：</a:t>
            </a:r>
            <a:r>
              <a:rPr b="0" spc="80" dirty="0">
                <a:latin typeface="宋体" panose="02010600030101010101" pitchFamily="2" charset="-122"/>
                <a:cs typeface="宋体" panose="02010600030101010101" pitchFamily="2" charset="-122"/>
                <a:sym typeface="+mn-ea"/>
              </a:rPr>
              <a:t>仅在</a:t>
            </a:r>
            <a:r>
              <a:rPr b="0" spc="95" dirty="0">
                <a:latin typeface="宋体" panose="02010600030101010101" pitchFamily="2" charset="-122"/>
                <a:cs typeface="宋体" panose="02010600030101010101" pitchFamily="2" charset="-122"/>
                <a:sym typeface="+mn-ea"/>
              </a:rPr>
              <a:t>气</a:t>
            </a:r>
            <a:r>
              <a:rPr b="0" spc="80" dirty="0">
                <a:latin typeface="宋体" panose="02010600030101010101" pitchFamily="2" charset="-122"/>
                <a:cs typeface="宋体" panose="02010600030101010101" pitchFamily="2" charset="-122"/>
                <a:sym typeface="+mn-ea"/>
              </a:rPr>
              <a:t>缸一</a:t>
            </a:r>
            <a:r>
              <a:rPr b="0" spc="95" dirty="0">
                <a:latin typeface="宋体" panose="02010600030101010101" pitchFamily="2" charset="-122"/>
                <a:cs typeface="宋体" panose="02010600030101010101" pitchFamily="2" charset="-122"/>
                <a:sym typeface="+mn-ea"/>
              </a:rPr>
              <a:t>端</a:t>
            </a:r>
            <a:r>
              <a:rPr b="0" spc="80" dirty="0">
                <a:latin typeface="宋体" panose="02010600030101010101" pitchFamily="2" charset="-122"/>
                <a:cs typeface="宋体" panose="02010600030101010101" pitchFamily="2" charset="-122"/>
                <a:sym typeface="+mn-ea"/>
              </a:rPr>
              <a:t>进</a:t>
            </a:r>
            <a:r>
              <a:rPr b="0" spc="95" dirty="0">
                <a:latin typeface="宋体" panose="02010600030101010101" pitchFamily="2" charset="-122"/>
                <a:cs typeface="宋体" panose="02010600030101010101" pitchFamily="2" charset="-122"/>
                <a:sym typeface="+mn-ea"/>
              </a:rPr>
              <a:t>气，</a:t>
            </a:r>
            <a:r>
              <a:rPr b="0" spc="80" dirty="0">
                <a:latin typeface="宋体" panose="02010600030101010101" pitchFamily="2" charset="-122"/>
                <a:cs typeface="宋体" panose="02010600030101010101" pitchFamily="2" charset="-122"/>
                <a:sym typeface="+mn-ea"/>
              </a:rPr>
              <a:t>推动</a:t>
            </a:r>
            <a:r>
              <a:rPr b="0" spc="90" dirty="0">
                <a:latin typeface="宋体" panose="02010600030101010101" pitchFamily="2" charset="-122"/>
                <a:cs typeface="宋体" panose="02010600030101010101" pitchFamily="2" charset="-122"/>
                <a:sym typeface="+mn-ea"/>
              </a:rPr>
              <a:t>活</a:t>
            </a:r>
            <a:r>
              <a:rPr b="0" spc="80" dirty="0">
                <a:latin typeface="宋体" panose="02010600030101010101" pitchFamily="2" charset="-122"/>
                <a:cs typeface="宋体" panose="02010600030101010101" pitchFamily="2" charset="-122"/>
                <a:sym typeface="+mn-ea"/>
              </a:rPr>
              <a:t>塞移</a:t>
            </a:r>
            <a:r>
              <a:rPr b="0" spc="114" dirty="0">
                <a:latin typeface="宋体" panose="02010600030101010101" pitchFamily="2" charset="-122"/>
                <a:cs typeface="宋体" panose="02010600030101010101" pitchFamily="2" charset="-122"/>
                <a:sym typeface="+mn-ea"/>
              </a:rPr>
              <a:t>动</a:t>
            </a:r>
            <a:r>
              <a:rPr b="0" spc="105" dirty="0">
                <a:latin typeface="宋体" panose="02010600030101010101" pitchFamily="2" charset="-122"/>
                <a:cs typeface="宋体" panose="02010600030101010101" pitchFamily="2" charset="-122"/>
                <a:sym typeface="+mn-ea"/>
              </a:rPr>
              <a:t>，</a:t>
            </a:r>
            <a:r>
              <a:rPr b="0" dirty="0">
                <a:latin typeface="宋体" panose="02010600030101010101" pitchFamily="2" charset="-122"/>
                <a:cs typeface="宋体" panose="02010600030101010101" pitchFamily="2" charset="-122"/>
                <a:sym typeface="+mn-ea"/>
              </a:rPr>
              <a:t>活</a:t>
            </a:r>
            <a:r>
              <a:rPr b="0" spc="5" dirty="0">
                <a:latin typeface="宋体" panose="02010600030101010101" pitchFamily="2" charset="-122"/>
                <a:cs typeface="宋体" panose="02010600030101010101" pitchFamily="2" charset="-122"/>
                <a:sym typeface="+mn-ea"/>
              </a:rPr>
              <a:t>塞借助弹</a:t>
            </a:r>
            <a:r>
              <a:rPr b="0" spc="-5" dirty="0">
                <a:latin typeface="宋体" panose="02010600030101010101" pitchFamily="2" charset="-122"/>
                <a:cs typeface="宋体" panose="02010600030101010101" pitchFamily="2" charset="-122"/>
                <a:sym typeface="+mn-ea"/>
              </a:rPr>
              <a:t>簧</a:t>
            </a:r>
            <a:r>
              <a:rPr b="0" dirty="0">
                <a:latin typeface="宋体" panose="02010600030101010101" pitchFamily="2" charset="-122"/>
                <a:cs typeface="宋体" panose="02010600030101010101" pitchFamily="2" charset="-122"/>
                <a:sym typeface="+mn-ea"/>
              </a:rPr>
              <a:t>、</a:t>
            </a:r>
            <a:r>
              <a:rPr b="0" spc="5" dirty="0">
                <a:latin typeface="宋体" panose="02010600030101010101" pitchFamily="2" charset="-122"/>
                <a:cs typeface="宋体" panose="02010600030101010101" pitchFamily="2" charset="-122"/>
                <a:sym typeface="+mn-ea"/>
              </a:rPr>
              <a:t>膜</a:t>
            </a:r>
            <a:r>
              <a:rPr b="0" dirty="0">
                <a:latin typeface="宋体" panose="02010600030101010101" pitchFamily="2" charset="-122"/>
                <a:cs typeface="宋体" panose="02010600030101010101" pitchFamily="2" charset="-122"/>
                <a:sym typeface="+mn-ea"/>
              </a:rPr>
              <a:t>片、</a:t>
            </a:r>
            <a:r>
              <a:rPr b="0" spc="5" dirty="0">
                <a:latin typeface="宋体" panose="02010600030101010101" pitchFamily="2" charset="-122"/>
                <a:cs typeface="宋体" panose="02010600030101010101" pitchFamily="2" charset="-122"/>
                <a:sym typeface="+mn-ea"/>
              </a:rPr>
              <a:t>外</a:t>
            </a:r>
            <a:r>
              <a:rPr b="0" spc="-15" dirty="0">
                <a:latin typeface="宋体" panose="02010600030101010101" pitchFamily="2" charset="-122"/>
                <a:cs typeface="宋体" panose="02010600030101010101" pitchFamily="2" charset="-122"/>
                <a:sym typeface="+mn-ea"/>
              </a:rPr>
              <a:t>力</a:t>
            </a:r>
            <a:r>
              <a:rPr b="0" spc="5" dirty="0">
                <a:latin typeface="宋体" panose="02010600030101010101" pitchFamily="2" charset="-122"/>
                <a:cs typeface="宋体" panose="02010600030101010101" pitchFamily="2" charset="-122"/>
                <a:sym typeface="+mn-ea"/>
              </a:rPr>
              <a:t>作用</a:t>
            </a:r>
            <a:r>
              <a:rPr b="0" spc="-15" dirty="0">
                <a:latin typeface="宋体" panose="02010600030101010101" pitchFamily="2" charset="-122"/>
                <a:cs typeface="宋体" panose="02010600030101010101" pitchFamily="2" charset="-122"/>
                <a:sym typeface="+mn-ea"/>
              </a:rPr>
              <a:t>回</a:t>
            </a:r>
            <a:r>
              <a:rPr b="0" dirty="0">
                <a:latin typeface="宋体" panose="02010600030101010101" pitchFamily="2" charset="-122"/>
                <a:cs typeface="宋体" panose="02010600030101010101" pitchFamily="2" charset="-122"/>
                <a:sym typeface="+mn-ea"/>
              </a:rPr>
              <a:t>位</a:t>
            </a:r>
            <a:r>
              <a:rPr b="0" spc="5" dirty="0">
                <a:latin typeface="宋体" panose="02010600030101010101" pitchFamily="2" charset="-122"/>
                <a:cs typeface="宋体" panose="02010600030101010101" pitchFamily="2" charset="-122"/>
                <a:sym typeface="+mn-ea"/>
              </a:rPr>
              <a:t>。</a:t>
            </a:r>
            <a:endParaRPr b="0">
              <a:latin typeface="宋体" panose="02010600030101010101" pitchFamily="2" charset="-122"/>
              <a:cs typeface="宋体" panose="02010600030101010101" pitchFamily="2" charset="-122"/>
            </a:endParaRPr>
          </a:p>
          <a:p>
            <a:pPr marL="12700" marR="5080">
              <a:lnSpc>
                <a:spcPts val="3600"/>
              </a:lnSpc>
              <a:spcBef>
                <a:spcPts val="480"/>
              </a:spcBef>
            </a:pPr>
            <a:r>
              <a:rPr b="0" spc="85" dirty="0">
                <a:latin typeface="宋体" panose="02010600030101010101" pitchFamily="2" charset="-122"/>
                <a:cs typeface="宋体" panose="02010600030101010101" pitchFamily="2" charset="-122"/>
                <a:sym typeface="+mn-ea"/>
              </a:rPr>
              <a:t>双作用式气缸：压缩空气交替地从气缸两端进入并</a:t>
            </a:r>
            <a:r>
              <a:rPr b="0" spc="95" dirty="0">
                <a:latin typeface="宋体" panose="02010600030101010101" pitchFamily="2" charset="-122"/>
                <a:cs typeface="宋体" panose="02010600030101010101" pitchFamily="2" charset="-122"/>
                <a:sym typeface="+mn-ea"/>
              </a:rPr>
              <a:t>排</a:t>
            </a:r>
            <a:r>
              <a:rPr b="0" spc="50" dirty="0">
                <a:latin typeface="宋体" panose="02010600030101010101" pitchFamily="2" charset="-122"/>
                <a:cs typeface="宋体" panose="02010600030101010101" pitchFamily="2" charset="-122"/>
                <a:sym typeface="+mn-ea"/>
              </a:rPr>
              <a:t>出</a:t>
            </a:r>
            <a:r>
              <a:rPr lang="zh-CN" b="0" spc="50" dirty="0">
                <a:latin typeface="宋体" panose="02010600030101010101" pitchFamily="2" charset="-122"/>
                <a:cs typeface="宋体" panose="02010600030101010101" pitchFamily="2" charset="-122"/>
                <a:sym typeface="+mn-ea"/>
              </a:rPr>
              <a:t>，</a:t>
            </a:r>
            <a:r>
              <a:rPr b="0" dirty="0">
                <a:latin typeface="宋体" panose="02010600030101010101" pitchFamily="2" charset="-122"/>
                <a:cs typeface="宋体" panose="02010600030101010101" pitchFamily="2" charset="-122"/>
                <a:sym typeface="+mn-ea"/>
              </a:rPr>
              <a:t>推动活塞往复运</a:t>
            </a:r>
            <a:r>
              <a:rPr b="0" spc="-15" dirty="0">
                <a:latin typeface="宋体" panose="02010600030101010101" pitchFamily="2" charset="-122"/>
                <a:cs typeface="宋体" panose="02010600030101010101" pitchFamily="2" charset="-122"/>
                <a:sym typeface="+mn-ea"/>
              </a:rPr>
              <a:t>动</a:t>
            </a:r>
            <a:r>
              <a:rPr b="0" dirty="0">
                <a:latin typeface="宋体" panose="02010600030101010101" pitchFamily="2" charset="-122"/>
                <a:cs typeface="宋体" panose="02010600030101010101" pitchFamily="2" charset="-122"/>
                <a:sym typeface="+mn-ea"/>
              </a:rPr>
              <a:t>。</a:t>
            </a:r>
            <a:endParaRPr lang="zh-CN" altLang="en-US" b="0"/>
          </a:p>
        </p:txBody>
      </p:sp>
      <p:sp>
        <p:nvSpPr>
          <p:cNvPr id="4" name="object 14"/>
          <p:cNvSpPr/>
          <p:nvPr/>
        </p:nvSpPr>
        <p:spPr>
          <a:xfrm>
            <a:off x="1835785" y="3976370"/>
            <a:ext cx="2050415" cy="1111250"/>
          </a:xfrm>
          <a:prstGeom prst="rect">
            <a:avLst/>
          </a:prstGeom>
          <a:blipFill>
            <a:blip r:embed="rId3" cstate="print"/>
            <a:stretch>
              <a:fillRect/>
            </a:stretch>
          </a:blipFill>
        </p:spPr>
        <p:txBody>
          <a:bodyPr wrap="square" lIns="0" tIns="0" rIns="0" bIns="0" rtlCol="0"/>
          <a:p/>
        </p:txBody>
      </p:sp>
      <p:sp>
        <p:nvSpPr>
          <p:cNvPr id="16" name="object 16"/>
          <p:cNvSpPr/>
          <p:nvPr/>
        </p:nvSpPr>
        <p:spPr>
          <a:xfrm>
            <a:off x="4932045" y="3837940"/>
            <a:ext cx="2303145" cy="1376045"/>
          </a:xfrm>
          <a:prstGeom prst="rect">
            <a:avLst/>
          </a:prstGeom>
          <a:blipFill>
            <a:blip r:embed="rId4" cstate="print"/>
            <a:stretch>
              <a:fillRect/>
            </a:stretch>
          </a:blipFill>
        </p:spPr>
        <p:txBody>
          <a:bodyPr wrap="square" lIns="0" tIns="0" rIns="0" bIns="0" rtlCol="0"/>
          <a:p/>
        </p:txBody>
      </p:sp>
      <p:sp>
        <p:nvSpPr>
          <p:cNvPr id="5" name="文本框 4"/>
          <p:cNvSpPr txBox="1"/>
          <p:nvPr/>
        </p:nvSpPr>
        <p:spPr>
          <a:xfrm>
            <a:off x="997585" y="5374640"/>
            <a:ext cx="6425565" cy="398780"/>
          </a:xfrm>
          <a:prstGeom prst="rect">
            <a:avLst/>
          </a:prstGeom>
          <a:noFill/>
        </p:spPr>
        <p:txBody>
          <a:bodyPr wrap="square" rtlCol="0">
            <a:spAutoFit/>
          </a:bodyPr>
          <a:p>
            <a:r>
              <a:rPr lang="en-US" altLang="zh-CN"/>
              <a:t>  </a:t>
            </a:r>
            <a:r>
              <a:rPr lang="zh-CN" altLang="en-US"/>
              <a:t>弹簧压回型单作用气缸</a:t>
            </a:r>
            <a:r>
              <a:rPr lang="en-US" altLang="zh-CN"/>
              <a:t>        </a:t>
            </a:r>
            <a:r>
              <a:rPr lang="zh-CN" altLang="en-US"/>
              <a:t>普通型双作用气缸</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87767"/>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87747"/>
                                        </p:tgtEl>
                                        <p:attrNameLst>
                                          <p:attrName>style.visibility</p:attrName>
                                        </p:attrNameLst>
                                      </p:cBhvr>
                                      <p:to>
                                        <p:strVal val="visible"/>
                                      </p:to>
                                    </p:set>
                                    <p:animEffect transition="in" filter="fade">
                                      <p:cBhvr>
                                        <p:cTn id="9" dur="2000"/>
                                        <p:tgtEl>
                                          <p:spTgt spid="287747"/>
                                        </p:tgtEl>
                                      </p:cBhvr>
                                    </p:animEffect>
                                  </p:childTnLst>
                                </p:cTn>
                              </p:par>
                              <p:par>
                                <p:cTn id="10" presetID="10" presetClass="entr" presetSubtype="0" fill="hold" nodeType="withEffect">
                                  <p:stCondLst>
                                    <p:cond delay="0"/>
                                  </p:stCondLst>
                                  <p:childTnLst>
                                    <p:set>
                                      <p:cBhvr>
                                        <p:cTn id="11" dur="1" fill="hold">
                                          <p:stCondLst>
                                            <p:cond delay="0"/>
                                          </p:stCondLst>
                                        </p:cTn>
                                        <p:tgtEl>
                                          <p:spTgt spid="287753"/>
                                        </p:tgtEl>
                                        <p:attrNameLst>
                                          <p:attrName>style.visibility</p:attrName>
                                        </p:attrNameLst>
                                      </p:cBhvr>
                                      <p:to>
                                        <p:strVal val="visible"/>
                                      </p:to>
                                    </p:set>
                                    <p:animEffect transition="in" filter="fade">
                                      <p:cBhvr>
                                        <p:cTn id="12" dur="2000"/>
                                        <p:tgtEl>
                                          <p:spTgt spid="28775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67"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87747" name="图片 287746" descr="008ah"/>
          <p:cNvPicPr>
            <a:picLocks noChangeAspect="1"/>
          </p:cNvPicPr>
          <p:nvPr/>
        </p:nvPicPr>
        <p:blipFill>
          <a:blip r:embed="rId1">
            <a:lum bright="39999" contrast="-70000"/>
          </a:blip>
          <a:stretch>
            <a:fillRect/>
          </a:stretch>
        </p:blipFill>
        <p:spPr>
          <a:xfrm rot="-284582">
            <a:off x="6588125" y="115888"/>
            <a:ext cx="1014413" cy="720725"/>
          </a:xfrm>
          <a:prstGeom prst="rect">
            <a:avLst/>
          </a:prstGeom>
          <a:noFill/>
          <a:ln w="9525">
            <a:noFill/>
          </a:ln>
        </p:spPr>
      </p:pic>
      <p:sp>
        <p:nvSpPr>
          <p:cNvPr id="287753" name="直接连接符 287752"/>
          <p:cNvSpPr/>
          <p:nvPr/>
        </p:nvSpPr>
        <p:spPr>
          <a:xfrm>
            <a:off x="1187450" y="6165850"/>
            <a:ext cx="6697663" cy="0"/>
          </a:xfrm>
          <a:prstGeom prst="line">
            <a:avLst/>
          </a:prstGeom>
          <a:ln w="60325" cap="flat" cmpd="thickThin">
            <a:solidFill>
              <a:srgbClr val="99CC00"/>
            </a:solidFill>
            <a:prstDash val="solid"/>
            <a:round/>
            <a:headEnd type="none" w="med" len="med"/>
            <a:tailEnd type="none" w="med" len="med"/>
          </a:ln>
        </p:spPr>
      </p:sp>
      <p:grpSp>
        <p:nvGrpSpPr>
          <p:cNvPr id="4099" name="组合 287753"/>
          <p:cNvGrpSpPr/>
          <p:nvPr/>
        </p:nvGrpSpPr>
        <p:grpSpPr>
          <a:xfrm>
            <a:off x="0" y="115888"/>
            <a:ext cx="9144000" cy="936625"/>
            <a:chOff x="0" y="73"/>
            <a:chExt cx="5760" cy="590"/>
          </a:xfrm>
        </p:grpSpPr>
        <p:sp>
          <p:nvSpPr>
            <p:cNvPr id="4100" name="直接连接符 287754"/>
            <p:cNvSpPr/>
            <p:nvPr/>
          </p:nvSpPr>
          <p:spPr>
            <a:xfrm>
              <a:off x="0" y="73"/>
              <a:ext cx="5760" cy="0"/>
            </a:xfrm>
            <a:prstGeom prst="line">
              <a:avLst/>
            </a:prstGeom>
            <a:ln w="47625" cap="flat" cmpd="thickThin">
              <a:solidFill>
                <a:srgbClr val="99CC00"/>
              </a:solidFill>
              <a:prstDash val="solid"/>
              <a:round/>
              <a:headEnd type="none" w="med" len="med"/>
              <a:tailEnd type="none" w="med" len="med"/>
            </a:ln>
          </p:spPr>
        </p:sp>
        <p:grpSp>
          <p:nvGrpSpPr>
            <p:cNvPr id="4101" name="组合 287755"/>
            <p:cNvGrpSpPr/>
            <p:nvPr/>
          </p:nvGrpSpPr>
          <p:grpSpPr>
            <a:xfrm>
              <a:off x="0" y="73"/>
              <a:ext cx="5760" cy="590"/>
              <a:chOff x="0" y="0"/>
              <a:chExt cx="5760" cy="646"/>
            </a:xfrm>
          </p:grpSpPr>
          <p:sp>
            <p:nvSpPr>
              <p:cNvPr id="4102" name="矩形 287756"/>
              <p:cNvSpPr/>
              <p:nvPr/>
            </p:nvSpPr>
            <p:spPr>
              <a:xfrm>
                <a:off x="0" y="0"/>
                <a:ext cx="5760" cy="516"/>
              </a:xfrm>
              <a:prstGeom prst="rect">
                <a:avLst/>
              </a:prstGeom>
              <a:gradFill rotWithShape="1">
                <a:gsLst>
                  <a:gs pos="0">
                    <a:srgbClr val="331050"/>
                  </a:gs>
                  <a:gs pos="100000">
                    <a:srgbClr val="4D1979">
                      <a:alpha val="67000"/>
                    </a:srgbClr>
                  </a:gs>
                </a:gsLst>
                <a:lin ang="18900000" scaled="1"/>
                <a:tileRect/>
              </a:gradFill>
              <a:ln w="9525">
                <a:noFill/>
              </a:ln>
            </p:spPr>
            <p:txBody>
              <a:bodyPr anchor="t" anchorCtr="0"/>
              <a:p>
                <a:endParaRPr lang="zh-CN" altLang="en-US">
                  <a:latin typeface="楷体_GB2312" panose="02010609030101010101" pitchFamily="49" charset="-122"/>
                  <a:ea typeface="楷体_GB2312" panose="02010609030101010101" pitchFamily="49" charset="-122"/>
                </a:endParaRPr>
              </a:p>
            </p:txBody>
          </p:sp>
          <p:sp>
            <p:nvSpPr>
              <p:cNvPr id="4103" name="矩形 287757"/>
              <p:cNvSpPr/>
              <p:nvPr/>
            </p:nvSpPr>
            <p:spPr>
              <a:xfrm rot="10800000">
                <a:off x="0" y="506"/>
                <a:ext cx="5760" cy="140"/>
              </a:xfrm>
              <a:prstGeom prst="rect">
                <a:avLst/>
              </a:prstGeom>
              <a:gradFill rotWithShape="1">
                <a:gsLst>
                  <a:gs pos="0">
                    <a:srgbClr val="3B3B3B">
                      <a:alpha val="0"/>
                    </a:srgbClr>
                  </a:gs>
                  <a:gs pos="100000">
                    <a:schemeClr val="bg2">
                      <a:alpha val="67000"/>
                    </a:schemeClr>
                  </a:gs>
                </a:gsLst>
                <a:lin ang="5400000" scaled="1"/>
                <a:tileRect/>
              </a:gradFill>
              <a:ln w="9525">
                <a:noFill/>
              </a:ln>
            </p:spPr>
            <p:txBody>
              <a:bodyPr anchor="t" anchorCtr="0"/>
              <a:p>
                <a:endParaRPr lang="zh-CN" altLang="en-US">
                  <a:latin typeface="楷体_GB2312" panose="02010609030101010101" pitchFamily="49" charset="-122"/>
                  <a:ea typeface="楷体_GB2312" panose="02010609030101010101" pitchFamily="49" charset="-122"/>
                </a:endParaRPr>
              </a:p>
            </p:txBody>
          </p:sp>
          <p:pic>
            <p:nvPicPr>
              <p:cNvPr id="4104" name="图片 287758"/>
              <p:cNvPicPr>
                <a:picLocks noChangeAspect="1"/>
              </p:cNvPicPr>
              <p:nvPr/>
            </p:nvPicPr>
            <p:blipFill>
              <a:blip r:embed="rId2">
                <a:lum bright="-12000"/>
              </a:blip>
              <a:srcRect t="18701" r="15749" b="42659"/>
              <a:stretch>
                <a:fillRect/>
              </a:stretch>
            </p:blipFill>
            <p:spPr>
              <a:xfrm>
                <a:off x="4781" y="0"/>
                <a:ext cx="979" cy="500"/>
              </a:xfrm>
              <a:prstGeom prst="rect">
                <a:avLst/>
              </a:prstGeom>
              <a:noFill/>
              <a:ln w="9525">
                <a:noFill/>
              </a:ln>
            </p:spPr>
          </p:pic>
          <p:sp>
            <p:nvSpPr>
              <p:cNvPr id="4105" name="矩形 287759"/>
              <p:cNvSpPr/>
              <p:nvPr/>
            </p:nvSpPr>
            <p:spPr>
              <a:xfrm>
                <a:off x="0" y="472"/>
                <a:ext cx="5760" cy="44"/>
              </a:xfrm>
              <a:prstGeom prst="rect">
                <a:avLst/>
              </a:prstGeom>
              <a:gradFill rotWithShape="1">
                <a:gsLst>
                  <a:gs pos="0">
                    <a:srgbClr val="C9E576">
                      <a:alpha val="67000"/>
                    </a:srgbClr>
                  </a:gs>
                  <a:gs pos="100000">
                    <a:srgbClr val="97C523"/>
                  </a:gs>
                </a:gsLst>
                <a:lin ang="5400000" scaled="1"/>
                <a:tileRect/>
              </a:gradFill>
              <a:ln w="9525">
                <a:noFill/>
              </a:ln>
            </p:spPr>
            <p:txBody>
              <a:bodyPr anchor="t" anchorCtr="0"/>
              <a:p>
                <a:endParaRPr lang="zh-CN" altLang="en-US">
                  <a:latin typeface="楷体_GB2312" panose="02010609030101010101" pitchFamily="49" charset="-122"/>
                  <a:ea typeface="楷体_GB2312" panose="02010609030101010101" pitchFamily="49" charset="-122"/>
                </a:endParaRPr>
              </a:p>
            </p:txBody>
          </p:sp>
          <p:sp>
            <p:nvSpPr>
              <p:cNvPr id="4106" name="矩形 287760"/>
              <p:cNvSpPr/>
              <p:nvPr/>
            </p:nvSpPr>
            <p:spPr>
              <a:xfrm>
                <a:off x="0" y="0"/>
                <a:ext cx="5760" cy="164"/>
              </a:xfrm>
              <a:prstGeom prst="rect">
                <a:avLst/>
              </a:prstGeom>
              <a:gradFill rotWithShape="1">
                <a:gsLst>
                  <a:gs pos="0">
                    <a:schemeClr val="bg1">
                      <a:alpha val="67000"/>
                    </a:schemeClr>
                  </a:gs>
                  <a:gs pos="100000">
                    <a:srgbClr val="767676">
                      <a:alpha val="0"/>
                    </a:srgbClr>
                  </a:gs>
                </a:gsLst>
                <a:lin ang="5400000" scaled="1"/>
                <a:tileRect/>
              </a:gradFill>
              <a:ln w="9525">
                <a:noFill/>
              </a:ln>
            </p:spPr>
            <p:txBody>
              <a:bodyPr anchor="t" anchorCtr="0"/>
              <a:p>
                <a:endParaRPr lang="zh-CN" altLang="en-US">
                  <a:latin typeface="楷体_GB2312" panose="02010609030101010101" pitchFamily="49" charset="-122"/>
                  <a:ea typeface="楷体_GB2312" panose="02010609030101010101" pitchFamily="49" charset="-122"/>
                </a:endParaRPr>
              </a:p>
            </p:txBody>
          </p:sp>
        </p:grpSp>
      </p:grpSp>
      <p:sp>
        <p:nvSpPr>
          <p:cNvPr id="287767" name="矩形 287766"/>
          <p:cNvSpPr/>
          <p:nvPr/>
        </p:nvSpPr>
        <p:spPr>
          <a:xfrm>
            <a:off x="1352550" y="280035"/>
            <a:ext cx="7554595" cy="405130"/>
          </a:xfrm>
          <a:prstGeom prst="rect">
            <a:avLst/>
          </a:prstGeom>
          <a:noFill/>
          <a:ln w="9525">
            <a:noFill/>
          </a:ln>
        </p:spPr>
        <p:txBody>
          <a:bodyPr anchor="b" anchorCtr="0"/>
          <a:p>
            <a:r>
              <a:rPr lang="zh-CN" altLang="en-US" sz="2400">
                <a:solidFill>
                  <a:srgbClr val="FFFF00"/>
                </a:solidFill>
                <a:latin typeface="Arial" panose="020B0604020202020204" pitchFamily="34" charset="0"/>
                <a:ea typeface="黑体" panose="02010609060101010101" pitchFamily="2" charset="-122"/>
              </a:rPr>
              <a:t>模块</a:t>
            </a:r>
            <a:r>
              <a:rPr lang="zh-CN" sz="2400">
                <a:solidFill>
                  <a:srgbClr val="FFFF00"/>
                </a:solidFill>
                <a:latin typeface="Arial" panose="020B0604020202020204" pitchFamily="34" charset="0"/>
                <a:ea typeface="黑体" panose="02010609060101010101" pitchFamily="2" charset="-122"/>
              </a:rPr>
              <a:t>八</a:t>
            </a:r>
            <a:r>
              <a:rPr lang="en-US" altLang="zh-CN" sz="2400">
                <a:solidFill>
                  <a:srgbClr val="FFFF00"/>
                </a:solidFill>
                <a:latin typeface="Arial" panose="020B0604020202020204" pitchFamily="34" charset="0"/>
                <a:ea typeface="黑体" panose="02010609060101010101" pitchFamily="2" charset="-122"/>
              </a:rPr>
              <a:t> </a:t>
            </a:r>
            <a:r>
              <a:rPr lang="zh-CN" sz="2400">
                <a:solidFill>
                  <a:srgbClr val="FFFF00"/>
                </a:solidFill>
                <a:latin typeface="Arial" panose="020B0604020202020204" pitchFamily="34" charset="0"/>
                <a:ea typeface="黑体" panose="02010609060101010101" pitchFamily="2" charset="-122"/>
              </a:rPr>
              <a:t>液压传动与气压传动</a:t>
            </a:r>
            <a:r>
              <a:rPr lang="en-US" altLang="zh-CN" sz="2400">
                <a:solidFill>
                  <a:srgbClr val="FFFF00"/>
                </a:solidFill>
                <a:latin typeface="Arial" panose="020B0604020202020204" pitchFamily="34" charset="0"/>
                <a:ea typeface="黑体" panose="02010609060101010101" pitchFamily="2" charset="-122"/>
              </a:rPr>
              <a:t>   8-5</a:t>
            </a:r>
            <a:r>
              <a:rPr lang="zh-CN" altLang="en-US" sz="2400">
                <a:solidFill>
                  <a:srgbClr val="FFFF00"/>
                </a:solidFill>
                <a:latin typeface="Arial" panose="020B0604020202020204" pitchFamily="34" charset="0"/>
                <a:ea typeface="黑体" panose="02010609060101010101" pitchFamily="2" charset="-122"/>
              </a:rPr>
              <a:t>气</a:t>
            </a:r>
            <a:r>
              <a:rPr lang="zh-CN" altLang="en-US" sz="2400">
                <a:solidFill>
                  <a:srgbClr val="FFFF00"/>
                </a:solidFill>
                <a:latin typeface="Arial" panose="020B0604020202020204" pitchFamily="34" charset="0"/>
                <a:ea typeface="黑体" panose="02010609060101010101" pitchFamily="2" charset="-122"/>
              </a:rPr>
              <a:t>压传动元件</a:t>
            </a:r>
            <a:endParaRPr lang="zh-CN" altLang="en-US" sz="2400">
              <a:solidFill>
                <a:srgbClr val="FFFF00"/>
              </a:solidFill>
              <a:latin typeface="Arial" panose="020B0604020202020204" pitchFamily="34" charset="0"/>
              <a:ea typeface="黑体" panose="02010609060101010101" pitchFamily="2" charset="-122"/>
            </a:endParaRPr>
          </a:p>
        </p:txBody>
      </p:sp>
      <p:sp>
        <p:nvSpPr>
          <p:cNvPr id="3" name="矩形 2"/>
          <p:cNvSpPr/>
          <p:nvPr/>
        </p:nvSpPr>
        <p:spPr>
          <a:xfrm>
            <a:off x="1582420" y="6260783"/>
            <a:ext cx="6048375" cy="368300"/>
          </a:xfrm>
          <a:prstGeom prst="rect">
            <a:avLst/>
          </a:prstGeom>
          <a:noFill/>
          <a:ln w="9525">
            <a:noFill/>
          </a:ln>
        </p:spPr>
        <p:txBody>
          <a:bodyPr anchor="t" anchorCtr="0">
            <a:spAutoFit/>
          </a:bodyPr>
          <a:p>
            <a:pPr algn="ctr" fontAlgn="ctr"/>
            <a:r>
              <a:rPr lang="zh-CN" altLang="en-US" sz="1800" dirty="0">
                <a:latin typeface="楷体_GB2312" panose="02010609030101010101" pitchFamily="49" charset="-122"/>
                <a:ea typeface="楷体_GB2312" panose="02010609030101010101" pitchFamily="49" charset="-122"/>
              </a:rPr>
              <a:t>宣城市信息工程学校在线精品课程</a:t>
            </a:r>
            <a:r>
              <a:rPr lang="en-US" altLang="zh-CN" sz="1800" dirty="0">
                <a:latin typeface="楷体_GB2312" panose="02010609030101010101" pitchFamily="49" charset="-122"/>
                <a:ea typeface="楷体_GB2312" panose="02010609030101010101" pitchFamily="49" charset="-122"/>
              </a:rPr>
              <a:t>--</a:t>
            </a:r>
            <a:r>
              <a:rPr lang="zh-CN" altLang="en-US" sz="1800" dirty="0">
                <a:sym typeface="+mn-ea"/>
              </a:rPr>
              <a:t>《机械基础》</a:t>
            </a:r>
            <a:endParaRPr lang="en-US" altLang="zh-CN" sz="1800">
              <a:latin typeface="楷体_GB2312" panose="02010609030101010101" pitchFamily="49" charset="-122"/>
              <a:ea typeface="楷体_GB2312" panose="02010609030101010101" pitchFamily="49" charset="-122"/>
            </a:endParaRPr>
          </a:p>
        </p:txBody>
      </p:sp>
      <p:sp>
        <p:nvSpPr>
          <p:cNvPr id="6" name="文本框 5"/>
          <p:cNvSpPr txBox="1"/>
          <p:nvPr/>
        </p:nvSpPr>
        <p:spPr>
          <a:xfrm>
            <a:off x="683895" y="1235710"/>
            <a:ext cx="2019300" cy="460375"/>
          </a:xfrm>
          <a:prstGeom prst="rect">
            <a:avLst/>
          </a:prstGeom>
          <a:noFill/>
        </p:spPr>
        <p:txBody>
          <a:bodyPr wrap="none" rtlCol="0" anchor="t">
            <a:spAutoFit/>
          </a:bodyPr>
          <a:p>
            <a:r>
              <a:rPr lang="zh-CN" sz="2400">
                <a:ea typeface="宋体" panose="02010600030101010101" pitchFamily="2" charset="-122"/>
                <a:sym typeface="+mn-ea"/>
              </a:rPr>
              <a:t>三、控制元件</a:t>
            </a:r>
            <a:endParaRPr lang="zh-CN" altLang="en-US" sz="2400" b="0">
              <a:ea typeface="宋体" panose="02010600030101010101" pitchFamily="2" charset="-122"/>
              <a:sym typeface="+mn-ea"/>
            </a:endParaRPr>
          </a:p>
        </p:txBody>
      </p:sp>
      <p:sp>
        <p:nvSpPr>
          <p:cNvPr id="7" name="object 2"/>
          <p:cNvSpPr/>
          <p:nvPr/>
        </p:nvSpPr>
        <p:spPr>
          <a:xfrm>
            <a:off x="611505" y="2707640"/>
            <a:ext cx="2120265" cy="2000885"/>
          </a:xfrm>
          <a:prstGeom prst="rect">
            <a:avLst/>
          </a:prstGeom>
          <a:blipFill>
            <a:blip r:embed="rId3" cstate="print"/>
            <a:stretch>
              <a:fillRect/>
            </a:stretch>
          </a:blipFill>
        </p:spPr>
        <p:txBody>
          <a:bodyPr wrap="square" lIns="0" tIns="0" rIns="0" bIns="0" rtlCol="0"/>
          <a:p/>
        </p:txBody>
      </p:sp>
      <p:pic>
        <p:nvPicPr>
          <p:cNvPr id="8" name="图片 7" descr="2022-07-25_115031"/>
          <p:cNvPicPr>
            <a:picLocks noChangeAspect="1"/>
          </p:cNvPicPr>
          <p:nvPr/>
        </p:nvPicPr>
        <p:blipFill>
          <a:blip r:embed="rId4"/>
          <a:stretch>
            <a:fillRect/>
          </a:stretch>
        </p:blipFill>
        <p:spPr>
          <a:xfrm>
            <a:off x="2731770" y="1445895"/>
            <a:ext cx="5331460" cy="442214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87767"/>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87747"/>
                                        </p:tgtEl>
                                        <p:attrNameLst>
                                          <p:attrName>style.visibility</p:attrName>
                                        </p:attrNameLst>
                                      </p:cBhvr>
                                      <p:to>
                                        <p:strVal val="visible"/>
                                      </p:to>
                                    </p:set>
                                    <p:animEffect transition="in" filter="fade">
                                      <p:cBhvr>
                                        <p:cTn id="9" dur="2000"/>
                                        <p:tgtEl>
                                          <p:spTgt spid="287747"/>
                                        </p:tgtEl>
                                      </p:cBhvr>
                                    </p:animEffect>
                                  </p:childTnLst>
                                </p:cTn>
                              </p:par>
                              <p:par>
                                <p:cTn id="10" presetID="10" presetClass="entr" presetSubtype="0" fill="hold" nodeType="withEffect">
                                  <p:stCondLst>
                                    <p:cond delay="0"/>
                                  </p:stCondLst>
                                  <p:childTnLst>
                                    <p:set>
                                      <p:cBhvr>
                                        <p:cTn id="11" dur="1" fill="hold">
                                          <p:stCondLst>
                                            <p:cond delay="0"/>
                                          </p:stCondLst>
                                        </p:cTn>
                                        <p:tgtEl>
                                          <p:spTgt spid="287753"/>
                                        </p:tgtEl>
                                        <p:attrNameLst>
                                          <p:attrName>style.visibility</p:attrName>
                                        </p:attrNameLst>
                                      </p:cBhvr>
                                      <p:to>
                                        <p:strVal val="visible"/>
                                      </p:to>
                                    </p:set>
                                    <p:animEffect transition="in" filter="fade">
                                      <p:cBhvr>
                                        <p:cTn id="12" dur="2000"/>
                                        <p:tgtEl>
                                          <p:spTgt spid="28775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67"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87747" name="图片 287746" descr="008ah"/>
          <p:cNvPicPr>
            <a:picLocks noChangeAspect="1"/>
          </p:cNvPicPr>
          <p:nvPr/>
        </p:nvPicPr>
        <p:blipFill>
          <a:blip r:embed="rId1">
            <a:lum bright="39999" contrast="-70000"/>
          </a:blip>
          <a:stretch>
            <a:fillRect/>
          </a:stretch>
        </p:blipFill>
        <p:spPr>
          <a:xfrm rot="-284582">
            <a:off x="6588125" y="115888"/>
            <a:ext cx="1014413" cy="720725"/>
          </a:xfrm>
          <a:prstGeom prst="rect">
            <a:avLst/>
          </a:prstGeom>
          <a:noFill/>
          <a:ln w="9525">
            <a:noFill/>
          </a:ln>
        </p:spPr>
      </p:pic>
      <p:sp>
        <p:nvSpPr>
          <p:cNvPr id="287753" name="直接连接符 287752"/>
          <p:cNvSpPr/>
          <p:nvPr/>
        </p:nvSpPr>
        <p:spPr>
          <a:xfrm>
            <a:off x="1187450" y="6165850"/>
            <a:ext cx="6697663" cy="0"/>
          </a:xfrm>
          <a:prstGeom prst="line">
            <a:avLst/>
          </a:prstGeom>
          <a:ln w="60325" cap="flat" cmpd="thickThin">
            <a:solidFill>
              <a:srgbClr val="99CC00"/>
            </a:solidFill>
            <a:prstDash val="solid"/>
            <a:round/>
            <a:headEnd type="none" w="med" len="med"/>
            <a:tailEnd type="none" w="med" len="med"/>
          </a:ln>
        </p:spPr>
      </p:sp>
      <p:grpSp>
        <p:nvGrpSpPr>
          <p:cNvPr id="4099" name="组合 287753"/>
          <p:cNvGrpSpPr/>
          <p:nvPr/>
        </p:nvGrpSpPr>
        <p:grpSpPr>
          <a:xfrm>
            <a:off x="0" y="115888"/>
            <a:ext cx="9144000" cy="936625"/>
            <a:chOff x="0" y="73"/>
            <a:chExt cx="5760" cy="590"/>
          </a:xfrm>
        </p:grpSpPr>
        <p:sp>
          <p:nvSpPr>
            <p:cNvPr id="4100" name="直接连接符 287754"/>
            <p:cNvSpPr/>
            <p:nvPr/>
          </p:nvSpPr>
          <p:spPr>
            <a:xfrm>
              <a:off x="0" y="73"/>
              <a:ext cx="5760" cy="0"/>
            </a:xfrm>
            <a:prstGeom prst="line">
              <a:avLst/>
            </a:prstGeom>
            <a:ln w="47625" cap="flat" cmpd="thickThin">
              <a:solidFill>
                <a:srgbClr val="99CC00"/>
              </a:solidFill>
              <a:prstDash val="solid"/>
              <a:round/>
              <a:headEnd type="none" w="med" len="med"/>
              <a:tailEnd type="none" w="med" len="med"/>
            </a:ln>
          </p:spPr>
        </p:sp>
        <p:grpSp>
          <p:nvGrpSpPr>
            <p:cNvPr id="4101" name="组合 287755"/>
            <p:cNvGrpSpPr/>
            <p:nvPr/>
          </p:nvGrpSpPr>
          <p:grpSpPr>
            <a:xfrm>
              <a:off x="0" y="73"/>
              <a:ext cx="5760" cy="590"/>
              <a:chOff x="0" y="0"/>
              <a:chExt cx="5760" cy="646"/>
            </a:xfrm>
          </p:grpSpPr>
          <p:sp>
            <p:nvSpPr>
              <p:cNvPr id="4102" name="矩形 287756"/>
              <p:cNvSpPr/>
              <p:nvPr/>
            </p:nvSpPr>
            <p:spPr>
              <a:xfrm>
                <a:off x="0" y="0"/>
                <a:ext cx="5760" cy="516"/>
              </a:xfrm>
              <a:prstGeom prst="rect">
                <a:avLst/>
              </a:prstGeom>
              <a:gradFill rotWithShape="1">
                <a:gsLst>
                  <a:gs pos="0">
                    <a:srgbClr val="331050"/>
                  </a:gs>
                  <a:gs pos="100000">
                    <a:srgbClr val="4D1979">
                      <a:alpha val="67000"/>
                    </a:srgbClr>
                  </a:gs>
                </a:gsLst>
                <a:lin ang="18900000" scaled="1"/>
                <a:tileRect/>
              </a:gradFill>
              <a:ln w="9525">
                <a:noFill/>
              </a:ln>
            </p:spPr>
            <p:txBody>
              <a:bodyPr anchor="t" anchorCtr="0"/>
              <a:p>
                <a:endParaRPr lang="zh-CN" altLang="en-US">
                  <a:latin typeface="楷体_GB2312" panose="02010609030101010101" pitchFamily="49" charset="-122"/>
                  <a:ea typeface="楷体_GB2312" panose="02010609030101010101" pitchFamily="49" charset="-122"/>
                </a:endParaRPr>
              </a:p>
            </p:txBody>
          </p:sp>
          <p:sp>
            <p:nvSpPr>
              <p:cNvPr id="4103" name="矩形 287757"/>
              <p:cNvSpPr/>
              <p:nvPr/>
            </p:nvSpPr>
            <p:spPr>
              <a:xfrm rot="10800000">
                <a:off x="0" y="506"/>
                <a:ext cx="5760" cy="140"/>
              </a:xfrm>
              <a:prstGeom prst="rect">
                <a:avLst/>
              </a:prstGeom>
              <a:gradFill rotWithShape="1">
                <a:gsLst>
                  <a:gs pos="0">
                    <a:srgbClr val="3B3B3B">
                      <a:alpha val="0"/>
                    </a:srgbClr>
                  </a:gs>
                  <a:gs pos="100000">
                    <a:schemeClr val="bg2">
                      <a:alpha val="67000"/>
                    </a:schemeClr>
                  </a:gs>
                </a:gsLst>
                <a:lin ang="5400000" scaled="1"/>
                <a:tileRect/>
              </a:gradFill>
              <a:ln w="9525">
                <a:noFill/>
              </a:ln>
            </p:spPr>
            <p:txBody>
              <a:bodyPr anchor="t" anchorCtr="0"/>
              <a:p>
                <a:endParaRPr lang="zh-CN" altLang="en-US">
                  <a:latin typeface="楷体_GB2312" panose="02010609030101010101" pitchFamily="49" charset="-122"/>
                  <a:ea typeface="楷体_GB2312" panose="02010609030101010101" pitchFamily="49" charset="-122"/>
                </a:endParaRPr>
              </a:p>
            </p:txBody>
          </p:sp>
          <p:pic>
            <p:nvPicPr>
              <p:cNvPr id="4104" name="图片 287758"/>
              <p:cNvPicPr>
                <a:picLocks noChangeAspect="1"/>
              </p:cNvPicPr>
              <p:nvPr/>
            </p:nvPicPr>
            <p:blipFill>
              <a:blip r:embed="rId2">
                <a:lum bright="-12000"/>
              </a:blip>
              <a:srcRect t="18701" r="15749" b="42659"/>
              <a:stretch>
                <a:fillRect/>
              </a:stretch>
            </p:blipFill>
            <p:spPr>
              <a:xfrm>
                <a:off x="4781" y="0"/>
                <a:ext cx="979" cy="500"/>
              </a:xfrm>
              <a:prstGeom prst="rect">
                <a:avLst/>
              </a:prstGeom>
              <a:noFill/>
              <a:ln w="9525">
                <a:noFill/>
              </a:ln>
            </p:spPr>
          </p:pic>
          <p:sp>
            <p:nvSpPr>
              <p:cNvPr id="4105" name="矩形 287759"/>
              <p:cNvSpPr/>
              <p:nvPr/>
            </p:nvSpPr>
            <p:spPr>
              <a:xfrm>
                <a:off x="0" y="472"/>
                <a:ext cx="5760" cy="44"/>
              </a:xfrm>
              <a:prstGeom prst="rect">
                <a:avLst/>
              </a:prstGeom>
              <a:gradFill rotWithShape="1">
                <a:gsLst>
                  <a:gs pos="0">
                    <a:srgbClr val="C9E576">
                      <a:alpha val="67000"/>
                    </a:srgbClr>
                  </a:gs>
                  <a:gs pos="100000">
                    <a:srgbClr val="97C523"/>
                  </a:gs>
                </a:gsLst>
                <a:lin ang="5400000" scaled="1"/>
                <a:tileRect/>
              </a:gradFill>
              <a:ln w="9525">
                <a:noFill/>
              </a:ln>
            </p:spPr>
            <p:txBody>
              <a:bodyPr anchor="t" anchorCtr="0"/>
              <a:p>
                <a:endParaRPr lang="zh-CN" altLang="en-US">
                  <a:latin typeface="楷体_GB2312" panose="02010609030101010101" pitchFamily="49" charset="-122"/>
                  <a:ea typeface="楷体_GB2312" panose="02010609030101010101" pitchFamily="49" charset="-122"/>
                </a:endParaRPr>
              </a:p>
            </p:txBody>
          </p:sp>
          <p:sp>
            <p:nvSpPr>
              <p:cNvPr id="4106" name="矩形 287760"/>
              <p:cNvSpPr/>
              <p:nvPr/>
            </p:nvSpPr>
            <p:spPr>
              <a:xfrm>
                <a:off x="0" y="0"/>
                <a:ext cx="5760" cy="164"/>
              </a:xfrm>
              <a:prstGeom prst="rect">
                <a:avLst/>
              </a:prstGeom>
              <a:gradFill rotWithShape="1">
                <a:gsLst>
                  <a:gs pos="0">
                    <a:schemeClr val="bg1">
                      <a:alpha val="67000"/>
                    </a:schemeClr>
                  </a:gs>
                  <a:gs pos="100000">
                    <a:srgbClr val="767676">
                      <a:alpha val="0"/>
                    </a:srgbClr>
                  </a:gs>
                </a:gsLst>
                <a:lin ang="5400000" scaled="1"/>
                <a:tileRect/>
              </a:gradFill>
              <a:ln w="9525">
                <a:noFill/>
              </a:ln>
            </p:spPr>
            <p:txBody>
              <a:bodyPr anchor="t" anchorCtr="0"/>
              <a:p>
                <a:endParaRPr lang="zh-CN" altLang="en-US">
                  <a:latin typeface="楷体_GB2312" panose="02010609030101010101" pitchFamily="49" charset="-122"/>
                  <a:ea typeface="楷体_GB2312" panose="02010609030101010101" pitchFamily="49" charset="-122"/>
                </a:endParaRPr>
              </a:p>
            </p:txBody>
          </p:sp>
        </p:grpSp>
      </p:grpSp>
      <p:sp>
        <p:nvSpPr>
          <p:cNvPr id="287767" name="矩形 287766"/>
          <p:cNvSpPr/>
          <p:nvPr/>
        </p:nvSpPr>
        <p:spPr>
          <a:xfrm>
            <a:off x="1352550" y="280035"/>
            <a:ext cx="7554595" cy="405130"/>
          </a:xfrm>
          <a:prstGeom prst="rect">
            <a:avLst/>
          </a:prstGeom>
          <a:noFill/>
          <a:ln w="9525">
            <a:noFill/>
          </a:ln>
        </p:spPr>
        <p:txBody>
          <a:bodyPr anchor="b" anchorCtr="0"/>
          <a:p>
            <a:r>
              <a:rPr lang="zh-CN" altLang="en-US" sz="2400">
                <a:solidFill>
                  <a:srgbClr val="FFFF00"/>
                </a:solidFill>
                <a:latin typeface="Arial" panose="020B0604020202020204" pitchFamily="34" charset="0"/>
                <a:ea typeface="黑体" panose="02010609060101010101" pitchFamily="2" charset="-122"/>
              </a:rPr>
              <a:t>模块</a:t>
            </a:r>
            <a:r>
              <a:rPr lang="zh-CN" sz="2400">
                <a:solidFill>
                  <a:srgbClr val="FFFF00"/>
                </a:solidFill>
                <a:latin typeface="Arial" panose="020B0604020202020204" pitchFamily="34" charset="0"/>
                <a:ea typeface="黑体" panose="02010609060101010101" pitchFamily="2" charset="-122"/>
              </a:rPr>
              <a:t>八</a:t>
            </a:r>
            <a:r>
              <a:rPr lang="en-US" altLang="zh-CN" sz="2400">
                <a:solidFill>
                  <a:srgbClr val="FFFF00"/>
                </a:solidFill>
                <a:latin typeface="Arial" panose="020B0604020202020204" pitchFamily="34" charset="0"/>
                <a:ea typeface="黑体" panose="02010609060101010101" pitchFamily="2" charset="-122"/>
              </a:rPr>
              <a:t> </a:t>
            </a:r>
            <a:r>
              <a:rPr lang="zh-CN" sz="2400">
                <a:solidFill>
                  <a:srgbClr val="FFFF00"/>
                </a:solidFill>
                <a:latin typeface="Arial" panose="020B0604020202020204" pitchFamily="34" charset="0"/>
                <a:ea typeface="黑体" panose="02010609060101010101" pitchFamily="2" charset="-122"/>
              </a:rPr>
              <a:t>液压传动与气压传动</a:t>
            </a:r>
            <a:r>
              <a:rPr lang="en-US" altLang="zh-CN" sz="2400">
                <a:solidFill>
                  <a:srgbClr val="FFFF00"/>
                </a:solidFill>
                <a:latin typeface="Arial" panose="020B0604020202020204" pitchFamily="34" charset="0"/>
                <a:ea typeface="黑体" panose="02010609060101010101" pitchFamily="2" charset="-122"/>
              </a:rPr>
              <a:t>   8-5</a:t>
            </a:r>
            <a:r>
              <a:rPr lang="zh-CN" altLang="en-US" sz="2400">
                <a:solidFill>
                  <a:srgbClr val="FFFF00"/>
                </a:solidFill>
                <a:latin typeface="Arial" panose="020B0604020202020204" pitchFamily="34" charset="0"/>
                <a:ea typeface="黑体" panose="02010609060101010101" pitchFamily="2" charset="-122"/>
              </a:rPr>
              <a:t>气</a:t>
            </a:r>
            <a:r>
              <a:rPr lang="zh-CN" altLang="en-US" sz="2400">
                <a:solidFill>
                  <a:srgbClr val="FFFF00"/>
                </a:solidFill>
                <a:latin typeface="Arial" panose="020B0604020202020204" pitchFamily="34" charset="0"/>
                <a:ea typeface="黑体" panose="02010609060101010101" pitchFamily="2" charset="-122"/>
              </a:rPr>
              <a:t>压传动元件</a:t>
            </a:r>
            <a:endParaRPr lang="zh-CN" altLang="en-US" sz="2400">
              <a:solidFill>
                <a:srgbClr val="FFFF00"/>
              </a:solidFill>
              <a:latin typeface="Arial" panose="020B0604020202020204" pitchFamily="34" charset="0"/>
              <a:ea typeface="黑体" panose="02010609060101010101" pitchFamily="2" charset="-122"/>
            </a:endParaRPr>
          </a:p>
        </p:txBody>
      </p:sp>
      <p:sp>
        <p:nvSpPr>
          <p:cNvPr id="3" name="矩形 2"/>
          <p:cNvSpPr/>
          <p:nvPr/>
        </p:nvSpPr>
        <p:spPr>
          <a:xfrm>
            <a:off x="1582420" y="6260783"/>
            <a:ext cx="6048375" cy="368300"/>
          </a:xfrm>
          <a:prstGeom prst="rect">
            <a:avLst/>
          </a:prstGeom>
          <a:noFill/>
          <a:ln w="9525">
            <a:noFill/>
          </a:ln>
        </p:spPr>
        <p:txBody>
          <a:bodyPr anchor="t" anchorCtr="0">
            <a:spAutoFit/>
          </a:bodyPr>
          <a:p>
            <a:pPr algn="ctr" fontAlgn="ctr"/>
            <a:r>
              <a:rPr lang="zh-CN" altLang="en-US" sz="1800" dirty="0">
                <a:latin typeface="楷体_GB2312" panose="02010609030101010101" pitchFamily="49" charset="-122"/>
                <a:ea typeface="楷体_GB2312" panose="02010609030101010101" pitchFamily="49" charset="-122"/>
              </a:rPr>
              <a:t>宣城市信息工程学校在线精品课程</a:t>
            </a:r>
            <a:r>
              <a:rPr lang="en-US" altLang="zh-CN" sz="1800" dirty="0">
                <a:latin typeface="楷体_GB2312" panose="02010609030101010101" pitchFamily="49" charset="-122"/>
                <a:ea typeface="楷体_GB2312" panose="02010609030101010101" pitchFamily="49" charset="-122"/>
              </a:rPr>
              <a:t>--</a:t>
            </a:r>
            <a:r>
              <a:rPr lang="zh-CN" altLang="en-US" sz="1800" dirty="0">
                <a:sym typeface="+mn-ea"/>
              </a:rPr>
              <a:t>《机械基础》</a:t>
            </a:r>
            <a:endParaRPr lang="en-US" altLang="zh-CN" sz="1800">
              <a:latin typeface="楷体_GB2312" panose="02010609030101010101" pitchFamily="49" charset="-122"/>
              <a:ea typeface="楷体_GB2312" panose="02010609030101010101" pitchFamily="49" charset="-122"/>
            </a:endParaRPr>
          </a:p>
        </p:txBody>
      </p:sp>
      <p:sp>
        <p:nvSpPr>
          <p:cNvPr id="6" name="文本框 5"/>
          <p:cNvSpPr txBox="1"/>
          <p:nvPr/>
        </p:nvSpPr>
        <p:spPr>
          <a:xfrm>
            <a:off x="683895" y="1235710"/>
            <a:ext cx="3848100" cy="460375"/>
          </a:xfrm>
          <a:prstGeom prst="rect">
            <a:avLst/>
          </a:prstGeom>
          <a:noFill/>
        </p:spPr>
        <p:txBody>
          <a:bodyPr wrap="none" rtlCol="0" anchor="t">
            <a:spAutoFit/>
          </a:bodyPr>
          <a:p>
            <a:r>
              <a:rPr lang="zh-CN" sz="2400">
                <a:ea typeface="宋体" panose="02010600030101010101" pitchFamily="2" charset="-122"/>
                <a:sym typeface="+mn-ea"/>
              </a:rPr>
              <a:t>三、控制元件</a:t>
            </a:r>
            <a:r>
              <a:rPr lang="en-US" altLang="zh-CN" sz="2400" b="0">
                <a:ea typeface="宋体" panose="02010600030101010101" pitchFamily="2" charset="-122"/>
                <a:sym typeface="+mn-ea"/>
              </a:rPr>
              <a:t>--</a:t>
            </a:r>
            <a:r>
              <a:rPr lang="zh-CN" altLang="en-US" sz="2400" b="0">
                <a:ea typeface="宋体" panose="02010600030101010101" pitchFamily="2" charset="-122"/>
                <a:sym typeface="+mn-ea"/>
              </a:rPr>
              <a:t>方向控制阀</a:t>
            </a:r>
            <a:endParaRPr lang="zh-CN" altLang="en-US" sz="2400" b="0">
              <a:ea typeface="宋体" panose="02010600030101010101" pitchFamily="2" charset="-122"/>
              <a:sym typeface="+mn-ea"/>
            </a:endParaRPr>
          </a:p>
        </p:txBody>
      </p:sp>
      <p:sp>
        <p:nvSpPr>
          <p:cNvPr id="2" name="文本框 1"/>
          <p:cNvSpPr txBox="1"/>
          <p:nvPr/>
        </p:nvSpPr>
        <p:spPr>
          <a:xfrm>
            <a:off x="755650" y="1700530"/>
            <a:ext cx="8163560" cy="922020"/>
          </a:xfrm>
          <a:prstGeom prst="rect">
            <a:avLst/>
          </a:prstGeom>
          <a:noFill/>
        </p:spPr>
        <p:txBody>
          <a:bodyPr wrap="square" rtlCol="0" anchor="t">
            <a:spAutoFit/>
          </a:bodyPr>
          <a:p>
            <a:pPr marL="91440" marR="944880" indent="313690">
              <a:lnSpc>
                <a:spcPts val="3240"/>
              </a:lnSpc>
              <a:spcBef>
                <a:spcPts val="210"/>
              </a:spcBef>
            </a:pPr>
            <a:r>
              <a:rPr lang="en-US" b="0" dirty="0">
                <a:solidFill>
                  <a:srgbClr val="FA4D1D"/>
                </a:solidFill>
                <a:latin typeface="宋体" panose="02010600030101010101" pitchFamily="2" charset="-122"/>
                <a:cs typeface="宋体" panose="02010600030101010101" pitchFamily="2" charset="-122"/>
                <a:sym typeface="+mn-ea"/>
              </a:rPr>
              <a:t>  </a:t>
            </a:r>
            <a:r>
              <a:rPr b="0" dirty="0">
                <a:solidFill>
                  <a:srgbClr val="FA4D1D"/>
                </a:solidFill>
                <a:latin typeface="宋体" panose="02010600030101010101" pitchFamily="2" charset="-122"/>
                <a:cs typeface="宋体" panose="02010600030101010101" pitchFamily="2" charset="-122"/>
                <a:sym typeface="+mn-ea"/>
              </a:rPr>
              <a:t>方向控制阀</a:t>
            </a:r>
            <a:r>
              <a:rPr b="0" dirty="0">
                <a:latin typeface="宋体" panose="02010600030101010101" pitchFamily="2" charset="-122"/>
                <a:cs typeface="宋体" panose="02010600030101010101" pitchFamily="2" charset="-122"/>
                <a:sym typeface="+mn-ea"/>
              </a:rPr>
              <a:t>：通过改变压缩空气的流动方向和气流的通或断</a:t>
            </a:r>
            <a:r>
              <a:rPr b="0" spc="5" dirty="0">
                <a:latin typeface="宋体" panose="02010600030101010101" pitchFamily="2" charset="-122"/>
                <a:cs typeface="宋体" panose="02010600030101010101" pitchFamily="2" charset="-122"/>
                <a:sym typeface="+mn-ea"/>
              </a:rPr>
              <a:t>，</a:t>
            </a:r>
            <a:r>
              <a:rPr b="0" dirty="0">
                <a:latin typeface="宋体" panose="02010600030101010101" pitchFamily="2" charset="-122"/>
                <a:cs typeface="宋体" panose="02010600030101010101" pitchFamily="2" charset="-122"/>
                <a:sym typeface="+mn-ea"/>
              </a:rPr>
              <a:t>来控制执行元件的运动方向、起动或停止。</a:t>
            </a:r>
            <a:endParaRPr lang="zh-CN" altLang="en-US" b="0"/>
          </a:p>
        </p:txBody>
      </p:sp>
      <p:pic>
        <p:nvPicPr>
          <p:cNvPr id="4" name="图片 3" descr="2022-07-25_115434"/>
          <p:cNvPicPr>
            <a:picLocks noChangeAspect="1"/>
          </p:cNvPicPr>
          <p:nvPr/>
        </p:nvPicPr>
        <p:blipFill>
          <a:blip r:embed="rId3"/>
          <a:stretch>
            <a:fillRect/>
          </a:stretch>
        </p:blipFill>
        <p:spPr>
          <a:xfrm>
            <a:off x="611505" y="2996565"/>
            <a:ext cx="7512050" cy="271145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87767"/>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87747"/>
                                        </p:tgtEl>
                                        <p:attrNameLst>
                                          <p:attrName>style.visibility</p:attrName>
                                        </p:attrNameLst>
                                      </p:cBhvr>
                                      <p:to>
                                        <p:strVal val="visible"/>
                                      </p:to>
                                    </p:set>
                                    <p:animEffect transition="in" filter="fade">
                                      <p:cBhvr>
                                        <p:cTn id="9" dur="2000"/>
                                        <p:tgtEl>
                                          <p:spTgt spid="287747"/>
                                        </p:tgtEl>
                                      </p:cBhvr>
                                    </p:animEffect>
                                  </p:childTnLst>
                                </p:cTn>
                              </p:par>
                              <p:par>
                                <p:cTn id="10" presetID="10" presetClass="entr" presetSubtype="0" fill="hold" nodeType="withEffect">
                                  <p:stCondLst>
                                    <p:cond delay="0"/>
                                  </p:stCondLst>
                                  <p:childTnLst>
                                    <p:set>
                                      <p:cBhvr>
                                        <p:cTn id="11" dur="1" fill="hold">
                                          <p:stCondLst>
                                            <p:cond delay="0"/>
                                          </p:stCondLst>
                                        </p:cTn>
                                        <p:tgtEl>
                                          <p:spTgt spid="287753"/>
                                        </p:tgtEl>
                                        <p:attrNameLst>
                                          <p:attrName>style.visibility</p:attrName>
                                        </p:attrNameLst>
                                      </p:cBhvr>
                                      <p:to>
                                        <p:strVal val="visible"/>
                                      </p:to>
                                    </p:set>
                                    <p:animEffect transition="in" filter="fade">
                                      <p:cBhvr>
                                        <p:cTn id="12" dur="2000"/>
                                        <p:tgtEl>
                                          <p:spTgt spid="28775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67"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87747" name="图片 287746" descr="008ah"/>
          <p:cNvPicPr>
            <a:picLocks noChangeAspect="1"/>
          </p:cNvPicPr>
          <p:nvPr/>
        </p:nvPicPr>
        <p:blipFill>
          <a:blip r:embed="rId1">
            <a:lum bright="39999" contrast="-70000"/>
          </a:blip>
          <a:stretch>
            <a:fillRect/>
          </a:stretch>
        </p:blipFill>
        <p:spPr>
          <a:xfrm rot="-284582">
            <a:off x="6588125" y="115888"/>
            <a:ext cx="1014413" cy="720725"/>
          </a:xfrm>
          <a:prstGeom prst="rect">
            <a:avLst/>
          </a:prstGeom>
          <a:noFill/>
          <a:ln w="9525">
            <a:noFill/>
          </a:ln>
        </p:spPr>
      </p:pic>
      <p:sp>
        <p:nvSpPr>
          <p:cNvPr id="287753" name="直接连接符 287752"/>
          <p:cNvSpPr/>
          <p:nvPr/>
        </p:nvSpPr>
        <p:spPr>
          <a:xfrm>
            <a:off x="1187450" y="6165850"/>
            <a:ext cx="6697663" cy="0"/>
          </a:xfrm>
          <a:prstGeom prst="line">
            <a:avLst/>
          </a:prstGeom>
          <a:ln w="60325" cap="flat" cmpd="thickThin">
            <a:solidFill>
              <a:srgbClr val="99CC00"/>
            </a:solidFill>
            <a:prstDash val="solid"/>
            <a:round/>
            <a:headEnd type="none" w="med" len="med"/>
            <a:tailEnd type="none" w="med" len="med"/>
          </a:ln>
        </p:spPr>
      </p:sp>
      <p:grpSp>
        <p:nvGrpSpPr>
          <p:cNvPr id="4099" name="组合 287753"/>
          <p:cNvGrpSpPr/>
          <p:nvPr/>
        </p:nvGrpSpPr>
        <p:grpSpPr>
          <a:xfrm>
            <a:off x="0" y="115888"/>
            <a:ext cx="9144000" cy="936625"/>
            <a:chOff x="0" y="73"/>
            <a:chExt cx="5760" cy="590"/>
          </a:xfrm>
        </p:grpSpPr>
        <p:sp>
          <p:nvSpPr>
            <p:cNvPr id="4100" name="直接连接符 287754"/>
            <p:cNvSpPr/>
            <p:nvPr/>
          </p:nvSpPr>
          <p:spPr>
            <a:xfrm>
              <a:off x="0" y="73"/>
              <a:ext cx="5760" cy="0"/>
            </a:xfrm>
            <a:prstGeom prst="line">
              <a:avLst/>
            </a:prstGeom>
            <a:ln w="47625" cap="flat" cmpd="thickThin">
              <a:solidFill>
                <a:srgbClr val="99CC00"/>
              </a:solidFill>
              <a:prstDash val="solid"/>
              <a:round/>
              <a:headEnd type="none" w="med" len="med"/>
              <a:tailEnd type="none" w="med" len="med"/>
            </a:ln>
          </p:spPr>
        </p:sp>
        <p:grpSp>
          <p:nvGrpSpPr>
            <p:cNvPr id="4101" name="组合 287755"/>
            <p:cNvGrpSpPr/>
            <p:nvPr/>
          </p:nvGrpSpPr>
          <p:grpSpPr>
            <a:xfrm>
              <a:off x="0" y="73"/>
              <a:ext cx="5760" cy="590"/>
              <a:chOff x="0" y="0"/>
              <a:chExt cx="5760" cy="646"/>
            </a:xfrm>
          </p:grpSpPr>
          <p:sp>
            <p:nvSpPr>
              <p:cNvPr id="4102" name="矩形 287756"/>
              <p:cNvSpPr/>
              <p:nvPr/>
            </p:nvSpPr>
            <p:spPr>
              <a:xfrm>
                <a:off x="0" y="0"/>
                <a:ext cx="5760" cy="516"/>
              </a:xfrm>
              <a:prstGeom prst="rect">
                <a:avLst/>
              </a:prstGeom>
              <a:gradFill rotWithShape="1">
                <a:gsLst>
                  <a:gs pos="0">
                    <a:srgbClr val="331050"/>
                  </a:gs>
                  <a:gs pos="100000">
                    <a:srgbClr val="4D1979">
                      <a:alpha val="67000"/>
                    </a:srgbClr>
                  </a:gs>
                </a:gsLst>
                <a:lin ang="18900000" scaled="1"/>
                <a:tileRect/>
              </a:gradFill>
              <a:ln w="9525">
                <a:noFill/>
              </a:ln>
            </p:spPr>
            <p:txBody>
              <a:bodyPr anchor="t" anchorCtr="0"/>
              <a:p>
                <a:endParaRPr lang="zh-CN" altLang="en-US">
                  <a:latin typeface="楷体_GB2312" panose="02010609030101010101" pitchFamily="49" charset="-122"/>
                  <a:ea typeface="楷体_GB2312" panose="02010609030101010101" pitchFamily="49" charset="-122"/>
                </a:endParaRPr>
              </a:p>
            </p:txBody>
          </p:sp>
          <p:sp>
            <p:nvSpPr>
              <p:cNvPr id="4103" name="矩形 287757"/>
              <p:cNvSpPr/>
              <p:nvPr/>
            </p:nvSpPr>
            <p:spPr>
              <a:xfrm rot="10800000">
                <a:off x="0" y="506"/>
                <a:ext cx="5760" cy="140"/>
              </a:xfrm>
              <a:prstGeom prst="rect">
                <a:avLst/>
              </a:prstGeom>
              <a:gradFill rotWithShape="1">
                <a:gsLst>
                  <a:gs pos="0">
                    <a:srgbClr val="3B3B3B">
                      <a:alpha val="0"/>
                    </a:srgbClr>
                  </a:gs>
                  <a:gs pos="100000">
                    <a:schemeClr val="bg2">
                      <a:alpha val="67000"/>
                    </a:schemeClr>
                  </a:gs>
                </a:gsLst>
                <a:lin ang="5400000" scaled="1"/>
                <a:tileRect/>
              </a:gradFill>
              <a:ln w="9525">
                <a:noFill/>
              </a:ln>
            </p:spPr>
            <p:txBody>
              <a:bodyPr anchor="t" anchorCtr="0"/>
              <a:p>
                <a:endParaRPr lang="zh-CN" altLang="en-US">
                  <a:latin typeface="楷体_GB2312" panose="02010609030101010101" pitchFamily="49" charset="-122"/>
                  <a:ea typeface="楷体_GB2312" panose="02010609030101010101" pitchFamily="49" charset="-122"/>
                </a:endParaRPr>
              </a:p>
            </p:txBody>
          </p:sp>
          <p:pic>
            <p:nvPicPr>
              <p:cNvPr id="4104" name="图片 287758"/>
              <p:cNvPicPr>
                <a:picLocks noChangeAspect="1"/>
              </p:cNvPicPr>
              <p:nvPr/>
            </p:nvPicPr>
            <p:blipFill>
              <a:blip r:embed="rId2">
                <a:lum bright="-12000"/>
              </a:blip>
              <a:srcRect t="18701" r="15749" b="42659"/>
              <a:stretch>
                <a:fillRect/>
              </a:stretch>
            </p:blipFill>
            <p:spPr>
              <a:xfrm>
                <a:off x="4781" y="0"/>
                <a:ext cx="979" cy="500"/>
              </a:xfrm>
              <a:prstGeom prst="rect">
                <a:avLst/>
              </a:prstGeom>
              <a:noFill/>
              <a:ln w="9525">
                <a:noFill/>
              </a:ln>
            </p:spPr>
          </p:pic>
          <p:sp>
            <p:nvSpPr>
              <p:cNvPr id="4105" name="矩形 287759"/>
              <p:cNvSpPr/>
              <p:nvPr/>
            </p:nvSpPr>
            <p:spPr>
              <a:xfrm>
                <a:off x="0" y="472"/>
                <a:ext cx="5760" cy="44"/>
              </a:xfrm>
              <a:prstGeom prst="rect">
                <a:avLst/>
              </a:prstGeom>
              <a:gradFill rotWithShape="1">
                <a:gsLst>
                  <a:gs pos="0">
                    <a:srgbClr val="C9E576">
                      <a:alpha val="67000"/>
                    </a:srgbClr>
                  </a:gs>
                  <a:gs pos="100000">
                    <a:srgbClr val="97C523"/>
                  </a:gs>
                </a:gsLst>
                <a:lin ang="5400000" scaled="1"/>
                <a:tileRect/>
              </a:gradFill>
              <a:ln w="9525">
                <a:noFill/>
              </a:ln>
            </p:spPr>
            <p:txBody>
              <a:bodyPr anchor="t" anchorCtr="0"/>
              <a:p>
                <a:endParaRPr lang="zh-CN" altLang="en-US">
                  <a:latin typeface="楷体_GB2312" panose="02010609030101010101" pitchFamily="49" charset="-122"/>
                  <a:ea typeface="楷体_GB2312" panose="02010609030101010101" pitchFamily="49" charset="-122"/>
                </a:endParaRPr>
              </a:p>
            </p:txBody>
          </p:sp>
          <p:sp>
            <p:nvSpPr>
              <p:cNvPr id="4106" name="矩形 287760"/>
              <p:cNvSpPr/>
              <p:nvPr/>
            </p:nvSpPr>
            <p:spPr>
              <a:xfrm>
                <a:off x="0" y="0"/>
                <a:ext cx="5760" cy="164"/>
              </a:xfrm>
              <a:prstGeom prst="rect">
                <a:avLst/>
              </a:prstGeom>
              <a:gradFill rotWithShape="1">
                <a:gsLst>
                  <a:gs pos="0">
                    <a:schemeClr val="bg1">
                      <a:alpha val="67000"/>
                    </a:schemeClr>
                  </a:gs>
                  <a:gs pos="100000">
                    <a:srgbClr val="767676">
                      <a:alpha val="0"/>
                    </a:srgbClr>
                  </a:gs>
                </a:gsLst>
                <a:lin ang="5400000" scaled="1"/>
                <a:tileRect/>
              </a:gradFill>
              <a:ln w="9525">
                <a:noFill/>
              </a:ln>
            </p:spPr>
            <p:txBody>
              <a:bodyPr anchor="t" anchorCtr="0"/>
              <a:p>
                <a:endParaRPr lang="zh-CN" altLang="en-US">
                  <a:latin typeface="楷体_GB2312" panose="02010609030101010101" pitchFamily="49" charset="-122"/>
                  <a:ea typeface="楷体_GB2312" panose="02010609030101010101" pitchFamily="49" charset="-122"/>
                </a:endParaRPr>
              </a:p>
            </p:txBody>
          </p:sp>
        </p:grpSp>
      </p:grpSp>
      <p:sp>
        <p:nvSpPr>
          <p:cNvPr id="287767" name="矩形 287766"/>
          <p:cNvSpPr/>
          <p:nvPr/>
        </p:nvSpPr>
        <p:spPr>
          <a:xfrm>
            <a:off x="1352550" y="280035"/>
            <a:ext cx="7554595" cy="405130"/>
          </a:xfrm>
          <a:prstGeom prst="rect">
            <a:avLst/>
          </a:prstGeom>
          <a:noFill/>
          <a:ln w="9525">
            <a:noFill/>
          </a:ln>
        </p:spPr>
        <p:txBody>
          <a:bodyPr anchor="b" anchorCtr="0"/>
          <a:p>
            <a:r>
              <a:rPr lang="zh-CN" altLang="en-US" sz="2400">
                <a:solidFill>
                  <a:srgbClr val="FFFF00"/>
                </a:solidFill>
                <a:latin typeface="Arial" panose="020B0604020202020204" pitchFamily="34" charset="0"/>
                <a:ea typeface="黑体" panose="02010609060101010101" pitchFamily="2" charset="-122"/>
              </a:rPr>
              <a:t>模块</a:t>
            </a:r>
            <a:r>
              <a:rPr lang="zh-CN" sz="2400">
                <a:solidFill>
                  <a:srgbClr val="FFFF00"/>
                </a:solidFill>
                <a:latin typeface="Arial" panose="020B0604020202020204" pitchFamily="34" charset="0"/>
                <a:ea typeface="黑体" panose="02010609060101010101" pitchFamily="2" charset="-122"/>
              </a:rPr>
              <a:t>八</a:t>
            </a:r>
            <a:r>
              <a:rPr lang="en-US" altLang="zh-CN" sz="2400">
                <a:solidFill>
                  <a:srgbClr val="FFFF00"/>
                </a:solidFill>
                <a:latin typeface="Arial" panose="020B0604020202020204" pitchFamily="34" charset="0"/>
                <a:ea typeface="黑体" panose="02010609060101010101" pitchFamily="2" charset="-122"/>
              </a:rPr>
              <a:t> </a:t>
            </a:r>
            <a:r>
              <a:rPr lang="zh-CN" sz="2400">
                <a:solidFill>
                  <a:srgbClr val="FFFF00"/>
                </a:solidFill>
                <a:latin typeface="Arial" panose="020B0604020202020204" pitchFamily="34" charset="0"/>
                <a:ea typeface="黑体" panose="02010609060101010101" pitchFamily="2" charset="-122"/>
              </a:rPr>
              <a:t>液压传动与气压传动</a:t>
            </a:r>
            <a:r>
              <a:rPr lang="en-US" altLang="zh-CN" sz="2400">
                <a:solidFill>
                  <a:srgbClr val="FFFF00"/>
                </a:solidFill>
                <a:latin typeface="Arial" panose="020B0604020202020204" pitchFamily="34" charset="0"/>
                <a:ea typeface="黑体" panose="02010609060101010101" pitchFamily="2" charset="-122"/>
              </a:rPr>
              <a:t>   8-5</a:t>
            </a:r>
            <a:r>
              <a:rPr lang="zh-CN" altLang="en-US" sz="2400">
                <a:solidFill>
                  <a:srgbClr val="FFFF00"/>
                </a:solidFill>
                <a:latin typeface="Arial" panose="020B0604020202020204" pitchFamily="34" charset="0"/>
                <a:ea typeface="黑体" panose="02010609060101010101" pitchFamily="2" charset="-122"/>
              </a:rPr>
              <a:t>气</a:t>
            </a:r>
            <a:r>
              <a:rPr lang="zh-CN" altLang="en-US" sz="2400">
                <a:solidFill>
                  <a:srgbClr val="FFFF00"/>
                </a:solidFill>
                <a:latin typeface="Arial" panose="020B0604020202020204" pitchFamily="34" charset="0"/>
                <a:ea typeface="黑体" panose="02010609060101010101" pitchFamily="2" charset="-122"/>
              </a:rPr>
              <a:t>压传动元件</a:t>
            </a:r>
            <a:endParaRPr lang="zh-CN" altLang="en-US" sz="2400">
              <a:solidFill>
                <a:srgbClr val="FFFF00"/>
              </a:solidFill>
              <a:latin typeface="Arial" panose="020B0604020202020204" pitchFamily="34" charset="0"/>
              <a:ea typeface="黑体" panose="02010609060101010101" pitchFamily="2" charset="-122"/>
            </a:endParaRPr>
          </a:p>
        </p:txBody>
      </p:sp>
      <p:sp>
        <p:nvSpPr>
          <p:cNvPr id="3" name="矩形 2"/>
          <p:cNvSpPr/>
          <p:nvPr/>
        </p:nvSpPr>
        <p:spPr>
          <a:xfrm>
            <a:off x="1582420" y="6260783"/>
            <a:ext cx="6048375" cy="368300"/>
          </a:xfrm>
          <a:prstGeom prst="rect">
            <a:avLst/>
          </a:prstGeom>
          <a:noFill/>
          <a:ln w="9525">
            <a:noFill/>
          </a:ln>
        </p:spPr>
        <p:txBody>
          <a:bodyPr anchor="t" anchorCtr="0">
            <a:spAutoFit/>
          </a:bodyPr>
          <a:p>
            <a:pPr algn="ctr" fontAlgn="ctr"/>
            <a:r>
              <a:rPr lang="zh-CN" altLang="en-US" sz="1800" dirty="0">
                <a:latin typeface="楷体_GB2312" panose="02010609030101010101" pitchFamily="49" charset="-122"/>
                <a:ea typeface="楷体_GB2312" panose="02010609030101010101" pitchFamily="49" charset="-122"/>
              </a:rPr>
              <a:t>宣城市信息工程学校在线精品课程</a:t>
            </a:r>
            <a:r>
              <a:rPr lang="en-US" altLang="zh-CN" sz="1800" dirty="0">
                <a:latin typeface="楷体_GB2312" panose="02010609030101010101" pitchFamily="49" charset="-122"/>
                <a:ea typeface="楷体_GB2312" panose="02010609030101010101" pitchFamily="49" charset="-122"/>
              </a:rPr>
              <a:t>--</a:t>
            </a:r>
            <a:r>
              <a:rPr lang="zh-CN" altLang="en-US" sz="1800" dirty="0">
                <a:sym typeface="+mn-ea"/>
              </a:rPr>
              <a:t>《机械基础》</a:t>
            </a:r>
            <a:endParaRPr lang="en-US" altLang="zh-CN" sz="1800">
              <a:latin typeface="楷体_GB2312" panose="02010609030101010101" pitchFamily="49" charset="-122"/>
              <a:ea typeface="楷体_GB2312" panose="02010609030101010101" pitchFamily="49" charset="-122"/>
            </a:endParaRPr>
          </a:p>
        </p:txBody>
      </p:sp>
      <p:sp>
        <p:nvSpPr>
          <p:cNvPr id="6" name="文本框 5"/>
          <p:cNvSpPr txBox="1"/>
          <p:nvPr/>
        </p:nvSpPr>
        <p:spPr>
          <a:xfrm>
            <a:off x="683895" y="1235710"/>
            <a:ext cx="3848100" cy="460375"/>
          </a:xfrm>
          <a:prstGeom prst="rect">
            <a:avLst/>
          </a:prstGeom>
          <a:noFill/>
        </p:spPr>
        <p:txBody>
          <a:bodyPr wrap="none" rtlCol="0" anchor="t">
            <a:spAutoFit/>
          </a:bodyPr>
          <a:p>
            <a:r>
              <a:rPr lang="zh-CN" sz="2400">
                <a:ea typeface="宋体" panose="02010600030101010101" pitchFamily="2" charset="-122"/>
                <a:sym typeface="+mn-ea"/>
              </a:rPr>
              <a:t>三、控制元件</a:t>
            </a:r>
            <a:r>
              <a:rPr lang="en-US" altLang="zh-CN" sz="2400" b="0">
                <a:ea typeface="宋体" panose="02010600030101010101" pitchFamily="2" charset="-122"/>
                <a:sym typeface="+mn-ea"/>
              </a:rPr>
              <a:t>--</a:t>
            </a:r>
            <a:r>
              <a:rPr lang="zh-CN" altLang="en-US" sz="2400" b="0">
                <a:ea typeface="宋体" panose="02010600030101010101" pitchFamily="2" charset="-122"/>
                <a:sym typeface="+mn-ea"/>
              </a:rPr>
              <a:t>压力控制阀</a:t>
            </a:r>
            <a:endParaRPr lang="zh-CN" altLang="en-US" sz="2400" b="0">
              <a:ea typeface="宋体" panose="02010600030101010101" pitchFamily="2" charset="-122"/>
              <a:sym typeface="+mn-ea"/>
            </a:endParaRPr>
          </a:p>
        </p:txBody>
      </p:sp>
      <p:sp>
        <p:nvSpPr>
          <p:cNvPr id="2" name="文本框 1"/>
          <p:cNvSpPr txBox="1"/>
          <p:nvPr/>
        </p:nvSpPr>
        <p:spPr>
          <a:xfrm>
            <a:off x="755650" y="1700530"/>
            <a:ext cx="8388350" cy="922020"/>
          </a:xfrm>
          <a:prstGeom prst="rect">
            <a:avLst/>
          </a:prstGeom>
          <a:noFill/>
        </p:spPr>
        <p:txBody>
          <a:bodyPr wrap="square" rtlCol="0" anchor="t">
            <a:spAutoFit/>
          </a:bodyPr>
          <a:p>
            <a:pPr marL="91440" marR="944880" indent="313690">
              <a:lnSpc>
                <a:spcPts val="3240"/>
              </a:lnSpc>
              <a:spcBef>
                <a:spcPts val="210"/>
              </a:spcBef>
            </a:pPr>
            <a:r>
              <a:rPr lang="en-US" b="0" dirty="0">
                <a:solidFill>
                  <a:srgbClr val="FA4D1D"/>
                </a:solidFill>
                <a:latin typeface="宋体" panose="02010600030101010101" pitchFamily="2" charset="-122"/>
                <a:cs typeface="宋体" panose="02010600030101010101" pitchFamily="2" charset="-122"/>
                <a:sym typeface="+mn-ea"/>
              </a:rPr>
              <a:t>  </a:t>
            </a:r>
            <a:r>
              <a:rPr b="0" dirty="0">
                <a:solidFill>
                  <a:srgbClr val="FA4D1D"/>
                </a:solidFill>
                <a:latin typeface="宋体" panose="02010600030101010101" pitchFamily="2" charset="-122"/>
                <a:cs typeface="宋体" panose="02010600030101010101" pitchFamily="2" charset="-122"/>
                <a:sym typeface="+mn-ea"/>
              </a:rPr>
              <a:t>减压阀</a:t>
            </a:r>
            <a:r>
              <a:rPr b="0" dirty="0">
                <a:latin typeface="宋体" panose="02010600030101010101" pitchFamily="2" charset="-122"/>
                <a:cs typeface="宋体" panose="02010600030101010101" pitchFamily="2" charset="-122"/>
                <a:sym typeface="+mn-ea"/>
              </a:rPr>
              <a:t>：</a:t>
            </a:r>
            <a:r>
              <a:rPr b="0" spc="10" dirty="0">
                <a:latin typeface="宋体" panose="02010600030101010101" pitchFamily="2" charset="-122"/>
                <a:cs typeface="宋体" panose="02010600030101010101" pitchFamily="2" charset="-122"/>
                <a:sym typeface="+mn-ea"/>
              </a:rPr>
              <a:t>将</a:t>
            </a:r>
            <a:r>
              <a:rPr b="0" dirty="0">
                <a:latin typeface="宋体" panose="02010600030101010101" pitchFamily="2" charset="-122"/>
                <a:cs typeface="宋体" panose="02010600030101010101" pitchFamily="2" charset="-122"/>
                <a:sym typeface="+mn-ea"/>
              </a:rPr>
              <a:t>较高的输入压力调整到设备使用要求的压力并输出，且保持输出压力的稳定。</a:t>
            </a:r>
            <a:endParaRPr lang="zh-CN" altLang="en-US" b="0"/>
          </a:p>
        </p:txBody>
      </p:sp>
      <p:pic>
        <p:nvPicPr>
          <p:cNvPr id="5" name="图片 4" descr="2022-07-25_115909"/>
          <p:cNvPicPr>
            <a:picLocks noChangeAspect="1"/>
          </p:cNvPicPr>
          <p:nvPr/>
        </p:nvPicPr>
        <p:blipFill>
          <a:blip r:embed="rId3"/>
          <a:stretch>
            <a:fillRect/>
          </a:stretch>
        </p:blipFill>
        <p:spPr>
          <a:xfrm>
            <a:off x="971550" y="2606675"/>
            <a:ext cx="6902450" cy="341312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87767"/>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87747"/>
                                        </p:tgtEl>
                                        <p:attrNameLst>
                                          <p:attrName>style.visibility</p:attrName>
                                        </p:attrNameLst>
                                      </p:cBhvr>
                                      <p:to>
                                        <p:strVal val="visible"/>
                                      </p:to>
                                    </p:set>
                                    <p:animEffect transition="in" filter="fade">
                                      <p:cBhvr>
                                        <p:cTn id="9" dur="2000"/>
                                        <p:tgtEl>
                                          <p:spTgt spid="287747"/>
                                        </p:tgtEl>
                                      </p:cBhvr>
                                    </p:animEffect>
                                  </p:childTnLst>
                                </p:cTn>
                              </p:par>
                              <p:par>
                                <p:cTn id="10" presetID="10" presetClass="entr" presetSubtype="0" fill="hold" nodeType="withEffect">
                                  <p:stCondLst>
                                    <p:cond delay="0"/>
                                  </p:stCondLst>
                                  <p:childTnLst>
                                    <p:set>
                                      <p:cBhvr>
                                        <p:cTn id="11" dur="1" fill="hold">
                                          <p:stCondLst>
                                            <p:cond delay="0"/>
                                          </p:stCondLst>
                                        </p:cTn>
                                        <p:tgtEl>
                                          <p:spTgt spid="287753"/>
                                        </p:tgtEl>
                                        <p:attrNameLst>
                                          <p:attrName>style.visibility</p:attrName>
                                        </p:attrNameLst>
                                      </p:cBhvr>
                                      <p:to>
                                        <p:strVal val="visible"/>
                                      </p:to>
                                    </p:set>
                                    <p:animEffect transition="in" filter="fade">
                                      <p:cBhvr>
                                        <p:cTn id="12" dur="2000"/>
                                        <p:tgtEl>
                                          <p:spTgt spid="28775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67"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87747" name="图片 287746" descr="008ah"/>
          <p:cNvPicPr>
            <a:picLocks noChangeAspect="1"/>
          </p:cNvPicPr>
          <p:nvPr/>
        </p:nvPicPr>
        <p:blipFill>
          <a:blip r:embed="rId1">
            <a:lum bright="39999" contrast="-70000"/>
          </a:blip>
          <a:stretch>
            <a:fillRect/>
          </a:stretch>
        </p:blipFill>
        <p:spPr>
          <a:xfrm rot="-284582">
            <a:off x="6588125" y="115888"/>
            <a:ext cx="1014413" cy="720725"/>
          </a:xfrm>
          <a:prstGeom prst="rect">
            <a:avLst/>
          </a:prstGeom>
          <a:noFill/>
          <a:ln w="9525">
            <a:noFill/>
          </a:ln>
        </p:spPr>
      </p:pic>
      <p:sp>
        <p:nvSpPr>
          <p:cNvPr id="287753" name="直接连接符 287752"/>
          <p:cNvSpPr/>
          <p:nvPr/>
        </p:nvSpPr>
        <p:spPr>
          <a:xfrm>
            <a:off x="1187450" y="6165850"/>
            <a:ext cx="6697663" cy="0"/>
          </a:xfrm>
          <a:prstGeom prst="line">
            <a:avLst/>
          </a:prstGeom>
          <a:ln w="60325" cap="flat" cmpd="thickThin">
            <a:solidFill>
              <a:srgbClr val="99CC00"/>
            </a:solidFill>
            <a:prstDash val="solid"/>
            <a:round/>
            <a:headEnd type="none" w="med" len="med"/>
            <a:tailEnd type="none" w="med" len="med"/>
          </a:ln>
        </p:spPr>
      </p:sp>
      <p:grpSp>
        <p:nvGrpSpPr>
          <p:cNvPr id="4099" name="组合 287753"/>
          <p:cNvGrpSpPr/>
          <p:nvPr/>
        </p:nvGrpSpPr>
        <p:grpSpPr>
          <a:xfrm>
            <a:off x="0" y="115888"/>
            <a:ext cx="9144000" cy="936625"/>
            <a:chOff x="0" y="73"/>
            <a:chExt cx="5760" cy="590"/>
          </a:xfrm>
        </p:grpSpPr>
        <p:sp>
          <p:nvSpPr>
            <p:cNvPr id="4100" name="直接连接符 287754"/>
            <p:cNvSpPr/>
            <p:nvPr/>
          </p:nvSpPr>
          <p:spPr>
            <a:xfrm>
              <a:off x="0" y="73"/>
              <a:ext cx="5760" cy="0"/>
            </a:xfrm>
            <a:prstGeom prst="line">
              <a:avLst/>
            </a:prstGeom>
            <a:ln w="47625" cap="flat" cmpd="thickThin">
              <a:solidFill>
                <a:srgbClr val="99CC00"/>
              </a:solidFill>
              <a:prstDash val="solid"/>
              <a:round/>
              <a:headEnd type="none" w="med" len="med"/>
              <a:tailEnd type="none" w="med" len="med"/>
            </a:ln>
          </p:spPr>
        </p:sp>
        <p:grpSp>
          <p:nvGrpSpPr>
            <p:cNvPr id="4101" name="组合 287755"/>
            <p:cNvGrpSpPr/>
            <p:nvPr/>
          </p:nvGrpSpPr>
          <p:grpSpPr>
            <a:xfrm>
              <a:off x="0" y="73"/>
              <a:ext cx="5760" cy="590"/>
              <a:chOff x="0" y="0"/>
              <a:chExt cx="5760" cy="646"/>
            </a:xfrm>
          </p:grpSpPr>
          <p:sp>
            <p:nvSpPr>
              <p:cNvPr id="4102" name="矩形 287756"/>
              <p:cNvSpPr/>
              <p:nvPr/>
            </p:nvSpPr>
            <p:spPr>
              <a:xfrm>
                <a:off x="0" y="0"/>
                <a:ext cx="5760" cy="516"/>
              </a:xfrm>
              <a:prstGeom prst="rect">
                <a:avLst/>
              </a:prstGeom>
              <a:gradFill rotWithShape="1">
                <a:gsLst>
                  <a:gs pos="0">
                    <a:srgbClr val="331050"/>
                  </a:gs>
                  <a:gs pos="100000">
                    <a:srgbClr val="4D1979">
                      <a:alpha val="67000"/>
                    </a:srgbClr>
                  </a:gs>
                </a:gsLst>
                <a:lin ang="18900000" scaled="1"/>
                <a:tileRect/>
              </a:gradFill>
              <a:ln w="9525">
                <a:noFill/>
              </a:ln>
            </p:spPr>
            <p:txBody>
              <a:bodyPr anchor="t" anchorCtr="0"/>
              <a:p>
                <a:endParaRPr lang="zh-CN" altLang="en-US">
                  <a:latin typeface="楷体_GB2312" panose="02010609030101010101" pitchFamily="49" charset="-122"/>
                  <a:ea typeface="楷体_GB2312" panose="02010609030101010101" pitchFamily="49" charset="-122"/>
                </a:endParaRPr>
              </a:p>
            </p:txBody>
          </p:sp>
          <p:sp>
            <p:nvSpPr>
              <p:cNvPr id="4103" name="矩形 287757"/>
              <p:cNvSpPr/>
              <p:nvPr/>
            </p:nvSpPr>
            <p:spPr>
              <a:xfrm rot="10800000">
                <a:off x="0" y="506"/>
                <a:ext cx="5760" cy="140"/>
              </a:xfrm>
              <a:prstGeom prst="rect">
                <a:avLst/>
              </a:prstGeom>
              <a:gradFill rotWithShape="1">
                <a:gsLst>
                  <a:gs pos="0">
                    <a:srgbClr val="3B3B3B">
                      <a:alpha val="0"/>
                    </a:srgbClr>
                  </a:gs>
                  <a:gs pos="100000">
                    <a:schemeClr val="bg2">
                      <a:alpha val="67000"/>
                    </a:schemeClr>
                  </a:gs>
                </a:gsLst>
                <a:lin ang="5400000" scaled="1"/>
                <a:tileRect/>
              </a:gradFill>
              <a:ln w="9525">
                <a:noFill/>
              </a:ln>
            </p:spPr>
            <p:txBody>
              <a:bodyPr anchor="t" anchorCtr="0"/>
              <a:p>
                <a:endParaRPr lang="zh-CN" altLang="en-US">
                  <a:latin typeface="楷体_GB2312" panose="02010609030101010101" pitchFamily="49" charset="-122"/>
                  <a:ea typeface="楷体_GB2312" panose="02010609030101010101" pitchFamily="49" charset="-122"/>
                </a:endParaRPr>
              </a:p>
            </p:txBody>
          </p:sp>
          <p:pic>
            <p:nvPicPr>
              <p:cNvPr id="4104" name="图片 287758"/>
              <p:cNvPicPr>
                <a:picLocks noChangeAspect="1"/>
              </p:cNvPicPr>
              <p:nvPr/>
            </p:nvPicPr>
            <p:blipFill>
              <a:blip r:embed="rId2">
                <a:lum bright="-12000"/>
              </a:blip>
              <a:srcRect t="18701" r="15749" b="42659"/>
              <a:stretch>
                <a:fillRect/>
              </a:stretch>
            </p:blipFill>
            <p:spPr>
              <a:xfrm>
                <a:off x="4781" y="0"/>
                <a:ext cx="979" cy="500"/>
              </a:xfrm>
              <a:prstGeom prst="rect">
                <a:avLst/>
              </a:prstGeom>
              <a:noFill/>
              <a:ln w="9525">
                <a:noFill/>
              </a:ln>
            </p:spPr>
          </p:pic>
          <p:sp>
            <p:nvSpPr>
              <p:cNvPr id="4105" name="矩形 287759"/>
              <p:cNvSpPr/>
              <p:nvPr/>
            </p:nvSpPr>
            <p:spPr>
              <a:xfrm>
                <a:off x="0" y="472"/>
                <a:ext cx="5760" cy="44"/>
              </a:xfrm>
              <a:prstGeom prst="rect">
                <a:avLst/>
              </a:prstGeom>
              <a:gradFill rotWithShape="1">
                <a:gsLst>
                  <a:gs pos="0">
                    <a:srgbClr val="C9E576">
                      <a:alpha val="67000"/>
                    </a:srgbClr>
                  </a:gs>
                  <a:gs pos="100000">
                    <a:srgbClr val="97C523"/>
                  </a:gs>
                </a:gsLst>
                <a:lin ang="5400000" scaled="1"/>
                <a:tileRect/>
              </a:gradFill>
              <a:ln w="9525">
                <a:noFill/>
              </a:ln>
            </p:spPr>
            <p:txBody>
              <a:bodyPr anchor="t" anchorCtr="0"/>
              <a:p>
                <a:endParaRPr lang="zh-CN" altLang="en-US">
                  <a:latin typeface="楷体_GB2312" panose="02010609030101010101" pitchFamily="49" charset="-122"/>
                  <a:ea typeface="楷体_GB2312" panose="02010609030101010101" pitchFamily="49" charset="-122"/>
                </a:endParaRPr>
              </a:p>
            </p:txBody>
          </p:sp>
          <p:sp>
            <p:nvSpPr>
              <p:cNvPr id="4106" name="矩形 287760"/>
              <p:cNvSpPr/>
              <p:nvPr/>
            </p:nvSpPr>
            <p:spPr>
              <a:xfrm>
                <a:off x="0" y="0"/>
                <a:ext cx="5760" cy="164"/>
              </a:xfrm>
              <a:prstGeom prst="rect">
                <a:avLst/>
              </a:prstGeom>
              <a:gradFill rotWithShape="1">
                <a:gsLst>
                  <a:gs pos="0">
                    <a:schemeClr val="bg1">
                      <a:alpha val="67000"/>
                    </a:schemeClr>
                  </a:gs>
                  <a:gs pos="100000">
                    <a:srgbClr val="767676">
                      <a:alpha val="0"/>
                    </a:srgbClr>
                  </a:gs>
                </a:gsLst>
                <a:lin ang="5400000" scaled="1"/>
                <a:tileRect/>
              </a:gradFill>
              <a:ln w="9525">
                <a:noFill/>
              </a:ln>
            </p:spPr>
            <p:txBody>
              <a:bodyPr anchor="t" anchorCtr="0"/>
              <a:p>
                <a:endParaRPr lang="zh-CN" altLang="en-US">
                  <a:latin typeface="楷体_GB2312" panose="02010609030101010101" pitchFamily="49" charset="-122"/>
                  <a:ea typeface="楷体_GB2312" panose="02010609030101010101" pitchFamily="49" charset="-122"/>
                </a:endParaRPr>
              </a:p>
            </p:txBody>
          </p:sp>
        </p:grpSp>
      </p:grpSp>
      <p:sp>
        <p:nvSpPr>
          <p:cNvPr id="287767" name="矩形 287766"/>
          <p:cNvSpPr/>
          <p:nvPr/>
        </p:nvSpPr>
        <p:spPr>
          <a:xfrm>
            <a:off x="1352550" y="280035"/>
            <a:ext cx="7554595" cy="405130"/>
          </a:xfrm>
          <a:prstGeom prst="rect">
            <a:avLst/>
          </a:prstGeom>
          <a:noFill/>
          <a:ln w="9525">
            <a:noFill/>
          </a:ln>
        </p:spPr>
        <p:txBody>
          <a:bodyPr anchor="b" anchorCtr="0"/>
          <a:p>
            <a:r>
              <a:rPr lang="zh-CN" altLang="en-US" sz="2400">
                <a:solidFill>
                  <a:srgbClr val="FFFF00"/>
                </a:solidFill>
                <a:latin typeface="Arial" panose="020B0604020202020204" pitchFamily="34" charset="0"/>
                <a:ea typeface="黑体" panose="02010609060101010101" pitchFamily="2" charset="-122"/>
              </a:rPr>
              <a:t>模块</a:t>
            </a:r>
            <a:r>
              <a:rPr lang="zh-CN" sz="2400">
                <a:solidFill>
                  <a:srgbClr val="FFFF00"/>
                </a:solidFill>
                <a:latin typeface="Arial" panose="020B0604020202020204" pitchFamily="34" charset="0"/>
                <a:ea typeface="黑体" panose="02010609060101010101" pitchFamily="2" charset="-122"/>
              </a:rPr>
              <a:t>八</a:t>
            </a:r>
            <a:r>
              <a:rPr lang="en-US" altLang="zh-CN" sz="2400">
                <a:solidFill>
                  <a:srgbClr val="FFFF00"/>
                </a:solidFill>
                <a:latin typeface="Arial" panose="020B0604020202020204" pitchFamily="34" charset="0"/>
                <a:ea typeface="黑体" panose="02010609060101010101" pitchFamily="2" charset="-122"/>
              </a:rPr>
              <a:t> </a:t>
            </a:r>
            <a:r>
              <a:rPr lang="zh-CN" sz="2400">
                <a:solidFill>
                  <a:srgbClr val="FFFF00"/>
                </a:solidFill>
                <a:latin typeface="Arial" panose="020B0604020202020204" pitchFamily="34" charset="0"/>
                <a:ea typeface="黑体" panose="02010609060101010101" pitchFamily="2" charset="-122"/>
              </a:rPr>
              <a:t>液压传动与气压传动</a:t>
            </a:r>
            <a:r>
              <a:rPr lang="en-US" altLang="zh-CN" sz="2400">
                <a:solidFill>
                  <a:srgbClr val="FFFF00"/>
                </a:solidFill>
                <a:latin typeface="Arial" panose="020B0604020202020204" pitchFamily="34" charset="0"/>
                <a:ea typeface="黑体" panose="02010609060101010101" pitchFamily="2" charset="-122"/>
              </a:rPr>
              <a:t>   8-5</a:t>
            </a:r>
            <a:r>
              <a:rPr lang="zh-CN" altLang="en-US" sz="2400">
                <a:solidFill>
                  <a:srgbClr val="FFFF00"/>
                </a:solidFill>
                <a:latin typeface="Arial" panose="020B0604020202020204" pitchFamily="34" charset="0"/>
                <a:ea typeface="黑体" panose="02010609060101010101" pitchFamily="2" charset="-122"/>
              </a:rPr>
              <a:t>气</a:t>
            </a:r>
            <a:r>
              <a:rPr lang="zh-CN" altLang="en-US" sz="2400">
                <a:solidFill>
                  <a:srgbClr val="FFFF00"/>
                </a:solidFill>
                <a:latin typeface="Arial" panose="020B0604020202020204" pitchFamily="34" charset="0"/>
                <a:ea typeface="黑体" panose="02010609060101010101" pitchFamily="2" charset="-122"/>
              </a:rPr>
              <a:t>压传动元件</a:t>
            </a:r>
            <a:endParaRPr lang="zh-CN" altLang="en-US" sz="2400">
              <a:solidFill>
                <a:srgbClr val="FFFF00"/>
              </a:solidFill>
              <a:latin typeface="Arial" panose="020B0604020202020204" pitchFamily="34" charset="0"/>
              <a:ea typeface="黑体" panose="02010609060101010101" pitchFamily="2" charset="-122"/>
            </a:endParaRPr>
          </a:p>
        </p:txBody>
      </p:sp>
      <p:sp>
        <p:nvSpPr>
          <p:cNvPr id="3" name="矩形 2"/>
          <p:cNvSpPr/>
          <p:nvPr/>
        </p:nvSpPr>
        <p:spPr>
          <a:xfrm>
            <a:off x="1582420" y="6260783"/>
            <a:ext cx="6048375" cy="368300"/>
          </a:xfrm>
          <a:prstGeom prst="rect">
            <a:avLst/>
          </a:prstGeom>
          <a:noFill/>
          <a:ln w="9525">
            <a:noFill/>
          </a:ln>
        </p:spPr>
        <p:txBody>
          <a:bodyPr anchor="t" anchorCtr="0">
            <a:spAutoFit/>
          </a:bodyPr>
          <a:p>
            <a:pPr algn="ctr" fontAlgn="ctr"/>
            <a:r>
              <a:rPr lang="zh-CN" altLang="en-US" sz="1800" dirty="0">
                <a:latin typeface="楷体_GB2312" panose="02010609030101010101" pitchFamily="49" charset="-122"/>
                <a:ea typeface="楷体_GB2312" panose="02010609030101010101" pitchFamily="49" charset="-122"/>
              </a:rPr>
              <a:t>宣城市信息工程学校在线精品课程</a:t>
            </a:r>
            <a:r>
              <a:rPr lang="en-US" altLang="zh-CN" sz="1800" dirty="0">
                <a:latin typeface="楷体_GB2312" panose="02010609030101010101" pitchFamily="49" charset="-122"/>
                <a:ea typeface="楷体_GB2312" panose="02010609030101010101" pitchFamily="49" charset="-122"/>
              </a:rPr>
              <a:t>--</a:t>
            </a:r>
            <a:r>
              <a:rPr lang="zh-CN" altLang="en-US" sz="1800" dirty="0">
                <a:sym typeface="+mn-ea"/>
              </a:rPr>
              <a:t>《机械基础》</a:t>
            </a:r>
            <a:endParaRPr lang="en-US" altLang="zh-CN" sz="1800">
              <a:latin typeface="楷体_GB2312" panose="02010609030101010101" pitchFamily="49" charset="-122"/>
              <a:ea typeface="楷体_GB2312" panose="02010609030101010101" pitchFamily="49" charset="-122"/>
            </a:endParaRPr>
          </a:p>
        </p:txBody>
      </p:sp>
      <p:sp>
        <p:nvSpPr>
          <p:cNvPr id="6" name="文本框 5"/>
          <p:cNvSpPr txBox="1"/>
          <p:nvPr/>
        </p:nvSpPr>
        <p:spPr>
          <a:xfrm>
            <a:off x="683895" y="1235710"/>
            <a:ext cx="3848100" cy="460375"/>
          </a:xfrm>
          <a:prstGeom prst="rect">
            <a:avLst/>
          </a:prstGeom>
          <a:noFill/>
        </p:spPr>
        <p:txBody>
          <a:bodyPr wrap="none" rtlCol="0" anchor="t">
            <a:spAutoFit/>
          </a:bodyPr>
          <a:p>
            <a:r>
              <a:rPr lang="zh-CN" sz="2400">
                <a:ea typeface="宋体" panose="02010600030101010101" pitchFamily="2" charset="-122"/>
                <a:sym typeface="+mn-ea"/>
              </a:rPr>
              <a:t>三、控制元件</a:t>
            </a:r>
            <a:r>
              <a:rPr lang="en-US" altLang="zh-CN" sz="2400" b="0">
                <a:ea typeface="宋体" panose="02010600030101010101" pitchFamily="2" charset="-122"/>
                <a:sym typeface="+mn-ea"/>
              </a:rPr>
              <a:t>--</a:t>
            </a:r>
            <a:r>
              <a:rPr lang="zh-CN" altLang="en-US" sz="2400" b="0">
                <a:ea typeface="宋体" panose="02010600030101010101" pitchFamily="2" charset="-122"/>
                <a:sym typeface="+mn-ea"/>
              </a:rPr>
              <a:t>压力控制阀</a:t>
            </a:r>
            <a:endParaRPr lang="zh-CN" altLang="en-US" sz="2400" b="0">
              <a:ea typeface="宋体" panose="02010600030101010101" pitchFamily="2" charset="-122"/>
              <a:sym typeface="+mn-ea"/>
            </a:endParaRPr>
          </a:p>
        </p:txBody>
      </p:sp>
      <p:sp>
        <p:nvSpPr>
          <p:cNvPr id="2" name="文本框 1"/>
          <p:cNvSpPr txBox="1"/>
          <p:nvPr/>
        </p:nvSpPr>
        <p:spPr>
          <a:xfrm>
            <a:off x="755650" y="1700530"/>
            <a:ext cx="8388350" cy="922020"/>
          </a:xfrm>
          <a:prstGeom prst="rect">
            <a:avLst/>
          </a:prstGeom>
          <a:noFill/>
        </p:spPr>
        <p:txBody>
          <a:bodyPr wrap="square" rtlCol="0" anchor="t">
            <a:spAutoFit/>
          </a:bodyPr>
          <a:p>
            <a:pPr marL="91440" marR="944880" indent="313690">
              <a:lnSpc>
                <a:spcPts val="3240"/>
              </a:lnSpc>
              <a:spcBef>
                <a:spcPts val="210"/>
              </a:spcBef>
            </a:pPr>
            <a:r>
              <a:rPr lang="en-US" b="0" dirty="0">
                <a:solidFill>
                  <a:srgbClr val="FA4D1D"/>
                </a:solidFill>
                <a:latin typeface="宋体" panose="02010600030101010101" pitchFamily="2" charset="-122"/>
                <a:cs typeface="宋体" panose="02010600030101010101" pitchFamily="2" charset="-122"/>
                <a:sym typeface="+mn-ea"/>
              </a:rPr>
              <a:t>  </a:t>
            </a:r>
            <a:r>
              <a:rPr b="0" dirty="0">
                <a:solidFill>
                  <a:srgbClr val="FA4D1D"/>
                </a:solidFill>
                <a:latin typeface="宋体" panose="02010600030101010101" pitchFamily="2" charset="-122"/>
                <a:cs typeface="宋体" panose="02010600030101010101" pitchFamily="2" charset="-122"/>
                <a:sym typeface="+mn-ea"/>
              </a:rPr>
              <a:t>顺序</a:t>
            </a:r>
            <a:r>
              <a:rPr b="0" spc="420" dirty="0">
                <a:solidFill>
                  <a:srgbClr val="FA4D1D"/>
                </a:solidFill>
                <a:latin typeface="宋体" panose="02010600030101010101" pitchFamily="2" charset="-122"/>
                <a:cs typeface="宋体" panose="02010600030101010101" pitchFamily="2" charset="-122"/>
                <a:sym typeface="+mn-ea"/>
              </a:rPr>
              <a:t>阀</a:t>
            </a:r>
            <a:r>
              <a:rPr b="0" dirty="0">
                <a:solidFill>
                  <a:srgbClr val="FA4D1D"/>
                </a:solidFill>
                <a:latin typeface="宋体" panose="02010600030101010101" pitchFamily="2" charset="-122"/>
                <a:cs typeface="宋体" panose="02010600030101010101" pitchFamily="2" charset="-122"/>
                <a:sym typeface="+mn-ea"/>
              </a:rPr>
              <a:t>：</a:t>
            </a:r>
            <a:r>
              <a:rPr b="0" dirty="0">
                <a:latin typeface="宋体" panose="02010600030101010101" pitchFamily="2" charset="-122"/>
                <a:cs typeface="宋体" panose="02010600030101010101" pitchFamily="2" charset="-122"/>
                <a:sym typeface="+mn-ea"/>
              </a:rPr>
              <a:t>用气路本身的压力来控制两个或两个以上的气动执行元件的顺序动作。</a:t>
            </a:r>
            <a:endParaRPr lang="zh-CN" altLang="en-US" b="0"/>
          </a:p>
        </p:txBody>
      </p:sp>
      <p:sp>
        <p:nvSpPr>
          <p:cNvPr id="14" name="object 14"/>
          <p:cNvSpPr/>
          <p:nvPr/>
        </p:nvSpPr>
        <p:spPr>
          <a:xfrm>
            <a:off x="5076190" y="3135630"/>
            <a:ext cx="2274570" cy="1579880"/>
          </a:xfrm>
          <a:prstGeom prst="rect">
            <a:avLst/>
          </a:prstGeom>
          <a:blipFill>
            <a:blip r:embed="rId3" cstate="print"/>
            <a:stretch>
              <a:fillRect/>
            </a:stretch>
          </a:blipFill>
        </p:spPr>
        <p:txBody>
          <a:bodyPr wrap="square" lIns="0" tIns="0" rIns="0" bIns="0" rtlCol="0"/>
          <a:p/>
        </p:txBody>
      </p:sp>
      <p:sp>
        <p:nvSpPr>
          <p:cNvPr id="4" name="文本框 3"/>
          <p:cNvSpPr txBox="1"/>
          <p:nvPr/>
        </p:nvSpPr>
        <p:spPr>
          <a:xfrm>
            <a:off x="1043940" y="5229225"/>
            <a:ext cx="7368540" cy="758190"/>
          </a:xfrm>
          <a:prstGeom prst="rect">
            <a:avLst/>
          </a:prstGeom>
          <a:noFill/>
        </p:spPr>
        <p:txBody>
          <a:bodyPr wrap="square" rtlCol="0" anchor="t">
            <a:spAutoFit/>
          </a:bodyPr>
          <a:p>
            <a:pPr marR="461645" algn="l">
              <a:lnSpc>
                <a:spcPts val="2600"/>
              </a:lnSpc>
              <a:spcBef>
                <a:spcPts val="0"/>
              </a:spcBef>
            </a:pPr>
            <a:r>
              <a:rPr sz="1600" b="0" dirty="0">
                <a:latin typeface="宋体" panose="02010600030101010101" pitchFamily="2" charset="-122"/>
                <a:ea typeface="宋体" panose="02010600030101010101" pitchFamily="2" charset="-122"/>
                <a:cs typeface="宋体" panose="02010600030101010101" pitchFamily="2" charset="-122"/>
                <a:sym typeface="+mn-ea"/>
              </a:rPr>
              <a:t>单向顺序阀</a:t>
            </a:r>
            <a:r>
              <a:rPr lang="zh-CN" sz="1600" b="0" dirty="0">
                <a:latin typeface="宋体" panose="02010600030101010101" pitchFamily="2" charset="-122"/>
                <a:ea typeface="宋体" panose="02010600030101010101" pitchFamily="2" charset="-122"/>
                <a:cs typeface="宋体" panose="02010600030101010101" pitchFamily="2" charset="-122"/>
                <a:sym typeface="+mn-ea"/>
              </a:rPr>
              <a:t>：</a:t>
            </a:r>
            <a:r>
              <a:rPr sz="1600" b="0" dirty="0">
                <a:latin typeface="宋体" panose="02010600030101010101" pitchFamily="2" charset="-122"/>
                <a:ea typeface="宋体" panose="02010600030101010101" pitchFamily="2" charset="-122"/>
                <a:cs typeface="宋体" panose="02010600030101010101" pitchFamily="2" charset="-122"/>
                <a:sym typeface="+mn-ea"/>
              </a:rPr>
              <a:t>孔接气源，气压上升</a:t>
            </a:r>
            <a:r>
              <a:rPr lang="zh-CN" sz="1600" b="0" dirty="0">
                <a:latin typeface="宋体" panose="02010600030101010101" pitchFamily="2" charset="-122"/>
                <a:ea typeface="宋体" panose="02010600030101010101" pitchFamily="2" charset="-122"/>
                <a:cs typeface="宋体" panose="02010600030101010101" pitchFamily="2" charset="-122"/>
                <a:sym typeface="+mn-ea"/>
              </a:rPr>
              <a:t>，</a:t>
            </a:r>
            <a:r>
              <a:rPr sz="1600" b="0" spc="-5" dirty="0">
                <a:latin typeface="宋体" panose="02010600030101010101" pitchFamily="2" charset="-122"/>
                <a:ea typeface="宋体" panose="02010600030101010101" pitchFamily="2" charset="-122"/>
                <a:cs typeface="宋体" panose="02010600030101010101" pitchFamily="2" charset="-122"/>
                <a:sym typeface="+mn-ea"/>
              </a:rPr>
              <a:t>顶开阀芯，</a:t>
            </a:r>
            <a:r>
              <a:rPr sz="1600" b="0" dirty="0">
                <a:latin typeface="宋体" panose="02010600030101010101" pitchFamily="2" charset="-122"/>
                <a:ea typeface="宋体" panose="02010600030101010101" pitchFamily="2" charset="-122"/>
                <a:cs typeface="宋体" panose="02010600030101010101" pitchFamily="2" charset="-122"/>
                <a:sym typeface="+mn-ea"/>
              </a:rPr>
              <a:t>气经孔进</a:t>
            </a:r>
            <a:r>
              <a:rPr sz="1600" b="0" spc="10" dirty="0">
                <a:latin typeface="宋体" panose="02010600030101010101" pitchFamily="2" charset="-122"/>
                <a:ea typeface="宋体" panose="02010600030101010101" pitchFamily="2" charset="-122"/>
                <a:cs typeface="宋体" panose="02010600030101010101" pitchFamily="2" charset="-122"/>
                <a:sym typeface="+mn-ea"/>
              </a:rPr>
              <a:t>气</a:t>
            </a:r>
            <a:r>
              <a:rPr sz="1600" b="0" dirty="0">
                <a:latin typeface="宋体" panose="02010600030101010101" pitchFamily="2" charset="-122"/>
                <a:ea typeface="宋体" panose="02010600030101010101" pitchFamily="2" charset="-122"/>
                <a:cs typeface="宋体" panose="02010600030101010101" pitchFamily="2" charset="-122"/>
                <a:sym typeface="+mn-ea"/>
              </a:rPr>
              <a:t>缸</a:t>
            </a:r>
            <a:r>
              <a:rPr lang="zh-CN" sz="1600" b="0" dirty="0">
                <a:latin typeface="宋体" panose="02010600030101010101" pitchFamily="2" charset="-122"/>
                <a:ea typeface="宋体" panose="02010600030101010101" pitchFamily="2" charset="-122"/>
                <a:cs typeface="宋体" panose="02010600030101010101" pitchFamily="2" charset="-122"/>
                <a:sym typeface="+mn-ea"/>
              </a:rPr>
              <a:t>。</a:t>
            </a:r>
            <a:r>
              <a:rPr sz="1600" b="0" dirty="0">
                <a:latin typeface="宋体" panose="02010600030101010101" pitchFamily="2" charset="-122"/>
                <a:ea typeface="宋体" panose="02010600030101010101" pitchFamily="2" charset="-122"/>
                <a:cs typeface="宋体" panose="02010600030101010101" pitchFamily="2" charset="-122"/>
                <a:sym typeface="+mn-ea"/>
              </a:rPr>
              <a:t>反向流</a:t>
            </a:r>
            <a:r>
              <a:rPr sz="1600" b="0" spc="10" dirty="0">
                <a:latin typeface="宋体" panose="02010600030101010101" pitchFamily="2" charset="-122"/>
                <a:ea typeface="宋体" panose="02010600030101010101" pitchFamily="2" charset="-122"/>
                <a:cs typeface="宋体" panose="02010600030101010101" pitchFamily="2" charset="-122"/>
                <a:sym typeface="+mn-ea"/>
              </a:rPr>
              <a:t>动</a:t>
            </a:r>
            <a:r>
              <a:rPr sz="1600" b="0" dirty="0">
                <a:latin typeface="宋体" panose="02010600030101010101" pitchFamily="2" charset="-122"/>
                <a:ea typeface="宋体" panose="02010600030101010101" pitchFamily="2" charset="-122"/>
                <a:cs typeface="宋体" panose="02010600030101010101" pitchFamily="2" charset="-122"/>
                <a:sym typeface="+mn-ea"/>
              </a:rPr>
              <a:t>时，顶开钢球，</a:t>
            </a:r>
            <a:r>
              <a:rPr sz="1600" b="0" spc="-5" dirty="0">
                <a:latin typeface="宋体" panose="02010600030101010101" pitchFamily="2" charset="-122"/>
                <a:ea typeface="宋体" panose="02010600030101010101" pitchFamily="2" charset="-122"/>
                <a:cs typeface="宋体" panose="02010600030101010101" pitchFamily="2" charset="-122"/>
                <a:sym typeface="+mn-ea"/>
              </a:rPr>
              <a:t>快速排气。</a:t>
            </a:r>
            <a:endParaRPr lang="zh-CN" altLang="en-US" sz="1600" b="0">
              <a:ea typeface="宋体" panose="02010600030101010101" pitchFamily="2" charset="-122"/>
            </a:endParaRPr>
          </a:p>
        </p:txBody>
      </p:sp>
      <p:pic>
        <p:nvPicPr>
          <p:cNvPr id="8" name="图片 7" descr="2022-07-25_120347"/>
          <p:cNvPicPr>
            <a:picLocks noChangeAspect="1"/>
          </p:cNvPicPr>
          <p:nvPr/>
        </p:nvPicPr>
        <p:blipFill>
          <a:blip r:embed="rId4"/>
          <a:stretch>
            <a:fillRect/>
          </a:stretch>
        </p:blipFill>
        <p:spPr>
          <a:xfrm>
            <a:off x="1043940" y="2680970"/>
            <a:ext cx="3337560" cy="248983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87767"/>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87747"/>
                                        </p:tgtEl>
                                        <p:attrNameLst>
                                          <p:attrName>style.visibility</p:attrName>
                                        </p:attrNameLst>
                                      </p:cBhvr>
                                      <p:to>
                                        <p:strVal val="visible"/>
                                      </p:to>
                                    </p:set>
                                    <p:animEffect transition="in" filter="fade">
                                      <p:cBhvr>
                                        <p:cTn id="9" dur="2000"/>
                                        <p:tgtEl>
                                          <p:spTgt spid="287747"/>
                                        </p:tgtEl>
                                      </p:cBhvr>
                                    </p:animEffect>
                                  </p:childTnLst>
                                </p:cTn>
                              </p:par>
                              <p:par>
                                <p:cTn id="10" presetID="10" presetClass="entr" presetSubtype="0" fill="hold" nodeType="withEffect">
                                  <p:stCondLst>
                                    <p:cond delay="0"/>
                                  </p:stCondLst>
                                  <p:childTnLst>
                                    <p:set>
                                      <p:cBhvr>
                                        <p:cTn id="11" dur="1" fill="hold">
                                          <p:stCondLst>
                                            <p:cond delay="0"/>
                                          </p:stCondLst>
                                        </p:cTn>
                                        <p:tgtEl>
                                          <p:spTgt spid="287753"/>
                                        </p:tgtEl>
                                        <p:attrNameLst>
                                          <p:attrName>style.visibility</p:attrName>
                                        </p:attrNameLst>
                                      </p:cBhvr>
                                      <p:to>
                                        <p:strVal val="visible"/>
                                      </p:to>
                                    </p:set>
                                    <p:animEffect transition="in" filter="fade">
                                      <p:cBhvr>
                                        <p:cTn id="12" dur="2000"/>
                                        <p:tgtEl>
                                          <p:spTgt spid="28775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67"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87747" name="图片 287746" descr="008ah"/>
          <p:cNvPicPr>
            <a:picLocks noChangeAspect="1"/>
          </p:cNvPicPr>
          <p:nvPr/>
        </p:nvPicPr>
        <p:blipFill>
          <a:blip r:embed="rId1">
            <a:lum bright="39999" contrast="-70000"/>
          </a:blip>
          <a:stretch>
            <a:fillRect/>
          </a:stretch>
        </p:blipFill>
        <p:spPr>
          <a:xfrm rot="-284582">
            <a:off x="6588125" y="115888"/>
            <a:ext cx="1014413" cy="720725"/>
          </a:xfrm>
          <a:prstGeom prst="rect">
            <a:avLst/>
          </a:prstGeom>
          <a:noFill/>
          <a:ln w="9525">
            <a:noFill/>
          </a:ln>
        </p:spPr>
      </p:pic>
      <p:sp>
        <p:nvSpPr>
          <p:cNvPr id="287753" name="直接连接符 287752"/>
          <p:cNvSpPr/>
          <p:nvPr/>
        </p:nvSpPr>
        <p:spPr>
          <a:xfrm>
            <a:off x="1187450" y="6165850"/>
            <a:ext cx="6697663" cy="0"/>
          </a:xfrm>
          <a:prstGeom prst="line">
            <a:avLst/>
          </a:prstGeom>
          <a:ln w="60325" cap="flat" cmpd="thickThin">
            <a:solidFill>
              <a:srgbClr val="99CC00"/>
            </a:solidFill>
            <a:prstDash val="solid"/>
            <a:round/>
            <a:headEnd type="none" w="med" len="med"/>
            <a:tailEnd type="none" w="med" len="med"/>
          </a:ln>
        </p:spPr>
      </p:sp>
      <p:grpSp>
        <p:nvGrpSpPr>
          <p:cNvPr id="4099" name="组合 287753"/>
          <p:cNvGrpSpPr/>
          <p:nvPr/>
        </p:nvGrpSpPr>
        <p:grpSpPr>
          <a:xfrm>
            <a:off x="0" y="115888"/>
            <a:ext cx="9144000" cy="936625"/>
            <a:chOff x="0" y="73"/>
            <a:chExt cx="5760" cy="590"/>
          </a:xfrm>
        </p:grpSpPr>
        <p:sp>
          <p:nvSpPr>
            <p:cNvPr id="4100" name="直接连接符 287754"/>
            <p:cNvSpPr/>
            <p:nvPr/>
          </p:nvSpPr>
          <p:spPr>
            <a:xfrm>
              <a:off x="0" y="73"/>
              <a:ext cx="5760" cy="0"/>
            </a:xfrm>
            <a:prstGeom prst="line">
              <a:avLst/>
            </a:prstGeom>
            <a:ln w="47625" cap="flat" cmpd="thickThin">
              <a:solidFill>
                <a:srgbClr val="99CC00"/>
              </a:solidFill>
              <a:prstDash val="solid"/>
              <a:round/>
              <a:headEnd type="none" w="med" len="med"/>
              <a:tailEnd type="none" w="med" len="med"/>
            </a:ln>
          </p:spPr>
        </p:sp>
        <p:grpSp>
          <p:nvGrpSpPr>
            <p:cNvPr id="4101" name="组合 287755"/>
            <p:cNvGrpSpPr/>
            <p:nvPr/>
          </p:nvGrpSpPr>
          <p:grpSpPr>
            <a:xfrm>
              <a:off x="0" y="73"/>
              <a:ext cx="5760" cy="590"/>
              <a:chOff x="0" y="0"/>
              <a:chExt cx="5760" cy="646"/>
            </a:xfrm>
          </p:grpSpPr>
          <p:sp>
            <p:nvSpPr>
              <p:cNvPr id="4102" name="矩形 287756"/>
              <p:cNvSpPr/>
              <p:nvPr/>
            </p:nvSpPr>
            <p:spPr>
              <a:xfrm>
                <a:off x="0" y="0"/>
                <a:ext cx="5760" cy="516"/>
              </a:xfrm>
              <a:prstGeom prst="rect">
                <a:avLst/>
              </a:prstGeom>
              <a:gradFill rotWithShape="1">
                <a:gsLst>
                  <a:gs pos="0">
                    <a:srgbClr val="331050"/>
                  </a:gs>
                  <a:gs pos="100000">
                    <a:srgbClr val="4D1979">
                      <a:alpha val="67000"/>
                    </a:srgbClr>
                  </a:gs>
                </a:gsLst>
                <a:lin ang="18900000" scaled="1"/>
                <a:tileRect/>
              </a:gradFill>
              <a:ln w="9525">
                <a:noFill/>
              </a:ln>
            </p:spPr>
            <p:txBody>
              <a:bodyPr anchor="t" anchorCtr="0"/>
              <a:p>
                <a:endParaRPr lang="zh-CN" altLang="en-US">
                  <a:latin typeface="楷体_GB2312" panose="02010609030101010101" pitchFamily="49" charset="-122"/>
                  <a:ea typeface="楷体_GB2312" panose="02010609030101010101" pitchFamily="49" charset="-122"/>
                </a:endParaRPr>
              </a:p>
            </p:txBody>
          </p:sp>
          <p:sp>
            <p:nvSpPr>
              <p:cNvPr id="4103" name="矩形 287757"/>
              <p:cNvSpPr/>
              <p:nvPr/>
            </p:nvSpPr>
            <p:spPr>
              <a:xfrm rot="10800000">
                <a:off x="0" y="506"/>
                <a:ext cx="5760" cy="140"/>
              </a:xfrm>
              <a:prstGeom prst="rect">
                <a:avLst/>
              </a:prstGeom>
              <a:gradFill rotWithShape="1">
                <a:gsLst>
                  <a:gs pos="0">
                    <a:srgbClr val="3B3B3B">
                      <a:alpha val="0"/>
                    </a:srgbClr>
                  </a:gs>
                  <a:gs pos="100000">
                    <a:schemeClr val="bg2">
                      <a:alpha val="67000"/>
                    </a:schemeClr>
                  </a:gs>
                </a:gsLst>
                <a:lin ang="5400000" scaled="1"/>
                <a:tileRect/>
              </a:gradFill>
              <a:ln w="9525">
                <a:noFill/>
              </a:ln>
            </p:spPr>
            <p:txBody>
              <a:bodyPr anchor="t" anchorCtr="0"/>
              <a:p>
                <a:endParaRPr lang="zh-CN" altLang="en-US">
                  <a:latin typeface="楷体_GB2312" panose="02010609030101010101" pitchFamily="49" charset="-122"/>
                  <a:ea typeface="楷体_GB2312" panose="02010609030101010101" pitchFamily="49" charset="-122"/>
                </a:endParaRPr>
              </a:p>
            </p:txBody>
          </p:sp>
          <p:pic>
            <p:nvPicPr>
              <p:cNvPr id="4104" name="图片 287758"/>
              <p:cNvPicPr>
                <a:picLocks noChangeAspect="1"/>
              </p:cNvPicPr>
              <p:nvPr/>
            </p:nvPicPr>
            <p:blipFill>
              <a:blip r:embed="rId2">
                <a:lum bright="-12000"/>
              </a:blip>
              <a:srcRect t="18701" r="15749" b="42659"/>
              <a:stretch>
                <a:fillRect/>
              </a:stretch>
            </p:blipFill>
            <p:spPr>
              <a:xfrm>
                <a:off x="4781" y="0"/>
                <a:ext cx="979" cy="500"/>
              </a:xfrm>
              <a:prstGeom prst="rect">
                <a:avLst/>
              </a:prstGeom>
              <a:noFill/>
              <a:ln w="9525">
                <a:noFill/>
              </a:ln>
            </p:spPr>
          </p:pic>
          <p:sp>
            <p:nvSpPr>
              <p:cNvPr id="4105" name="矩形 287759"/>
              <p:cNvSpPr/>
              <p:nvPr/>
            </p:nvSpPr>
            <p:spPr>
              <a:xfrm>
                <a:off x="0" y="472"/>
                <a:ext cx="5760" cy="44"/>
              </a:xfrm>
              <a:prstGeom prst="rect">
                <a:avLst/>
              </a:prstGeom>
              <a:gradFill rotWithShape="1">
                <a:gsLst>
                  <a:gs pos="0">
                    <a:srgbClr val="C9E576">
                      <a:alpha val="67000"/>
                    </a:srgbClr>
                  </a:gs>
                  <a:gs pos="100000">
                    <a:srgbClr val="97C523"/>
                  </a:gs>
                </a:gsLst>
                <a:lin ang="5400000" scaled="1"/>
                <a:tileRect/>
              </a:gradFill>
              <a:ln w="9525">
                <a:noFill/>
              </a:ln>
            </p:spPr>
            <p:txBody>
              <a:bodyPr anchor="t" anchorCtr="0"/>
              <a:p>
                <a:endParaRPr lang="zh-CN" altLang="en-US">
                  <a:latin typeface="楷体_GB2312" panose="02010609030101010101" pitchFamily="49" charset="-122"/>
                  <a:ea typeface="楷体_GB2312" panose="02010609030101010101" pitchFamily="49" charset="-122"/>
                </a:endParaRPr>
              </a:p>
            </p:txBody>
          </p:sp>
          <p:sp>
            <p:nvSpPr>
              <p:cNvPr id="4106" name="矩形 287760"/>
              <p:cNvSpPr/>
              <p:nvPr/>
            </p:nvSpPr>
            <p:spPr>
              <a:xfrm>
                <a:off x="0" y="0"/>
                <a:ext cx="5760" cy="164"/>
              </a:xfrm>
              <a:prstGeom prst="rect">
                <a:avLst/>
              </a:prstGeom>
              <a:gradFill rotWithShape="1">
                <a:gsLst>
                  <a:gs pos="0">
                    <a:schemeClr val="bg1">
                      <a:alpha val="67000"/>
                    </a:schemeClr>
                  </a:gs>
                  <a:gs pos="100000">
                    <a:srgbClr val="767676">
                      <a:alpha val="0"/>
                    </a:srgbClr>
                  </a:gs>
                </a:gsLst>
                <a:lin ang="5400000" scaled="1"/>
                <a:tileRect/>
              </a:gradFill>
              <a:ln w="9525">
                <a:noFill/>
              </a:ln>
            </p:spPr>
            <p:txBody>
              <a:bodyPr anchor="t" anchorCtr="0"/>
              <a:p>
                <a:endParaRPr lang="zh-CN" altLang="en-US">
                  <a:latin typeface="楷体_GB2312" panose="02010609030101010101" pitchFamily="49" charset="-122"/>
                  <a:ea typeface="楷体_GB2312" panose="02010609030101010101" pitchFamily="49" charset="-122"/>
                </a:endParaRPr>
              </a:p>
            </p:txBody>
          </p:sp>
        </p:grpSp>
      </p:grpSp>
      <p:sp>
        <p:nvSpPr>
          <p:cNvPr id="287767" name="矩形 287766"/>
          <p:cNvSpPr/>
          <p:nvPr/>
        </p:nvSpPr>
        <p:spPr>
          <a:xfrm>
            <a:off x="1352550" y="280035"/>
            <a:ext cx="7554595" cy="405130"/>
          </a:xfrm>
          <a:prstGeom prst="rect">
            <a:avLst/>
          </a:prstGeom>
          <a:noFill/>
          <a:ln w="9525">
            <a:noFill/>
          </a:ln>
        </p:spPr>
        <p:txBody>
          <a:bodyPr anchor="b" anchorCtr="0"/>
          <a:p>
            <a:r>
              <a:rPr lang="zh-CN" altLang="en-US" sz="2400">
                <a:solidFill>
                  <a:srgbClr val="FFFF00"/>
                </a:solidFill>
                <a:latin typeface="Arial" panose="020B0604020202020204" pitchFamily="34" charset="0"/>
                <a:ea typeface="黑体" panose="02010609060101010101" pitchFamily="2" charset="-122"/>
              </a:rPr>
              <a:t>模块</a:t>
            </a:r>
            <a:r>
              <a:rPr lang="zh-CN" sz="2400">
                <a:solidFill>
                  <a:srgbClr val="FFFF00"/>
                </a:solidFill>
                <a:latin typeface="Arial" panose="020B0604020202020204" pitchFamily="34" charset="0"/>
                <a:ea typeface="黑体" panose="02010609060101010101" pitchFamily="2" charset="-122"/>
              </a:rPr>
              <a:t>八</a:t>
            </a:r>
            <a:r>
              <a:rPr lang="en-US" altLang="zh-CN" sz="2400">
                <a:solidFill>
                  <a:srgbClr val="FFFF00"/>
                </a:solidFill>
                <a:latin typeface="Arial" panose="020B0604020202020204" pitchFamily="34" charset="0"/>
                <a:ea typeface="黑体" panose="02010609060101010101" pitchFamily="2" charset="-122"/>
              </a:rPr>
              <a:t> </a:t>
            </a:r>
            <a:r>
              <a:rPr lang="zh-CN" sz="2400">
                <a:solidFill>
                  <a:srgbClr val="FFFF00"/>
                </a:solidFill>
                <a:latin typeface="Arial" panose="020B0604020202020204" pitchFamily="34" charset="0"/>
                <a:ea typeface="黑体" panose="02010609060101010101" pitchFamily="2" charset="-122"/>
              </a:rPr>
              <a:t>液压传动与气压传动</a:t>
            </a:r>
            <a:r>
              <a:rPr lang="en-US" altLang="zh-CN" sz="2400">
                <a:solidFill>
                  <a:srgbClr val="FFFF00"/>
                </a:solidFill>
                <a:latin typeface="Arial" panose="020B0604020202020204" pitchFamily="34" charset="0"/>
                <a:ea typeface="黑体" panose="02010609060101010101" pitchFamily="2" charset="-122"/>
              </a:rPr>
              <a:t>   8-5</a:t>
            </a:r>
            <a:r>
              <a:rPr lang="zh-CN" altLang="en-US" sz="2400">
                <a:solidFill>
                  <a:srgbClr val="FFFF00"/>
                </a:solidFill>
                <a:latin typeface="Arial" panose="020B0604020202020204" pitchFamily="34" charset="0"/>
                <a:ea typeface="黑体" panose="02010609060101010101" pitchFamily="2" charset="-122"/>
              </a:rPr>
              <a:t>气</a:t>
            </a:r>
            <a:r>
              <a:rPr lang="zh-CN" altLang="en-US" sz="2400">
                <a:solidFill>
                  <a:srgbClr val="FFFF00"/>
                </a:solidFill>
                <a:latin typeface="Arial" panose="020B0604020202020204" pitchFamily="34" charset="0"/>
                <a:ea typeface="黑体" panose="02010609060101010101" pitchFamily="2" charset="-122"/>
              </a:rPr>
              <a:t>压传动元件</a:t>
            </a:r>
            <a:endParaRPr lang="zh-CN" altLang="en-US" sz="2400">
              <a:solidFill>
                <a:srgbClr val="FFFF00"/>
              </a:solidFill>
              <a:latin typeface="Arial" panose="020B0604020202020204" pitchFamily="34" charset="0"/>
              <a:ea typeface="黑体" panose="02010609060101010101" pitchFamily="2" charset="-122"/>
            </a:endParaRPr>
          </a:p>
        </p:txBody>
      </p:sp>
      <p:sp>
        <p:nvSpPr>
          <p:cNvPr id="3" name="矩形 2"/>
          <p:cNvSpPr/>
          <p:nvPr/>
        </p:nvSpPr>
        <p:spPr>
          <a:xfrm>
            <a:off x="1582420" y="6260783"/>
            <a:ext cx="6048375" cy="368300"/>
          </a:xfrm>
          <a:prstGeom prst="rect">
            <a:avLst/>
          </a:prstGeom>
          <a:noFill/>
          <a:ln w="9525">
            <a:noFill/>
          </a:ln>
        </p:spPr>
        <p:txBody>
          <a:bodyPr anchor="t" anchorCtr="0">
            <a:spAutoFit/>
          </a:bodyPr>
          <a:p>
            <a:pPr algn="ctr" fontAlgn="ctr"/>
            <a:r>
              <a:rPr lang="zh-CN" altLang="en-US" sz="1800" dirty="0">
                <a:latin typeface="楷体_GB2312" panose="02010609030101010101" pitchFamily="49" charset="-122"/>
                <a:ea typeface="楷体_GB2312" panose="02010609030101010101" pitchFamily="49" charset="-122"/>
              </a:rPr>
              <a:t>宣城市信息工程学校在线精品课程</a:t>
            </a:r>
            <a:r>
              <a:rPr lang="en-US" altLang="zh-CN" sz="1800" dirty="0">
                <a:latin typeface="楷体_GB2312" panose="02010609030101010101" pitchFamily="49" charset="-122"/>
                <a:ea typeface="楷体_GB2312" panose="02010609030101010101" pitchFamily="49" charset="-122"/>
              </a:rPr>
              <a:t>--</a:t>
            </a:r>
            <a:r>
              <a:rPr lang="zh-CN" altLang="en-US" sz="1800" dirty="0">
                <a:sym typeface="+mn-ea"/>
              </a:rPr>
              <a:t>《机械基础》</a:t>
            </a:r>
            <a:endParaRPr lang="en-US" altLang="zh-CN" sz="1800">
              <a:latin typeface="楷体_GB2312" panose="02010609030101010101" pitchFamily="49" charset="-122"/>
              <a:ea typeface="楷体_GB2312" panose="02010609030101010101" pitchFamily="49" charset="-122"/>
            </a:endParaRPr>
          </a:p>
        </p:txBody>
      </p:sp>
      <p:sp>
        <p:nvSpPr>
          <p:cNvPr id="6" name="文本框 5"/>
          <p:cNvSpPr txBox="1"/>
          <p:nvPr/>
        </p:nvSpPr>
        <p:spPr>
          <a:xfrm>
            <a:off x="683895" y="1235710"/>
            <a:ext cx="3848100" cy="460375"/>
          </a:xfrm>
          <a:prstGeom prst="rect">
            <a:avLst/>
          </a:prstGeom>
          <a:noFill/>
        </p:spPr>
        <p:txBody>
          <a:bodyPr wrap="none" rtlCol="0" anchor="t">
            <a:spAutoFit/>
          </a:bodyPr>
          <a:p>
            <a:r>
              <a:rPr lang="zh-CN" sz="2400">
                <a:ea typeface="宋体" panose="02010600030101010101" pitchFamily="2" charset="-122"/>
                <a:sym typeface="+mn-ea"/>
              </a:rPr>
              <a:t>三、控制元件</a:t>
            </a:r>
            <a:r>
              <a:rPr lang="en-US" altLang="zh-CN" sz="2400" b="0">
                <a:ea typeface="宋体" panose="02010600030101010101" pitchFamily="2" charset="-122"/>
                <a:sym typeface="+mn-ea"/>
              </a:rPr>
              <a:t>--</a:t>
            </a:r>
            <a:r>
              <a:rPr lang="zh-CN" altLang="en-US" sz="2400" b="0">
                <a:ea typeface="宋体" panose="02010600030101010101" pitchFamily="2" charset="-122"/>
                <a:sym typeface="+mn-ea"/>
              </a:rPr>
              <a:t>压力控制阀</a:t>
            </a:r>
            <a:endParaRPr lang="zh-CN" altLang="en-US" sz="2400" b="0">
              <a:ea typeface="宋体" panose="02010600030101010101" pitchFamily="2" charset="-122"/>
              <a:sym typeface="+mn-ea"/>
            </a:endParaRPr>
          </a:p>
        </p:txBody>
      </p:sp>
      <p:sp>
        <p:nvSpPr>
          <p:cNvPr id="2" name="文本框 1"/>
          <p:cNvSpPr txBox="1"/>
          <p:nvPr/>
        </p:nvSpPr>
        <p:spPr>
          <a:xfrm>
            <a:off x="107950" y="1772920"/>
            <a:ext cx="8388350" cy="1014730"/>
          </a:xfrm>
          <a:prstGeom prst="rect">
            <a:avLst/>
          </a:prstGeom>
          <a:noFill/>
        </p:spPr>
        <p:txBody>
          <a:bodyPr wrap="square" rtlCol="0" anchor="t">
            <a:spAutoFit/>
          </a:bodyPr>
          <a:p>
            <a:pPr marL="405130">
              <a:lnSpc>
                <a:spcPct val="100000"/>
              </a:lnSpc>
              <a:spcBef>
                <a:spcPts val="675"/>
              </a:spcBef>
            </a:pPr>
            <a:r>
              <a:rPr lang="en-US" b="0" dirty="0">
                <a:solidFill>
                  <a:srgbClr val="FA4D1D"/>
                </a:solidFill>
                <a:latin typeface="宋体" panose="02010600030101010101" pitchFamily="2" charset="-122"/>
                <a:cs typeface="宋体" panose="02010600030101010101" pitchFamily="2" charset="-122"/>
                <a:sym typeface="+mn-ea"/>
              </a:rPr>
              <a:t>    </a:t>
            </a:r>
            <a:r>
              <a:rPr b="0" spc="-5" dirty="0">
                <a:solidFill>
                  <a:srgbClr val="FA4D1D"/>
                </a:solidFill>
                <a:latin typeface="宋体" panose="02010600030101010101" pitchFamily="2" charset="-122"/>
                <a:cs typeface="宋体" panose="02010600030101010101" pitchFamily="2" charset="-122"/>
                <a:sym typeface="+mn-ea"/>
              </a:rPr>
              <a:t>安全阀</a:t>
            </a:r>
            <a:r>
              <a:rPr b="0" dirty="0">
                <a:solidFill>
                  <a:srgbClr val="FA4D1D"/>
                </a:solidFill>
                <a:latin typeface="宋体" panose="02010600030101010101" pitchFamily="2" charset="-122"/>
                <a:cs typeface="宋体" panose="02010600030101010101" pitchFamily="2" charset="-122"/>
                <a:sym typeface="+mn-ea"/>
              </a:rPr>
              <a:t>：</a:t>
            </a:r>
            <a:r>
              <a:rPr b="0" spc="-5" dirty="0">
                <a:latin typeface="宋体" panose="02010600030101010101" pitchFamily="2" charset="-122"/>
                <a:cs typeface="宋体" panose="02010600030101010101" pitchFamily="2" charset="-122"/>
                <a:sym typeface="+mn-ea"/>
              </a:rPr>
              <a:t>启闭件受外力作用下处于常闭状态，当设备或管道内的介质压力升高超过</a:t>
            </a:r>
            <a:r>
              <a:rPr b="0" dirty="0">
                <a:latin typeface="宋体" panose="02010600030101010101" pitchFamily="2" charset="-122"/>
                <a:cs typeface="宋体" panose="02010600030101010101" pitchFamily="2" charset="-122"/>
                <a:sym typeface="+mn-ea"/>
              </a:rPr>
              <a:t>规定值时，通过向系统外排放介质来防止管道或设备内介质压力超过规定数值的特殊阀门。</a:t>
            </a:r>
            <a:endParaRPr lang="zh-CN" altLang="en-US" b="0"/>
          </a:p>
        </p:txBody>
      </p:sp>
      <p:sp>
        <p:nvSpPr>
          <p:cNvPr id="13" name="object 13"/>
          <p:cNvSpPr/>
          <p:nvPr/>
        </p:nvSpPr>
        <p:spPr>
          <a:xfrm>
            <a:off x="1763395" y="2949575"/>
            <a:ext cx="1100455" cy="2523490"/>
          </a:xfrm>
          <a:prstGeom prst="rect">
            <a:avLst/>
          </a:prstGeom>
          <a:blipFill>
            <a:blip r:embed="rId3" cstate="print"/>
            <a:stretch>
              <a:fillRect/>
            </a:stretch>
          </a:blipFill>
        </p:spPr>
        <p:txBody>
          <a:bodyPr wrap="square" lIns="0" tIns="0" rIns="0" bIns="0" rtlCol="0"/>
          <a:p/>
        </p:txBody>
      </p:sp>
      <p:sp>
        <p:nvSpPr>
          <p:cNvPr id="5" name="object 14"/>
          <p:cNvSpPr/>
          <p:nvPr/>
        </p:nvSpPr>
        <p:spPr>
          <a:xfrm>
            <a:off x="3996055" y="3429000"/>
            <a:ext cx="3105785" cy="1603375"/>
          </a:xfrm>
          <a:prstGeom prst="rect">
            <a:avLst/>
          </a:prstGeom>
          <a:blipFill>
            <a:blip r:embed="rId4" cstate="print"/>
            <a:stretch>
              <a:fillRect/>
            </a:stretch>
          </a:blipFill>
        </p:spPr>
        <p:txBody>
          <a:bodyPr wrap="square" lIns="0" tIns="0" rIns="0" bIns="0" rtlCol="0"/>
          <a:p/>
        </p:txBody>
      </p:sp>
      <p:sp>
        <p:nvSpPr>
          <p:cNvPr id="7" name="文本框 6"/>
          <p:cNvSpPr txBox="1"/>
          <p:nvPr/>
        </p:nvSpPr>
        <p:spPr>
          <a:xfrm>
            <a:off x="971550" y="5474335"/>
            <a:ext cx="6425565" cy="398780"/>
          </a:xfrm>
          <a:prstGeom prst="rect">
            <a:avLst/>
          </a:prstGeom>
          <a:noFill/>
        </p:spPr>
        <p:txBody>
          <a:bodyPr wrap="square" rtlCol="0">
            <a:spAutoFit/>
          </a:bodyPr>
          <a:p>
            <a:r>
              <a:rPr lang="en-US" altLang="zh-CN"/>
              <a:t>  </a:t>
            </a:r>
            <a:r>
              <a:rPr lang="zh-CN" altLang="en-US"/>
              <a:t>先导式安全阀</a:t>
            </a:r>
            <a:r>
              <a:rPr lang="en-US" altLang="zh-CN"/>
              <a:t>               </a:t>
            </a:r>
            <a:r>
              <a:rPr lang="zh-CN" altLang="en-US"/>
              <a:t>直动式安全阀</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87767"/>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87747"/>
                                        </p:tgtEl>
                                        <p:attrNameLst>
                                          <p:attrName>style.visibility</p:attrName>
                                        </p:attrNameLst>
                                      </p:cBhvr>
                                      <p:to>
                                        <p:strVal val="visible"/>
                                      </p:to>
                                    </p:set>
                                    <p:animEffect transition="in" filter="fade">
                                      <p:cBhvr>
                                        <p:cTn id="9" dur="2000"/>
                                        <p:tgtEl>
                                          <p:spTgt spid="287747"/>
                                        </p:tgtEl>
                                      </p:cBhvr>
                                    </p:animEffect>
                                  </p:childTnLst>
                                </p:cTn>
                              </p:par>
                              <p:par>
                                <p:cTn id="10" presetID="10" presetClass="entr" presetSubtype="0" fill="hold" nodeType="withEffect">
                                  <p:stCondLst>
                                    <p:cond delay="0"/>
                                  </p:stCondLst>
                                  <p:childTnLst>
                                    <p:set>
                                      <p:cBhvr>
                                        <p:cTn id="11" dur="1" fill="hold">
                                          <p:stCondLst>
                                            <p:cond delay="0"/>
                                          </p:stCondLst>
                                        </p:cTn>
                                        <p:tgtEl>
                                          <p:spTgt spid="287753"/>
                                        </p:tgtEl>
                                        <p:attrNameLst>
                                          <p:attrName>style.visibility</p:attrName>
                                        </p:attrNameLst>
                                      </p:cBhvr>
                                      <p:to>
                                        <p:strVal val="visible"/>
                                      </p:to>
                                    </p:set>
                                    <p:animEffect transition="in" filter="fade">
                                      <p:cBhvr>
                                        <p:cTn id="12" dur="2000"/>
                                        <p:tgtEl>
                                          <p:spTgt spid="28775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67"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87747" name="图片 287746" descr="008ah"/>
          <p:cNvPicPr>
            <a:picLocks noChangeAspect="1"/>
          </p:cNvPicPr>
          <p:nvPr/>
        </p:nvPicPr>
        <p:blipFill>
          <a:blip r:embed="rId1">
            <a:lum bright="39999" contrast="-70000"/>
          </a:blip>
          <a:stretch>
            <a:fillRect/>
          </a:stretch>
        </p:blipFill>
        <p:spPr>
          <a:xfrm rot="-284582">
            <a:off x="6588125" y="115888"/>
            <a:ext cx="1014413" cy="720725"/>
          </a:xfrm>
          <a:prstGeom prst="rect">
            <a:avLst/>
          </a:prstGeom>
          <a:noFill/>
          <a:ln w="9525">
            <a:noFill/>
          </a:ln>
        </p:spPr>
      </p:pic>
      <p:sp>
        <p:nvSpPr>
          <p:cNvPr id="287753" name="直接连接符 287752"/>
          <p:cNvSpPr/>
          <p:nvPr/>
        </p:nvSpPr>
        <p:spPr>
          <a:xfrm>
            <a:off x="1187450" y="6165850"/>
            <a:ext cx="6697663" cy="0"/>
          </a:xfrm>
          <a:prstGeom prst="line">
            <a:avLst/>
          </a:prstGeom>
          <a:ln w="60325" cap="flat" cmpd="thickThin">
            <a:solidFill>
              <a:srgbClr val="99CC00"/>
            </a:solidFill>
            <a:prstDash val="solid"/>
            <a:round/>
            <a:headEnd type="none" w="med" len="med"/>
            <a:tailEnd type="none" w="med" len="med"/>
          </a:ln>
        </p:spPr>
      </p:sp>
      <p:grpSp>
        <p:nvGrpSpPr>
          <p:cNvPr id="4099" name="组合 287753"/>
          <p:cNvGrpSpPr/>
          <p:nvPr/>
        </p:nvGrpSpPr>
        <p:grpSpPr>
          <a:xfrm>
            <a:off x="0" y="115888"/>
            <a:ext cx="9144000" cy="936625"/>
            <a:chOff x="0" y="73"/>
            <a:chExt cx="5760" cy="590"/>
          </a:xfrm>
        </p:grpSpPr>
        <p:sp>
          <p:nvSpPr>
            <p:cNvPr id="4100" name="直接连接符 287754"/>
            <p:cNvSpPr/>
            <p:nvPr/>
          </p:nvSpPr>
          <p:spPr>
            <a:xfrm>
              <a:off x="0" y="73"/>
              <a:ext cx="5760" cy="0"/>
            </a:xfrm>
            <a:prstGeom prst="line">
              <a:avLst/>
            </a:prstGeom>
            <a:ln w="47625" cap="flat" cmpd="thickThin">
              <a:solidFill>
                <a:srgbClr val="99CC00"/>
              </a:solidFill>
              <a:prstDash val="solid"/>
              <a:round/>
              <a:headEnd type="none" w="med" len="med"/>
              <a:tailEnd type="none" w="med" len="med"/>
            </a:ln>
          </p:spPr>
        </p:sp>
        <p:grpSp>
          <p:nvGrpSpPr>
            <p:cNvPr id="4101" name="组合 287755"/>
            <p:cNvGrpSpPr/>
            <p:nvPr/>
          </p:nvGrpSpPr>
          <p:grpSpPr>
            <a:xfrm>
              <a:off x="0" y="73"/>
              <a:ext cx="5760" cy="590"/>
              <a:chOff x="0" y="0"/>
              <a:chExt cx="5760" cy="646"/>
            </a:xfrm>
          </p:grpSpPr>
          <p:sp>
            <p:nvSpPr>
              <p:cNvPr id="4102" name="矩形 287756"/>
              <p:cNvSpPr/>
              <p:nvPr/>
            </p:nvSpPr>
            <p:spPr>
              <a:xfrm>
                <a:off x="0" y="0"/>
                <a:ext cx="5760" cy="516"/>
              </a:xfrm>
              <a:prstGeom prst="rect">
                <a:avLst/>
              </a:prstGeom>
              <a:gradFill rotWithShape="1">
                <a:gsLst>
                  <a:gs pos="0">
                    <a:srgbClr val="331050"/>
                  </a:gs>
                  <a:gs pos="100000">
                    <a:srgbClr val="4D1979">
                      <a:alpha val="67000"/>
                    </a:srgbClr>
                  </a:gs>
                </a:gsLst>
                <a:lin ang="18900000" scaled="1"/>
                <a:tileRect/>
              </a:gradFill>
              <a:ln w="9525">
                <a:noFill/>
              </a:ln>
            </p:spPr>
            <p:txBody>
              <a:bodyPr anchor="t" anchorCtr="0"/>
              <a:p>
                <a:endParaRPr lang="zh-CN" altLang="en-US">
                  <a:latin typeface="楷体_GB2312" panose="02010609030101010101" pitchFamily="49" charset="-122"/>
                  <a:ea typeface="楷体_GB2312" panose="02010609030101010101" pitchFamily="49" charset="-122"/>
                </a:endParaRPr>
              </a:p>
            </p:txBody>
          </p:sp>
          <p:sp>
            <p:nvSpPr>
              <p:cNvPr id="4103" name="矩形 287757"/>
              <p:cNvSpPr/>
              <p:nvPr/>
            </p:nvSpPr>
            <p:spPr>
              <a:xfrm rot="10800000">
                <a:off x="0" y="506"/>
                <a:ext cx="5760" cy="140"/>
              </a:xfrm>
              <a:prstGeom prst="rect">
                <a:avLst/>
              </a:prstGeom>
              <a:gradFill rotWithShape="1">
                <a:gsLst>
                  <a:gs pos="0">
                    <a:srgbClr val="3B3B3B">
                      <a:alpha val="0"/>
                    </a:srgbClr>
                  </a:gs>
                  <a:gs pos="100000">
                    <a:schemeClr val="bg2">
                      <a:alpha val="67000"/>
                    </a:schemeClr>
                  </a:gs>
                </a:gsLst>
                <a:lin ang="5400000" scaled="1"/>
                <a:tileRect/>
              </a:gradFill>
              <a:ln w="9525">
                <a:noFill/>
              </a:ln>
            </p:spPr>
            <p:txBody>
              <a:bodyPr anchor="t" anchorCtr="0"/>
              <a:p>
                <a:endParaRPr lang="zh-CN" altLang="en-US">
                  <a:latin typeface="楷体_GB2312" panose="02010609030101010101" pitchFamily="49" charset="-122"/>
                  <a:ea typeface="楷体_GB2312" panose="02010609030101010101" pitchFamily="49" charset="-122"/>
                </a:endParaRPr>
              </a:p>
            </p:txBody>
          </p:sp>
          <p:pic>
            <p:nvPicPr>
              <p:cNvPr id="4104" name="图片 287758"/>
              <p:cNvPicPr>
                <a:picLocks noChangeAspect="1"/>
              </p:cNvPicPr>
              <p:nvPr/>
            </p:nvPicPr>
            <p:blipFill>
              <a:blip r:embed="rId2">
                <a:lum bright="-12000"/>
              </a:blip>
              <a:srcRect t="18701" r="15749" b="42659"/>
              <a:stretch>
                <a:fillRect/>
              </a:stretch>
            </p:blipFill>
            <p:spPr>
              <a:xfrm>
                <a:off x="4781" y="0"/>
                <a:ext cx="979" cy="500"/>
              </a:xfrm>
              <a:prstGeom prst="rect">
                <a:avLst/>
              </a:prstGeom>
              <a:noFill/>
              <a:ln w="9525">
                <a:noFill/>
              </a:ln>
            </p:spPr>
          </p:pic>
          <p:sp>
            <p:nvSpPr>
              <p:cNvPr id="4105" name="矩形 287759"/>
              <p:cNvSpPr/>
              <p:nvPr/>
            </p:nvSpPr>
            <p:spPr>
              <a:xfrm>
                <a:off x="0" y="472"/>
                <a:ext cx="5760" cy="44"/>
              </a:xfrm>
              <a:prstGeom prst="rect">
                <a:avLst/>
              </a:prstGeom>
              <a:gradFill rotWithShape="1">
                <a:gsLst>
                  <a:gs pos="0">
                    <a:srgbClr val="C9E576">
                      <a:alpha val="67000"/>
                    </a:srgbClr>
                  </a:gs>
                  <a:gs pos="100000">
                    <a:srgbClr val="97C523"/>
                  </a:gs>
                </a:gsLst>
                <a:lin ang="5400000" scaled="1"/>
                <a:tileRect/>
              </a:gradFill>
              <a:ln w="9525">
                <a:noFill/>
              </a:ln>
            </p:spPr>
            <p:txBody>
              <a:bodyPr anchor="t" anchorCtr="0"/>
              <a:p>
                <a:endParaRPr lang="zh-CN" altLang="en-US">
                  <a:latin typeface="楷体_GB2312" panose="02010609030101010101" pitchFamily="49" charset="-122"/>
                  <a:ea typeface="楷体_GB2312" panose="02010609030101010101" pitchFamily="49" charset="-122"/>
                </a:endParaRPr>
              </a:p>
            </p:txBody>
          </p:sp>
          <p:sp>
            <p:nvSpPr>
              <p:cNvPr id="4106" name="矩形 287760"/>
              <p:cNvSpPr/>
              <p:nvPr/>
            </p:nvSpPr>
            <p:spPr>
              <a:xfrm>
                <a:off x="0" y="0"/>
                <a:ext cx="5760" cy="164"/>
              </a:xfrm>
              <a:prstGeom prst="rect">
                <a:avLst/>
              </a:prstGeom>
              <a:gradFill rotWithShape="1">
                <a:gsLst>
                  <a:gs pos="0">
                    <a:schemeClr val="bg1">
                      <a:alpha val="67000"/>
                    </a:schemeClr>
                  </a:gs>
                  <a:gs pos="100000">
                    <a:srgbClr val="767676">
                      <a:alpha val="0"/>
                    </a:srgbClr>
                  </a:gs>
                </a:gsLst>
                <a:lin ang="5400000" scaled="1"/>
                <a:tileRect/>
              </a:gradFill>
              <a:ln w="9525">
                <a:noFill/>
              </a:ln>
            </p:spPr>
            <p:txBody>
              <a:bodyPr anchor="t" anchorCtr="0"/>
              <a:p>
                <a:endParaRPr lang="zh-CN" altLang="en-US">
                  <a:latin typeface="楷体_GB2312" panose="02010609030101010101" pitchFamily="49" charset="-122"/>
                  <a:ea typeface="楷体_GB2312" panose="02010609030101010101" pitchFamily="49" charset="-122"/>
                </a:endParaRPr>
              </a:p>
            </p:txBody>
          </p:sp>
        </p:grpSp>
      </p:grpSp>
      <p:sp>
        <p:nvSpPr>
          <p:cNvPr id="287767" name="矩形 287766"/>
          <p:cNvSpPr/>
          <p:nvPr/>
        </p:nvSpPr>
        <p:spPr>
          <a:xfrm>
            <a:off x="1352550" y="280035"/>
            <a:ext cx="7554595" cy="405130"/>
          </a:xfrm>
          <a:prstGeom prst="rect">
            <a:avLst/>
          </a:prstGeom>
          <a:noFill/>
          <a:ln w="9525">
            <a:noFill/>
          </a:ln>
        </p:spPr>
        <p:txBody>
          <a:bodyPr anchor="b" anchorCtr="0"/>
          <a:p>
            <a:r>
              <a:rPr lang="zh-CN" altLang="en-US" sz="2400">
                <a:solidFill>
                  <a:srgbClr val="FFFF00"/>
                </a:solidFill>
                <a:latin typeface="Arial" panose="020B0604020202020204" pitchFamily="34" charset="0"/>
                <a:ea typeface="黑体" panose="02010609060101010101" pitchFamily="2" charset="-122"/>
              </a:rPr>
              <a:t>模块</a:t>
            </a:r>
            <a:r>
              <a:rPr lang="zh-CN" sz="2400">
                <a:solidFill>
                  <a:srgbClr val="FFFF00"/>
                </a:solidFill>
                <a:latin typeface="Arial" panose="020B0604020202020204" pitchFamily="34" charset="0"/>
                <a:ea typeface="黑体" panose="02010609060101010101" pitchFamily="2" charset="-122"/>
              </a:rPr>
              <a:t>八</a:t>
            </a:r>
            <a:r>
              <a:rPr lang="en-US" altLang="zh-CN" sz="2400">
                <a:solidFill>
                  <a:srgbClr val="FFFF00"/>
                </a:solidFill>
                <a:latin typeface="Arial" panose="020B0604020202020204" pitchFamily="34" charset="0"/>
                <a:ea typeface="黑体" panose="02010609060101010101" pitchFamily="2" charset="-122"/>
              </a:rPr>
              <a:t> </a:t>
            </a:r>
            <a:r>
              <a:rPr lang="zh-CN" sz="2400">
                <a:solidFill>
                  <a:srgbClr val="FFFF00"/>
                </a:solidFill>
                <a:latin typeface="Arial" panose="020B0604020202020204" pitchFamily="34" charset="0"/>
                <a:ea typeface="黑体" panose="02010609060101010101" pitchFamily="2" charset="-122"/>
              </a:rPr>
              <a:t>液压传动与气压传动</a:t>
            </a:r>
            <a:r>
              <a:rPr lang="en-US" altLang="zh-CN" sz="2400">
                <a:solidFill>
                  <a:srgbClr val="FFFF00"/>
                </a:solidFill>
                <a:latin typeface="Arial" panose="020B0604020202020204" pitchFamily="34" charset="0"/>
                <a:ea typeface="黑体" panose="02010609060101010101" pitchFamily="2" charset="-122"/>
              </a:rPr>
              <a:t>   8-5</a:t>
            </a:r>
            <a:r>
              <a:rPr lang="zh-CN" altLang="en-US" sz="2400">
                <a:solidFill>
                  <a:srgbClr val="FFFF00"/>
                </a:solidFill>
                <a:latin typeface="Arial" panose="020B0604020202020204" pitchFamily="34" charset="0"/>
                <a:ea typeface="黑体" panose="02010609060101010101" pitchFamily="2" charset="-122"/>
              </a:rPr>
              <a:t>气</a:t>
            </a:r>
            <a:r>
              <a:rPr lang="zh-CN" altLang="en-US" sz="2400">
                <a:solidFill>
                  <a:srgbClr val="FFFF00"/>
                </a:solidFill>
                <a:latin typeface="Arial" panose="020B0604020202020204" pitchFamily="34" charset="0"/>
                <a:ea typeface="黑体" panose="02010609060101010101" pitchFamily="2" charset="-122"/>
              </a:rPr>
              <a:t>压传动元件</a:t>
            </a:r>
            <a:endParaRPr lang="zh-CN" altLang="en-US" sz="2400">
              <a:solidFill>
                <a:srgbClr val="FFFF00"/>
              </a:solidFill>
              <a:latin typeface="Arial" panose="020B0604020202020204" pitchFamily="34" charset="0"/>
              <a:ea typeface="黑体" panose="02010609060101010101" pitchFamily="2" charset="-122"/>
            </a:endParaRPr>
          </a:p>
        </p:txBody>
      </p:sp>
      <p:sp>
        <p:nvSpPr>
          <p:cNvPr id="3" name="矩形 2"/>
          <p:cNvSpPr/>
          <p:nvPr/>
        </p:nvSpPr>
        <p:spPr>
          <a:xfrm>
            <a:off x="1582420" y="6260783"/>
            <a:ext cx="6048375" cy="368300"/>
          </a:xfrm>
          <a:prstGeom prst="rect">
            <a:avLst/>
          </a:prstGeom>
          <a:noFill/>
          <a:ln w="9525">
            <a:noFill/>
          </a:ln>
        </p:spPr>
        <p:txBody>
          <a:bodyPr anchor="t" anchorCtr="0">
            <a:spAutoFit/>
          </a:bodyPr>
          <a:p>
            <a:pPr algn="ctr" fontAlgn="ctr"/>
            <a:r>
              <a:rPr lang="zh-CN" altLang="en-US" sz="1800" dirty="0">
                <a:latin typeface="楷体_GB2312" panose="02010609030101010101" pitchFamily="49" charset="-122"/>
                <a:ea typeface="楷体_GB2312" panose="02010609030101010101" pitchFamily="49" charset="-122"/>
              </a:rPr>
              <a:t>宣城市信息工程学校在线精品课程</a:t>
            </a:r>
            <a:r>
              <a:rPr lang="en-US" altLang="zh-CN" sz="1800" dirty="0">
                <a:latin typeface="楷体_GB2312" panose="02010609030101010101" pitchFamily="49" charset="-122"/>
                <a:ea typeface="楷体_GB2312" panose="02010609030101010101" pitchFamily="49" charset="-122"/>
              </a:rPr>
              <a:t>--</a:t>
            </a:r>
            <a:r>
              <a:rPr lang="zh-CN" altLang="en-US" sz="1800" dirty="0">
                <a:sym typeface="+mn-ea"/>
              </a:rPr>
              <a:t>《机械基础》</a:t>
            </a:r>
            <a:endParaRPr lang="en-US" altLang="zh-CN" sz="1800">
              <a:latin typeface="楷体_GB2312" panose="02010609030101010101" pitchFamily="49" charset="-122"/>
              <a:ea typeface="楷体_GB2312" panose="02010609030101010101" pitchFamily="49" charset="-122"/>
            </a:endParaRPr>
          </a:p>
        </p:txBody>
      </p:sp>
      <p:sp>
        <p:nvSpPr>
          <p:cNvPr id="6" name="文本框 5"/>
          <p:cNvSpPr txBox="1"/>
          <p:nvPr/>
        </p:nvSpPr>
        <p:spPr>
          <a:xfrm>
            <a:off x="683895" y="1235710"/>
            <a:ext cx="3848100" cy="460375"/>
          </a:xfrm>
          <a:prstGeom prst="rect">
            <a:avLst/>
          </a:prstGeom>
          <a:noFill/>
        </p:spPr>
        <p:txBody>
          <a:bodyPr wrap="none" rtlCol="0" anchor="t">
            <a:spAutoFit/>
          </a:bodyPr>
          <a:p>
            <a:r>
              <a:rPr lang="zh-CN" sz="2400">
                <a:ea typeface="宋体" panose="02010600030101010101" pitchFamily="2" charset="-122"/>
                <a:sym typeface="+mn-ea"/>
              </a:rPr>
              <a:t>三、控制元件</a:t>
            </a:r>
            <a:r>
              <a:rPr lang="en-US" altLang="zh-CN" sz="2400" b="0">
                <a:ea typeface="宋体" panose="02010600030101010101" pitchFamily="2" charset="-122"/>
                <a:sym typeface="+mn-ea"/>
              </a:rPr>
              <a:t>--</a:t>
            </a:r>
            <a:r>
              <a:rPr lang="zh-CN" altLang="en-US" sz="2400" b="0">
                <a:ea typeface="宋体" panose="02010600030101010101" pitchFamily="2" charset="-122"/>
                <a:sym typeface="+mn-ea"/>
              </a:rPr>
              <a:t>流量</a:t>
            </a:r>
            <a:r>
              <a:rPr lang="zh-CN" altLang="en-US" sz="2400" b="0">
                <a:ea typeface="宋体" panose="02010600030101010101" pitchFamily="2" charset="-122"/>
                <a:sym typeface="+mn-ea"/>
              </a:rPr>
              <a:t>控制阀</a:t>
            </a:r>
            <a:endParaRPr lang="zh-CN" altLang="en-US" sz="2400" b="0">
              <a:ea typeface="宋体" panose="02010600030101010101" pitchFamily="2" charset="-122"/>
              <a:sym typeface="+mn-ea"/>
            </a:endParaRPr>
          </a:p>
        </p:txBody>
      </p:sp>
      <p:sp>
        <p:nvSpPr>
          <p:cNvPr id="2" name="文本框 1"/>
          <p:cNvSpPr txBox="1"/>
          <p:nvPr/>
        </p:nvSpPr>
        <p:spPr>
          <a:xfrm>
            <a:off x="107950" y="1772920"/>
            <a:ext cx="8388350" cy="706755"/>
          </a:xfrm>
          <a:prstGeom prst="rect">
            <a:avLst/>
          </a:prstGeom>
          <a:noFill/>
        </p:spPr>
        <p:txBody>
          <a:bodyPr wrap="square" rtlCol="0" anchor="t">
            <a:spAutoFit/>
          </a:bodyPr>
          <a:p>
            <a:pPr marL="405130">
              <a:lnSpc>
                <a:spcPct val="100000"/>
              </a:lnSpc>
              <a:spcBef>
                <a:spcPts val="675"/>
              </a:spcBef>
            </a:pPr>
            <a:r>
              <a:rPr lang="en-US" b="0" dirty="0">
                <a:solidFill>
                  <a:srgbClr val="FA4D1D"/>
                </a:solidFill>
                <a:latin typeface="宋体" panose="02010600030101010101" pitchFamily="2" charset="-122"/>
                <a:cs typeface="宋体" panose="02010600030101010101" pitchFamily="2" charset="-122"/>
                <a:sym typeface="+mn-ea"/>
              </a:rPr>
              <a:t>    </a:t>
            </a:r>
            <a:r>
              <a:rPr b="0" dirty="0">
                <a:solidFill>
                  <a:srgbClr val="FA4D1D"/>
                </a:solidFill>
                <a:latin typeface="宋体" panose="02010600030101010101" pitchFamily="2" charset="-122"/>
                <a:cs typeface="宋体" panose="02010600030101010101" pitchFamily="2" charset="-122"/>
                <a:sym typeface="+mn-ea"/>
              </a:rPr>
              <a:t>流量控制阀</a:t>
            </a:r>
            <a:r>
              <a:rPr b="0" dirty="0">
                <a:latin typeface="宋体" panose="02010600030101010101" pitchFamily="2" charset="-122"/>
                <a:cs typeface="宋体" panose="02010600030101010101" pitchFamily="2" charset="-122"/>
                <a:sym typeface="+mn-ea"/>
              </a:rPr>
              <a:t>：改变气缸工作时的运动速度、换向速度和气动信号的传递速度。</a:t>
            </a:r>
            <a:endParaRPr lang="zh-CN" altLang="en-US" b="0"/>
          </a:p>
        </p:txBody>
      </p:sp>
      <p:pic>
        <p:nvPicPr>
          <p:cNvPr id="4" name="图片 3" descr="2022-07-25_142600"/>
          <p:cNvPicPr>
            <a:picLocks noChangeAspect="1"/>
          </p:cNvPicPr>
          <p:nvPr/>
        </p:nvPicPr>
        <p:blipFill>
          <a:blip r:embed="rId3"/>
          <a:stretch>
            <a:fillRect/>
          </a:stretch>
        </p:blipFill>
        <p:spPr>
          <a:xfrm>
            <a:off x="1547495" y="2578100"/>
            <a:ext cx="5748020" cy="349440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87767"/>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87747"/>
                                        </p:tgtEl>
                                        <p:attrNameLst>
                                          <p:attrName>style.visibility</p:attrName>
                                        </p:attrNameLst>
                                      </p:cBhvr>
                                      <p:to>
                                        <p:strVal val="visible"/>
                                      </p:to>
                                    </p:set>
                                    <p:animEffect transition="in" filter="fade">
                                      <p:cBhvr>
                                        <p:cTn id="9" dur="2000"/>
                                        <p:tgtEl>
                                          <p:spTgt spid="287747"/>
                                        </p:tgtEl>
                                      </p:cBhvr>
                                    </p:animEffect>
                                  </p:childTnLst>
                                </p:cTn>
                              </p:par>
                              <p:par>
                                <p:cTn id="10" presetID="10" presetClass="entr" presetSubtype="0" fill="hold" nodeType="withEffect">
                                  <p:stCondLst>
                                    <p:cond delay="0"/>
                                  </p:stCondLst>
                                  <p:childTnLst>
                                    <p:set>
                                      <p:cBhvr>
                                        <p:cTn id="11" dur="1" fill="hold">
                                          <p:stCondLst>
                                            <p:cond delay="0"/>
                                          </p:stCondLst>
                                        </p:cTn>
                                        <p:tgtEl>
                                          <p:spTgt spid="287753"/>
                                        </p:tgtEl>
                                        <p:attrNameLst>
                                          <p:attrName>style.visibility</p:attrName>
                                        </p:attrNameLst>
                                      </p:cBhvr>
                                      <p:to>
                                        <p:strVal val="visible"/>
                                      </p:to>
                                    </p:set>
                                    <p:animEffect transition="in" filter="fade">
                                      <p:cBhvr>
                                        <p:cTn id="12" dur="2000"/>
                                        <p:tgtEl>
                                          <p:spTgt spid="28775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67"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87747" name="图片 287746" descr="008ah"/>
          <p:cNvPicPr>
            <a:picLocks noChangeAspect="1"/>
          </p:cNvPicPr>
          <p:nvPr/>
        </p:nvPicPr>
        <p:blipFill>
          <a:blip r:embed="rId1">
            <a:lum bright="39996" contrast="-70001"/>
          </a:blip>
          <a:stretch>
            <a:fillRect/>
          </a:stretch>
        </p:blipFill>
        <p:spPr>
          <a:xfrm rot="-284582">
            <a:off x="6588125" y="115888"/>
            <a:ext cx="1014413" cy="720725"/>
          </a:xfrm>
          <a:prstGeom prst="rect">
            <a:avLst/>
          </a:prstGeom>
          <a:noFill/>
          <a:ln w="9525">
            <a:noFill/>
          </a:ln>
        </p:spPr>
      </p:pic>
      <p:sp>
        <p:nvSpPr>
          <p:cNvPr id="287753" name="直接连接符 287752"/>
          <p:cNvSpPr/>
          <p:nvPr/>
        </p:nvSpPr>
        <p:spPr>
          <a:xfrm>
            <a:off x="1187450" y="6165850"/>
            <a:ext cx="6697663" cy="0"/>
          </a:xfrm>
          <a:prstGeom prst="line">
            <a:avLst/>
          </a:prstGeom>
          <a:ln w="60325" cap="flat" cmpd="thickThin">
            <a:solidFill>
              <a:srgbClr val="99CC00"/>
            </a:solidFill>
            <a:prstDash val="solid"/>
            <a:round/>
            <a:headEnd type="none" w="med" len="med"/>
            <a:tailEnd type="none" w="med" len="med"/>
          </a:ln>
        </p:spPr>
      </p:sp>
      <p:grpSp>
        <p:nvGrpSpPr>
          <p:cNvPr id="6147" name="组合 287753"/>
          <p:cNvGrpSpPr/>
          <p:nvPr/>
        </p:nvGrpSpPr>
        <p:grpSpPr>
          <a:xfrm>
            <a:off x="0" y="105739"/>
            <a:ext cx="9144000" cy="946774"/>
            <a:chOff x="0" y="67"/>
            <a:chExt cx="5760" cy="596"/>
          </a:xfrm>
        </p:grpSpPr>
        <p:sp>
          <p:nvSpPr>
            <p:cNvPr id="6148" name="直接连接符 287754"/>
            <p:cNvSpPr/>
            <p:nvPr/>
          </p:nvSpPr>
          <p:spPr>
            <a:xfrm>
              <a:off x="0" y="73"/>
              <a:ext cx="5760" cy="0"/>
            </a:xfrm>
            <a:prstGeom prst="line">
              <a:avLst/>
            </a:prstGeom>
            <a:ln w="47625" cap="flat" cmpd="thickThin">
              <a:solidFill>
                <a:srgbClr val="99CC00"/>
              </a:solidFill>
              <a:prstDash val="solid"/>
              <a:round/>
              <a:headEnd type="none" w="med" len="med"/>
              <a:tailEnd type="none" w="med" len="med"/>
            </a:ln>
          </p:spPr>
        </p:sp>
        <p:grpSp>
          <p:nvGrpSpPr>
            <p:cNvPr id="6149" name="组合 287755"/>
            <p:cNvGrpSpPr/>
            <p:nvPr/>
          </p:nvGrpSpPr>
          <p:grpSpPr>
            <a:xfrm>
              <a:off x="0" y="67"/>
              <a:ext cx="5760" cy="596"/>
              <a:chOff x="0" y="-7"/>
              <a:chExt cx="5760" cy="653"/>
            </a:xfrm>
          </p:grpSpPr>
          <p:sp>
            <p:nvSpPr>
              <p:cNvPr id="6150" name="矩形 287756"/>
              <p:cNvSpPr/>
              <p:nvPr/>
            </p:nvSpPr>
            <p:spPr>
              <a:xfrm>
                <a:off x="0" y="0"/>
                <a:ext cx="5760" cy="516"/>
              </a:xfrm>
              <a:prstGeom prst="rect">
                <a:avLst/>
              </a:prstGeom>
              <a:gradFill rotWithShape="1">
                <a:gsLst>
                  <a:gs pos="0">
                    <a:srgbClr val="331050"/>
                  </a:gs>
                  <a:gs pos="100000">
                    <a:srgbClr val="4D1979">
                      <a:alpha val="67000"/>
                    </a:srgbClr>
                  </a:gs>
                </a:gsLst>
                <a:lin ang="18900000" scaled="1"/>
                <a:tileRect/>
              </a:gradFill>
              <a:ln w="9525">
                <a:noFill/>
              </a:ln>
            </p:spPr>
            <p:txBody>
              <a:bodyPr anchor="t" anchorCtr="0"/>
              <a:p>
                <a:endParaRPr lang="zh-CN" altLang="en-US">
                  <a:latin typeface="楷体_GB2312" panose="02010609030101010101" pitchFamily="49" charset="-122"/>
                  <a:ea typeface="楷体_GB2312" panose="02010609030101010101" pitchFamily="49" charset="-122"/>
                </a:endParaRPr>
              </a:p>
            </p:txBody>
          </p:sp>
          <p:sp>
            <p:nvSpPr>
              <p:cNvPr id="6151" name="矩形 287757"/>
              <p:cNvSpPr/>
              <p:nvPr/>
            </p:nvSpPr>
            <p:spPr>
              <a:xfrm rot="10800000">
                <a:off x="0" y="506"/>
                <a:ext cx="5760" cy="140"/>
              </a:xfrm>
              <a:prstGeom prst="rect">
                <a:avLst/>
              </a:prstGeom>
              <a:gradFill rotWithShape="1">
                <a:gsLst>
                  <a:gs pos="0">
                    <a:srgbClr val="3B3B3B">
                      <a:alpha val="0"/>
                    </a:srgbClr>
                  </a:gs>
                  <a:gs pos="100000">
                    <a:schemeClr val="bg2">
                      <a:alpha val="67000"/>
                    </a:schemeClr>
                  </a:gs>
                </a:gsLst>
                <a:lin ang="5400000" scaled="1"/>
                <a:tileRect/>
              </a:gradFill>
              <a:ln w="9525">
                <a:noFill/>
              </a:ln>
            </p:spPr>
            <p:txBody>
              <a:bodyPr anchor="t" anchorCtr="0"/>
              <a:p>
                <a:endParaRPr lang="zh-CN" altLang="en-US">
                  <a:latin typeface="楷体_GB2312" panose="02010609030101010101" pitchFamily="49" charset="-122"/>
                  <a:ea typeface="楷体_GB2312" panose="02010609030101010101" pitchFamily="49" charset="-122"/>
                </a:endParaRPr>
              </a:p>
            </p:txBody>
          </p:sp>
          <p:pic>
            <p:nvPicPr>
              <p:cNvPr id="6152" name="图片 287758"/>
              <p:cNvPicPr>
                <a:picLocks noChangeAspect="1"/>
              </p:cNvPicPr>
              <p:nvPr/>
            </p:nvPicPr>
            <p:blipFill>
              <a:blip r:embed="rId2">
                <a:lum bright="-12000"/>
              </a:blip>
              <a:srcRect t="18701" r="15749" b="42659"/>
              <a:stretch>
                <a:fillRect/>
              </a:stretch>
            </p:blipFill>
            <p:spPr>
              <a:xfrm>
                <a:off x="4781" y="0"/>
                <a:ext cx="979" cy="500"/>
              </a:xfrm>
              <a:prstGeom prst="rect">
                <a:avLst/>
              </a:prstGeom>
              <a:noFill/>
              <a:ln w="9525">
                <a:noFill/>
              </a:ln>
            </p:spPr>
          </p:pic>
          <p:sp>
            <p:nvSpPr>
              <p:cNvPr id="6153" name="矩形 287759"/>
              <p:cNvSpPr/>
              <p:nvPr/>
            </p:nvSpPr>
            <p:spPr>
              <a:xfrm>
                <a:off x="0" y="472"/>
                <a:ext cx="5760" cy="44"/>
              </a:xfrm>
              <a:prstGeom prst="rect">
                <a:avLst/>
              </a:prstGeom>
              <a:gradFill rotWithShape="1">
                <a:gsLst>
                  <a:gs pos="0">
                    <a:srgbClr val="C9E576">
                      <a:alpha val="67000"/>
                    </a:srgbClr>
                  </a:gs>
                  <a:gs pos="100000">
                    <a:srgbClr val="97C523"/>
                  </a:gs>
                </a:gsLst>
                <a:lin ang="5400000" scaled="1"/>
                <a:tileRect/>
              </a:gradFill>
              <a:ln w="9525">
                <a:noFill/>
              </a:ln>
            </p:spPr>
            <p:txBody>
              <a:bodyPr anchor="t" anchorCtr="0"/>
              <a:p>
                <a:endParaRPr lang="zh-CN" altLang="en-US">
                  <a:latin typeface="楷体_GB2312" panose="02010609030101010101" pitchFamily="49" charset="-122"/>
                  <a:ea typeface="楷体_GB2312" panose="02010609030101010101" pitchFamily="49" charset="-122"/>
                </a:endParaRPr>
              </a:p>
            </p:txBody>
          </p:sp>
          <p:sp>
            <p:nvSpPr>
              <p:cNvPr id="6154" name="矩形 287760"/>
              <p:cNvSpPr/>
              <p:nvPr/>
            </p:nvSpPr>
            <p:spPr>
              <a:xfrm>
                <a:off x="0" y="-7"/>
                <a:ext cx="5760" cy="164"/>
              </a:xfrm>
              <a:prstGeom prst="rect">
                <a:avLst/>
              </a:prstGeom>
              <a:gradFill rotWithShape="1">
                <a:gsLst>
                  <a:gs pos="0">
                    <a:schemeClr val="bg1">
                      <a:alpha val="67000"/>
                    </a:schemeClr>
                  </a:gs>
                  <a:gs pos="100000">
                    <a:srgbClr val="767676">
                      <a:alpha val="0"/>
                    </a:srgbClr>
                  </a:gs>
                </a:gsLst>
                <a:lin ang="5400000" scaled="1"/>
                <a:tileRect/>
              </a:gradFill>
              <a:ln w="9525">
                <a:noFill/>
              </a:ln>
            </p:spPr>
            <p:txBody>
              <a:bodyPr anchor="t" anchorCtr="0"/>
              <a:p>
                <a:endParaRPr lang="zh-CN" altLang="en-US">
                  <a:latin typeface="楷体_GB2312" panose="02010609030101010101" pitchFamily="49" charset="-122"/>
                  <a:ea typeface="楷体_GB2312" panose="02010609030101010101" pitchFamily="49" charset="-122"/>
                </a:endParaRPr>
              </a:p>
            </p:txBody>
          </p:sp>
        </p:grpSp>
      </p:grpSp>
      <p:sp>
        <p:nvSpPr>
          <p:cNvPr id="3" name="矩形 2"/>
          <p:cNvSpPr/>
          <p:nvPr/>
        </p:nvSpPr>
        <p:spPr>
          <a:xfrm>
            <a:off x="1582420" y="6380798"/>
            <a:ext cx="6048375" cy="368300"/>
          </a:xfrm>
          <a:prstGeom prst="rect">
            <a:avLst/>
          </a:prstGeom>
          <a:noFill/>
          <a:ln w="9525">
            <a:noFill/>
          </a:ln>
        </p:spPr>
        <p:txBody>
          <a:bodyPr anchor="t" anchorCtr="0">
            <a:spAutoFit/>
          </a:bodyPr>
          <a:p>
            <a:pPr algn="ctr" fontAlgn="ctr"/>
            <a:r>
              <a:rPr lang="zh-CN" altLang="en-US" sz="1800" dirty="0">
                <a:latin typeface="楷体_GB2312" panose="02010609030101010101" pitchFamily="49" charset="-122"/>
                <a:ea typeface="楷体_GB2312" panose="02010609030101010101" pitchFamily="49" charset="-122"/>
              </a:rPr>
              <a:t>宣城市信息工程学校在线精品课程</a:t>
            </a:r>
            <a:r>
              <a:rPr lang="en-US" altLang="zh-CN" sz="1800" dirty="0">
                <a:latin typeface="楷体_GB2312" panose="02010609030101010101" pitchFamily="49" charset="-122"/>
                <a:ea typeface="楷体_GB2312" panose="02010609030101010101" pitchFamily="49" charset="-122"/>
              </a:rPr>
              <a:t>--</a:t>
            </a:r>
            <a:r>
              <a:rPr lang="zh-CN" altLang="en-US" sz="1800" dirty="0">
                <a:sym typeface="+mn-ea"/>
              </a:rPr>
              <a:t>《机械基础》</a:t>
            </a:r>
            <a:endParaRPr lang="en-US" altLang="zh-CN" sz="1800">
              <a:latin typeface="楷体_GB2312" panose="02010609030101010101" pitchFamily="49" charset="-122"/>
              <a:ea typeface="楷体_GB2312" panose="02010609030101010101" pitchFamily="49" charset="-122"/>
            </a:endParaRPr>
          </a:p>
        </p:txBody>
      </p:sp>
      <p:sp>
        <p:nvSpPr>
          <p:cNvPr id="287767" name="矩形 287766"/>
          <p:cNvSpPr/>
          <p:nvPr/>
        </p:nvSpPr>
        <p:spPr>
          <a:xfrm>
            <a:off x="1403985" y="274955"/>
            <a:ext cx="7554595" cy="405130"/>
          </a:xfrm>
          <a:prstGeom prst="rect">
            <a:avLst/>
          </a:prstGeom>
          <a:noFill/>
          <a:ln w="9525">
            <a:noFill/>
          </a:ln>
        </p:spPr>
        <p:txBody>
          <a:bodyPr anchor="b" anchorCtr="0"/>
          <a:p>
            <a:r>
              <a:rPr lang="zh-CN" altLang="en-US" sz="2400">
                <a:solidFill>
                  <a:srgbClr val="FFFF00"/>
                </a:solidFill>
                <a:latin typeface="Arial" panose="020B0604020202020204" pitchFamily="34" charset="0"/>
                <a:ea typeface="黑体" panose="02010609060101010101" pitchFamily="2" charset="-122"/>
              </a:rPr>
              <a:t>模块</a:t>
            </a:r>
            <a:r>
              <a:rPr lang="zh-CN" sz="2400">
                <a:solidFill>
                  <a:srgbClr val="FFFF00"/>
                </a:solidFill>
                <a:latin typeface="Arial" panose="020B0604020202020204" pitchFamily="34" charset="0"/>
                <a:ea typeface="黑体" panose="02010609060101010101" pitchFamily="2" charset="-122"/>
              </a:rPr>
              <a:t>八</a:t>
            </a:r>
            <a:r>
              <a:rPr lang="en-US" altLang="zh-CN" sz="2400">
                <a:solidFill>
                  <a:srgbClr val="FFFF00"/>
                </a:solidFill>
                <a:latin typeface="Arial" panose="020B0604020202020204" pitchFamily="34" charset="0"/>
                <a:ea typeface="黑体" panose="02010609060101010101" pitchFamily="2" charset="-122"/>
              </a:rPr>
              <a:t> </a:t>
            </a:r>
            <a:r>
              <a:rPr lang="zh-CN" sz="2400">
                <a:solidFill>
                  <a:srgbClr val="FFFF00"/>
                </a:solidFill>
                <a:latin typeface="Arial" panose="020B0604020202020204" pitchFamily="34" charset="0"/>
                <a:ea typeface="黑体" panose="02010609060101010101" pitchFamily="2" charset="-122"/>
              </a:rPr>
              <a:t>液压传动与气压传动</a:t>
            </a:r>
            <a:r>
              <a:rPr lang="en-US" altLang="zh-CN" sz="2400">
                <a:solidFill>
                  <a:srgbClr val="FFFF00"/>
                </a:solidFill>
                <a:latin typeface="Arial" panose="020B0604020202020204" pitchFamily="34" charset="0"/>
                <a:ea typeface="黑体" panose="02010609060101010101" pitchFamily="2" charset="-122"/>
              </a:rPr>
              <a:t>   8-5</a:t>
            </a:r>
            <a:r>
              <a:rPr lang="zh-CN" altLang="en-US" sz="2400">
                <a:solidFill>
                  <a:srgbClr val="FFFF00"/>
                </a:solidFill>
                <a:latin typeface="Arial" panose="020B0604020202020204" pitchFamily="34" charset="0"/>
                <a:ea typeface="黑体" panose="02010609060101010101" pitchFamily="2" charset="-122"/>
              </a:rPr>
              <a:t>气</a:t>
            </a:r>
            <a:r>
              <a:rPr lang="zh-CN" altLang="en-US" sz="2400">
                <a:solidFill>
                  <a:srgbClr val="FFFF00"/>
                </a:solidFill>
                <a:latin typeface="Arial" panose="020B0604020202020204" pitchFamily="34" charset="0"/>
                <a:ea typeface="黑体" panose="02010609060101010101" pitchFamily="2" charset="-122"/>
              </a:rPr>
              <a:t>压传动元件</a:t>
            </a:r>
            <a:endParaRPr lang="zh-CN" altLang="en-US" sz="2400">
              <a:solidFill>
                <a:srgbClr val="FFFF00"/>
              </a:solidFill>
              <a:latin typeface="Arial" panose="020B0604020202020204" pitchFamily="34" charset="0"/>
              <a:ea typeface="黑体" panose="02010609060101010101" pitchFamily="2" charset="-122"/>
            </a:endParaRPr>
          </a:p>
        </p:txBody>
      </p:sp>
      <p:pic>
        <p:nvPicPr>
          <p:cNvPr id="4" name="图片 3" descr="2022-07-25_105603"/>
          <p:cNvPicPr>
            <a:picLocks noChangeAspect="1"/>
          </p:cNvPicPr>
          <p:nvPr/>
        </p:nvPicPr>
        <p:blipFill>
          <a:blip r:embed="rId3"/>
          <a:stretch>
            <a:fillRect/>
          </a:stretch>
        </p:blipFill>
        <p:spPr>
          <a:xfrm>
            <a:off x="467995" y="1995170"/>
            <a:ext cx="7719695" cy="307149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7747"/>
                                        </p:tgtEl>
                                        <p:attrNameLst>
                                          <p:attrName>style.visibility</p:attrName>
                                        </p:attrNameLst>
                                      </p:cBhvr>
                                      <p:to>
                                        <p:strVal val="visible"/>
                                      </p:to>
                                    </p:set>
                                    <p:animEffect transition="in" filter="fade">
                                      <p:cBhvr>
                                        <p:cTn id="7" dur="2000"/>
                                        <p:tgtEl>
                                          <p:spTgt spid="287747"/>
                                        </p:tgtEl>
                                      </p:cBhvr>
                                    </p:animEffect>
                                  </p:childTnLst>
                                </p:cTn>
                              </p:par>
                              <p:par>
                                <p:cTn id="8" presetID="10" presetClass="entr" presetSubtype="0" fill="hold" nodeType="withEffect">
                                  <p:stCondLst>
                                    <p:cond delay="0"/>
                                  </p:stCondLst>
                                  <p:childTnLst>
                                    <p:set>
                                      <p:cBhvr>
                                        <p:cTn id="9" dur="1" fill="hold">
                                          <p:stCondLst>
                                            <p:cond delay="0"/>
                                          </p:stCondLst>
                                        </p:cTn>
                                        <p:tgtEl>
                                          <p:spTgt spid="287753"/>
                                        </p:tgtEl>
                                        <p:attrNameLst>
                                          <p:attrName>style.visibility</p:attrName>
                                        </p:attrNameLst>
                                      </p:cBhvr>
                                      <p:to>
                                        <p:strVal val="visible"/>
                                      </p:to>
                                    </p:set>
                                    <p:animEffect transition="in" filter="fade">
                                      <p:cBhvr>
                                        <p:cTn id="10" dur="2000"/>
                                        <p:tgtEl>
                                          <p:spTgt spid="28775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2877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8776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87747" name="图片 287746" descr="008ah"/>
          <p:cNvPicPr>
            <a:picLocks noChangeAspect="1"/>
          </p:cNvPicPr>
          <p:nvPr/>
        </p:nvPicPr>
        <p:blipFill>
          <a:blip r:embed="rId1">
            <a:lum bright="39999" contrast="-70000"/>
          </a:blip>
          <a:stretch>
            <a:fillRect/>
          </a:stretch>
        </p:blipFill>
        <p:spPr>
          <a:xfrm rot="-284582">
            <a:off x="6588125" y="115888"/>
            <a:ext cx="1014413" cy="720725"/>
          </a:xfrm>
          <a:prstGeom prst="rect">
            <a:avLst/>
          </a:prstGeom>
          <a:noFill/>
          <a:ln w="9525">
            <a:noFill/>
          </a:ln>
        </p:spPr>
      </p:pic>
      <p:sp>
        <p:nvSpPr>
          <p:cNvPr id="287753" name="直接连接符 287752"/>
          <p:cNvSpPr/>
          <p:nvPr/>
        </p:nvSpPr>
        <p:spPr>
          <a:xfrm>
            <a:off x="1187450" y="6165850"/>
            <a:ext cx="6697663" cy="0"/>
          </a:xfrm>
          <a:prstGeom prst="line">
            <a:avLst/>
          </a:prstGeom>
          <a:ln w="60325" cap="flat" cmpd="thickThin">
            <a:solidFill>
              <a:srgbClr val="99CC00"/>
            </a:solidFill>
            <a:prstDash val="solid"/>
            <a:round/>
            <a:headEnd type="none" w="med" len="med"/>
            <a:tailEnd type="none" w="med" len="med"/>
          </a:ln>
        </p:spPr>
      </p:sp>
      <p:grpSp>
        <p:nvGrpSpPr>
          <p:cNvPr id="4099" name="组合 287753"/>
          <p:cNvGrpSpPr/>
          <p:nvPr/>
        </p:nvGrpSpPr>
        <p:grpSpPr>
          <a:xfrm>
            <a:off x="0" y="115888"/>
            <a:ext cx="9144000" cy="936625"/>
            <a:chOff x="0" y="73"/>
            <a:chExt cx="5760" cy="590"/>
          </a:xfrm>
        </p:grpSpPr>
        <p:sp>
          <p:nvSpPr>
            <p:cNvPr id="4100" name="直接连接符 287754"/>
            <p:cNvSpPr/>
            <p:nvPr/>
          </p:nvSpPr>
          <p:spPr>
            <a:xfrm>
              <a:off x="0" y="73"/>
              <a:ext cx="5760" cy="0"/>
            </a:xfrm>
            <a:prstGeom prst="line">
              <a:avLst/>
            </a:prstGeom>
            <a:ln w="47625" cap="flat" cmpd="thickThin">
              <a:solidFill>
                <a:srgbClr val="99CC00"/>
              </a:solidFill>
              <a:prstDash val="solid"/>
              <a:round/>
              <a:headEnd type="none" w="med" len="med"/>
              <a:tailEnd type="none" w="med" len="med"/>
            </a:ln>
          </p:spPr>
        </p:sp>
        <p:grpSp>
          <p:nvGrpSpPr>
            <p:cNvPr id="4101" name="组合 287755"/>
            <p:cNvGrpSpPr/>
            <p:nvPr/>
          </p:nvGrpSpPr>
          <p:grpSpPr>
            <a:xfrm>
              <a:off x="0" y="73"/>
              <a:ext cx="5760" cy="590"/>
              <a:chOff x="0" y="0"/>
              <a:chExt cx="5760" cy="646"/>
            </a:xfrm>
          </p:grpSpPr>
          <p:sp>
            <p:nvSpPr>
              <p:cNvPr id="4102" name="矩形 287756"/>
              <p:cNvSpPr/>
              <p:nvPr/>
            </p:nvSpPr>
            <p:spPr>
              <a:xfrm>
                <a:off x="0" y="0"/>
                <a:ext cx="5760" cy="516"/>
              </a:xfrm>
              <a:prstGeom prst="rect">
                <a:avLst/>
              </a:prstGeom>
              <a:gradFill rotWithShape="1">
                <a:gsLst>
                  <a:gs pos="0">
                    <a:srgbClr val="331050"/>
                  </a:gs>
                  <a:gs pos="100000">
                    <a:srgbClr val="4D1979">
                      <a:alpha val="67000"/>
                    </a:srgbClr>
                  </a:gs>
                </a:gsLst>
                <a:lin ang="18900000" scaled="1"/>
                <a:tileRect/>
              </a:gradFill>
              <a:ln w="9525">
                <a:noFill/>
              </a:ln>
            </p:spPr>
            <p:txBody>
              <a:bodyPr anchor="t" anchorCtr="0"/>
              <a:p>
                <a:endParaRPr lang="zh-CN" altLang="en-US">
                  <a:latin typeface="楷体_GB2312" panose="02010609030101010101" pitchFamily="49" charset="-122"/>
                  <a:ea typeface="楷体_GB2312" panose="02010609030101010101" pitchFamily="49" charset="-122"/>
                </a:endParaRPr>
              </a:p>
            </p:txBody>
          </p:sp>
          <p:sp>
            <p:nvSpPr>
              <p:cNvPr id="4103" name="矩形 287757"/>
              <p:cNvSpPr/>
              <p:nvPr/>
            </p:nvSpPr>
            <p:spPr>
              <a:xfrm rot="10800000">
                <a:off x="0" y="506"/>
                <a:ext cx="5760" cy="140"/>
              </a:xfrm>
              <a:prstGeom prst="rect">
                <a:avLst/>
              </a:prstGeom>
              <a:gradFill rotWithShape="1">
                <a:gsLst>
                  <a:gs pos="0">
                    <a:srgbClr val="3B3B3B">
                      <a:alpha val="0"/>
                    </a:srgbClr>
                  </a:gs>
                  <a:gs pos="100000">
                    <a:schemeClr val="bg2">
                      <a:alpha val="67000"/>
                    </a:schemeClr>
                  </a:gs>
                </a:gsLst>
                <a:lin ang="5400000" scaled="1"/>
                <a:tileRect/>
              </a:gradFill>
              <a:ln w="9525">
                <a:noFill/>
              </a:ln>
            </p:spPr>
            <p:txBody>
              <a:bodyPr anchor="t" anchorCtr="0"/>
              <a:p>
                <a:endParaRPr lang="zh-CN" altLang="en-US">
                  <a:latin typeface="楷体_GB2312" panose="02010609030101010101" pitchFamily="49" charset="-122"/>
                  <a:ea typeface="楷体_GB2312" panose="02010609030101010101" pitchFamily="49" charset="-122"/>
                </a:endParaRPr>
              </a:p>
            </p:txBody>
          </p:sp>
          <p:pic>
            <p:nvPicPr>
              <p:cNvPr id="4104" name="图片 287758"/>
              <p:cNvPicPr>
                <a:picLocks noChangeAspect="1"/>
              </p:cNvPicPr>
              <p:nvPr/>
            </p:nvPicPr>
            <p:blipFill>
              <a:blip r:embed="rId2">
                <a:lum bright="-12000"/>
              </a:blip>
              <a:srcRect t="18701" r="15749" b="42659"/>
              <a:stretch>
                <a:fillRect/>
              </a:stretch>
            </p:blipFill>
            <p:spPr>
              <a:xfrm>
                <a:off x="4781" y="0"/>
                <a:ext cx="979" cy="500"/>
              </a:xfrm>
              <a:prstGeom prst="rect">
                <a:avLst/>
              </a:prstGeom>
              <a:noFill/>
              <a:ln w="9525">
                <a:noFill/>
              </a:ln>
            </p:spPr>
          </p:pic>
          <p:sp>
            <p:nvSpPr>
              <p:cNvPr id="4105" name="矩形 287759"/>
              <p:cNvSpPr/>
              <p:nvPr/>
            </p:nvSpPr>
            <p:spPr>
              <a:xfrm>
                <a:off x="0" y="472"/>
                <a:ext cx="5760" cy="44"/>
              </a:xfrm>
              <a:prstGeom prst="rect">
                <a:avLst/>
              </a:prstGeom>
              <a:gradFill rotWithShape="1">
                <a:gsLst>
                  <a:gs pos="0">
                    <a:srgbClr val="C9E576">
                      <a:alpha val="67000"/>
                    </a:srgbClr>
                  </a:gs>
                  <a:gs pos="100000">
                    <a:srgbClr val="97C523"/>
                  </a:gs>
                </a:gsLst>
                <a:lin ang="5400000" scaled="1"/>
                <a:tileRect/>
              </a:gradFill>
              <a:ln w="9525">
                <a:noFill/>
              </a:ln>
            </p:spPr>
            <p:txBody>
              <a:bodyPr anchor="t" anchorCtr="0"/>
              <a:p>
                <a:endParaRPr lang="zh-CN" altLang="en-US">
                  <a:latin typeface="楷体_GB2312" panose="02010609030101010101" pitchFamily="49" charset="-122"/>
                  <a:ea typeface="楷体_GB2312" panose="02010609030101010101" pitchFamily="49" charset="-122"/>
                </a:endParaRPr>
              </a:p>
            </p:txBody>
          </p:sp>
          <p:sp>
            <p:nvSpPr>
              <p:cNvPr id="4106" name="矩形 287760"/>
              <p:cNvSpPr/>
              <p:nvPr/>
            </p:nvSpPr>
            <p:spPr>
              <a:xfrm>
                <a:off x="0" y="0"/>
                <a:ext cx="5760" cy="164"/>
              </a:xfrm>
              <a:prstGeom prst="rect">
                <a:avLst/>
              </a:prstGeom>
              <a:gradFill rotWithShape="1">
                <a:gsLst>
                  <a:gs pos="0">
                    <a:schemeClr val="bg1">
                      <a:alpha val="67000"/>
                    </a:schemeClr>
                  </a:gs>
                  <a:gs pos="100000">
                    <a:srgbClr val="767676">
                      <a:alpha val="0"/>
                    </a:srgbClr>
                  </a:gs>
                </a:gsLst>
                <a:lin ang="5400000" scaled="1"/>
                <a:tileRect/>
              </a:gradFill>
              <a:ln w="9525">
                <a:noFill/>
              </a:ln>
            </p:spPr>
            <p:txBody>
              <a:bodyPr anchor="t" anchorCtr="0"/>
              <a:p>
                <a:endParaRPr lang="zh-CN" altLang="en-US">
                  <a:latin typeface="楷体_GB2312" panose="02010609030101010101" pitchFamily="49" charset="-122"/>
                  <a:ea typeface="楷体_GB2312" panose="02010609030101010101" pitchFamily="49" charset="-122"/>
                </a:endParaRPr>
              </a:p>
            </p:txBody>
          </p:sp>
        </p:grpSp>
      </p:grpSp>
      <p:sp>
        <p:nvSpPr>
          <p:cNvPr id="287767" name="矩形 287766"/>
          <p:cNvSpPr/>
          <p:nvPr/>
        </p:nvSpPr>
        <p:spPr>
          <a:xfrm>
            <a:off x="1352550" y="280035"/>
            <a:ext cx="7554595" cy="405130"/>
          </a:xfrm>
          <a:prstGeom prst="rect">
            <a:avLst/>
          </a:prstGeom>
          <a:noFill/>
          <a:ln w="9525">
            <a:noFill/>
          </a:ln>
        </p:spPr>
        <p:txBody>
          <a:bodyPr anchor="b" anchorCtr="0"/>
          <a:p>
            <a:r>
              <a:rPr lang="zh-CN" altLang="en-US" sz="2400">
                <a:solidFill>
                  <a:srgbClr val="FFFF00"/>
                </a:solidFill>
                <a:latin typeface="Arial" panose="020B0604020202020204" pitchFamily="34" charset="0"/>
                <a:ea typeface="黑体" panose="02010609060101010101" pitchFamily="2" charset="-122"/>
              </a:rPr>
              <a:t>模块</a:t>
            </a:r>
            <a:r>
              <a:rPr lang="zh-CN" sz="2400">
                <a:solidFill>
                  <a:srgbClr val="FFFF00"/>
                </a:solidFill>
                <a:latin typeface="Arial" panose="020B0604020202020204" pitchFamily="34" charset="0"/>
                <a:ea typeface="黑体" panose="02010609060101010101" pitchFamily="2" charset="-122"/>
              </a:rPr>
              <a:t>八</a:t>
            </a:r>
            <a:r>
              <a:rPr lang="en-US" altLang="zh-CN" sz="2400">
                <a:solidFill>
                  <a:srgbClr val="FFFF00"/>
                </a:solidFill>
                <a:latin typeface="Arial" panose="020B0604020202020204" pitchFamily="34" charset="0"/>
                <a:ea typeface="黑体" panose="02010609060101010101" pitchFamily="2" charset="-122"/>
              </a:rPr>
              <a:t> </a:t>
            </a:r>
            <a:r>
              <a:rPr lang="zh-CN" sz="2400">
                <a:solidFill>
                  <a:srgbClr val="FFFF00"/>
                </a:solidFill>
                <a:latin typeface="Arial" panose="020B0604020202020204" pitchFamily="34" charset="0"/>
                <a:ea typeface="黑体" panose="02010609060101010101" pitchFamily="2" charset="-122"/>
              </a:rPr>
              <a:t>液压传动与气压传动</a:t>
            </a:r>
            <a:r>
              <a:rPr lang="en-US" altLang="zh-CN" sz="2400">
                <a:solidFill>
                  <a:srgbClr val="FFFF00"/>
                </a:solidFill>
                <a:latin typeface="Arial" panose="020B0604020202020204" pitchFamily="34" charset="0"/>
                <a:ea typeface="黑体" panose="02010609060101010101" pitchFamily="2" charset="-122"/>
              </a:rPr>
              <a:t>   8-5 </a:t>
            </a:r>
            <a:r>
              <a:rPr lang="zh-CN" altLang="en-US" sz="2400">
                <a:solidFill>
                  <a:srgbClr val="FFFF00"/>
                </a:solidFill>
                <a:latin typeface="Arial" panose="020B0604020202020204" pitchFamily="34" charset="0"/>
                <a:ea typeface="黑体" panose="02010609060101010101" pitchFamily="2" charset="-122"/>
              </a:rPr>
              <a:t>气</a:t>
            </a:r>
            <a:r>
              <a:rPr lang="zh-CN" altLang="en-US" sz="2400">
                <a:solidFill>
                  <a:srgbClr val="FFFF00"/>
                </a:solidFill>
                <a:latin typeface="Arial" panose="020B0604020202020204" pitchFamily="34" charset="0"/>
                <a:ea typeface="黑体" panose="02010609060101010101" pitchFamily="2" charset="-122"/>
              </a:rPr>
              <a:t>压传动元件</a:t>
            </a:r>
            <a:endParaRPr lang="zh-CN" altLang="en-US" sz="2400">
              <a:solidFill>
                <a:srgbClr val="FFFF00"/>
              </a:solidFill>
              <a:latin typeface="Arial" panose="020B0604020202020204" pitchFamily="34" charset="0"/>
              <a:ea typeface="黑体" panose="02010609060101010101" pitchFamily="2" charset="-122"/>
            </a:endParaRPr>
          </a:p>
        </p:txBody>
      </p:sp>
      <p:sp>
        <p:nvSpPr>
          <p:cNvPr id="3" name="矩形 2"/>
          <p:cNvSpPr/>
          <p:nvPr/>
        </p:nvSpPr>
        <p:spPr>
          <a:xfrm>
            <a:off x="1582420" y="6260783"/>
            <a:ext cx="6048375" cy="368300"/>
          </a:xfrm>
          <a:prstGeom prst="rect">
            <a:avLst/>
          </a:prstGeom>
          <a:noFill/>
          <a:ln w="9525">
            <a:noFill/>
          </a:ln>
        </p:spPr>
        <p:txBody>
          <a:bodyPr anchor="t" anchorCtr="0">
            <a:spAutoFit/>
          </a:bodyPr>
          <a:p>
            <a:pPr algn="ctr" fontAlgn="ctr"/>
            <a:r>
              <a:rPr lang="zh-CN" altLang="en-US" sz="1800" dirty="0">
                <a:latin typeface="楷体_GB2312" panose="02010609030101010101" pitchFamily="49" charset="-122"/>
                <a:ea typeface="楷体_GB2312" panose="02010609030101010101" pitchFamily="49" charset="-122"/>
              </a:rPr>
              <a:t>宣城市信息工程学校在线精品课程</a:t>
            </a:r>
            <a:r>
              <a:rPr lang="en-US" altLang="zh-CN" sz="1800" dirty="0">
                <a:latin typeface="楷体_GB2312" panose="02010609030101010101" pitchFamily="49" charset="-122"/>
                <a:ea typeface="楷体_GB2312" panose="02010609030101010101" pitchFamily="49" charset="-122"/>
              </a:rPr>
              <a:t>--</a:t>
            </a:r>
            <a:r>
              <a:rPr lang="zh-CN" altLang="en-US" sz="1800" dirty="0">
                <a:sym typeface="+mn-ea"/>
              </a:rPr>
              <a:t>《机械基础》</a:t>
            </a:r>
            <a:endParaRPr lang="en-US" altLang="zh-CN" sz="1800">
              <a:latin typeface="楷体_GB2312" panose="02010609030101010101" pitchFamily="49" charset="-122"/>
              <a:ea typeface="楷体_GB2312" panose="02010609030101010101" pitchFamily="49" charset="-122"/>
            </a:endParaRPr>
          </a:p>
        </p:txBody>
      </p:sp>
      <p:sp>
        <p:nvSpPr>
          <p:cNvPr id="2" name="文本框 1"/>
          <p:cNvSpPr txBox="1"/>
          <p:nvPr/>
        </p:nvSpPr>
        <p:spPr>
          <a:xfrm>
            <a:off x="600075" y="5013325"/>
            <a:ext cx="7666990" cy="953135"/>
          </a:xfrm>
          <a:prstGeom prst="rect">
            <a:avLst/>
          </a:prstGeom>
          <a:noFill/>
        </p:spPr>
        <p:txBody>
          <a:bodyPr wrap="square" rtlCol="0" anchor="t">
            <a:spAutoFit/>
          </a:bodyPr>
          <a:p>
            <a:r>
              <a:rPr lang="en-US" b="0" dirty="0">
                <a:solidFill>
                  <a:srgbClr val="404040"/>
                </a:solidFill>
                <a:latin typeface="宋体" panose="02010600030101010101" pitchFamily="2" charset="-122"/>
                <a:cs typeface="宋体" panose="02010600030101010101" pitchFamily="2" charset="-122"/>
                <a:sym typeface="+mn-ea"/>
              </a:rPr>
              <a:t>    </a:t>
            </a:r>
            <a:r>
              <a:rPr sz="1800" b="0" dirty="0">
                <a:solidFill>
                  <a:srgbClr val="404040"/>
                </a:solidFill>
                <a:latin typeface="宋体" panose="02010600030101010101" pitchFamily="2" charset="-122"/>
                <a:cs typeface="宋体" panose="02010600030101010101" pitchFamily="2" charset="-122"/>
                <a:sym typeface="+mn-ea"/>
              </a:rPr>
              <a:t>气压椅克服上升或下降的机械能由压缩空气的压力能转换而来，开关栓是根据调节杆的上拉或下压来改变压缩空气的流向，使活塞上移或下移，实现气压椅上升或下降动作的循环。</a:t>
            </a:r>
            <a:endParaRPr lang="zh-CN" altLang="en-US" sz="1800" b="0"/>
          </a:p>
        </p:txBody>
      </p:sp>
      <p:pic>
        <p:nvPicPr>
          <p:cNvPr id="4" name="图片 3" descr="2022-07-25_110306"/>
          <p:cNvPicPr>
            <a:picLocks noChangeAspect="1"/>
          </p:cNvPicPr>
          <p:nvPr/>
        </p:nvPicPr>
        <p:blipFill>
          <a:blip r:embed="rId3"/>
          <a:stretch>
            <a:fillRect/>
          </a:stretch>
        </p:blipFill>
        <p:spPr>
          <a:xfrm>
            <a:off x="539750" y="1412875"/>
            <a:ext cx="7837170" cy="3035300"/>
          </a:xfrm>
          <a:prstGeom prst="rect">
            <a:avLst/>
          </a:prstGeom>
        </p:spPr>
      </p:pic>
      <p:sp>
        <p:nvSpPr>
          <p:cNvPr id="5" name="文本框 4"/>
          <p:cNvSpPr txBox="1"/>
          <p:nvPr/>
        </p:nvSpPr>
        <p:spPr>
          <a:xfrm>
            <a:off x="1764030" y="4509135"/>
            <a:ext cx="1310640" cy="398780"/>
          </a:xfrm>
          <a:prstGeom prst="rect">
            <a:avLst/>
          </a:prstGeom>
          <a:noFill/>
        </p:spPr>
        <p:txBody>
          <a:bodyPr wrap="square" rtlCol="0">
            <a:spAutoFit/>
          </a:bodyPr>
          <a:p>
            <a:r>
              <a:rPr lang="zh-CN" altLang="en-US"/>
              <a:t>气压椅</a:t>
            </a:r>
            <a:endParaRPr lang="zh-CN" altLang="en-US"/>
          </a:p>
        </p:txBody>
      </p:sp>
      <p:sp>
        <p:nvSpPr>
          <p:cNvPr id="6" name="文本框 5"/>
          <p:cNvSpPr txBox="1"/>
          <p:nvPr/>
        </p:nvSpPr>
        <p:spPr>
          <a:xfrm>
            <a:off x="5652135" y="4466590"/>
            <a:ext cx="1791970" cy="398780"/>
          </a:xfrm>
          <a:prstGeom prst="rect">
            <a:avLst/>
          </a:prstGeom>
          <a:noFill/>
        </p:spPr>
        <p:txBody>
          <a:bodyPr wrap="square" rtlCol="0">
            <a:spAutoFit/>
          </a:bodyPr>
          <a:p>
            <a:r>
              <a:rPr lang="zh-CN" altLang="en-US"/>
              <a:t>气压椅结构</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87767"/>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87747"/>
                                        </p:tgtEl>
                                        <p:attrNameLst>
                                          <p:attrName>style.visibility</p:attrName>
                                        </p:attrNameLst>
                                      </p:cBhvr>
                                      <p:to>
                                        <p:strVal val="visible"/>
                                      </p:to>
                                    </p:set>
                                    <p:animEffect transition="in" filter="fade">
                                      <p:cBhvr>
                                        <p:cTn id="9" dur="2000"/>
                                        <p:tgtEl>
                                          <p:spTgt spid="287747"/>
                                        </p:tgtEl>
                                      </p:cBhvr>
                                    </p:animEffect>
                                  </p:childTnLst>
                                </p:cTn>
                              </p:par>
                              <p:par>
                                <p:cTn id="10" presetID="10" presetClass="entr" presetSubtype="0" fill="hold" nodeType="withEffect">
                                  <p:stCondLst>
                                    <p:cond delay="0"/>
                                  </p:stCondLst>
                                  <p:childTnLst>
                                    <p:set>
                                      <p:cBhvr>
                                        <p:cTn id="11" dur="1" fill="hold">
                                          <p:stCondLst>
                                            <p:cond delay="0"/>
                                          </p:stCondLst>
                                        </p:cTn>
                                        <p:tgtEl>
                                          <p:spTgt spid="287753"/>
                                        </p:tgtEl>
                                        <p:attrNameLst>
                                          <p:attrName>style.visibility</p:attrName>
                                        </p:attrNameLst>
                                      </p:cBhvr>
                                      <p:to>
                                        <p:strVal val="visible"/>
                                      </p:to>
                                    </p:set>
                                    <p:animEffect transition="in" filter="fade">
                                      <p:cBhvr>
                                        <p:cTn id="12" dur="2000"/>
                                        <p:tgtEl>
                                          <p:spTgt spid="28775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67"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87747" name="图片 287746" descr="008ah"/>
          <p:cNvPicPr>
            <a:picLocks noChangeAspect="1"/>
          </p:cNvPicPr>
          <p:nvPr/>
        </p:nvPicPr>
        <p:blipFill>
          <a:blip r:embed="rId1">
            <a:lum bright="39999" contrast="-70000"/>
          </a:blip>
          <a:stretch>
            <a:fillRect/>
          </a:stretch>
        </p:blipFill>
        <p:spPr>
          <a:xfrm rot="-284582">
            <a:off x="6588125" y="115888"/>
            <a:ext cx="1014413" cy="720725"/>
          </a:xfrm>
          <a:prstGeom prst="rect">
            <a:avLst/>
          </a:prstGeom>
          <a:noFill/>
          <a:ln w="9525">
            <a:noFill/>
          </a:ln>
        </p:spPr>
      </p:pic>
      <p:sp>
        <p:nvSpPr>
          <p:cNvPr id="287753" name="直接连接符 287752"/>
          <p:cNvSpPr/>
          <p:nvPr/>
        </p:nvSpPr>
        <p:spPr>
          <a:xfrm>
            <a:off x="1187450" y="6165850"/>
            <a:ext cx="6697663" cy="0"/>
          </a:xfrm>
          <a:prstGeom prst="line">
            <a:avLst/>
          </a:prstGeom>
          <a:ln w="60325" cap="flat" cmpd="thickThin">
            <a:solidFill>
              <a:srgbClr val="99CC00"/>
            </a:solidFill>
            <a:prstDash val="solid"/>
            <a:round/>
            <a:headEnd type="none" w="med" len="med"/>
            <a:tailEnd type="none" w="med" len="med"/>
          </a:ln>
        </p:spPr>
      </p:sp>
      <p:grpSp>
        <p:nvGrpSpPr>
          <p:cNvPr id="4099" name="组合 287753"/>
          <p:cNvGrpSpPr/>
          <p:nvPr/>
        </p:nvGrpSpPr>
        <p:grpSpPr>
          <a:xfrm>
            <a:off x="0" y="115888"/>
            <a:ext cx="9144000" cy="936625"/>
            <a:chOff x="0" y="73"/>
            <a:chExt cx="5760" cy="590"/>
          </a:xfrm>
        </p:grpSpPr>
        <p:sp>
          <p:nvSpPr>
            <p:cNvPr id="4100" name="直接连接符 287754"/>
            <p:cNvSpPr/>
            <p:nvPr/>
          </p:nvSpPr>
          <p:spPr>
            <a:xfrm>
              <a:off x="0" y="73"/>
              <a:ext cx="5760" cy="0"/>
            </a:xfrm>
            <a:prstGeom prst="line">
              <a:avLst/>
            </a:prstGeom>
            <a:ln w="47625" cap="flat" cmpd="thickThin">
              <a:solidFill>
                <a:srgbClr val="99CC00"/>
              </a:solidFill>
              <a:prstDash val="solid"/>
              <a:round/>
              <a:headEnd type="none" w="med" len="med"/>
              <a:tailEnd type="none" w="med" len="med"/>
            </a:ln>
          </p:spPr>
        </p:sp>
        <p:grpSp>
          <p:nvGrpSpPr>
            <p:cNvPr id="4101" name="组合 287755"/>
            <p:cNvGrpSpPr/>
            <p:nvPr/>
          </p:nvGrpSpPr>
          <p:grpSpPr>
            <a:xfrm>
              <a:off x="0" y="73"/>
              <a:ext cx="5760" cy="590"/>
              <a:chOff x="0" y="0"/>
              <a:chExt cx="5760" cy="646"/>
            </a:xfrm>
          </p:grpSpPr>
          <p:sp>
            <p:nvSpPr>
              <p:cNvPr id="4102" name="矩形 287756"/>
              <p:cNvSpPr/>
              <p:nvPr/>
            </p:nvSpPr>
            <p:spPr>
              <a:xfrm>
                <a:off x="0" y="0"/>
                <a:ext cx="5760" cy="516"/>
              </a:xfrm>
              <a:prstGeom prst="rect">
                <a:avLst/>
              </a:prstGeom>
              <a:gradFill rotWithShape="1">
                <a:gsLst>
                  <a:gs pos="0">
                    <a:srgbClr val="331050"/>
                  </a:gs>
                  <a:gs pos="100000">
                    <a:srgbClr val="4D1979">
                      <a:alpha val="67000"/>
                    </a:srgbClr>
                  </a:gs>
                </a:gsLst>
                <a:lin ang="18900000" scaled="1"/>
                <a:tileRect/>
              </a:gradFill>
              <a:ln w="9525">
                <a:noFill/>
              </a:ln>
            </p:spPr>
            <p:txBody>
              <a:bodyPr anchor="t" anchorCtr="0"/>
              <a:p>
                <a:endParaRPr lang="zh-CN" altLang="en-US">
                  <a:latin typeface="楷体_GB2312" panose="02010609030101010101" pitchFamily="49" charset="-122"/>
                  <a:ea typeface="楷体_GB2312" panose="02010609030101010101" pitchFamily="49" charset="-122"/>
                </a:endParaRPr>
              </a:p>
            </p:txBody>
          </p:sp>
          <p:sp>
            <p:nvSpPr>
              <p:cNvPr id="4103" name="矩形 287757"/>
              <p:cNvSpPr/>
              <p:nvPr/>
            </p:nvSpPr>
            <p:spPr>
              <a:xfrm rot="10800000">
                <a:off x="0" y="506"/>
                <a:ext cx="5760" cy="140"/>
              </a:xfrm>
              <a:prstGeom prst="rect">
                <a:avLst/>
              </a:prstGeom>
              <a:gradFill rotWithShape="1">
                <a:gsLst>
                  <a:gs pos="0">
                    <a:srgbClr val="3B3B3B">
                      <a:alpha val="0"/>
                    </a:srgbClr>
                  </a:gs>
                  <a:gs pos="100000">
                    <a:schemeClr val="bg2">
                      <a:alpha val="67000"/>
                    </a:schemeClr>
                  </a:gs>
                </a:gsLst>
                <a:lin ang="5400000" scaled="1"/>
                <a:tileRect/>
              </a:gradFill>
              <a:ln w="9525">
                <a:noFill/>
              </a:ln>
            </p:spPr>
            <p:txBody>
              <a:bodyPr anchor="t" anchorCtr="0"/>
              <a:p>
                <a:endParaRPr lang="zh-CN" altLang="en-US">
                  <a:latin typeface="楷体_GB2312" panose="02010609030101010101" pitchFamily="49" charset="-122"/>
                  <a:ea typeface="楷体_GB2312" panose="02010609030101010101" pitchFamily="49" charset="-122"/>
                </a:endParaRPr>
              </a:p>
            </p:txBody>
          </p:sp>
          <p:pic>
            <p:nvPicPr>
              <p:cNvPr id="4104" name="图片 287758"/>
              <p:cNvPicPr>
                <a:picLocks noChangeAspect="1"/>
              </p:cNvPicPr>
              <p:nvPr/>
            </p:nvPicPr>
            <p:blipFill>
              <a:blip r:embed="rId2">
                <a:lum bright="-12000"/>
              </a:blip>
              <a:srcRect t="18701" r="15749" b="42659"/>
              <a:stretch>
                <a:fillRect/>
              </a:stretch>
            </p:blipFill>
            <p:spPr>
              <a:xfrm>
                <a:off x="4781" y="0"/>
                <a:ext cx="979" cy="500"/>
              </a:xfrm>
              <a:prstGeom prst="rect">
                <a:avLst/>
              </a:prstGeom>
              <a:noFill/>
              <a:ln w="9525">
                <a:noFill/>
              </a:ln>
            </p:spPr>
          </p:pic>
          <p:sp>
            <p:nvSpPr>
              <p:cNvPr id="4105" name="矩形 287759"/>
              <p:cNvSpPr/>
              <p:nvPr/>
            </p:nvSpPr>
            <p:spPr>
              <a:xfrm>
                <a:off x="0" y="472"/>
                <a:ext cx="5760" cy="44"/>
              </a:xfrm>
              <a:prstGeom prst="rect">
                <a:avLst/>
              </a:prstGeom>
              <a:gradFill rotWithShape="1">
                <a:gsLst>
                  <a:gs pos="0">
                    <a:srgbClr val="C9E576">
                      <a:alpha val="67000"/>
                    </a:srgbClr>
                  </a:gs>
                  <a:gs pos="100000">
                    <a:srgbClr val="97C523"/>
                  </a:gs>
                </a:gsLst>
                <a:lin ang="5400000" scaled="1"/>
                <a:tileRect/>
              </a:gradFill>
              <a:ln w="9525">
                <a:noFill/>
              </a:ln>
            </p:spPr>
            <p:txBody>
              <a:bodyPr anchor="t" anchorCtr="0"/>
              <a:p>
                <a:endParaRPr lang="zh-CN" altLang="en-US">
                  <a:latin typeface="楷体_GB2312" panose="02010609030101010101" pitchFamily="49" charset="-122"/>
                  <a:ea typeface="楷体_GB2312" panose="02010609030101010101" pitchFamily="49" charset="-122"/>
                </a:endParaRPr>
              </a:p>
            </p:txBody>
          </p:sp>
          <p:sp>
            <p:nvSpPr>
              <p:cNvPr id="4106" name="矩形 287760"/>
              <p:cNvSpPr/>
              <p:nvPr/>
            </p:nvSpPr>
            <p:spPr>
              <a:xfrm>
                <a:off x="0" y="0"/>
                <a:ext cx="5760" cy="164"/>
              </a:xfrm>
              <a:prstGeom prst="rect">
                <a:avLst/>
              </a:prstGeom>
              <a:gradFill rotWithShape="1">
                <a:gsLst>
                  <a:gs pos="0">
                    <a:schemeClr val="bg1">
                      <a:alpha val="67000"/>
                    </a:schemeClr>
                  </a:gs>
                  <a:gs pos="100000">
                    <a:srgbClr val="767676">
                      <a:alpha val="0"/>
                    </a:srgbClr>
                  </a:gs>
                </a:gsLst>
                <a:lin ang="5400000" scaled="1"/>
                <a:tileRect/>
              </a:gradFill>
              <a:ln w="9525">
                <a:noFill/>
              </a:ln>
            </p:spPr>
            <p:txBody>
              <a:bodyPr anchor="t" anchorCtr="0"/>
              <a:p>
                <a:endParaRPr lang="zh-CN" altLang="en-US">
                  <a:latin typeface="楷体_GB2312" panose="02010609030101010101" pitchFamily="49" charset="-122"/>
                  <a:ea typeface="楷体_GB2312" panose="02010609030101010101" pitchFamily="49" charset="-122"/>
                </a:endParaRPr>
              </a:p>
            </p:txBody>
          </p:sp>
        </p:grpSp>
      </p:grpSp>
      <p:sp>
        <p:nvSpPr>
          <p:cNvPr id="287767" name="矩形 287766"/>
          <p:cNvSpPr/>
          <p:nvPr/>
        </p:nvSpPr>
        <p:spPr>
          <a:xfrm>
            <a:off x="1352550" y="280035"/>
            <a:ext cx="7554595" cy="405130"/>
          </a:xfrm>
          <a:prstGeom prst="rect">
            <a:avLst/>
          </a:prstGeom>
          <a:noFill/>
          <a:ln w="9525">
            <a:noFill/>
          </a:ln>
        </p:spPr>
        <p:txBody>
          <a:bodyPr anchor="b" anchorCtr="0"/>
          <a:p>
            <a:r>
              <a:rPr lang="zh-CN" altLang="en-US" sz="2400">
                <a:solidFill>
                  <a:srgbClr val="FFFF00"/>
                </a:solidFill>
                <a:latin typeface="Arial" panose="020B0604020202020204" pitchFamily="34" charset="0"/>
                <a:ea typeface="黑体" panose="02010609060101010101" pitchFamily="2" charset="-122"/>
              </a:rPr>
              <a:t>模块</a:t>
            </a:r>
            <a:r>
              <a:rPr lang="zh-CN" sz="2400">
                <a:solidFill>
                  <a:srgbClr val="FFFF00"/>
                </a:solidFill>
                <a:latin typeface="Arial" panose="020B0604020202020204" pitchFamily="34" charset="0"/>
                <a:ea typeface="黑体" panose="02010609060101010101" pitchFamily="2" charset="-122"/>
              </a:rPr>
              <a:t>八</a:t>
            </a:r>
            <a:r>
              <a:rPr lang="en-US" altLang="zh-CN" sz="2400">
                <a:solidFill>
                  <a:srgbClr val="FFFF00"/>
                </a:solidFill>
                <a:latin typeface="Arial" panose="020B0604020202020204" pitchFamily="34" charset="0"/>
                <a:ea typeface="黑体" panose="02010609060101010101" pitchFamily="2" charset="-122"/>
              </a:rPr>
              <a:t> </a:t>
            </a:r>
            <a:r>
              <a:rPr lang="zh-CN" sz="2400">
                <a:solidFill>
                  <a:srgbClr val="FFFF00"/>
                </a:solidFill>
                <a:latin typeface="Arial" panose="020B0604020202020204" pitchFamily="34" charset="0"/>
                <a:ea typeface="黑体" panose="02010609060101010101" pitchFamily="2" charset="-122"/>
              </a:rPr>
              <a:t>液压传动与气压传动</a:t>
            </a:r>
            <a:r>
              <a:rPr lang="en-US" altLang="zh-CN" sz="2400">
                <a:solidFill>
                  <a:srgbClr val="FFFF00"/>
                </a:solidFill>
                <a:latin typeface="Arial" panose="020B0604020202020204" pitchFamily="34" charset="0"/>
                <a:ea typeface="黑体" panose="02010609060101010101" pitchFamily="2" charset="-122"/>
              </a:rPr>
              <a:t>   8-5</a:t>
            </a:r>
            <a:r>
              <a:rPr lang="zh-CN" altLang="en-US" sz="2400">
                <a:solidFill>
                  <a:srgbClr val="FFFF00"/>
                </a:solidFill>
                <a:latin typeface="Arial" panose="020B0604020202020204" pitchFamily="34" charset="0"/>
                <a:ea typeface="黑体" panose="02010609060101010101" pitchFamily="2" charset="-122"/>
              </a:rPr>
              <a:t>气</a:t>
            </a:r>
            <a:r>
              <a:rPr lang="zh-CN" altLang="en-US" sz="2400">
                <a:solidFill>
                  <a:srgbClr val="FFFF00"/>
                </a:solidFill>
                <a:latin typeface="Arial" panose="020B0604020202020204" pitchFamily="34" charset="0"/>
                <a:ea typeface="黑体" panose="02010609060101010101" pitchFamily="2" charset="-122"/>
              </a:rPr>
              <a:t>压传动元件</a:t>
            </a:r>
            <a:endParaRPr lang="zh-CN" altLang="en-US" sz="2400">
              <a:solidFill>
                <a:srgbClr val="FFFF00"/>
              </a:solidFill>
              <a:latin typeface="Arial" panose="020B0604020202020204" pitchFamily="34" charset="0"/>
              <a:ea typeface="黑体" panose="02010609060101010101" pitchFamily="2" charset="-122"/>
            </a:endParaRPr>
          </a:p>
        </p:txBody>
      </p:sp>
      <p:sp>
        <p:nvSpPr>
          <p:cNvPr id="3" name="矩形 2"/>
          <p:cNvSpPr/>
          <p:nvPr/>
        </p:nvSpPr>
        <p:spPr>
          <a:xfrm>
            <a:off x="1582420" y="6260783"/>
            <a:ext cx="6048375" cy="368300"/>
          </a:xfrm>
          <a:prstGeom prst="rect">
            <a:avLst/>
          </a:prstGeom>
          <a:noFill/>
          <a:ln w="9525">
            <a:noFill/>
          </a:ln>
        </p:spPr>
        <p:txBody>
          <a:bodyPr anchor="t" anchorCtr="0">
            <a:spAutoFit/>
          </a:bodyPr>
          <a:p>
            <a:pPr algn="ctr" fontAlgn="ctr"/>
            <a:r>
              <a:rPr lang="zh-CN" altLang="en-US" sz="1800" dirty="0">
                <a:latin typeface="楷体_GB2312" panose="02010609030101010101" pitchFamily="49" charset="-122"/>
                <a:ea typeface="楷体_GB2312" panose="02010609030101010101" pitchFamily="49" charset="-122"/>
              </a:rPr>
              <a:t>宣城市信息工程学校在线精品课程</a:t>
            </a:r>
            <a:r>
              <a:rPr lang="en-US" altLang="zh-CN" sz="1800" dirty="0">
                <a:latin typeface="楷体_GB2312" panose="02010609030101010101" pitchFamily="49" charset="-122"/>
                <a:ea typeface="楷体_GB2312" panose="02010609030101010101" pitchFamily="49" charset="-122"/>
              </a:rPr>
              <a:t>--</a:t>
            </a:r>
            <a:r>
              <a:rPr lang="zh-CN" altLang="en-US" sz="1800" dirty="0">
                <a:sym typeface="+mn-ea"/>
              </a:rPr>
              <a:t>《机械基础》</a:t>
            </a:r>
            <a:endParaRPr lang="en-US" altLang="zh-CN" sz="1800">
              <a:latin typeface="楷体_GB2312" panose="02010609030101010101" pitchFamily="49" charset="-122"/>
              <a:ea typeface="楷体_GB2312" panose="02010609030101010101" pitchFamily="49" charset="-122"/>
            </a:endParaRPr>
          </a:p>
        </p:txBody>
      </p:sp>
      <p:sp>
        <p:nvSpPr>
          <p:cNvPr id="6" name="文本框 5"/>
          <p:cNvSpPr txBox="1"/>
          <p:nvPr/>
        </p:nvSpPr>
        <p:spPr>
          <a:xfrm>
            <a:off x="683895" y="1235710"/>
            <a:ext cx="3848100" cy="460375"/>
          </a:xfrm>
          <a:prstGeom prst="rect">
            <a:avLst/>
          </a:prstGeom>
          <a:noFill/>
        </p:spPr>
        <p:txBody>
          <a:bodyPr wrap="none" rtlCol="0" anchor="t">
            <a:spAutoFit/>
          </a:bodyPr>
          <a:p>
            <a:r>
              <a:rPr lang="zh-CN" sz="2400">
                <a:ea typeface="宋体" panose="02010600030101010101" pitchFamily="2" charset="-122"/>
                <a:sym typeface="+mn-ea"/>
              </a:rPr>
              <a:t>一、气源装置</a:t>
            </a:r>
            <a:r>
              <a:rPr lang="en-US" altLang="zh-CN" sz="2400" b="0">
                <a:ea typeface="宋体" panose="02010600030101010101" pitchFamily="2" charset="-122"/>
                <a:sym typeface="+mn-ea"/>
              </a:rPr>
              <a:t>--</a:t>
            </a:r>
            <a:r>
              <a:rPr lang="zh-CN" altLang="en-US" sz="2400" b="0">
                <a:ea typeface="宋体" panose="02010600030101010101" pitchFamily="2" charset="-122"/>
                <a:sym typeface="+mn-ea"/>
              </a:rPr>
              <a:t>空气压缩机</a:t>
            </a:r>
            <a:endParaRPr lang="zh-CN" altLang="en-US" sz="2400" b="0">
              <a:ea typeface="宋体" panose="02010600030101010101" pitchFamily="2" charset="-122"/>
              <a:sym typeface="+mn-ea"/>
            </a:endParaRPr>
          </a:p>
        </p:txBody>
      </p:sp>
      <p:sp>
        <p:nvSpPr>
          <p:cNvPr id="7" name="文本框 6"/>
          <p:cNvSpPr txBox="1"/>
          <p:nvPr/>
        </p:nvSpPr>
        <p:spPr>
          <a:xfrm>
            <a:off x="683895" y="1696085"/>
            <a:ext cx="7502525" cy="860425"/>
          </a:xfrm>
          <a:prstGeom prst="rect">
            <a:avLst/>
          </a:prstGeom>
          <a:noFill/>
        </p:spPr>
        <p:txBody>
          <a:bodyPr wrap="square" rtlCol="0">
            <a:spAutoFit/>
          </a:bodyPr>
          <a:p>
            <a:pPr>
              <a:lnSpc>
                <a:spcPts val="3000"/>
              </a:lnSpc>
            </a:pPr>
            <a:r>
              <a:rPr lang="zh-CN" altLang="en-US" b="0"/>
              <a:t>空气压缩站</a:t>
            </a:r>
            <a:r>
              <a:rPr lang="en-US" altLang="zh-CN" b="0"/>
              <a:t>=</a:t>
            </a:r>
            <a:r>
              <a:rPr lang="zh-CN" altLang="en-US" b="0"/>
              <a:t>空气压缩机</a:t>
            </a:r>
            <a:r>
              <a:rPr lang="en-US" altLang="zh-CN" b="0"/>
              <a:t>+</a:t>
            </a:r>
            <a:r>
              <a:rPr lang="zh-CN" altLang="en-US" b="0"/>
              <a:t>后冷却器</a:t>
            </a:r>
            <a:r>
              <a:rPr lang="en-US" altLang="zh-CN" b="0"/>
              <a:t>+</a:t>
            </a:r>
            <a:r>
              <a:rPr lang="zh-CN" altLang="en-US" b="0"/>
              <a:t>储气罐</a:t>
            </a:r>
            <a:endParaRPr lang="zh-CN" altLang="en-US" b="0"/>
          </a:p>
          <a:p>
            <a:pPr>
              <a:lnSpc>
                <a:spcPts val="3000"/>
              </a:lnSpc>
            </a:pPr>
            <a:r>
              <a:rPr b="0" dirty="0">
                <a:solidFill>
                  <a:srgbClr val="FA4D1D"/>
                </a:solidFill>
                <a:latin typeface="宋体" panose="02010600030101010101" pitchFamily="2" charset="-122"/>
                <a:cs typeface="宋体" panose="02010600030101010101" pitchFamily="2" charset="-122"/>
                <a:sym typeface="+mn-ea"/>
              </a:rPr>
              <a:t>空气压缩机</a:t>
            </a:r>
            <a:r>
              <a:rPr b="0" dirty="0">
                <a:solidFill>
                  <a:srgbClr val="404040"/>
                </a:solidFill>
                <a:latin typeface="宋体" panose="02010600030101010101" pitchFamily="2" charset="-122"/>
                <a:cs typeface="宋体" panose="02010600030101010101" pitchFamily="2" charset="-122"/>
                <a:sym typeface="+mn-ea"/>
              </a:rPr>
              <a:t>将原动机的机械能转换为气体的压力能，</a:t>
            </a:r>
            <a:r>
              <a:rPr b="0" spc="5" dirty="0">
                <a:solidFill>
                  <a:srgbClr val="404040"/>
                </a:solidFill>
                <a:latin typeface="宋体" panose="02010600030101010101" pitchFamily="2" charset="-122"/>
                <a:cs typeface="宋体" panose="02010600030101010101" pitchFamily="2" charset="-122"/>
                <a:sym typeface="+mn-ea"/>
              </a:rPr>
              <a:t>是</a:t>
            </a:r>
            <a:r>
              <a:rPr b="0" dirty="0">
                <a:solidFill>
                  <a:srgbClr val="FA4D1D"/>
                </a:solidFill>
                <a:latin typeface="宋体" panose="02010600030101010101" pitchFamily="2" charset="-122"/>
                <a:cs typeface="宋体" panose="02010600030101010101" pitchFamily="2" charset="-122"/>
                <a:sym typeface="+mn-ea"/>
              </a:rPr>
              <a:t>动力元件</a:t>
            </a:r>
            <a:r>
              <a:rPr b="0" dirty="0">
                <a:solidFill>
                  <a:srgbClr val="404040"/>
                </a:solidFill>
                <a:latin typeface="宋体" panose="02010600030101010101" pitchFamily="2" charset="-122"/>
                <a:cs typeface="宋体" panose="02010600030101010101" pitchFamily="2" charset="-122"/>
                <a:sym typeface="+mn-ea"/>
              </a:rPr>
              <a:t>。</a:t>
            </a:r>
            <a:endParaRPr lang="zh-CN" altLang="en-US" b="0"/>
          </a:p>
        </p:txBody>
      </p:sp>
      <p:sp>
        <p:nvSpPr>
          <p:cNvPr id="8" name="object 2"/>
          <p:cNvSpPr/>
          <p:nvPr/>
        </p:nvSpPr>
        <p:spPr>
          <a:xfrm>
            <a:off x="1115695" y="2853055"/>
            <a:ext cx="4072255" cy="2853055"/>
          </a:xfrm>
          <a:prstGeom prst="rect">
            <a:avLst/>
          </a:prstGeom>
          <a:blipFill>
            <a:blip r:embed="rId3" cstate="print"/>
            <a:stretch>
              <a:fillRect/>
            </a:stretch>
          </a:blipFill>
        </p:spPr>
        <p:txBody>
          <a:bodyPr wrap="square" lIns="0" tIns="0" rIns="0" bIns="0" rtlCol="0"/>
          <a:p/>
        </p:txBody>
      </p:sp>
      <p:sp>
        <p:nvSpPr>
          <p:cNvPr id="17" name="object 17"/>
          <p:cNvSpPr/>
          <p:nvPr/>
        </p:nvSpPr>
        <p:spPr>
          <a:xfrm>
            <a:off x="5868035" y="3500755"/>
            <a:ext cx="1536700" cy="1358265"/>
          </a:xfrm>
          <a:prstGeom prst="rect">
            <a:avLst/>
          </a:prstGeom>
          <a:blipFill>
            <a:blip r:embed="rId4" cstate="print"/>
            <a:stretch>
              <a:fillRect/>
            </a:stretch>
          </a:blipFill>
        </p:spPr>
        <p:txBody>
          <a:bodyPr wrap="square" lIns="0" tIns="0" rIns="0" bIns="0" rtlCol="0"/>
          <a:p/>
        </p:txBody>
      </p:sp>
      <p:sp>
        <p:nvSpPr>
          <p:cNvPr id="9" name="文本框 8"/>
          <p:cNvSpPr txBox="1"/>
          <p:nvPr/>
        </p:nvSpPr>
        <p:spPr>
          <a:xfrm>
            <a:off x="6313170" y="5225415"/>
            <a:ext cx="1404620" cy="368300"/>
          </a:xfrm>
          <a:prstGeom prst="rect">
            <a:avLst/>
          </a:prstGeom>
          <a:noFill/>
        </p:spPr>
        <p:txBody>
          <a:bodyPr wrap="square" rtlCol="0">
            <a:spAutoFit/>
          </a:bodyPr>
          <a:p>
            <a:r>
              <a:rPr lang="zh-CN" altLang="en-US" sz="1800" b="0"/>
              <a:t>图形符号</a:t>
            </a:r>
            <a:endParaRPr lang="zh-CN" altLang="en-US" sz="1800" b="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87767"/>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87747"/>
                                        </p:tgtEl>
                                        <p:attrNameLst>
                                          <p:attrName>style.visibility</p:attrName>
                                        </p:attrNameLst>
                                      </p:cBhvr>
                                      <p:to>
                                        <p:strVal val="visible"/>
                                      </p:to>
                                    </p:set>
                                    <p:animEffect transition="in" filter="fade">
                                      <p:cBhvr>
                                        <p:cTn id="9" dur="2000"/>
                                        <p:tgtEl>
                                          <p:spTgt spid="287747"/>
                                        </p:tgtEl>
                                      </p:cBhvr>
                                    </p:animEffect>
                                  </p:childTnLst>
                                </p:cTn>
                              </p:par>
                              <p:par>
                                <p:cTn id="10" presetID="10" presetClass="entr" presetSubtype="0" fill="hold" nodeType="withEffect">
                                  <p:stCondLst>
                                    <p:cond delay="0"/>
                                  </p:stCondLst>
                                  <p:childTnLst>
                                    <p:set>
                                      <p:cBhvr>
                                        <p:cTn id="11" dur="1" fill="hold">
                                          <p:stCondLst>
                                            <p:cond delay="0"/>
                                          </p:stCondLst>
                                        </p:cTn>
                                        <p:tgtEl>
                                          <p:spTgt spid="287753"/>
                                        </p:tgtEl>
                                        <p:attrNameLst>
                                          <p:attrName>style.visibility</p:attrName>
                                        </p:attrNameLst>
                                      </p:cBhvr>
                                      <p:to>
                                        <p:strVal val="visible"/>
                                      </p:to>
                                    </p:set>
                                    <p:animEffect transition="in" filter="fade">
                                      <p:cBhvr>
                                        <p:cTn id="12" dur="2000"/>
                                        <p:tgtEl>
                                          <p:spTgt spid="28775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67"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87747" name="图片 287746" descr="008ah"/>
          <p:cNvPicPr>
            <a:picLocks noChangeAspect="1"/>
          </p:cNvPicPr>
          <p:nvPr/>
        </p:nvPicPr>
        <p:blipFill>
          <a:blip r:embed="rId1">
            <a:lum bright="39999" contrast="-70000"/>
          </a:blip>
          <a:stretch>
            <a:fillRect/>
          </a:stretch>
        </p:blipFill>
        <p:spPr>
          <a:xfrm rot="-284582">
            <a:off x="6588125" y="115888"/>
            <a:ext cx="1014413" cy="720725"/>
          </a:xfrm>
          <a:prstGeom prst="rect">
            <a:avLst/>
          </a:prstGeom>
          <a:noFill/>
          <a:ln w="9525">
            <a:noFill/>
          </a:ln>
        </p:spPr>
      </p:pic>
      <p:sp>
        <p:nvSpPr>
          <p:cNvPr id="287753" name="直接连接符 287752"/>
          <p:cNvSpPr/>
          <p:nvPr/>
        </p:nvSpPr>
        <p:spPr>
          <a:xfrm>
            <a:off x="1187450" y="6165850"/>
            <a:ext cx="6697663" cy="0"/>
          </a:xfrm>
          <a:prstGeom prst="line">
            <a:avLst/>
          </a:prstGeom>
          <a:ln w="60325" cap="flat" cmpd="thickThin">
            <a:solidFill>
              <a:srgbClr val="99CC00"/>
            </a:solidFill>
            <a:prstDash val="solid"/>
            <a:round/>
            <a:headEnd type="none" w="med" len="med"/>
            <a:tailEnd type="none" w="med" len="med"/>
          </a:ln>
        </p:spPr>
      </p:sp>
      <p:grpSp>
        <p:nvGrpSpPr>
          <p:cNvPr id="4099" name="组合 287753"/>
          <p:cNvGrpSpPr/>
          <p:nvPr/>
        </p:nvGrpSpPr>
        <p:grpSpPr>
          <a:xfrm>
            <a:off x="0" y="115888"/>
            <a:ext cx="9144000" cy="936625"/>
            <a:chOff x="0" y="73"/>
            <a:chExt cx="5760" cy="590"/>
          </a:xfrm>
        </p:grpSpPr>
        <p:sp>
          <p:nvSpPr>
            <p:cNvPr id="4100" name="直接连接符 287754"/>
            <p:cNvSpPr/>
            <p:nvPr/>
          </p:nvSpPr>
          <p:spPr>
            <a:xfrm>
              <a:off x="0" y="73"/>
              <a:ext cx="5760" cy="0"/>
            </a:xfrm>
            <a:prstGeom prst="line">
              <a:avLst/>
            </a:prstGeom>
            <a:ln w="47625" cap="flat" cmpd="thickThin">
              <a:solidFill>
                <a:srgbClr val="99CC00"/>
              </a:solidFill>
              <a:prstDash val="solid"/>
              <a:round/>
              <a:headEnd type="none" w="med" len="med"/>
              <a:tailEnd type="none" w="med" len="med"/>
            </a:ln>
          </p:spPr>
        </p:sp>
        <p:grpSp>
          <p:nvGrpSpPr>
            <p:cNvPr id="4101" name="组合 287755"/>
            <p:cNvGrpSpPr/>
            <p:nvPr/>
          </p:nvGrpSpPr>
          <p:grpSpPr>
            <a:xfrm>
              <a:off x="0" y="73"/>
              <a:ext cx="5760" cy="590"/>
              <a:chOff x="0" y="0"/>
              <a:chExt cx="5760" cy="646"/>
            </a:xfrm>
          </p:grpSpPr>
          <p:sp>
            <p:nvSpPr>
              <p:cNvPr id="4102" name="矩形 287756"/>
              <p:cNvSpPr/>
              <p:nvPr/>
            </p:nvSpPr>
            <p:spPr>
              <a:xfrm>
                <a:off x="0" y="0"/>
                <a:ext cx="5760" cy="516"/>
              </a:xfrm>
              <a:prstGeom prst="rect">
                <a:avLst/>
              </a:prstGeom>
              <a:gradFill rotWithShape="1">
                <a:gsLst>
                  <a:gs pos="0">
                    <a:srgbClr val="331050"/>
                  </a:gs>
                  <a:gs pos="100000">
                    <a:srgbClr val="4D1979">
                      <a:alpha val="67000"/>
                    </a:srgbClr>
                  </a:gs>
                </a:gsLst>
                <a:lin ang="18900000" scaled="1"/>
                <a:tileRect/>
              </a:gradFill>
              <a:ln w="9525">
                <a:noFill/>
              </a:ln>
            </p:spPr>
            <p:txBody>
              <a:bodyPr anchor="t" anchorCtr="0"/>
              <a:p>
                <a:endParaRPr lang="zh-CN" altLang="en-US">
                  <a:latin typeface="楷体_GB2312" panose="02010609030101010101" pitchFamily="49" charset="-122"/>
                  <a:ea typeface="楷体_GB2312" panose="02010609030101010101" pitchFamily="49" charset="-122"/>
                </a:endParaRPr>
              </a:p>
            </p:txBody>
          </p:sp>
          <p:sp>
            <p:nvSpPr>
              <p:cNvPr id="4103" name="矩形 287757"/>
              <p:cNvSpPr/>
              <p:nvPr/>
            </p:nvSpPr>
            <p:spPr>
              <a:xfrm rot="10800000">
                <a:off x="0" y="506"/>
                <a:ext cx="5760" cy="140"/>
              </a:xfrm>
              <a:prstGeom prst="rect">
                <a:avLst/>
              </a:prstGeom>
              <a:gradFill rotWithShape="1">
                <a:gsLst>
                  <a:gs pos="0">
                    <a:srgbClr val="3B3B3B">
                      <a:alpha val="0"/>
                    </a:srgbClr>
                  </a:gs>
                  <a:gs pos="100000">
                    <a:schemeClr val="bg2">
                      <a:alpha val="67000"/>
                    </a:schemeClr>
                  </a:gs>
                </a:gsLst>
                <a:lin ang="5400000" scaled="1"/>
                <a:tileRect/>
              </a:gradFill>
              <a:ln w="9525">
                <a:noFill/>
              </a:ln>
            </p:spPr>
            <p:txBody>
              <a:bodyPr anchor="t" anchorCtr="0"/>
              <a:p>
                <a:endParaRPr lang="zh-CN" altLang="en-US">
                  <a:latin typeface="楷体_GB2312" panose="02010609030101010101" pitchFamily="49" charset="-122"/>
                  <a:ea typeface="楷体_GB2312" panose="02010609030101010101" pitchFamily="49" charset="-122"/>
                </a:endParaRPr>
              </a:p>
            </p:txBody>
          </p:sp>
          <p:pic>
            <p:nvPicPr>
              <p:cNvPr id="4104" name="图片 287758"/>
              <p:cNvPicPr>
                <a:picLocks noChangeAspect="1"/>
              </p:cNvPicPr>
              <p:nvPr/>
            </p:nvPicPr>
            <p:blipFill>
              <a:blip r:embed="rId2">
                <a:lum bright="-12000"/>
              </a:blip>
              <a:srcRect t="18701" r="15749" b="42659"/>
              <a:stretch>
                <a:fillRect/>
              </a:stretch>
            </p:blipFill>
            <p:spPr>
              <a:xfrm>
                <a:off x="4781" y="0"/>
                <a:ext cx="979" cy="500"/>
              </a:xfrm>
              <a:prstGeom prst="rect">
                <a:avLst/>
              </a:prstGeom>
              <a:noFill/>
              <a:ln w="9525">
                <a:noFill/>
              </a:ln>
            </p:spPr>
          </p:pic>
          <p:sp>
            <p:nvSpPr>
              <p:cNvPr id="4105" name="矩形 287759"/>
              <p:cNvSpPr/>
              <p:nvPr/>
            </p:nvSpPr>
            <p:spPr>
              <a:xfrm>
                <a:off x="0" y="472"/>
                <a:ext cx="5760" cy="44"/>
              </a:xfrm>
              <a:prstGeom prst="rect">
                <a:avLst/>
              </a:prstGeom>
              <a:gradFill rotWithShape="1">
                <a:gsLst>
                  <a:gs pos="0">
                    <a:srgbClr val="C9E576">
                      <a:alpha val="67000"/>
                    </a:srgbClr>
                  </a:gs>
                  <a:gs pos="100000">
                    <a:srgbClr val="97C523"/>
                  </a:gs>
                </a:gsLst>
                <a:lin ang="5400000" scaled="1"/>
                <a:tileRect/>
              </a:gradFill>
              <a:ln w="9525">
                <a:noFill/>
              </a:ln>
            </p:spPr>
            <p:txBody>
              <a:bodyPr anchor="t" anchorCtr="0"/>
              <a:p>
                <a:endParaRPr lang="zh-CN" altLang="en-US">
                  <a:latin typeface="楷体_GB2312" panose="02010609030101010101" pitchFamily="49" charset="-122"/>
                  <a:ea typeface="楷体_GB2312" panose="02010609030101010101" pitchFamily="49" charset="-122"/>
                </a:endParaRPr>
              </a:p>
            </p:txBody>
          </p:sp>
          <p:sp>
            <p:nvSpPr>
              <p:cNvPr id="4106" name="矩形 287760"/>
              <p:cNvSpPr/>
              <p:nvPr/>
            </p:nvSpPr>
            <p:spPr>
              <a:xfrm>
                <a:off x="0" y="0"/>
                <a:ext cx="5760" cy="164"/>
              </a:xfrm>
              <a:prstGeom prst="rect">
                <a:avLst/>
              </a:prstGeom>
              <a:gradFill rotWithShape="1">
                <a:gsLst>
                  <a:gs pos="0">
                    <a:schemeClr val="bg1">
                      <a:alpha val="67000"/>
                    </a:schemeClr>
                  </a:gs>
                  <a:gs pos="100000">
                    <a:srgbClr val="767676">
                      <a:alpha val="0"/>
                    </a:srgbClr>
                  </a:gs>
                </a:gsLst>
                <a:lin ang="5400000" scaled="1"/>
                <a:tileRect/>
              </a:gradFill>
              <a:ln w="9525">
                <a:noFill/>
              </a:ln>
            </p:spPr>
            <p:txBody>
              <a:bodyPr anchor="t" anchorCtr="0"/>
              <a:p>
                <a:endParaRPr lang="zh-CN" altLang="en-US">
                  <a:latin typeface="楷体_GB2312" panose="02010609030101010101" pitchFamily="49" charset="-122"/>
                  <a:ea typeface="楷体_GB2312" panose="02010609030101010101" pitchFamily="49" charset="-122"/>
                </a:endParaRPr>
              </a:p>
            </p:txBody>
          </p:sp>
        </p:grpSp>
      </p:grpSp>
      <p:sp>
        <p:nvSpPr>
          <p:cNvPr id="287767" name="矩形 287766"/>
          <p:cNvSpPr/>
          <p:nvPr/>
        </p:nvSpPr>
        <p:spPr>
          <a:xfrm>
            <a:off x="1352550" y="280035"/>
            <a:ext cx="7554595" cy="405130"/>
          </a:xfrm>
          <a:prstGeom prst="rect">
            <a:avLst/>
          </a:prstGeom>
          <a:noFill/>
          <a:ln w="9525">
            <a:noFill/>
          </a:ln>
        </p:spPr>
        <p:txBody>
          <a:bodyPr anchor="b" anchorCtr="0"/>
          <a:p>
            <a:r>
              <a:rPr lang="zh-CN" altLang="en-US" sz="2400">
                <a:solidFill>
                  <a:srgbClr val="FFFF00"/>
                </a:solidFill>
                <a:latin typeface="Arial" panose="020B0604020202020204" pitchFamily="34" charset="0"/>
                <a:ea typeface="黑体" panose="02010609060101010101" pitchFamily="2" charset="-122"/>
              </a:rPr>
              <a:t>模块</a:t>
            </a:r>
            <a:r>
              <a:rPr lang="zh-CN" sz="2400">
                <a:solidFill>
                  <a:srgbClr val="FFFF00"/>
                </a:solidFill>
                <a:latin typeface="Arial" panose="020B0604020202020204" pitchFamily="34" charset="0"/>
                <a:ea typeface="黑体" panose="02010609060101010101" pitchFamily="2" charset="-122"/>
              </a:rPr>
              <a:t>八</a:t>
            </a:r>
            <a:r>
              <a:rPr lang="en-US" altLang="zh-CN" sz="2400">
                <a:solidFill>
                  <a:srgbClr val="FFFF00"/>
                </a:solidFill>
                <a:latin typeface="Arial" panose="020B0604020202020204" pitchFamily="34" charset="0"/>
                <a:ea typeface="黑体" panose="02010609060101010101" pitchFamily="2" charset="-122"/>
              </a:rPr>
              <a:t> </a:t>
            </a:r>
            <a:r>
              <a:rPr lang="zh-CN" sz="2400">
                <a:solidFill>
                  <a:srgbClr val="FFFF00"/>
                </a:solidFill>
                <a:latin typeface="Arial" panose="020B0604020202020204" pitchFamily="34" charset="0"/>
                <a:ea typeface="黑体" panose="02010609060101010101" pitchFamily="2" charset="-122"/>
              </a:rPr>
              <a:t>液压传动与气压传动</a:t>
            </a:r>
            <a:r>
              <a:rPr lang="en-US" altLang="zh-CN" sz="2400">
                <a:solidFill>
                  <a:srgbClr val="FFFF00"/>
                </a:solidFill>
                <a:latin typeface="Arial" panose="020B0604020202020204" pitchFamily="34" charset="0"/>
                <a:ea typeface="黑体" panose="02010609060101010101" pitchFamily="2" charset="-122"/>
              </a:rPr>
              <a:t>   8-5</a:t>
            </a:r>
            <a:r>
              <a:rPr lang="zh-CN" altLang="en-US" sz="2400">
                <a:solidFill>
                  <a:srgbClr val="FFFF00"/>
                </a:solidFill>
                <a:latin typeface="Arial" panose="020B0604020202020204" pitchFamily="34" charset="0"/>
                <a:ea typeface="黑体" panose="02010609060101010101" pitchFamily="2" charset="-122"/>
              </a:rPr>
              <a:t>气</a:t>
            </a:r>
            <a:r>
              <a:rPr lang="zh-CN" altLang="en-US" sz="2400">
                <a:solidFill>
                  <a:srgbClr val="FFFF00"/>
                </a:solidFill>
                <a:latin typeface="Arial" panose="020B0604020202020204" pitchFamily="34" charset="0"/>
                <a:ea typeface="黑体" panose="02010609060101010101" pitchFamily="2" charset="-122"/>
              </a:rPr>
              <a:t>压传动元件</a:t>
            </a:r>
            <a:endParaRPr lang="zh-CN" altLang="en-US" sz="2400">
              <a:solidFill>
                <a:srgbClr val="FFFF00"/>
              </a:solidFill>
              <a:latin typeface="Arial" panose="020B0604020202020204" pitchFamily="34" charset="0"/>
              <a:ea typeface="黑体" panose="02010609060101010101" pitchFamily="2" charset="-122"/>
            </a:endParaRPr>
          </a:p>
        </p:txBody>
      </p:sp>
      <p:sp>
        <p:nvSpPr>
          <p:cNvPr id="3" name="矩形 2"/>
          <p:cNvSpPr/>
          <p:nvPr/>
        </p:nvSpPr>
        <p:spPr>
          <a:xfrm>
            <a:off x="1582420" y="6260783"/>
            <a:ext cx="6048375" cy="368300"/>
          </a:xfrm>
          <a:prstGeom prst="rect">
            <a:avLst/>
          </a:prstGeom>
          <a:noFill/>
          <a:ln w="9525">
            <a:noFill/>
          </a:ln>
        </p:spPr>
        <p:txBody>
          <a:bodyPr anchor="t" anchorCtr="0">
            <a:spAutoFit/>
          </a:bodyPr>
          <a:p>
            <a:pPr algn="ctr" fontAlgn="ctr"/>
            <a:r>
              <a:rPr lang="zh-CN" altLang="en-US" sz="1800" dirty="0">
                <a:latin typeface="楷体_GB2312" panose="02010609030101010101" pitchFamily="49" charset="-122"/>
                <a:ea typeface="楷体_GB2312" panose="02010609030101010101" pitchFamily="49" charset="-122"/>
              </a:rPr>
              <a:t>宣城市信息工程学校在线精品课程</a:t>
            </a:r>
            <a:r>
              <a:rPr lang="en-US" altLang="zh-CN" sz="1800" dirty="0">
                <a:latin typeface="楷体_GB2312" panose="02010609030101010101" pitchFamily="49" charset="-122"/>
                <a:ea typeface="楷体_GB2312" panose="02010609030101010101" pitchFamily="49" charset="-122"/>
              </a:rPr>
              <a:t>--</a:t>
            </a:r>
            <a:r>
              <a:rPr lang="zh-CN" altLang="en-US" sz="1800" dirty="0">
                <a:sym typeface="+mn-ea"/>
              </a:rPr>
              <a:t>《机械基础》</a:t>
            </a:r>
            <a:endParaRPr lang="en-US" altLang="zh-CN" sz="1800">
              <a:latin typeface="楷体_GB2312" panose="02010609030101010101" pitchFamily="49" charset="-122"/>
              <a:ea typeface="楷体_GB2312" panose="02010609030101010101" pitchFamily="49" charset="-122"/>
            </a:endParaRPr>
          </a:p>
        </p:txBody>
      </p:sp>
      <p:sp>
        <p:nvSpPr>
          <p:cNvPr id="6" name="文本框 5"/>
          <p:cNvSpPr txBox="1"/>
          <p:nvPr/>
        </p:nvSpPr>
        <p:spPr>
          <a:xfrm>
            <a:off x="683895" y="1235710"/>
            <a:ext cx="3848100" cy="460375"/>
          </a:xfrm>
          <a:prstGeom prst="rect">
            <a:avLst/>
          </a:prstGeom>
          <a:noFill/>
        </p:spPr>
        <p:txBody>
          <a:bodyPr wrap="none" rtlCol="0" anchor="t">
            <a:spAutoFit/>
          </a:bodyPr>
          <a:p>
            <a:r>
              <a:rPr lang="zh-CN" sz="2400">
                <a:ea typeface="宋体" panose="02010600030101010101" pitchFamily="2" charset="-122"/>
                <a:sym typeface="+mn-ea"/>
              </a:rPr>
              <a:t>一、气源装置</a:t>
            </a:r>
            <a:r>
              <a:rPr lang="en-US" altLang="zh-CN" sz="2400" b="0">
                <a:ea typeface="宋体" panose="02010600030101010101" pitchFamily="2" charset="-122"/>
                <a:sym typeface="+mn-ea"/>
              </a:rPr>
              <a:t>--</a:t>
            </a:r>
            <a:r>
              <a:rPr lang="zh-CN" altLang="en-US" sz="2400" b="0">
                <a:ea typeface="宋体" panose="02010600030101010101" pitchFamily="2" charset="-122"/>
                <a:sym typeface="+mn-ea"/>
              </a:rPr>
              <a:t>空气压缩机</a:t>
            </a:r>
            <a:endParaRPr lang="zh-CN" altLang="en-US" sz="2400" b="0">
              <a:ea typeface="宋体" panose="02010600030101010101" pitchFamily="2" charset="-122"/>
              <a:sym typeface="+mn-ea"/>
            </a:endParaRPr>
          </a:p>
        </p:txBody>
      </p:sp>
      <p:sp>
        <p:nvSpPr>
          <p:cNvPr id="16" name="object 16"/>
          <p:cNvSpPr/>
          <p:nvPr/>
        </p:nvSpPr>
        <p:spPr>
          <a:xfrm>
            <a:off x="323850" y="1696085"/>
            <a:ext cx="7590155" cy="4373880"/>
          </a:xfrm>
          <a:prstGeom prst="rect">
            <a:avLst/>
          </a:prstGeom>
          <a:blipFill>
            <a:blip r:embed="rId3" cstate="print"/>
            <a:stretch>
              <a:fillRect/>
            </a:stretch>
          </a:blipFill>
        </p:spPr>
        <p:txBody>
          <a:bodyPr wrap="square" lIns="0" tIns="0" rIns="0" bIns="0" rtlCol="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87767"/>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87747"/>
                                        </p:tgtEl>
                                        <p:attrNameLst>
                                          <p:attrName>style.visibility</p:attrName>
                                        </p:attrNameLst>
                                      </p:cBhvr>
                                      <p:to>
                                        <p:strVal val="visible"/>
                                      </p:to>
                                    </p:set>
                                    <p:animEffect transition="in" filter="fade">
                                      <p:cBhvr>
                                        <p:cTn id="9" dur="2000"/>
                                        <p:tgtEl>
                                          <p:spTgt spid="287747"/>
                                        </p:tgtEl>
                                      </p:cBhvr>
                                    </p:animEffect>
                                  </p:childTnLst>
                                </p:cTn>
                              </p:par>
                              <p:par>
                                <p:cTn id="10" presetID="10" presetClass="entr" presetSubtype="0" fill="hold" nodeType="withEffect">
                                  <p:stCondLst>
                                    <p:cond delay="0"/>
                                  </p:stCondLst>
                                  <p:childTnLst>
                                    <p:set>
                                      <p:cBhvr>
                                        <p:cTn id="11" dur="1" fill="hold">
                                          <p:stCondLst>
                                            <p:cond delay="0"/>
                                          </p:stCondLst>
                                        </p:cTn>
                                        <p:tgtEl>
                                          <p:spTgt spid="287753"/>
                                        </p:tgtEl>
                                        <p:attrNameLst>
                                          <p:attrName>style.visibility</p:attrName>
                                        </p:attrNameLst>
                                      </p:cBhvr>
                                      <p:to>
                                        <p:strVal val="visible"/>
                                      </p:to>
                                    </p:set>
                                    <p:animEffect transition="in" filter="fade">
                                      <p:cBhvr>
                                        <p:cTn id="12" dur="2000"/>
                                        <p:tgtEl>
                                          <p:spTgt spid="28775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67"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87747" name="图片 287746" descr="008ah"/>
          <p:cNvPicPr>
            <a:picLocks noChangeAspect="1"/>
          </p:cNvPicPr>
          <p:nvPr/>
        </p:nvPicPr>
        <p:blipFill>
          <a:blip r:embed="rId1">
            <a:lum bright="39999" contrast="-70000"/>
          </a:blip>
          <a:stretch>
            <a:fillRect/>
          </a:stretch>
        </p:blipFill>
        <p:spPr>
          <a:xfrm rot="-284582">
            <a:off x="6588125" y="115888"/>
            <a:ext cx="1014413" cy="720725"/>
          </a:xfrm>
          <a:prstGeom prst="rect">
            <a:avLst/>
          </a:prstGeom>
          <a:noFill/>
          <a:ln w="9525">
            <a:noFill/>
          </a:ln>
        </p:spPr>
      </p:pic>
      <p:sp>
        <p:nvSpPr>
          <p:cNvPr id="287753" name="直接连接符 287752"/>
          <p:cNvSpPr/>
          <p:nvPr/>
        </p:nvSpPr>
        <p:spPr>
          <a:xfrm>
            <a:off x="1187450" y="6165850"/>
            <a:ext cx="6697663" cy="0"/>
          </a:xfrm>
          <a:prstGeom prst="line">
            <a:avLst/>
          </a:prstGeom>
          <a:ln w="60325" cap="flat" cmpd="thickThin">
            <a:solidFill>
              <a:srgbClr val="99CC00"/>
            </a:solidFill>
            <a:prstDash val="solid"/>
            <a:round/>
            <a:headEnd type="none" w="med" len="med"/>
            <a:tailEnd type="none" w="med" len="med"/>
          </a:ln>
        </p:spPr>
      </p:sp>
      <p:grpSp>
        <p:nvGrpSpPr>
          <p:cNvPr id="4099" name="组合 287753"/>
          <p:cNvGrpSpPr/>
          <p:nvPr/>
        </p:nvGrpSpPr>
        <p:grpSpPr>
          <a:xfrm>
            <a:off x="0" y="115888"/>
            <a:ext cx="9144000" cy="936625"/>
            <a:chOff x="0" y="73"/>
            <a:chExt cx="5760" cy="590"/>
          </a:xfrm>
        </p:grpSpPr>
        <p:sp>
          <p:nvSpPr>
            <p:cNvPr id="4100" name="直接连接符 287754"/>
            <p:cNvSpPr/>
            <p:nvPr/>
          </p:nvSpPr>
          <p:spPr>
            <a:xfrm>
              <a:off x="0" y="73"/>
              <a:ext cx="5760" cy="0"/>
            </a:xfrm>
            <a:prstGeom prst="line">
              <a:avLst/>
            </a:prstGeom>
            <a:ln w="47625" cap="flat" cmpd="thickThin">
              <a:solidFill>
                <a:srgbClr val="99CC00"/>
              </a:solidFill>
              <a:prstDash val="solid"/>
              <a:round/>
              <a:headEnd type="none" w="med" len="med"/>
              <a:tailEnd type="none" w="med" len="med"/>
            </a:ln>
          </p:spPr>
        </p:sp>
        <p:grpSp>
          <p:nvGrpSpPr>
            <p:cNvPr id="4101" name="组合 287755"/>
            <p:cNvGrpSpPr/>
            <p:nvPr/>
          </p:nvGrpSpPr>
          <p:grpSpPr>
            <a:xfrm>
              <a:off x="0" y="73"/>
              <a:ext cx="5760" cy="590"/>
              <a:chOff x="0" y="0"/>
              <a:chExt cx="5760" cy="646"/>
            </a:xfrm>
          </p:grpSpPr>
          <p:sp>
            <p:nvSpPr>
              <p:cNvPr id="4102" name="矩形 287756"/>
              <p:cNvSpPr/>
              <p:nvPr/>
            </p:nvSpPr>
            <p:spPr>
              <a:xfrm>
                <a:off x="0" y="0"/>
                <a:ext cx="5760" cy="516"/>
              </a:xfrm>
              <a:prstGeom prst="rect">
                <a:avLst/>
              </a:prstGeom>
              <a:gradFill rotWithShape="1">
                <a:gsLst>
                  <a:gs pos="0">
                    <a:srgbClr val="331050"/>
                  </a:gs>
                  <a:gs pos="100000">
                    <a:srgbClr val="4D1979">
                      <a:alpha val="67000"/>
                    </a:srgbClr>
                  </a:gs>
                </a:gsLst>
                <a:lin ang="18900000" scaled="1"/>
                <a:tileRect/>
              </a:gradFill>
              <a:ln w="9525">
                <a:noFill/>
              </a:ln>
            </p:spPr>
            <p:txBody>
              <a:bodyPr anchor="t" anchorCtr="0"/>
              <a:p>
                <a:endParaRPr lang="zh-CN" altLang="en-US">
                  <a:latin typeface="楷体_GB2312" panose="02010609030101010101" pitchFamily="49" charset="-122"/>
                  <a:ea typeface="楷体_GB2312" panose="02010609030101010101" pitchFamily="49" charset="-122"/>
                </a:endParaRPr>
              </a:p>
            </p:txBody>
          </p:sp>
          <p:sp>
            <p:nvSpPr>
              <p:cNvPr id="4103" name="矩形 287757"/>
              <p:cNvSpPr/>
              <p:nvPr/>
            </p:nvSpPr>
            <p:spPr>
              <a:xfrm rot="10800000">
                <a:off x="0" y="506"/>
                <a:ext cx="5760" cy="140"/>
              </a:xfrm>
              <a:prstGeom prst="rect">
                <a:avLst/>
              </a:prstGeom>
              <a:gradFill rotWithShape="1">
                <a:gsLst>
                  <a:gs pos="0">
                    <a:srgbClr val="3B3B3B">
                      <a:alpha val="0"/>
                    </a:srgbClr>
                  </a:gs>
                  <a:gs pos="100000">
                    <a:schemeClr val="bg2">
                      <a:alpha val="67000"/>
                    </a:schemeClr>
                  </a:gs>
                </a:gsLst>
                <a:lin ang="5400000" scaled="1"/>
                <a:tileRect/>
              </a:gradFill>
              <a:ln w="9525">
                <a:noFill/>
              </a:ln>
            </p:spPr>
            <p:txBody>
              <a:bodyPr anchor="t" anchorCtr="0"/>
              <a:p>
                <a:endParaRPr lang="zh-CN" altLang="en-US">
                  <a:latin typeface="楷体_GB2312" panose="02010609030101010101" pitchFamily="49" charset="-122"/>
                  <a:ea typeface="楷体_GB2312" panose="02010609030101010101" pitchFamily="49" charset="-122"/>
                </a:endParaRPr>
              </a:p>
            </p:txBody>
          </p:sp>
          <p:pic>
            <p:nvPicPr>
              <p:cNvPr id="4104" name="图片 287758"/>
              <p:cNvPicPr>
                <a:picLocks noChangeAspect="1"/>
              </p:cNvPicPr>
              <p:nvPr/>
            </p:nvPicPr>
            <p:blipFill>
              <a:blip r:embed="rId2">
                <a:lum bright="-12000"/>
              </a:blip>
              <a:srcRect t="18701" r="15749" b="42659"/>
              <a:stretch>
                <a:fillRect/>
              </a:stretch>
            </p:blipFill>
            <p:spPr>
              <a:xfrm>
                <a:off x="4781" y="0"/>
                <a:ext cx="979" cy="500"/>
              </a:xfrm>
              <a:prstGeom prst="rect">
                <a:avLst/>
              </a:prstGeom>
              <a:noFill/>
              <a:ln w="9525">
                <a:noFill/>
              </a:ln>
            </p:spPr>
          </p:pic>
          <p:sp>
            <p:nvSpPr>
              <p:cNvPr id="4105" name="矩形 287759"/>
              <p:cNvSpPr/>
              <p:nvPr/>
            </p:nvSpPr>
            <p:spPr>
              <a:xfrm>
                <a:off x="0" y="472"/>
                <a:ext cx="5760" cy="44"/>
              </a:xfrm>
              <a:prstGeom prst="rect">
                <a:avLst/>
              </a:prstGeom>
              <a:gradFill rotWithShape="1">
                <a:gsLst>
                  <a:gs pos="0">
                    <a:srgbClr val="C9E576">
                      <a:alpha val="67000"/>
                    </a:srgbClr>
                  </a:gs>
                  <a:gs pos="100000">
                    <a:srgbClr val="97C523"/>
                  </a:gs>
                </a:gsLst>
                <a:lin ang="5400000" scaled="1"/>
                <a:tileRect/>
              </a:gradFill>
              <a:ln w="9525">
                <a:noFill/>
              </a:ln>
            </p:spPr>
            <p:txBody>
              <a:bodyPr anchor="t" anchorCtr="0"/>
              <a:p>
                <a:endParaRPr lang="zh-CN" altLang="en-US">
                  <a:latin typeface="楷体_GB2312" panose="02010609030101010101" pitchFamily="49" charset="-122"/>
                  <a:ea typeface="楷体_GB2312" panose="02010609030101010101" pitchFamily="49" charset="-122"/>
                </a:endParaRPr>
              </a:p>
            </p:txBody>
          </p:sp>
          <p:sp>
            <p:nvSpPr>
              <p:cNvPr id="4106" name="矩形 287760"/>
              <p:cNvSpPr/>
              <p:nvPr/>
            </p:nvSpPr>
            <p:spPr>
              <a:xfrm>
                <a:off x="0" y="0"/>
                <a:ext cx="5760" cy="164"/>
              </a:xfrm>
              <a:prstGeom prst="rect">
                <a:avLst/>
              </a:prstGeom>
              <a:gradFill rotWithShape="1">
                <a:gsLst>
                  <a:gs pos="0">
                    <a:schemeClr val="bg1">
                      <a:alpha val="67000"/>
                    </a:schemeClr>
                  </a:gs>
                  <a:gs pos="100000">
                    <a:srgbClr val="767676">
                      <a:alpha val="0"/>
                    </a:srgbClr>
                  </a:gs>
                </a:gsLst>
                <a:lin ang="5400000" scaled="1"/>
                <a:tileRect/>
              </a:gradFill>
              <a:ln w="9525">
                <a:noFill/>
              </a:ln>
            </p:spPr>
            <p:txBody>
              <a:bodyPr anchor="t" anchorCtr="0"/>
              <a:p>
                <a:endParaRPr lang="zh-CN" altLang="en-US">
                  <a:latin typeface="楷体_GB2312" panose="02010609030101010101" pitchFamily="49" charset="-122"/>
                  <a:ea typeface="楷体_GB2312" panose="02010609030101010101" pitchFamily="49" charset="-122"/>
                </a:endParaRPr>
              </a:p>
            </p:txBody>
          </p:sp>
        </p:grpSp>
      </p:grpSp>
      <p:sp>
        <p:nvSpPr>
          <p:cNvPr id="287767" name="矩形 287766"/>
          <p:cNvSpPr/>
          <p:nvPr/>
        </p:nvSpPr>
        <p:spPr>
          <a:xfrm>
            <a:off x="1352550" y="280035"/>
            <a:ext cx="7554595" cy="405130"/>
          </a:xfrm>
          <a:prstGeom prst="rect">
            <a:avLst/>
          </a:prstGeom>
          <a:noFill/>
          <a:ln w="9525">
            <a:noFill/>
          </a:ln>
        </p:spPr>
        <p:txBody>
          <a:bodyPr anchor="b" anchorCtr="0"/>
          <a:p>
            <a:r>
              <a:rPr lang="zh-CN" altLang="en-US" sz="2400">
                <a:solidFill>
                  <a:srgbClr val="FFFF00"/>
                </a:solidFill>
                <a:latin typeface="Arial" panose="020B0604020202020204" pitchFamily="34" charset="0"/>
                <a:ea typeface="黑体" panose="02010609060101010101" pitchFamily="2" charset="-122"/>
              </a:rPr>
              <a:t>模块</a:t>
            </a:r>
            <a:r>
              <a:rPr lang="zh-CN" sz="2400">
                <a:solidFill>
                  <a:srgbClr val="FFFF00"/>
                </a:solidFill>
                <a:latin typeface="Arial" panose="020B0604020202020204" pitchFamily="34" charset="0"/>
                <a:ea typeface="黑体" panose="02010609060101010101" pitchFamily="2" charset="-122"/>
              </a:rPr>
              <a:t>八</a:t>
            </a:r>
            <a:r>
              <a:rPr lang="en-US" altLang="zh-CN" sz="2400">
                <a:solidFill>
                  <a:srgbClr val="FFFF00"/>
                </a:solidFill>
                <a:latin typeface="Arial" panose="020B0604020202020204" pitchFamily="34" charset="0"/>
                <a:ea typeface="黑体" panose="02010609060101010101" pitchFamily="2" charset="-122"/>
              </a:rPr>
              <a:t> </a:t>
            </a:r>
            <a:r>
              <a:rPr lang="zh-CN" sz="2400">
                <a:solidFill>
                  <a:srgbClr val="FFFF00"/>
                </a:solidFill>
                <a:latin typeface="Arial" panose="020B0604020202020204" pitchFamily="34" charset="0"/>
                <a:ea typeface="黑体" panose="02010609060101010101" pitchFamily="2" charset="-122"/>
              </a:rPr>
              <a:t>液压传动与气压传动</a:t>
            </a:r>
            <a:r>
              <a:rPr lang="en-US" altLang="zh-CN" sz="2400">
                <a:solidFill>
                  <a:srgbClr val="FFFF00"/>
                </a:solidFill>
                <a:latin typeface="Arial" panose="020B0604020202020204" pitchFamily="34" charset="0"/>
                <a:ea typeface="黑体" panose="02010609060101010101" pitchFamily="2" charset="-122"/>
              </a:rPr>
              <a:t>   8-5</a:t>
            </a:r>
            <a:r>
              <a:rPr lang="zh-CN" altLang="en-US" sz="2400">
                <a:solidFill>
                  <a:srgbClr val="FFFF00"/>
                </a:solidFill>
                <a:latin typeface="Arial" panose="020B0604020202020204" pitchFamily="34" charset="0"/>
                <a:ea typeface="黑体" panose="02010609060101010101" pitchFamily="2" charset="-122"/>
              </a:rPr>
              <a:t>气</a:t>
            </a:r>
            <a:r>
              <a:rPr lang="zh-CN" altLang="en-US" sz="2400">
                <a:solidFill>
                  <a:srgbClr val="FFFF00"/>
                </a:solidFill>
                <a:latin typeface="Arial" panose="020B0604020202020204" pitchFamily="34" charset="0"/>
                <a:ea typeface="黑体" panose="02010609060101010101" pitchFamily="2" charset="-122"/>
              </a:rPr>
              <a:t>压传动元件</a:t>
            </a:r>
            <a:endParaRPr lang="zh-CN" altLang="en-US" sz="2400">
              <a:solidFill>
                <a:srgbClr val="FFFF00"/>
              </a:solidFill>
              <a:latin typeface="Arial" panose="020B0604020202020204" pitchFamily="34" charset="0"/>
              <a:ea typeface="黑体" panose="02010609060101010101" pitchFamily="2" charset="-122"/>
            </a:endParaRPr>
          </a:p>
        </p:txBody>
      </p:sp>
      <p:sp>
        <p:nvSpPr>
          <p:cNvPr id="3" name="矩形 2"/>
          <p:cNvSpPr/>
          <p:nvPr/>
        </p:nvSpPr>
        <p:spPr>
          <a:xfrm>
            <a:off x="1582420" y="6260783"/>
            <a:ext cx="6048375" cy="368300"/>
          </a:xfrm>
          <a:prstGeom prst="rect">
            <a:avLst/>
          </a:prstGeom>
          <a:noFill/>
          <a:ln w="9525">
            <a:noFill/>
          </a:ln>
        </p:spPr>
        <p:txBody>
          <a:bodyPr anchor="t" anchorCtr="0">
            <a:spAutoFit/>
          </a:bodyPr>
          <a:p>
            <a:pPr algn="ctr" fontAlgn="ctr"/>
            <a:r>
              <a:rPr lang="zh-CN" altLang="en-US" sz="1800" dirty="0">
                <a:latin typeface="楷体_GB2312" panose="02010609030101010101" pitchFamily="49" charset="-122"/>
                <a:ea typeface="楷体_GB2312" panose="02010609030101010101" pitchFamily="49" charset="-122"/>
              </a:rPr>
              <a:t>宣城市信息工程学校在线精品课程</a:t>
            </a:r>
            <a:r>
              <a:rPr lang="en-US" altLang="zh-CN" sz="1800" dirty="0">
                <a:latin typeface="楷体_GB2312" panose="02010609030101010101" pitchFamily="49" charset="-122"/>
                <a:ea typeface="楷体_GB2312" panose="02010609030101010101" pitchFamily="49" charset="-122"/>
              </a:rPr>
              <a:t>--</a:t>
            </a:r>
            <a:r>
              <a:rPr lang="zh-CN" altLang="en-US" sz="1800" dirty="0">
                <a:sym typeface="+mn-ea"/>
              </a:rPr>
              <a:t>《机械基础》</a:t>
            </a:r>
            <a:endParaRPr lang="en-US" altLang="zh-CN" sz="1800">
              <a:latin typeface="楷体_GB2312" panose="02010609030101010101" pitchFamily="49" charset="-122"/>
              <a:ea typeface="楷体_GB2312" panose="02010609030101010101" pitchFamily="49" charset="-122"/>
            </a:endParaRPr>
          </a:p>
        </p:txBody>
      </p:sp>
      <p:sp>
        <p:nvSpPr>
          <p:cNvPr id="6" name="文本框 5"/>
          <p:cNvSpPr txBox="1"/>
          <p:nvPr/>
        </p:nvSpPr>
        <p:spPr>
          <a:xfrm>
            <a:off x="683895" y="1235710"/>
            <a:ext cx="3848100" cy="460375"/>
          </a:xfrm>
          <a:prstGeom prst="rect">
            <a:avLst/>
          </a:prstGeom>
          <a:noFill/>
        </p:spPr>
        <p:txBody>
          <a:bodyPr wrap="none" rtlCol="0" anchor="t">
            <a:spAutoFit/>
          </a:bodyPr>
          <a:p>
            <a:r>
              <a:rPr lang="zh-CN" sz="2400">
                <a:ea typeface="宋体" panose="02010600030101010101" pitchFamily="2" charset="-122"/>
                <a:sym typeface="+mn-ea"/>
              </a:rPr>
              <a:t>一、气源装置</a:t>
            </a:r>
            <a:r>
              <a:rPr lang="en-US" altLang="zh-CN" sz="2400" b="0">
                <a:ea typeface="宋体" panose="02010600030101010101" pitchFamily="2" charset="-122"/>
                <a:sym typeface="+mn-ea"/>
              </a:rPr>
              <a:t>--</a:t>
            </a:r>
            <a:r>
              <a:rPr lang="zh-CN" altLang="en-US" sz="2400" b="0">
                <a:ea typeface="宋体" panose="02010600030101010101" pitchFamily="2" charset="-122"/>
                <a:sym typeface="+mn-ea"/>
              </a:rPr>
              <a:t>空气压缩机</a:t>
            </a:r>
            <a:endParaRPr lang="zh-CN" altLang="en-US" sz="2400" b="0">
              <a:ea typeface="宋体" panose="02010600030101010101" pitchFamily="2" charset="-122"/>
              <a:sym typeface="+mn-ea"/>
            </a:endParaRPr>
          </a:p>
        </p:txBody>
      </p:sp>
      <p:sp>
        <p:nvSpPr>
          <p:cNvPr id="7" name="文本框 6"/>
          <p:cNvSpPr txBox="1"/>
          <p:nvPr/>
        </p:nvSpPr>
        <p:spPr>
          <a:xfrm>
            <a:off x="1043940" y="5229225"/>
            <a:ext cx="7054215" cy="904240"/>
          </a:xfrm>
          <a:prstGeom prst="rect">
            <a:avLst/>
          </a:prstGeom>
          <a:noFill/>
        </p:spPr>
        <p:txBody>
          <a:bodyPr wrap="square" rtlCol="0">
            <a:spAutoFit/>
          </a:bodyPr>
          <a:p>
            <a:pPr marL="692785" marR="5080" indent="-680085">
              <a:lnSpc>
                <a:spcPct val="130000"/>
              </a:lnSpc>
              <a:spcBef>
                <a:spcPts val="100"/>
              </a:spcBef>
            </a:pPr>
            <a:r>
              <a:rPr b="0" dirty="0">
                <a:latin typeface="微软雅黑" panose="020B0503020204020204" charset="-122"/>
                <a:cs typeface="微软雅黑" panose="020B0503020204020204" charset="-122"/>
                <a:sym typeface="+mn-ea"/>
              </a:rPr>
              <a:t>1—连杆</a:t>
            </a:r>
            <a:r>
              <a:rPr b="0" spc="335" dirty="0">
                <a:latin typeface="微软雅黑" panose="020B0503020204020204" charset="-122"/>
                <a:cs typeface="微软雅黑" panose="020B0503020204020204" charset="-122"/>
                <a:sym typeface="+mn-ea"/>
              </a:rPr>
              <a:t> </a:t>
            </a:r>
            <a:r>
              <a:rPr b="0" spc="-5" dirty="0">
                <a:latin typeface="微软雅黑" panose="020B0503020204020204" charset="-122"/>
                <a:cs typeface="微软雅黑" panose="020B0503020204020204" charset="-122"/>
                <a:sym typeface="+mn-ea"/>
              </a:rPr>
              <a:t>2—</a:t>
            </a:r>
            <a:r>
              <a:rPr b="0" dirty="0">
                <a:latin typeface="微软雅黑" panose="020B0503020204020204" charset="-122"/>
                <a:cs typeface="微软雅黑" panose="020B0503020204020204" charset="-122"/>
                <a:sym typeface="+mn-ea"/>
              </a:rPr>
              <a:t>活塞</a:t>
            </a:r>
            <a:r>
              <a:rPr b="0" spc="325" dirty="0">
                <a:latin typeface="微软雅黑" panose="020B0503020204020204" charset="-122"/>
                <a:cs typeface="微软雅黑" panose="020B0503020204020204" charset="-122"/>
                <a:sym typeface="+mn-ea"/>
              </a:rPr>
              <a:t> </a:t>
            </a:r>
            <a:r>
              <a:rPr b="0" spc="-5" dirty="0">
                <a:latin typeface="微软雅黑" panose="020B0503020204020204" charset="-122"/>
                <a:cs typeface="微软雅黑" panose="020B0503020204020204" charset="-122"/>
                <a:sym typeface="+mn-ea"/>
              </a:rPr>
              <a:t>3—</a:t>
            </a:r>
            <a:r>
              <a:rPr b="0" dirty="0">
                <a:latin typeface="微软雅黑" panose="020B0503020204020204" charset="-122"/>
                <a:cs typeface="微软雅黑" panose="020B0503020204020204" charset="-122"/>
                <a:sym typeface="+mn-ea"/>
              </a:rPr>
              <a:t>排气阀</a:t>
            </a:r>
            <a:r>
              <a:rPr b="0" spc="325" dirty="0">
                <a:latin typeface="微软雅黑" panose="020B0503020204020204" charset="-122"/>
                <a:cs typeface="微软雅黑" panose="020B0503020204020204" charset="-122"/>
                <a:sym typeface="+mn-ea"/>
              </a:rPr>
              <a:t> </a:t>
            </a:r>
            <a:r>
              <a:rPr b="0" spc="-5" dirty="0">
                <a:latin typeface="微软雅黑" panose="020B0503020204020204" charset="-122"/>
                <a:cs typeface="微软雅黑" panose="020B0503020204020204" charset="-122"/>
                <a:sym typeface="+mn-ea"/>
              </a:rPr>
              <a:t>4—</a:t>
            </a:r>
            <a:r>
              <a:rPr b="0" dirty="0">
                <a:latin typeface="微软雅黑" panose="020B0503020204020204" charset="-122"/>
                <a:cs typeface="微软雅黑" panose="020B0503020204020204" charset="-122"/>
                <a:sym typeface="+mn-ea"/>
              </a:rPr>
              <a:t>吸气阀</a:t>
            </a:r>
            <a:r>
              <a:rPr b="0" spc="325" dirty="0">
                <a:latin typeface="微软雅黑" panose="020B0503020204020204" charset="-122"/>
                <a:cs typeface="微软雅黑" panose="020B0503020204020204" charset="-122"/>
                <a:sym typeface="+mn-ea"/>
              </a:rPr>
              <a:t> </a:t>
            </a:r>
            <a:r>
              <a:rPr b="0" spc="-5" dirty="0">
                <a:latin typeface="微软雅黑" panose="020B0503020204020204" charset="-122"/>
                <a:cs typeface="微软雅黑" panose="020B0503020204020204" charset="-122"/>
                <a:sym typeface="+mn-ea"/>
              </a:rPr>
              <a:t>5—</a:t>
            </a:r>
            <a:r>
              <a:rPr b="0" dirty="0">
                <a:latin typeface="微软雅黑" panose="020B0503020204020204" charset="-122"/>
                <a:cs typeface="微软雅黑" panose="020B0503020204020204" charset="-122"/>
                <a:sym typeface="+mn-ea"/>
              </a:rPr>
              <a:t>缸体</a:t>
            </a:r>
            <a:r>
              <a:rPr b="0" spc="325" dirty="0">
                <a:latin typeface="微软雅黑" panose="020B0503020204020204" charset="-122"/>
                <a:cs typeface="微软雅黑" panose="020B0503020204020204" charset="-122"/>
                <a:sym typeface="+mn-ea"/>
              </a:rPr>
              <a:t> </a:t>
            </a:r>
            <a:r>
              <a:rPr b="0" spc="-5" dirty="0">
                <a:latin typeface="微软雅黑" panose="020B0503020204020204" charset="-122"/>
                <a:cs typeface="微软雅黑" panose="020B0503020204020204" charset="-122"/>
                <a:sym typeface="+mn-ea"/>
              </a:rPr>
              <a:t>6—</a:t>
            </a:r>
            <a:r>
              <a:rPr b="0" dirty="0">
                <a:latin typeface="微软雅黑" panose="020B0503020204020204" charset="-122"/>
                <a:cs typeface="微软雅黑" panose="020B0503020204020204" charset="-122"/>
                <a:sym typeface="+mn-ea"/>
              </a:rPr>
              <a:t>曲柄 </a:t>
            </a:r>
            <a:endParaRPr b="0" dirty="0">
              <a:latin typeface="微软雅黑" panose="020B0503020204020204" charset="-122"/>
              <a:cs typeface="微软雅黑" panose="020B0503020204020204" charset="-122"/>
              <a:sym typeface="+mn-ea"/>
            </a:endParaRPr>
          </a:p>
          <a:p>
            <a:pPr marL="692785" marR="5080" indent="-680085">
              <a:lnSpc>
                <a:spcPct val="130000"/>
              </a:lnSpc>
              <a:spcBef>
                <a:spcPts val="100"/>
              </a:spcBef>
            </a:pPr>
            <a:r>
              <a:rPr b="0" spc="-5" dirty="0">
                <a:latin typeface="微软雅黑" panose="020B0503020204020204" charset="-122"/>
                <a:cs typeface="微软雅黑" panose="020B0503020204020204" charset="-122"/>
                <a:sym typeface="+mn-ea"/>
              </a:rPr>
              <a:t>A—</a:t>
            </a:r>
            <a:r>
              <a:rPr b="0" dirty="0">
                <a:latin typeface="微软雅黑" panose="020B0503020204020204" charset="-122"/>
                <a:cs typeface="微软雅黑" panose="020B0503020204020204" charset="-122"/>
                <a:sym typeface="+mn-ea"/>
              </a:rPr>
              <a:t>密封工作容积</a:t>
            </a:r>
            <a:r>
              <a:rPr b="0" spc="335" dirty="0">
                <a:latin typeface="微软雅黑" panose="020B0503020204020204" charset="-122"/>
                <a:cs typeface="微软雅黑" panose="020B0503020204020204" charset="-122"/>
                <a:sym typeface="+mn-ea"/>
              </a:rPr>
              <a:t> </a:t>
            </a:r>
            <a:r>
              <a:rPr b="0" spc="-5" dirty="0">
                <a:latin typeface="微软雅黑" panose="020B0503020204020204" charset="-122"/>
                <a:cs typeface="微软雅黑" panose="020B0503020204020204" charset="-122"/>
                <a:sym typeface="+mn-ea"/>
              </a:rPr>
              <a:t>D—</a:t>
            </a:r>
            <a:r>
              <a:rPr b="0" dirty="0">
                <a:latin typeface="微软雅黑" panose="020B0503020204020204" charset="-122"/>
                <a:cs typeface="微软雅黑" panose="020B0503020204020204" charset="-122"/>
                <a:sym typeface="+mn-ea"/>
              </a:rPr>
              <a:t>进气室</a:t>
            </a:r>
            <a:r>
              <a:rPr b="0" spc="340" dirty="0">
                <a:latin typeface="微软雅黑" panose="020B0503020204020204" charset="-122"/>
                <a:cs typeface="微软雅黑" panose="020B0503020204020204" charset="-122"/>
                <a:sym typeface="+mn-ea"/>
              </a:rPr>
              <a:t> </a:t>
            </a:r>
            <a:r>
              <a:rPr b="0" spc="-5" dirty="0">
                <a:latin typeface="微软雅黑" panose="020B0503020204020204" charset="-122"/>
                <a:cs typeface="微软雅黑" panose="020B0503020204020204" charset="-122"/>
                <a:sym typeface="+mn-ea"/>
              </a:rPr>
              <a:t>E—</a:t>
            </a:r>
            <a:r>
              <a:rPr b="0" dirty="0">
                <a:latin typeface="微软雅黑" panose="020B0503020204020204" charset="-122"/>
                <a:cs typeface="微软雅黑" panose="020B0503020204020204" charset="-122"/>
                <a:sym typeface="+mn-ea"/>
              </a:rPr>
              <a:t>出气室</a:t>
            </a:r>
            <a:endParaRPr lang="zh-CN" altLang="en-US" b="0"/>
          </a:p>
        </p:txBody>
      </p:sp>
      <p:sp>
        <p:nvSpPr>
          <p:cNvPr id="20" name="object 20"/>
          <p:cNvSpPr/>
          <p:nvPr/>
        </p:nvSpPr>
        <p:spPr>
          <a:xfrm>
            <a:off x="4787900" y="1960880"/>
            <a:ext cx="2553970" cy="3199765"/>
          </a:xfrm>
          <a:prstGeom prst="rect">
            <a:avLst/>
          </a:prstGeom>
          <a:blipFill>
            <a:blip r:embed="rId3" cstate="print"/>
            <a:stretch>
              <a:fillRect/>
            </a:stretch>
          </a:blipFill>
        </p:spPr>
        <p:txBody>
          <a:bodyPr wrap="square" lIns="0" tIns="0" rIns="0" bIns="0" rtlCol="0"/>
          <a:p/>
        </p:txBody>
      </p:sp>
      <p:sp>
        <p:nvSpPr>
          <p:cNvPr id="21" name="object 21"/>
          <p:cNvSpPr/>
          <p:nvPr/>
        </p:nvSpPr>
        <p:spPr>
          <a:xfrm>
            <a:off x="1403985" y="1996440"/>
            <a:ext cx="2706370" cy="3084195"/>
          </a:xfrm>
          <a:prstGeom prst="rect">
            <a:avLst/>
          </a:prstGeom>
          <a:blipFill>
            <a:blip r:embed="rId4" cstate="print"/>
            <a:stretch>
              <a:fillRect/>
            </a:stretch>
          </a:blipFill>
        </p:spPr>
        <p:txBody>
          <a:bodyPr wrap="square" lIns="0" tIns="0" rIns="0" bIns="0" rtlCol="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87767"/>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87747"/>
                                        </p:tgtEl>
                                        <p:attrNameLst>
                                          <p:attrName>style.visibility</p:attrName>
                                        </p:attrNameLst>
                                      </p:cBhvr>
                                      <p:to>
                                        <p:strVal val="visible"/>
                                      </p:to>
                                    </p:set>
                                    <p:animEffect transition="in" filter="fade">
                                      <p:cBhvr>
                                        <p:cTn id="9" dur="2000"/>
                                        <p:tgtEl>
                                          <p:spTgt spid="287747"/>
                                        </p:tgtEl>
                                      </p:cBhvr>
                                    </p:animEffect>
                                  </p:childTnLst>
                                </p:cTn>
                              </p:par>
                              <p:par>
                                <p:cTn id="10" presetID="10" presetClass="entr" presetSubtype="0" fill="hold" nodeType="withEffect">
                                  <p:stCondLst>
                                    <p:cond delay="0"/>
                                  </p:stCondLst>
                                  <p:childTnLst>
                                    <p:set>
                                      <p:cBhvr>
                                        <p:cTn id="11" dur="1" fill="hold">
                                          <p:stCondLst>
                                            <p:cond delay="0"/>
                                          </p:stCondLst>
                                        </p:cTn>
                                        <p:tgtEl>
                                          <p:spTgt spid="287753"/>
                                        </p:tgtEl>
                                        <p:attrNameLst>
                                          <p:attrName>style.visibility</p:attrName>
                                        </p:attrNameLst>
                                      </p:cBhvr>
                                      <p:to>
                                        <p:strVal val="visible"/>
                                      </p:to>
                                    </p:set>
                                    <p:animEffect transition="in" filter="fade">
                                      <p:cBhvr>
                                        <p:cTn id="12" dur="2000"/>
                                        <p:tgtEl>
                                          <p:spTgt spid="28775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67"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87747" name="图片 287746" descr="008ah"/>
          <p:cNvPicPr>
            <a:picLocks noChangeAspect="1"/>
          </p:cNvPicPr>
          <p:nvPr/>
        </p:nvPicPr>
        <p:blipFill>
          <a:blip r:embed="rId1">
            <a:lum bright="39999" contrast="-70000"/>
          </a:blip>
          <a:stretch>
            <a:fillRect/>
          </a:stretch>
        </p:blipFill>
        <p:spPr>
          <a:xfrm rot="-284582">
            <a:off x="6588125" y="115888"/>
            <a:ext cx="1014413" cy="720725"/>
          </a:xfrm>
          <a:prstGeom prst="rect">
            <a:avLst/>
          </a:prstGeom>
          <a:noFill/>
          <a:ln w="9525">
            <a:noFill/>
          </a:ln>
        </p:spPr>
      </p:pic>
      <p:sp>
        <p:nvSpPr>
          <p:cNvPr id="287753" name="直接连接符 287752"/>
          <p:cNvSpPr/>
          <p:nvPr/>
        </p:nvSpPr>
        <p:spPr>
          <a:xfrm>
            <a:off x="1187450" y="6165850"/>
            <a:ext cx="6697663" cy="0"/>
          </a:xfrm>
          <a:prstGeom prst="line">
            <a:avLst/>
          </a:prstGeom>
          <a:ln w="60325" cap="flat" cmpd="thickThin">
            <a:solidFill>
              <a:srgbClr val="99CC00"/>
            </a:solidFill>
            <a:prstDash val="solid"/>
            <a:round/>
            <a:headEnd type="none" w="med" len="med"/>
            <a:tailEnd type="none" w="med" len="med"/>
          </a:ln>
        </p:spPr>
      </p:sp>
      <p:grpSp>
        <p:nvGrpSpPr>
          <p:cNvPr id="4099" name="组合 287753"/>
          <p:cNvGrpSpPr/>
          <p:nvPr/>
        </p:nvGrpSpPr>
        <p:grpSpPr>
          <a:xfrm>
            <a:off x="0" y="115888"/>
            <a:ext cx="9144000" cy="936625"/>
            <a:chOff x="0" y="73"/>
            <a:chExt cx="5760" cy="590"/>
          </a:xfrm>
        </p:grpSpPr>
        <p:sp>
          <p:nvSpPr>
            <p:cNvPr id="4100" name="直接连接符 287754"/>
            <p:cNvSpPr/>
            <p:nvPr/>
          </p:nvSpPr>
          <p:spPr>
            <a:xfrm>
              <a:off x="0" y="73"/>
              <a:ext cx="5760" cy="0"/>
            </a:xfrm>
            <a:prstGeom prst="line">
              <a:avLst/>
            </a:prstGeom>
            <a:ln w="47625" cap="flat" cmpd="thickThin">
              <a:solidFill>
                <a:srgbClr val="99CC00"/>
              </a:solidFill>
              <a:prstDash val="solid"/>
              <a:round/>
              <a:headEnd type="none" w="med" len="med"/>
              <a:tailEnd type="none" w="med" len="med"/>
            </a:ln>
          </p:spPr>
        </p:sp>
        <p:grpSp>
          <p:nvGrpSpPr>
            <p:cNvPr id="4101" name="组合 287755"/>
            <p:cNvGrpSpPr/>
            <p:nvPr/>
          </p:nvGrpSpPr>
          <p:grpSpPr>
            <a:xfrm>
              <a:off x="0" y="73"/>
              <a:ext cx="5760" cy="590"/>
              <a:chOff x="0" y="0"/>
              <a:chExt cx="5760" cy="646"/>
            </a:xfrm>
          </p:grpSpPr>
          <p:sp>
            <p:nvSpPr>
              <p:cNvPr id="4102" name="矩形 287756"/>
              <p:cNvSpPr/>
              <p:nvPr/>
            </p:nvSpPr>
            <p:spPr>
              <a:xfrm>
                <a:off x="0" y="0"/>
                <a:ext cx="5760" cy="516"/>
              </a:xfrm>
              <a:prstGeom prst="rect">
                <a:avLst/>
              </a:prstGeom>
              <a:gradFill rotWithShape="1">
                <a:gsLst>
                  <a:gs pos="0">
                    <a:srgbClr val="331050"/>
                  </a:gs>
                  <a:gs pos="100000">
                    <a:srgbClr val="4D1979">
                      <a:alpha val="67000"/>
                    </a:srgbClr>
                  </a:gs>
                </a:gsLst>
                <a:lin ang="18900000" scaled="1"/>
                <a:tileRect/>
              </a:gradFill>
              <a:ln w="9525">
                <a:noFill/>
              </a:ln>
            </p:spPr>
            <p:txBody>
              <a:bodyPr anchor="t" anchorCtr="0"/>
              <a:p>
                <a:endParaRPr lang="zh-CN" altLang="en-US">
                  <a:latin typeface="楷体_GB2312" panose="02010609030101010101" pitchFamily="49" charset="-122"/>
                  <a:ea typeface="楷体_GB2312" panose="02010609030101010101" pitchFamily="49" charset="-122"/>
                </a:endParaRPr>
              </a:p>
            </p:txBody>
          </p:sp>
          <p:sp>
            <p:nvSpPr>
              <p:cNvPr id="4103" name="矩形 287757"/>
              <p:cNvSpPr/>
              <p:nvPr/>
            </p:nvSpPr>
            <p:spPr>
              <a:xfrm rot="10800000">
                <a:off x="0" y="506"/>
                <a:ext cx="5760" cy="140"/>
              </a:xfrm>
              <a:prstGeom prst="rect">
                <a:avLst/>
              </a:prstGeom>
              <a:gradFill rotWithShape="1">
                <a:gsLst>
                  <a:gs pos="0">
                    <a:srgbClr val="3B3B3B">
                      <a:alpha val="0"/>
                    </a:srgbClr>
                  </a:gs>
                  <a:gs pos="100000">
                    <a:schemeClr val="bg2">
                      <a:alpha val="67000"/>
                    </a:schemeClr>
                  </a:gs>
                </a:gsLst>
                <a:lin ang="5400000" scaled="1"/>
                <a:tileRect/>
              </a:gradFill>
              <a:ln w="9525">
                <a:noFill/>
              </a:ln>
            </p:spPr>
            <p:txBody>
              <a:bodyPr anchor="t" anchorCtr="0"/>
              <a:p>
                <a:endParaRPr lang="zh-CN" altLang="en-US">
                  <a:latin typeface="楷体_GB2312" panose="02010609030101010101" pitchFamily="49" charset="-122"/>
                  <a:ea typeface="楷体_GB2312" panose="02010609030101010101" pitchFamily="49" charset="-122"/>
                </a:endParaRPr>
              </a:p>
            </p:txBody>
          </p:sp>
          <p:pic>
            <p:nvPicPr>
              <p:cNvPr id="4104" name="图片 287758"/>
              <p:cNvPicPr>
                <a:picLocks noChangeAspect="1"/>
              </p:cNvPicPr>
              <p:nvPr/>
            </p:nvPicPr>
            <p:blipFill>
              <a:blip r:embed="rId2">
                <a:lum bright="-12000"/>
              </a:blip>
              <a:srcRect t="18701" r="15749" b="42659"/>
              <a:stretch>
                <a:fillRect/>
              </a:stretch>
            </p:blipFill>
            <p:spPr>
              <a:xfrm>
                <a:off x="4781" y="0"/>
                <a:ext cx="979" cy="500"/>
              </a:xfrm>
              <a:prstGeom prst="rect">
                <a:avLst/>
              </a:prstGeom>
              <a:noFill/>
              <a:ln w="9525">
                <a:noFill/>
              </a:ln>
            </p:spPr>
          </p:pic>
          <p:sp>
            <p:nvSpPr>
              <p:cNvPr id="4105" name="矩形 287759"/>
              <p:cNvSpPr/>
              <p:nvPr/>
            </p:nvSpPr>
            <p:spPr>
              <a:xfrm>
                <a:off x="0" y="472"/>
                <a:ext cx="5760" cy="44"/>
              </a:xfrm>
              <a:prstGeom prst="rect">
                <a:avLst/>
              </a:prstGeom>
              <a:gradFill rotWithShape="1">
                <a:gsLst>
                  <a:gs pos="0">
                    <a:srgbClr val="C9E576">
                      <a:alpha val="67000"/>
                    </a:srgbClr>
                  </a:gs>
                  <a:gs pos="100000">
                    <a:srgbClr val="97C523"/>
                  </a:gs>
                </a:gsLst>
                <a:lin ang="5400000" scaled="1"/>
                <a:tileRect/>
              </a:gradFill>
              <a:ln w="9525">
                <a:noFill/>
              </a:ln>
            </p:spPr>
            <p:txBody>
              <a:bodyPr anchor="t" anchorCtr="0"/>
              <a:p>
                <a:endParaRPr lang="zh-CN" altLang="en-US">
                  <a:latin typeface="楷体_GB2312" panose="02010609030101010101" pitchFamily="49" charset="-122"/>
                  <a:ea typeface="楷体_GB2312" panose="02010609030101010101" pitchFamily="49" charset="-122"/>
                </a:endParaRPr>
              </a:p>
            </p:txBody>
          </p:sp>
          <p:sp>
            <p:nvSpPr>
              <p:cNvPr id="4106" name="矩形 287760"/>
              <p:cNvSpPr/>
              <p:nvPr/>
            </p:nvSpPr>
            <p:spPr>
              <a:xfrm>
                <a:off x="0" y="0"/>
                <a:ext cx="5760" cy="164"/>
              </a:xfrm>
              <a:prstGeom prst="rect">
                <a:avLst/>
              </a:prstGeom>
              <a:gradFill rotWithShape="1">
                <a:gsLst>
                  <a:gs pos="0">
                    <a:schemeClr val="bg1">
                      <a:alpha val="67000"/>
                    </a:schemeClr>
                  </a:gs>
                  <a:gs pos="100000">
                    <a:srgbClr val="767676">
                      <a:alpha val="0"/>
                    </a:srgbClr>
                  </a:gs>
                </a:gsLst>
                <a:lin ang="5400000" scaled="1"/>
                <a:tileRect/>
              </a:gradFill>
              <a:ln w="9525">
                <a:noFill/>
              </a:ln>
            </p:spPr>
            <p:txBody>
              <a:bodyPr anchor="t" anchorCtr="0"/>
              <a:p>
                <a:endParaRPr lang="zh-CN" altLang="en-US">
                  <a:latin typeface="楷体_GB2312" panose="02010609030101010101" pitchFamily="49" charset="-122"/>
                  <a:ea typeface="楷体_GB2312" panose="02010609030101010101" pitchFamily="49" charset="-122"/>
                </a:endParaRPr>
              </a:p>
            </p:txBody>
          </p:sp>
        </p:grpSp>
      </p:grpSp>
      <p:sp>
        <p:nvSpPr>
          <p:cNvPr id="287767" name="矩形 287766"/>
          <p:cNvSpPr/>
          <p:nvPr/>
        </p:nvSpPr>
        <p:spPr>
          <a:xfrm>
            <a:off x="1352550" y="280035"/>
            <a:ext cx="7554595" cy="405130"/>
          </a:xfrm>
          <a:prstGeom prst="rect">
            <a:avLst/>
          </a:prstGeom>
          <a:noFill/>
          <a:ln w="9525">
            <a:noFill/>
          </a:ln>
        </p:spPr>
        <p:txBody>
          <a:bodyPr anchor="b" anchorCtr="0"/>
          <a:p>
            <a:r>
              <a:rPr lang="zh-CN" altLang="en-US" sz="2400">
                <a:solidFill>
                  <a:srgbClr val="FFFF00"/>
                </a:solidFill>
                <a:latin typeface="Arial" panose="020B0604020202020204" pitchFamily="34" charset="0"/>
                <a:ea typeface="黑体" panose="02010609060101010101" pitchFamily="2" charset="-122"/>
              </a:rPr>
              <a:t>模块</a:t>
            </a:r>
            <a:r>
              <a:rPr lang="zh-CN" sz="2400">
                <a:solidFill>
                  <a:srgbClr val="FFFF00"/>
                </a:solidFill>
                <a:latin typeface="Arial" panose="020B0604020202020204" pitchFamily="34" charset="0"/>
                <a:ea typeface="黑体" panose="02010609060101010101" pitchFamily="2" charset="-122"/>
              </a:rPr>
              <a:t>八</a:t>
            </a:r>
            <a:r>
              <a:rPr lang="en-US" altLang="zh-CN" sz="2400">
                <a:solidFill>
                  <a:srgbClr val="FFFF00"/>
                </a:solidFill>
                <a:latin typeface="Arial" panose="020B0604020202020204" pitchFamily="34" charset="0"/>
                <a:ea typeface="黑体" panose="02010609060101010101" pitchFamily="2" charset="-122"/>
              </a:rPr>
              <a:t> </a:t>
            </a:r>
            <a:r>
              <a:rPr lang="zh-CN" sz="2400">
                <a:solidFill>
                  <a:srgbClr val="FFFF00"/>
                </a:solidFill>
                <a:latin typeface="Arial" panose="020B0604020202020204" pitchFamily="34" charset="0"/>
                <a:ea typeface="黑体" panose="02010609060101010101" pitchFamily="2" charset="-122"/>
              </a:rPr>
              <a:t>液压传动与气压传动</a:t>
            </a:r>
            <a:r>
              <a:rPr lang="en-US" altLang="zh-CN" sz="2400">
                <a:solidFill>
                  <a:srgbClr val="FFFF00"/>
                </a:solidFill>
                <a:latin typeface="Arial" panose="020B0604020202020204" pitchFamily="34" charset="0"/>
                <a:ea typeface="黑体" panose="02010609060101010101" pitchFamily="2" charset="-122"/>
              </a:rPr>
              <a:t>   8-5</a:t>
            </a:r>
            <a:r>
              <a:rPr lang="zh-CN" altLang="en-US" sz="2400">
                <a:solidFill>
                  <a:srgbClr val="FFFF00"/>
                </a:solidFill>
                <a:latin typeface="Arial" panose="020B0604020202020204" pitchFamily="34" charset="0"/>
                <a:ea typeface="黑体" panose="02010609060101010101" pitchFamily="2" charset="-122"/>
              </a:rPr>
              <a:t>气</a:t>
            </a:r>
            <a:r>
              <a:rPr lang="zh-CN" altLang="en-US" sz="2400">
                <a:solidFill>
                  <a:srgbClr val="FFFF00"/>
                </a:solidFill>
                <a:latin typeface="Arial" panose="020B0604020202020204" pitchFamily="34" charset="0"/>
                <a:ea typeface="黑体" panose="02010609060101010101" pitchFamily="2" charset="-122"/>
              </a:rPr>
              <a:t>压传动元件</a:t>
            </a:r>
            <a:endParaRPr lang="zh-CN" altLang="en-US" sz="2400">
              <a:solidFill>
                <a:srgbClr val="FFFF00"/>
              </a:solidFill>
              <a:latin typeface="Arial" panose="020B0604020202020204" pitchFamily="34" charset="0"/>
              <a:ea typeface="黑体" panose="02010609060101010101" pitchFamily="2" charset="-122"/>
            </a:endParaRPr>
          </a:p>
        </p:txBody>
      </p:sp>
      <p:sp>
        <p:nvSpPr>
          <p:cNvPr id="3" name="矩形 2"/>
          <p:cNvSpPr/>
          <p:nvPr/>
        </p:nvSpPr>
        <p:spPr>
          <a:xfrm>
            <a:off x="1582420" y="6260783"/>
            <a:ext cx="6048375" cy="368300"/>
          </a:xfrm>
          <a:prstGeom prst="rect">
            <a:avLst/>
          </a:prstGeom>
          <a:noFill/>
          <a:ln w="9525">
            <a:noFill/>
          </a:ln>
        </p:spPr>
        <p:txBody>
          <a:bodyPr anchor="t" anchorCtr="0">
            <a:spAutoFit/>
          </a:bodyPr>
          <a:p>
            <a:pPr algn="ctr" fontAlgn="ctr"/>
            <a:r>
              <a:rPr lang="zh-CN" altLang="en-US" sz="1800" dirty="0">
                <a:latin typeface="楷体_GB2312" panose="02010609030101010101" pitchFamily="49" charset="-122"/>
                <a:ea typeface="楷体_GB2312" panose="02010609030101010101" pitchFamily="49" charset="-122"/>
              </a:rPr>
              <a:t>宣城市信息工程学校在线精品课程</a:t>
            </a:r>
            <a:r>
              <a:rPr lang="en-US" altLang="zh-CN" sz="1800" dirty="0">
                <a:latin typeface="楷体_GB2312" panose="02010609030101010101" pitchFamily="49" charset="-122"/>
                <a:ea typeface="楷体_GB2312" panose="02010609030101010101" pitchFamily="49" charset="-122"/>
              </a:rPr>
              <a:t>--</a:t>
            </a:r>
            <a:r>
              <a:rPr lang="zh-CN" altLang="en-US" sz="1800" dirty="0">
                <a:sym typeface="+mn-ea"/>
              </a:rPr>
              <a:t>《机械基础》</a:t>
            </a:r>
            <a:endParaRPr lang="en-US" altLang="zh-CN" sz="1800">
              <a:latin typeface="楷体_GB2312" panose="02010609030101010101" pitchFamily="49" charset="-122"/>
              <a:ea typeface="楷体_GB2312" panose="02010609030101010101" pitchFamily="49" charset="-122"/>
            </a:endParaRPr>
          </a:p>
        </p:txBody>
      </p:sp>
      <p:sp>
        <p:nvSpPr>
          <p:cNvPr id="6" name="文本框 5"/>
          <p:cNvSpPr txBox="1"/>
          <p:nvPr/>
        </p:nvSpPr>
        <p:spPr>
          <a:xfrm>
            <a:off x="683895" y="1235710"/>
            <a:ext cx="3848100" cy="460375"/>
          </a:xfrm>
          <a:prstGeom prst="rect">
            <a:avLst/>
          </a:prstGeom>
          <a:noFill/>
        </p:spPr>
        <p:txBody>
          <a:bodyPr wrap="none" rtlCol="0" anchor="t">
            <a:spAutoFit/>
          </a:bodyPr>
          <a:p>
            <a:r>
              <a:rPr lang="zh-CN" sz="2400">
                <a:ea typeface="宋体" panose="02010600030101010101" pitchFamily="2" charset="-122"/>
                <a:sym typeface="+mn-ea"/>
              </a:rPr>
              <a:t>一、气源装置</a:t>
            </a:r>
            <a:r>
              <a:rPr lang="en-US" altLang="zh-CN" sz="2400" b="0">
                <a:ea typeface="宋体" panose="02010600030101010101" pitchFamily="2" charset="-122"/>
                <a:sym typeface="+mn-ea"/>
              </a:rPr>
              <a:t>--</a:t>
            </a:r>
            <a:r>
              <a:rPr lang="zh-CN" altLang="en-US" sz="2400" b="0">
                <a:ea typeface="宋体" panose="02010600030101010101" pitchFamily="2" charset="-122"/>
                <a:sym typeface="+mn-ea"/>
              </a:rPr>
              <a:t>空气压缩机</a:t>
            </a:r>
            <a:endParaRPr lang="zh-CN" altLang="en-US" sz="2400" b="0">
              <a:ea typeface="宋体" panose="02010600030101010101" pitchFamily="2" charset="-122"/>
              <a:sym typeface="+mn-ea"/>
            </a:endParaRPr>
          </a:p>
        </p:txBody>
      </p:sp>
      <p:sp>
        <p:nvSpPr>
          <p:cNvPr id="14" name="object 14"/>
          <p:cNvSpPr/>
          <p:nvPr/>
        </p:nvSpPr>
        <p:spPr>
          <a:xfrm>
            <a:off x="755650" y="3160395"/>
            <a:ext cx="3572510" cy="2665730"/>
          </a:xfrm>
          <a:prstGeom prst="rect">
            <a:avLst/>
          </a:prstGeom>
          <a:blipFill>
            <a:blip r:embed="rId3" cstate="print"/>
            <a:stretch>
              <a:fillRect/>
            </a:stretch>
          </a:blipFill>
        </p:spPr>
        <p:txBody>
          <a:bodyPr wrap="square" lIns="0" tIns="0" rIns="0" bIns="0" rtlCol="0"/>
          <a:p/>
        </p:txBody>
      </p:sp>
      <p:sp>
        <p:nvSpPr>
          <p:cNvPr id="12" name="object 12"/>
          <p:cNvSpPr/>
          <p:nvPr/>
        </p:nvSpPr>
        <p:spPr>
          <a:xfrm>
            <a:off x="4566285" y="3305175"/>
            <a:ext cx="3189605" cy="2480310"/>
          </a:xfrm>
          <a:prstGeom prst="rect">
            <a:avLst/>
          </a:prstGeom>
          <a:blipFill>
            <a:blip r:embed="rId4" cstate="print"/>
            <a:stretch>
              <a:fillRect/>
            </a:stretch>
          </a:blipFill>
        </p:spPr>
        <p:txBody>
          <a:bodyPr wrap="square" lIns="0" tIns="0" rIns="0" bIns="0" rtlCol="0"/>
          <a:p/>
        </p:txBody>
      </p:sp>
      <p:sp>
        <p:nvSpPr>
          <p:cNvPr id="2" name="文本框 1"/>
          <p:cNvSpPr txBox="1"/>
          <p:nvPr/>
        </p:nvSpPr>
        <p:spPr>
          <a:xfrm>
            <a:off x="434340" y="1916430"/>
            <a:ext cx="8345170" cy="891540"/>
          </a:xfrm>
          <a:prstGeom prst="rect">
            <a:avLst/>
          </a:prstGeom>
          <a:noFill/>
        </p:spPr>
        <p:txBody>
          <a:bodyPr wrap="square" rtlCol="0" anchor="t">
            <a:spAutoFit/>
          </a:bodyPr>
          <a:p>
            <a:pPr marL="91440" marR="488315" indent="313690">
              <a:lnSpc>
                <a:spcPct val="130000"/>
              </a:lnSpc>
              <a:spcBef>
                <a:spcPts val="30"/>
              </a:spcBef>
            </a:pPr>
            <a:r>
              <a:rPr b="0" dirty="0">
                <a:solidFill>
                  <a:srgbClr val="FA4D1D"/>
                </a:solidFill>
                <a:latin typeface="宋体" panose="02010600030101010101" pitchFamily="2" charset="-122"/>
                <a:cs typeface="宋体" panose="02010600030101010101" pitchFamily="2" charset="-122"/>
                <a:sym typeface="+mn-ea"/>
              </a:rPr>
              <a:t>容积式空气压缩机：</a:t>
            </a:r>
            <a:r>
              <a:rPr b="0" dirty="0">
                <a:latin typeface="宋体" panose="02010600030101010101" pitchFamily="2" charset="-122"/>
                <a:cs typeface="宋体" panose="02010600030101010101" pitchFamily="2" charset="-122"/>
                <a:sym typeface="+mn-ea"/>
              </a:rPr>
              <a:t>利用运动部件的位移改变密封工作容积大小，以不断吸入和排出空气，获得压缩空气。</a:t>
            </a:r>
            <a:endParaRPr lang="zh-CN" altLang="en-US" b="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87767"/>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87747"/>
                                        </p:tgtEl>
                                        <p:attrNameLst>
                                          <p:attrName>style.visibility</p:attrName>
                                        </p:attrNameLst>
                                      </p:cBhvr>
                                      <p:to>
                                        <p:strVal val="visible"/>
                                      </p:to>
                                    </p:set>
                                    <p:animEffect transition="in" filter="fade">
                                      <p:cBhvr>
                                        <p:cTn id="9" dur="2000"/>
                                        <p:tgtEl>
                                          <p:spTgt spid="287747"/>
                                        </p:tgtEl>
                                      </p:cBhvr>
                                    </p:animEffect>
                                  </p:childTnLst>
                                </p:cTn>
                              </p:par>
                              <p:par>
                                <p:cTn id="10" presetID="10" presetClass="entr" presetSubtype="0" fill="hold" nodeType="withEffect">
                                  <p:stCondLst>
                                    <p:cond delay="0"/>
                                  </p:stCondLst>
                                  <p:childTnLst>
                                    <p:set>
                                      <p:cBhvr>
                                        <p:cTn id="11" dur="1" fill="hold">
                                          <p:stCondLst>
                                            <p:cond delay="0"/>
                                          </p:stCondLst>
                                        </p:cTn>
                                        <p:tgtEl>
                                          <p:spTgt spid="287753"/>
                                        </p:tgtEl>
                                        <p:attrNameLst>
                                          <p:attrName>style.visibility</p:attrName>
                                        </p:attrNameLst>
                                      </p:cBhvr>
                                      <p:to>
                                        <p:strVal val="visible"/>
                                      </p:to>
                                    </p:set>
                                    <p:animEffect transition="in" filter="fade">
                                      <p:cBhvr>
                                        <p:cTn id="12" dur="2000"/>
                                        <p:tgtEl>
                                          <p:spTgt spid="28775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67"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87747" name="图片 287746" descr="008ah"/>
          <p:cNvPicPr>
            <a:picLocks noChangeAspect="1"/>
          </p:cNvPicPr>
          <p:nvPr/>
        </p:nvPicPr>
        <p:blipFill>
          <a:blip r:embed="rId1">
            <a:lum bright="39999" contrast="-70000"/>
          </a:blip>
          <a:stretch>
            <a:fillRect/>
          </a:stretch>
        </p:blipFill>
        <p:spPr>
          <a:xfrm rot="-284582">
            <a:off x="6588125" y="115888"/>
            <a:ext cx="1014413" cy="720725"/>
          </a:xfrm>
          <a:prstGeom prst="rect">
            <a:avLst/>
          </a:prstGeom>
          <a:noFill/>
          <a:ln w="9525">
            <a:noFill/>
          </a:ln>
        </p:spPr>
      </p:pic>
      <p:sp>
        <p:nvSpPr>
          <p:cNvPr id="287753" name="直接连接符 287752"/>
          <p:cNvSpPr/>
          <p:nvPr/>
        </p:nvSpPr>
        <p:spPr>
          <a:xfrm>
            <a:off x="1187450" y="6165850"/>
            <a:ext cx="6697663" cy="0"/>
          </a:xfrm>
          <a:prstGeom prst="line">
            <a:avLst/>
          </a:prstGeom>
          <a:ln w="60325" cap="flat" cmpd="thickThin">
            <a:solidFill>
              <a:srgbClr val="99CC00"/>
            </a:solidFill>
            <a:prstDash val="solid"/>
            <a:round/>
            <a:headEnd type="none" w="med" len="med"/>
            <a:tailEnd type="none" w="med" len="med"/>
          </a:ln>
        </p:spPr>
      </p:sp>
      <p:grpSp>
        <p:nvGrpSpPr>
          <p:cNvPr id="4099" name="组合 287753"/>
          <p:cNvGrpSpPr/>
          <p:nvPr/>
        </p:nvGrpSpPr>
        <p:grpSpPr>
          <a:xfrm>
            <a:off x="0" y="115888"/>
            <a:ext cx="9144000" cy="936625"/>
            <a:chOff x="0" y="73"/>
            <a:chExt cx="5760" cy="590"/>
          </a:xfrm>
        </p:grpSpPr>
        <p:sp>
          <p:nvSpPr>
            <p:cNvPr id="4100" name="直接连接符 287754"/>
            <p:cNvSpPr/>
            <p:nvPr/>
          </p:nvSpPr>
          <p:spPr>
            <a:xfrm>
              <a:off x="0" y="73"/>
              <a:ext cx="5760" cy="0"/>
            </a:xfrm>
            <a:prstGeom prst="line">
              <a:avLst/>
            </a:prstGeom>
            <a:ln w="47625" cap="flat" cmpd="thickThin">
              <a:solidFill>
                <a:srgbClr val="99CC00"/>
              </a:solidFill>
              <a:prstDash val="solid"/>
              <a:round/>
              <a:headEnd type="none" w="med" len="med"/>
              <a:tailEnd type="none" w="med" len="med"/>
            </a:ln>
          </p:spPr>
        </p:sp>
        <p:grpSp>
          <p:nvGrpSpPr>
            <p:cNvPr id="4101" name="组合 287755"/>
            <p:cNvGrpSpPr/>
            <p:nvPr/>
          </p:nvGrpSpPr>
          <p:grpSpPr>
            <a:xfrm>
              <a:off x="0" y="73"/>
              <a:ext cx="5760" cy="590"/>
              <a:chOff x="0" y="0"/>
              <a:chExt cx="5760" cy="646"/>
            </a:xfrm>
          </p:grpSpPr>
          <p:sp>
            <p:nvSpPr>
              <p:cNvPr id="4102" name="矩形 287756"/>
              <p:cNvSpPr/>
              <p:nvPr/>
            </p:nvSpPr>
            <p:spPr>
              <a:xfrm>
                <a:off x="0" y="0"/>
                <a:ext cx="5760" cy="516"/>
              </a:xfrm>
              <a:prstGeom prst="rect">
                <a:avLst/>
              </a:prstGeom>
              <a:gradFill rotWithShape="1">
                <a:gsLst>
                  <a:gs pos="0">
                    <a:srgbClr val="331050"/>
                  </a:gs>
                  <a:gs pos="100000">
                    <a:srgbClr val="4D1979">
                      <a:alpha val="67000"/>
                    </a:srgbClr>
                  </a:gs>
                </a:gsLst>
                <a:lin ang="18900000" scaled="1"/>
                <a:tileRect/>
              </a:gradFill>
              <a:ln w="9525">
                <a:noFill/>
              </a:ln>
            </p:spPr>
            <p:txBody>
              <a:bodyPr anchor="t" anchorCtr="0"/>
              <a:p>
                <a:endParaRPr lang="zh-CN" altLang="en-US">
                  <a:latin typeface="楷体_GB2312" panose="02010609030101010101" pitchFamily="49" charset="-122"/>
                  <a:ea typeface="楷体_GB2312" panose="02010609030101010101" pitchFamily="49" charset="-122"/>
                </a:endParaRPr>
              </a:p>
            </p:txBody>
          </p:sp>
          <p:sp>
            <p:nvSpPr>
              <p:cNvPr id="4103" name="矩形 287757"/>
              <p:cNvSpPr/>
              <p:nvPr/>
            </p:nvSpPr>
            <p:spPr>
              <a:xfrm rot="10800000">
                <a:off x="0" y="506"/>
                <a:ext cx="5760" cy="140"/>
              </a:xfrm>
              <a:prstGeom prst="rect">
                <a:avLst/>
              </a:prstGeom>
              <a:gradFill rotWithShape="1">
                <a:gsLst>
                  <a:gs pos="0">
                    <a:srgbClr val="3B3B3B">
                      <a:alpha val="0"/>
                    </a:srgbClr>
                  </a:gs>
                  <a:gs pos="100000">
                    <a:schemeClr val="bg2">
                      <a:alpha val="67000"/>
                    </a:schemeClr>
                  </a:gs>
                </a:gsLst>
                <a:lin ang="5400000" scaled="1"/>
                <a:tileRect/>
              </a:gradFill>
              <a:ln w="9525">
                <a:noFill/>
              </a:ln>
            </p:spPr>
            <p:txBody>
              <a:bodyPr anchor="t" anchorCtr="0"/>
              <a:p>
                <a:endParaRPr lang="zh-CN" altLang="en-US">
                  <a:latin typeface="楷体_GB2312" panose="02010609030101010101" pitchFamily="49" charset="-122"/>
                  <a:ea typeface="楷体_GB2312" panose="02010609030101010101" pitchFamily="49" charset="-122"/>
                </a:endParaRPr>
              </a:p>
            </p:txBody>
          </p:sp>
          <p:pic>
            <p:nvPicPr>
              <p:cNvPr id="4104" name="图片 287758"/>
              <p:cNvPicPr>
                <a:picLocks noChangeAspect="1"/>
              </p:cNvPicPr>
              <p:nvPr/>
            </p:nvPicPr>
            <p:blipFill>
              <a:blip r:embed="rId2">
                <a:lum bright="-12000"/>
              </a:blip>
              <a:srcRect t="18701" r="15749" b="42659"/>
              <a:stretch>
                <a:fillRect/>
              </a:stretch>
            </p:blipFill>
            <p:spPr>
              <a:xfrm>
                <a:off x="4781" y="0"/>
                <a:ext cx="979" cy="500"/>
              </a:xfrm>
              <a:prstGeom prst="rect">
                <a:avLst/>
              </a:prstGeom>
              <a:noFill/>
              <a:ln w="9525">
                <a:noFill/>
              </a:ln>
            </p:spPr>
          </p:pic>
          <p:sp>
            <p:nvSpPr>
              <p:cNvPr id="4105" name="矩形 287759"/>
              <p:cNvSpPr/>
              <p:nvPr/>
            </p:nvSpPr>
            <p:spPr>
              <a:xfrm>
                <a:off x="0" y="472"/>
                <a:ext cx="5760" cy="44"/>
              </a:xfrm>
              <a:prstGeom prst="rect">
                <a:avLst/>
              </a:prstGeom>
              <a:gradFill rotWithShape="1">
                <a:gsLst>
                  <a:gs pos="0">
                    <a:srgbClr val="C9E576">
                      <a:alpha val="67000"/>
                    </a:srgbClr>
                  </a:gs>
                  <a:gs pos="100000">
                    <a:srgbClr val="97C523"/>
                  </a:gs>
                </a:gsLst>
                <a:lin ang="5400000" scaled="1"/>
                <a:tileRect/>
              </a:gradFill>
              <a:ln w="9525">
                <a:noFill/>
              </a:ln>
            </p:spPr>
            <p:txBody>
              <a:bodyPr anchor="t" anchorCtr="0"/>
              <a:p>
                <a:endParaRPr lang="zh-CN" altLang="en-US">
                  <a:latin typeface="楷体_GB2312" panose="02010609030101010101" pitchFamily="49" charset="-122"/>
                  <a:ea typeface="楷体_GB2312" panose="02010609030101010101" pitchFamily="49" charset="-122"/>
                </a:endParaRPr>
              </a:p>
            </p:txBody>
          </p:sp>
          <p:sp>
            <p:nvSpPr>
              <p:cNvPr id="4106" name="矩形 287760"/>
              <p:cNvSpPr/>
              <p:nvPr/>
            </p:nvSpPr>
            <p:spPr>
              <a:xfrm>
                <a:off x="0" y="0"/>
                <a:ext cx="5760" cy="164"/>
              </a:xfrm>
              <a:prstGeom prst="rect">
                <a:avLst/>
              </a:prstGeom>
              <a:gradFill rotWithShape="1">
                <a:gsLst>
                  <a:gs pos="0">
                    <a:schemeClr val="bg1">
                      <a:alpha val="67000"/>
                    </a:schemeClr>
                  </a:gs>
                  <a:gs pos="100000">
                    <a:srgbClr val="767676">
                      <a:alpha val="0"/>
                    </a:srgbClr>
                  </a:gs>
                </a:gsLst>
                <a:lin ang="5400000" scaled="1"/>
                <a:tileRect/>
              </a:gradFill>
              <a:ln w="9525">
                <a:noFill/>
              </a:ln>
            </p:spPr>
            <p:txBody>
              <a:bodyPr anchor="t" anchorCtr="0"/>
              <a:p>
                <a:endParaRPr lang="zh-CN" altLang="en-US">
                  <a:latin typeface="楷体_GB2312" panose="02010609030101010101" pitchFamily="49" charset="-122"/>
                  <a:ea typeface="楷体_GB2312" panose="02010609030101010101" pitchFamily="49" charset="-122"/>
                </a:endParaRPr>
              </a:p>
            </p:txBody>
          </p:sp>
        </p:grpSp>
      </p:grpSp>
      <p:sp>
        <p:nvSpPr>
          <p:cNvPr id="287767" name="矩形 287766"/>
          <p:cNvSpPr/>
          <p:nvPr/>
        </p:nvSpPr>
        <p:spPr>
          <a:xfrm>
            <a:off x="1352550" y="280035"/>
            <a:ext cx="7554595" cy="405130"/>
          </a:xfrm>
          <a:prstGeom prst="rect">
            <a:avLst/>
          </a:prstGeom>
          <a:noFill/>
          <a:ln w="9525">
            <a:noFill/>
          </a:ln>
        </p:spPr>
        <p:txBody>
          <a:bodyPr anchor="b" anchorCtr="0"/>
          <a:p>
            <a:r>
              <a:rPr lang="zh-CN" altLang="en-US" sz="2400">
                <a:solidFill>
                  <a:srgbClr val="FFFF00"/>
                </a:solidFill>
                <a:latin typeface="Arial" panose="020B0604020202020204" pitchFamily="34" charset="0"/>
                <a:ea typeface="黑体" panose="02010609060101010101" pitchFamily="2" charset="-122"/>
              </a:rPr>
              <a:t>模块</a:t>
            </a:r>
            <a:r>
              <a:rPr lang="zh-CN" sz="2400">
                <a:solidFill>
                  <a:srgbClr val="FFFF00"/>
                </a:solidFill>
                <a:latin typeface="Arial" panose="020B0604020202020204" pitchFamily="34" charset="0"/>
                <a:ea typeface="黑体" panose="02010609060101010101" pitchFamily="2" charset="-122"/>
              </a:rPr>
              <a:t>八</a:t>
            </a:r>
            <a:r>
              <a:rPr lang="en-US" altLang="zh-CN" sz="2400">
                <a:solidFill>
                  <a:srgbClr val="FFFF00"/>
                </a:solidFill>
                <a:latin typeface="Arial" panose="020B0604020202020204" pitchFamily="34" charset="0"/>
                <a:ea typeface="黑体" panose="02010609060101010101" pitchFamily="2" charset="-122"/>
              </a:rPr>
              <a:t> </a:t>
            </a:r>
            <a:r>
              <a:rPr lang="zh-CN" sz="2400">
                <a:solidFill>
                  <a:srgbClr val="FFFF00"/>
                </a:solidFill>
                <a:latin typeface="Arial" panose="020B0604020202020204" pitchFamily="34" charset="0"/>
                <a:ea typeface="黑体" panose="02010609060101010101" pitchFamily="2" charset="-122"/>
              </a:rPr>
              <a:t>液压传动与气压传动</a:t>
            </a:r>
            <a:r>
              <a:rPr lang="en-US" altLang="zh-CN" sz="2400">
                <a:solidFill>
                  <a:srgbClr val="FFFF00"/>
                </a:solidFill>
                <a:latin typeface="Arial" panose="020B0604020202020204" pitchFamily="34" charset="0"/>
                <a:ea typeface="黑体" panose="02010609060101010101" pitchFamily="2" charset="-122"/>
              </a:rPr>
              <a:t>   8-5</a:t>
            </a:r>
            <a:r>
              <a:rPr lang="zh-CN" altLang="en-US" sz="2400">
                <a:solidFill>
                  <a:srgbClr val="FFFF00"/>
                </a:solidFill>
                <a:latin typeface="Arial" panose="020B0604020202020204" pitchFamily="34" charset="0"/>
                <a:ea typeface="黑体" panose="02010609060101010101" pitchFamily="2" charset="-122"/>
              </a:rPr>
              <a:t>气</a:t>
            </a:r>
            <a:r>
              <a:rPr lang="zh-CN" altLang="en-US" sz="2400">
                <a:solidFill>
                  <a:srgbClr val="FFFF00"/>
                </a:solidFill>
                <a:latin typeface="Arial" panose="020B0604020202020204" pitchFamily="34" charset="0"/>
                <a:ea typeface="黑体" panose="02010609060101010101" pitchFamily="2" charset="-122"/>
              </a:rPr>
              <a:t>压传动元件</a:t>
            </a:r>
            <a:endParaRPr lang="zh-CN" altLang="en-US" sz="2400">
              <a:solidFill>
                <a:srgbClr val="FFFF00"/>
              </a:solidFill>
              <a:latin typeface="Arial" panose="020B0604020202020204" pitchFamily="34" charset="0"/>
              <a:ea typeface="黑体" panose="02010609060101010101" pitchFamily="2" charset="-122"/>
            </a:endParaRPr>
          </a:p>
        </p:txBody>
      </p:sp>
      <p:sp>
        <p:nvSpPr>
          <p:cNvPr id="3" name="矩形 2"/>
          <p:cNvSpPr/>
          <p:nvPr/>
        </p:nvSpPr>
        <p:spPr>
          <a:xfrm>
            <a:off x="1582420" y="6260783"/>
            <a:ext cx="6048375" cy="368300"/>
          </a:xfrm>
          <a:prstGeom prst="rect">
            <a:avLst/>
          </a:prstGeom>
          <a:noFill/>
          <a:ln w="9525">
            <a:noFill/>
          </a:ln>
        </p:spPr>
        <p:txBody>
          <a:bodyPr anchor="t" anchorCtr="0">
            <a:spAutoFit/>
          </a:bodyPr>
          <a:p>
            <a:pPr algn="ctr" fontAlgn="ctr"/>
            <a:r>
              <a:rPr lang="zh-CN" altLang="en-US" sz="1800" dirty="0">
                <a:latin typeface="楷体_GB2312" panose="02010609030101010101" pitchFamily="49" charset="-122"/>
                <a:ea typeface="楷体_GB2312" panose="02010609030101010101" pitchFamily="49" charset="-122"/>
              </a:rPr>
              <a:t>宣城市信息工程学校在线精品课程</a:t>
            </a:r>
            <a:r>
              <a:rPr lang="en-US" altLang="zh-CN" sz="1800" dirty="0">
                <a:latin typeface="楷体_GB2312" panose="02010609030101010101" pitchFamily="49" charset="-122"/>
                <a:ea typeface="楷体_GB2312" panose="02010609030101010101" pitchFamily="49" charset="-122"/>
              </a:rPr>
              <a:t>--</a:t>
            </a:r>
            <a:r>
              <a:rPr lang="zh-CN" altLang="en-US" sz="1800" dirty="0">
                <a:sym typeface="+mn-ea"/>
              </a:rPr>
              <a:t>《机械基础》</a:t>
            </a:r>
            <a:endParaRPr lang="en-US" altLang="zh-CN" sz="1800">
              <a:latin typeface="楷体_GB2312" panose="02010609030101010101" pitchFamily="49" charset="-122"/>
              <a:ea typeface="楷体_GB2312" panose="02010609030101010101" pitchFamily="49" charset="-122"/>
            </a:endParaRPr>
          </a:p>
        </p:txBody>
      </p:sp>
      <p:sp>
        <p:nvSpPr>
          <p:cNvPr id="6" name="文本框 5"/>
          <p:cNvSpPr txBox="1"/>
          <p:nvPr/>
        </p:nvSpPr>
        <p:spPr>
          <a:xfrm>
            <a:off x="683895" y="1235710"/>
            <a:ext cx="3543300" cy="460375"/>
          </a:xfrm>
          <a:prstGeom prst="rect">
            <a:avLst/>
          </a:prstGeom>
          <a:noFill/>
        </p:spPr>
        <p:txBody>
          <a:bodyPr wrap="none" rtlCol="0" anchor="t">
            <a:spAutoFit/>
          </a:bodyPr>
          <a:p>
            <a:r>
              <a:rPr lang="zh-CN" sz="2400">
                <a:ea typeface="宋体" panose="02010600030101010101" pitchFamily="2" charset="-122"/>
                <a:sym typeface="+mn-ea"/>
              </a:rPr>
              <a:t>一、气源装置</a:t>
            </a:r>
            <a:r>
              <a:rPr lang="en-US" altLang="zh-CN" sz="2400" b="0">
                <a:ea typeface="宋体" panose="02010600030101010101" pitchFamily="2" charset="-122"/>
                <a:sym typeface="+mn-ea"/>
              </a:rPr>
              <a:t>--</a:t>
            </a:r>
            <a:r>
              <a:rPr lang="zh-CN" altLang="en-US" sz="2400" b="0">
                <a:ea typeface="宋体" panose="02010600030101010101" pitchFamily="2" charset="-122"/>
                <a:sym typeface="+mn-ea"/>
              </a:rPr>
              <a:t>后冷却器</a:t>
            </a:r>
            <a:endParaRPr lang="zh-CN" altLang="en-US" sz="2400" b="0">
              <a:ea typeface="宋体" panose="02010600030101010101" pitchFamily="2" charset="-122"/>
              <a:sym typeface="+mn-ea"/>
            </a:endParaRPr>
          </a:p>
        </p:txBody>
      </p:sp>
      <p:sp>
        <p:nvSpPr>
          <p:cNvPr id="14" name="object 14"/>
          <p:cNvSpPr/>
          <p:nvPr/>
        </p:nvSpPr>
        <p:spPr>
          <a:xfrm>
            <a:off x="2123821" y="2216657"/>
            <a:ext cx="1470660" cy="3429000"/>
          </a:xfrm>
          <a:prstGeom prst="rect">
            <a:avLst/>
          </a:prstGeom>
          <a:blipFill>
            <a:blip r:embed="rId3" cstate="print"/>
            <a:stretch>
              <a:fillRect/>
            </a:stretch>
          </a:blipFill>
        </p:spPr>
        <p:txBody>
          <a:bodyPr wrap="square" lIns="0" tIns="0" rIns="0" bIns="0" rtlCol="0"/>
          <a:p/>
        </p:txBody>
      </p:sp>
      <p:sp>
        <p:nvSpPr>
          <p:cNvPr id="15" name="object 15"/>
          <p:cNvSpPr/>
          <p:nvPr/>
        </p:nvSpPr>
        <p:spPr>
          <a:xfrm>
            <a:off x="4500118" y="2346325"/>
            <a:ext cx="2621279" cy="3169920"/>
          </a:xfrm>
          <a:prstGeom prst="rect">
            <a:avLst/>
          </a:prstGeom>
          <a:blipFill>
            <a:blip r:embed="rId4" cstate="print"/>
            <a:stretch>
              <a:fillRect/>
            </a:stretch>
          </a:blipFill>
        </p:spPr>
        <p:txBody>
          <a:bodyPr wrap="square" lIns="0" tIns="0" rIns="0" bIns="0" rtlCol="0"/>
          <a:p/>
        </p:txBody>
      </p:sp>
      <p:sp>
        <p:nvSpPr>
          <p:cNvPr id="2" name="文本框 1"/>
          <p:cNvSpPr txBox="1"/>
          <p:nvPr/>
        </p:nvSpPr>
        <p:spPr>
          <a:xfrm>
            <a:off x="395605" y="1844675"/>
            <a:ext cx="7700010" cy="398780"/>
          </a:xfrm>
          <a:prstGeom prst="rect">
            <a:avLst/>
          </a:prstGeom>
          <a:noFill/>
        </p:spPr>
        <p:txBody>
          <a:bodyPr wrap="none" rtlCol="0" anchor="t">
            <a:spAutoFit/>
          </a:bodyPr>
          <a:p>
            <a:pPr marL="405130">
              <a:lnSpc>
                <a:spcPct val="100000"/>
              </a:lnSpc>
              <a:spcBef>
                <a:spcPts val="675"/>
              </a:spcBef>
            </a:pPr>
            <a:r>
              <a:rPr b="0" dirty="0">
                <a:solidFill>
                  <a:srgbClr val="FA4D1D"/>
                </a:solidFill>
                <a:latin typeface="宋体" panose="02010600030101010101" pitchFamily="2" charset="-122"/>
                <a:cs typeface="宋体" panose="02010600030101010101" pitchFamily="2" charset="-122"/>
                <a:sym typeface="+mn-ea"/>
              </a:rPr>
              <a:t>后冷却器：</a:t>
            </a:r>
            <a:r>
              <a:rPr b="0" dirty="0">
                <a:latin typeface="宋体" panose="02010600030101010101" pitchFamily="2" charset="-122"/>
                <a:cs typeface="宋体" panose="02010600030101010101" pitchFamily="2" charset="-122"/>
                <a:sym typeface="+mn-ea"/>
              </a:rPr>
              <a:t>通过降温的方法排除压缩空气中的水、油污等杂质。</a:t>
            </a:r>
            <a:endParaRPr lang="zh-CN" altLang="en-US" b="0"/>
          </a:p>
        </p:txBody>
      </p:sp>
      <p:sp>
        <p:nvSpPr>
          <p:cNvPr id="4" name="文本框 3"/>
          <p:cNvSpPr txBox="1"/>
          <p:nvPr/>
        </p:nvSpPr>
        <p:spPr>
          <a:xfrm>
            <a:off x="2267585" y="5706745"/>
            <a:ext cx="965200" cy="398780"/>
          </a:xfrm>
          <a:prstGeom prst="rect">
            <a:avLst/>
          </a:prstGeom>
          <a:noFill/>
        </p:spPr>
        <p:txBody>
          <a:bodyPr wrap="square" rtlCol="0">
            <a:spAutoFit/>
          </a:bodyPr>
          <a:p>
            <a:r>
              <a:rPr lang="zh-CN" altLang="en-US" b="0"/>
              <a:t>水冷式</a:t>
            </a:r>
            <a:endParaRPr lang="zh-CN" altLang="en-US" b="0"/>
          </a:p>
        </p:txBody>
      </p:sp>
      <p:sp>
        <p:nvSpPr>
          <p:cNvPr id="5" name="文本框 4"/>
          <p:cNvSpPr txBox="1"/>
          <p:nvPr/>
        </p:nvSpPr>
        <p:spPr>
          <a:xfrm>
            <a:off x="5594985" y="5689600"/>
            <a:ext cx="965200" cy="398780"/>
          </a:xfrm>
          <a:prstGeom prst="rect">
            <a:avLst/>
          </a:prstGeom>
          <a:noFill/>
        </p:spPr>
        <p:txBody>
          <a:bodyPr wrap="square" rtlCol="0">
            <a:spAutoFit/>
          </a:bodyPr>
          <a:p>
            <a:r>
              <a:rPr lang="zh-CN" altLang="en-US" b="0"/>
              <a:t>风冷式</a:t>
            </a:r>
            <a:endParaRPr lang="zh-CN" altLang="en-US" b="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87767"/>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87747"/>
                                        </p:tgtEl>
                                        <p:attrNameLst>
                                          <p:attrName>style.visibility</p:attrName>
                                        </p:attrNameLst>
                                      </p:cBhvr>
                                      <p:to>
                                        <p:strVal val="visible"/>
                                      </p:to>
                                    </p:set>
                                    <p:animEffect transition="in" filter="fade">
                                      <p:cBhvr>
                                        <p:cTn id="9" dur="2000"/>
                                        <p:tgtEl>
                                          <p:spTgt spid="287747"/>
                                        </p:tgtEl>
                                      </p:cBhvr>
                                    </p:animEffect>
                                  </p:childTnLst>
                                </p:cTn>
                              </p:par>
                              <p:par>
                                <p:cTn id="10" presetID="10" presetClass="entr" presetSubtype="0" fill="hold" nodeType="withEffect">
                                  <p:stCondLst>
                                    <p:cond delay="0"/>
                                  </p:stCondLst>
                                  <p:childTnLst>
                                    <p:set>
                                      <p:cBhvr>
                                        <p:cTn id="11" dur="1" fill="hold">
                                          <p:stCondLst>
                                            <p:cond delay="0"/>
                                          </p:stCondLst>
                                        </p:cTn>
                                        <p:tgtEl>
                                          <p:spTgt spid="287753"/>
                                        </p:tgtEl>
                                        <p:attrNameLst>
                                          <p:attrName>style.visibility</p:attrName>
                                        </p:attrNameLst>
                                      </p:cBhvr>
                                      <p:to>
                                        <p:strVal val="visible"/>
                                      </p:to>
                                    </p:set>
                                    <p:animEffect transition="in" filter="fade">
                                      <p:cBhvr>
                                        <p:cTn id="12" dur="2000"/>
                                        <p:tgtEl>
                                          <p:spTgt spid="28775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67"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87747" name="图片 287746" descr="008ah"/>
          <p:cNvPicPr>
            <a:picLocks noChangeAspect="1"/>
          </p:cNvPicPr>
          <p:nvPr/>
        </p:nvPicPr>
        <p:blipFill>
          <a:blip r:embed="rId1">
            <a:lum bright="39999" contrast="-70000"/>
          </a:blip>
          <a:stretch>
            <a:fillRect/>
          </a:stretch>
        </p:blipFill>
        <p:spPr>
          <a:xfrm rot="-284582">
            <a:off x="6588125" y="115888"/>
            <a:ext cx="1014413" cy="720725"/>
          </a:xfrm>
          <a:prstGeom prst="rect">
            <a:avLst/>
          </a:prstGeom>
          <a:noFill/>
          <a:ln w="9525">
            <a:noFill/>
          </a:ln>
        </p:spPr>
      </p:pic>
      <p:sp>
        <p:nvSpPr>
          <p:cNvPr id="287753" name="直接连接符 287752"/>
          <p:cNvSpPr/>
          <p:nvPr/>
        </p:nvSpPr>
        <p:spPr>
          <a:xfrm>
            <a:off x="1187450" y="6165850"/>
            <a:ext cx="6697663" cy="0"/>
          </a:xfrm>
          <a:prstGeom prst="line">
            <a:avLst/>
          </a:prstGeom>
          <a:ln w="60325" cap="flat" cmpd="thickThin">
            <a:solidFill>
              <a:srgbClr val="99CC00"/>
            </a:solidFill>
            <a:prstDash val="solid"/>
            <a:round/>
            <a:headEnd type="none" w="med" len="med"/>
            <a:tailEnd type="none" w="med" len="med"/>
          </a:ln>
        </p:spPr>
      </p:sp>
      <p:grpSp>
        <p:nvGrpSpPr>
          <p:cNvPr id="4099" name="组合 287753"/>
          <p:cNvGrpSpPr/>
          <p:nvPr/>
        </p:nvGrpSpPr>
        <p:grpSpPr>
          <a:xfrm>
            <a:off x="0" y="115888"/>
            <a:ext cx="9144000" cy="936625"/>
            <a:chOff x="0" y="73"/>
            <a:chExt cx="5760" cy="590"/>
          </a:xfrm>
        </p:grpSpPr>
        <p:sp>
          <p:nvSpPr>
            <p:cNvPr id="4100" name="直接连接符 287754"/>
            <p:cNvSpPr/>
            <p:nvPr/>
          </p:nvSpPr>
          <p:spPr>
            <a:xfrm>
              <a:off x="0" y="73"/>
              <a:ext cx="5760" cy="0"/>
            </a:xfrm>
            <a:prstGeom prst="line">
              <a:avLst/>
            </a:prstGeom>
            <a:ln w="47625" cap="flat" cmpd="thickThin">
              <a:solidFill>
                <a:srgbClr val="99CC00"/>
              </a:solidFill>
              <a:prstDash val="solid"/>
              <a:round/>
              <a:headEnd type="none" w="med" len="med"/>
              <a:tailEnd type="none" w="med" len="med"/>
            </a:ln>
          </p:spPr>
        </p:sp>
        <p:grpSp>
          <p:nvGrpSpPr>
            <p:cNvPr id="4101" name="组合 287755"/>
            <p:cNvGrpSpPr/>
            <p:nvPr/>
          </p:nvGrpSpPr>
          <p:grpSpPr>
            <a:xfrm>
              <a:off x="0" y="73"/>
              <a:ext cx="5760" cy="590"/>
              <a:chOff x="0" y="0"/>
              <a:chExt cx="5760" cy="646"/>
            </a:xfrm>
          </p:grpSpPr>
          <p:sp>
            <p:nvSpPr>
              <p:cNvPr id="4102" name="矩形 287756"/>
              <p:cNvSpPr/>
              <p:nvPr/>
            </p:nvSpPr>
            <p:spPr>
              <a:xfrm>
                <a:off x="0" y="0"/>
                <a:ext cx="5760" cy="516"/>
              </a:xfrm>
              <a:prstGeom prst="rect">
                <a:avLst/>
              </a:prstGeom>
              <a:gradFill rotWithShape="1">
                <a:gsLst>
                  <a:gs pos="0">
                    <a:srgbClr val="331050"/>
                  </a:gs>
                  <a:gs pos="100000">
                    <a:srgbClr val="4D1979">
                      <a:alpha val="67000"/>
                    </a:srgbClr>
                  </a:gs>
                </a:gsLst>
                <a:lin ang="18900000" scaled="1"/>
                <a:tileRect/>
              </a:gradFill>
              <a:ln w="9525">
                <a:noFill/>
              </a:ln>
            </p:spPr>
            <p:txBody>
              <a:bodyPr anchor="t" anchorCtr="0"/>
              <a:p>
                <a:endParaRPr lang="zh-CN" altLang="en-US">
                  <a:latin typeface="楷体_GB2312" panose="02010609030101010101" pitchFamily="49" charset="-122"/>
                  <a:ea typeface="楷体_GB2312" panose="02010609030101010101" pitchFamily="49" charset="-122"/>
                </a:endParaRPr>
              </a:p>
            </p:txBody>
          </p:sp>
          <p:sp>
            <p:nvSpPr>
              <p:cNvPr id="4103" name="矩形 287757"/>
              <p:cNvSpPr/>
              <p:nvPr/>
            </p:nvSpPr>
            <p:spPr>
              <a:xfrm rot="10800000">
                <a:off x="0" y="506"/>
                <a:ext cx="5760" cy="140"/>
              </a:xfrm>
              <a:prstGeom prst="rect">
                <a:avLst/>
              </a:prstGeom>
              <a:gradFill rotWithShape="1">
                <a:gsLst>
                  <a:gs pos="0">
                    <a:srgbClr val="3B3B3B">
                      <a:alpha val="0"/>
                    </a:srgbClr>
                  </a:gs>
                  <a:gs pos="100000">
                    <a:schemeClr val="bg2">
                      <a:alpha val="67000"/>
                    </a:schemeClr>
                  </a:gs>
                </a:gsLst>
                <a:lin ang="5400000" scaled="1"/>
                <a:tileRect/>
              </a:gradFill>
              <a:ln w="9525">
                <a:noFill/>
              </a:ln>
            </p:spPr>
            <p:txBody>
              <a:bodyPr anchor="t" anchorCtr="0"/>
              <a:p>
                <a:endParaRPr lang="zh-CN" altLang="en-US">
                  <a:latin typeface="楷体_GB2312" panose="02010609030101010101" pitchFamily="49" charset="-122"/>
                  <a:ea typeface="楷体_GB2312" panose="02010609030101010101" pitchFamily="49" charset="-122"/>
                </a:endParaRPr>
              </a:p>
            </p:txBody>
          </p:sp>
          <p:pic>
            <p:nvPicPr>
              <p:cNvPr id="4104" name="图片 287758"/>
              <p:cNvPicPr>
                <a:picLocks noChangeAspect="1"/>
              </p:cNvPicPr>
              <p:nvPr/>
            </p:nvPicPr>
            <p:blipFill>
              <a:blip r:embed="rId2">
                <a:lum bright="-12000"/>
              </a:blip>
              <a:srcRect t="18701" r="15749" b="42659"/>
              <a:stretch>
                <a:fillRect/>
              </a:stretch>
            </p:blipFill>
            <p:spPr>
              <a:xfrm>
                <a:off x="4781" y="0"/>
                <a:ext cx="979" cy="500"/>
              </a:xfrm>
              <a:prstGeom prst="rect">
                <a:avLst/>
              </a:prstGeom>
              <a:noFill/>
              <a:ln w="9525">
                <a:noFill/>
              </a:ln>
            </p:spPr>
          </p:pic>
          <p:sp>
            <p:nvSpPr>
              <p:cNvPr id="4105" name="矩形 287759"/>
              <p:cNvSpPr/>
              <p:nvPr/>
            </p:nvSpPr>
            <p:spPr>
              <a:xfrm>
                <a:off x="0" y="472"/>
                <a:ext cx="5760" cy="44"/>
              </a:xfrm>
              <a:prstGeom prst="rect">
                <a:avLst/>
              </a:prstGeom>
              <a:gradFill rotWithShape="1">
                <a:gsLst>
                  <a:gs pos="0">
                    <a:srgbClr val="C9E576">
                      <a:alpha val="67000"/>
                    </a:srgbClr>
                  </a:gs>
                  <a:gs pos="100000">
                    <a:srgbClr val="97C523"/>
                  </a:gs>
                </a:gsLst>
                <a:lin ang="5400000" scaled="1"/>
                <a:tileRect/>
              </a:gradFill>
              <a:ln w="9525">
                <a:noFill/>
              </a:ln>
            </p:spPr>
            <p:txBody>
              <a:bodyPr anchor="t" anchorCtr="0"/>
              <a:p>
                <a:endParaRPr lang="zh-CN" altLang="en-US">
                  <a:latin typeface="楷体_GB2312" panose="02010609030101010101" pitchFamily="49" charset="-122"/>
                  <a:ea typeface="楷体_GB2312" panose="02010609030101010101" pitchFamily="49" charset="-122"/>
                </a:endParaRPr>
              </a:p>
            </p:txBody>
          </p:sp>
          <p:sp>
            <p:nvSpPr>
              <p:cNvPr id="4106" name="矩形 287760"/>
              <p:cNvSpPr/>
              <p:nvPr/>
            </p:nvSpPr>
            <p:spPr>
              <a:xfrm>
                <a:off x="0" y="0"/>
                <a:ext cx="5760" cy="164"/>
              </a:xfrm>
              <a:prstGeom prst="rect">
                <a:avLst/>
              </a:prstGeom>
              <a:gradFill rotWithShape="1">
                <a:gsLst>
                  <a:gs pos="0">
                    <a:schemeClr val="bg1">
                      <a:alpha val="67000"/>
                    </a:schemeClr>
                  </a:gs>
                  <a:gs pos="100000">
                    <a:srgbClr val="767676">
                      <a:alpha val="0"/>
                    </a:srgbClr>
                  </a:gs>
                </a:gsLst>
                <a:lin ang="5400000" scaled="1"/>
                <a:tileRect/>
              </a:gradFill>
              <a:ln w="9525">
                <a:noFill/>
              </a:ln>
            </p:spPr>
            <p:txBody>
              <a:bodyPr anchor="t" anchorCtr="0"/>
              <a:p>
                <a:endParaRPr lang="zh-CN" altLang="en-US">
                  <a:latin typeface="楷体_GB2312" panose="02010609030101010101" pitchFamily="49" charset="-122"/>
                  <a:ea typeface="楷体_GB2312" panose="02010609030101010101" pitchFamily="49" charset="-122"/>
                </a:endParaRPr>
              </a:p>
            </p:txBody>
          </p:sp>
        </p:grpSp>
      </p:grpSp>
      <p:sp>
        <p:nvSpPr>
          <p:cNvPr id="287767" name="矩形 287766"/>
          <p:cNvSpPr/>
          <p:nvPr/>
        </p:nvSpPr>
        <p:spPr>
          <a:xfrm>
            <a:off x="1352550" y="280035"/>
            <a:ext cx="7554595" cy="405130"/>
          </a:xfrm>
          <a:prstGeom prst="rect">
            <a:avLst/>
          </a:prstGeom>
          <a:noFill/>
          <a:ln w="9525">
            <a:noFill/>
          </a:ln>
        </p:spPr>
        <p:txBody>
          <a:bodyPr anchor="b" anchorCtr="0"/>
          <a:p>
            <a:r>
              <a:rPr lang="zh-CN" altLang="en-US" sz="2400">
                <a:solidFill>
                  <a:srgbClr val="FFFF00"/>
                </a:solidFill>
                <a:latin typeface="Arial" panose="020B0604020202020204" pitchFamily="34" charset="0"/>
                <a:ea typeface="黑体" panose="02010609060101010101" pitchFamily="2" charset="-122"/>
              </a:rPr>
              <a:t>模块</a:t>
            </a:r>
            <a:r>
              <a:rPr lang="zh-CN" sz="2400">
                <a:solidFill>
                  <a:srgbClr val="FFFF00"/>
                </a:solidFill>
                <a:latin typeface="Arial" panose="020B0604020202020204" pitchFamily="34" charset="0"/>
                <a:ea typeface="黑体" panose="02010609060101010101" pitchFamily="2" charset="-122"/>
              </a:rPr>
              <a:t>八</a:t>
            </a:r>
            <a:r>
              <a:rPr lang="en-US" altLang="zh-CN" sz="2400">
                <a:solidFill>
                  <a:srgbClr val="FFFF00"/>
                </a:solidFill>
                <a:latin typeface="Arial" panose="020B0604020202020204" pitchFamily="34" charset="0"/>
                <a:ea typeface="黑体" panose="02010609060101010101" pitchFamily="2" charset="-122"/>
              </a:rPr>
              <a:t> </a:t>
            </a:r>
            <a:r>
              <a:rPr lang="zh-CN" sz="2400">
                <a:solidFill>
                  <a:srgbClr val="FFFF00"/>
                </a:solidFill>
                <a:latin typeface="Arial" panose="020B0604020202020204" pitchFamily="34" charset="0"/>
                <a:ea typeface="黑体" panose="02010609060101010101" pitchFamily="2" charset="-122"/>
              </a:rPr>
              <a:t>液压传动与气压传动</a:t>
            </a:r>
            <a:r>
              <a:rPr lang="en-US" altLang="zh-CN" sz="2400">
                <a:solidFill>
                  <a:srgbClr val="FFFF00"/>
                </a:solidFill>
                <a:latin typeface="Arial" panose="020B0604020202020204" pitchFamily="34" charset="0"/>
                <a:ea typeface="黑体" panose="02010609060101010101" pitchFamily="2" charset="-122"/>
              </a:rPr>
              <a:t>   8-5</a:t>
            </a:r>
            <a:r>
              <a:rPr lang="zh-CN" altLang="en-US" sz="2400">
                <a:solidFill>
                  <a:srgbClr val="FFFF00"/>
                </a:solidFill>
                <a:latin typeface="Arial" panose="020B0604020202020204" pitchFamily="34" charset="0"/>
                <a:ea typeface="黑体" panose="02010609060101010101" pitchFamily="2" charset="-122"/>
              </a:rPr>
              <a:t>气</a:t>
            </a:r>
            <a:r>
              <a:rPr lang="zh-CN" altLang="en-US" sz="2400">
                <a:solidFill>
                  <a:srgbClr val="FFFF00"/>
                </a:solidFill>
                <a:latin typeface="Arial" panose="020B0604020202020204" pitchFamily="34" charset="0"/>
                <a:ea typeface="黑体" panose="02010609060101010101" pitchFamily="2" charset="-122"/>
              </a:rPr>
              <a:t>压传动元件</a:t>
            </a:r>
            <a:endParaRPr lang="zh-CN" altLang="en-US" sz="2400">
              <a:solidFill>
                <a:srgbClr val="FFFF00"/>
              </a:solidFill>
              <a:latin typeface="Arial" panose="020B0604020202020204" pitchFamily="34" charset="0"/>
              <a:ea typeface="黑体" panose="02010609060101010101" pitchFamily="2" charset="-122"/>
            </a:endParaRPr>
          </a:p>
        </p:txBody>
      </p:sp>
      <p:sp>
        <p:nvSpPr>
          <p:cNvPr id="3" name="矩形 2"/>
          <p:cNvSpPr/>
          <p:nvPr/>
        </p:nvSpPr>
        <p:spPr>
          <a:xfrm>
            <a:off x="1582420" y="6260783"/>
            <a:ext cx="6048375" cy="368300"/>
          </a:xfrm>
          <a:prstGeom prst="rect">
            <a:avLst/>
          </a:prstGeom>
          <a:noFill/>
          <a:ln w="9525">
            <a:noFill/>
          </a:ln>
        </p:spPr>
        <p:txBody>
          <a:bodyPr anchor="t" anchorCtr="0">
            <a:spAutoFit/>
          </a:bodyPr>
          <a:p>
            <a:pPr algn="ctr" fontAlgn="ctr"/>
            <a:r>
              <a:rPr lang="zh-CN" altLang="en-US" sz="1800" dirty="0">
                <a:latin typeface="楷体_GB2312" panose="02010609030101010101" pitchFamily="49" charset="-122"/>
                <a:ea typeface="楷体_GB2312" panose="02010609030101010101" pitchFamily="49" charset="-122"/>
              </a:rPr>
              <a:t>宣城市信息工程学校在线精品课程</a:t>
            </a:r>
            <a:r>
              <a:rPr lang="en-US" altLang="zh-CN" sz="1800" dirty="0">
                <a:latin typeface="楷体_GB2312" panose="02010609030101010101" pitchFamily="49" charset="-122"/>
                <a:ea typeface="楷体_GB2312" panose="02010609030101010101" pitchFamily="49" charset="-122"/>
              </a:rPr>
              <a:t>--</a:t>
            </a:r>
            <a:r>
              <a:rPr lang="zh-CN" altLang="en-US" sz="1800" dirty="0">
                <a:sym typeface="+mn-ea"/>
              </a:rPr>
              <a:t>《机械基础》</a:t>
            </a:r>
            <a:endParaRPr lang="en-US" altLang="zh-CN" sz="1800">
              <a:latin typeface="楷体_GB2312" panose="02010609030101010101" pitchFamily="49" charset="-122"/>
              <a:ea typeface="楷体_GB2312" panose="02010609030101010101" pitchFamily="49" charset="-122"/>
            </a:endParaRPr>
          </a:p>
        </p:txBody>
      </p:sp>
      <p:sp>
        <p:nvSpPr>
          <p:cNvPr id="6" name="文本框 5"/>
          <p:cNvSpPr txBox="1"/>
          <p:nvPr/>
        </p:nvSpPr>
        <p:spPr>
          <a:xfrm>
            <a:off x="683895" y="1235710"/>
            <a:ext cx="3238500" cy="460375"/>
          </a:xfrm>
          <a:prstGeom prst="rect">
            <a:avLst/>
          </a:prstGeom>
          <a:noFill/>
        </p:spPr>
        <p:txBody>
          <a:bodyPr wrap="none" rtlCol="0" anchor="t">
            <a:spAutoFit/>
          </a:bodyPr>
          <a:p>
            <a:r>
              <a:rPr lang="zh-CN" sz="2400">
                <a:ea typeface="宋体" panose="02010600030101010101" pitchFamily="2" charset="-122"/>
                <a:sym typeface="+mn-ea"/>
              </a:rPr>
              <a:t>一、气源装置</a:t>
            </a:r>
            <a:r>
              <a:rPr lang="en-US" altLang="zh-CN" sz="2400" b="0">
                <a:ea typeface="宋体" panose="02010600030101010101" pitchFamily="2" charset="-122"/>
                <a:sym typeface="+mn-ea"/>
              </a:rPr>
              <a:t>--</a:t>
            </a:r>
            <a:r>
              <a:rPr lang="zh-CN" altLang="en-US" sz="2400" b="0">
                <a:ea typeface="宋体" panose="02010600030101010101" pitchFamily="2" charset="-122"/>
                <a:sym typeface="+mn-ea"/>
              </a:rPr>
              <a:t>储气罐</a:t>
            </a:r>
            <a:endParaRPr lang="zh-CN" altLang="en-US" sz="2400" b="0">
              <a:ea typeface="宋体" panose="02010600030101010101" pitchFamily="2" charset="-122"/>
              <a:sym typeface="+mn-ea"/>
            </a:endParaRPr>
          </a:p>
        </p:txBody>
      </p:sp>
      <p:sp>
        <p:nvSpPr>
          <p:cNvPr id="2" name="文本框 1"/>
          <p:cNvSpPr txBox="1"/>
          <p:nvPr/>
        </p:nvSpPr>
        <p:spPr>
          <a:xfrm>
            <a:off x="395605" y="1844675"/>
            <a:ext cx="8302625" cy="1168400"/>
          </a:xfrm>
          <a:prstGeom prst="rect">
            <a:avLst/>
          </a:prstGeom>
          <a:noFill/>
        </p:spPr>
        <p:txBody>
          <a:bodyPr wrap="square" rtlCol="0" anchor="t">
            <a:spAutoFit/>
          </a:bodyPr>
          <a:p>
            <a:pPr marL="91440" marR="116840" indent="313690" algn="l">
              <a:lnSpc>
                <a:spcPts val="2800"/>
              </a:lnSpc>
              <a:spcBef>
                <a:spcPts val="0"/>
              </a:spcBef>
            </a:pPr>
            <a:r>
              <a:rPr b="0" dirty="0">
                <a:solidFill>
                  <a:srgbClr val="FA4D1D"/>
                </a:solidFill>
                <a:latin typeface="宋体" panose="02010600030101010101" pitchFamily="2" charset="-122"/>
                <a:cs typeface="宋体" panose="02010600030101010101" pitchFamily="2" charset="-122"/>
                <a:sym typeface="+mn-ea"/>
              </a:rPr>
              <a:t>储气罐：</a:t>
            </a:r>
            <a:r>
              <a:rPr b="0" dirty="0">
                <a:latin typeface="宋体" panose="02010600030101010101" pitchFamily="2" charset="-122"/>
                <a:cs typeface="宋体" panose="02010600030101010101" pitchFamily="2" charset="-122"/>
                <a:sym typeface="+mn-ea"/>
              </a:rPr>
              <a:t>消除气源输出气体的压力脉动，储存一定数量的压缩空气，解决短时间内用气量大于空气压缩机输出气量的矛盾，保证供气的连续性和平稳性，并进一步分离压缩空气中的水分和油分。</a:t>
            </a:r>
            <a:endParaRPr lang="zh-CN" altLang="en-US" b="0"/>
          </a:p>
        </p:txBody>
      </p:sp>
      <p:sp>
        <p:nvSpPr>
          <p:cNvPr id="4" name="文本框 3"/>
          <p:cNvSpPr txBox="1"/>
          <p:nvPr/>
        </p:nvSpPr>
        <p:spPr>
          <a:xfrm>
            <a:off x="2267585" y="5706745"/>
            <a:ext cx="965200" cy="398780"/>
          </a:xfrm>
          <a:prstGeom prst="rect">
            <a:avLst/>
          </a:prstGeom>
          <a:noFill/>
        </p:spPr>
        <p:txBody>
          <a:bodyPr wrap="square" rtlCol="0">
            <a:spAutoFit/>
          </a:bodyPr>
          <a:p>
            <a:r>
              <a:rPr lang="zh-CN" altLang="en-US" b="0"/>
              <a:t>直立式</a:t>
            </a:r>
            <a:endParaRPr lang="zh-CN" altLang="en-US" b="0"/>
          </a:p>
        </p:txBody>
      </p:sp>
      <p:sp>
        <p:nvSpPr>
          <p:cNvPr id="5" name="文本框 4"/>
          <p:cNvSpPr txBox="1"/>
          <p:nvPr/>
        </p:nvSpPr>
        <p:spPr>
          <a:xfrm>
            <a:off x="5594985" y="5689600"/>
            <a:ext cx="965200" cy="398780"/>
          </a:xfrm>
          <a:prstGeom prst="rect">
            <a:avLst/>
          </a:prstGeom>
          <a:noFill/>
        </p:spPr>
        <p:txBody>
          <a:bodyPr wrap="square" rtlCol="0">
            <a:spAutoFit/>
          </a:bodyPr>
          <a:p>
            <a:r>
              <a:rPr lang="zh-CN" altLang="en-US" b="0"/>
              <a:t>平放式</a:t>
            </a:r>
            <a:endParaRPr lang="zh-CN" altLang="en-US" b="0"/>
          </a:p>
        </p:txBody>
      </p:sp>
      <p:sp>
        <p:nvSpPr>
          <p:cNvPr id="16" name="object 16"/>
          <p:cNvSpPr/>
          <p:nvPr/>
        </p:nvSpPr>
        <p:spPr>
          <a:xfrm>
            <a:off x="2267330" y="3012947"/>
            <a:ext cx="1158240" cy="2446020"/>
          </a:xfrm>
          <a:prstGeom prst="rect">
            <a:avLst/>
          </a:prstGeom>
          <a:blipFill>
            <a:blip r:embed="rId3" cstate="print"/>
            <a:stretch>
              <a:fillRect/>
            </a:stretch>
          </a:blipFill>
        </p:spPr>
        <p:txBody>
          <a:bodyPr wrap="square" lIns="0" tIns="0" rIns="0" bIns="0" rtlCol="0"/>
          <a:p/>
        </p:txBody>
      </p:sp>
      <p:sp>
        <p:nvSpPr>
          <p:cNvPr id="17" name="object 17"/>
          <p:cNvSpPr/>
          <p:nvPr/>
        </p:nvSpPr>
        <p:spPr>
          <a:xfrm>
            <a:off x="4068043" y="3099607"/>
            <a:ext cx="3469005" cy="2503759"/>
          </a:xfrm>
          <a:prstGeom prst="rect">
            <a:avLst/>
          </a:prstGeom>
          <a:blipFill>
            <a:blip r:embed="rId4" cstate="print"/>
            <a:stretch>
              <a:fillRect/>
            </a:stretch>
          </a:blipFill>
        </p:spPr>
        <p:txBody>
          <a:bodyPr wrap="square" lIns="0" tIns="0" rIns="0" bIns="0" rtlCol="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87767"/>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87747"/>
                                        </p:tgtEl>
                                        <p:attrNameLst>
                                          <p:attrName>style.visibility</p:attrName>
                                        </p:attrNameLst>
                                      </p:cBhvr>
                                      <p:to>
                                        <p:strVal val="visible"/>
                                      </p:to>
                                    </p:set>
                                    <p:animEffect transition="in" filter="fade">
                                      <p:cBhvr>
                                        <p:cTn id="9" dur="2000"/>
                                        <p:tgtEl>
                                          <p:spTgt spid="287747"/>
                                        </p:tgtEl>
                                      </p:cBhvr>
                                    </p:animEffect>
                                  </p:childTnLst>
                                </p:cTn>
                              </p:par>
                              <p:par>
                                <p:cTn id="10" presetID="10" presetClass="entr" presetSubtype="0" fill="hold" nodeType="withEffect">
                                  <p:stCondLst>
                                    <p:cond delay="0"/>
                                  </p:stCondLst>
                                  <p:childTnLst>
                                    <p:set>
                                      <p:cBhvr>
                                        <p:cTn id="11" dur="1" fill="hold">
                                          <p:stCondLst>
                                            <p:cond delay="0"/>
                                          </p:stCondLst>
                                        </p:cTn>
                                        <p:tgtEl>
                                          <p:spTgt spid="287753"/>
                                        </p:tgtEl>
                                        <p:attrNameLst>
                                          <p:attrName>style.visibility</p:attrName>
                                        </p:attrNameLst>
                                      </p:cBhvr>
                                      <p:to>
                                        <p:strVal val="visible"/>
                                      </p:to>
                                    </p:set>
                                    <p:animEffect transition="in" filter="fade">
                                      <p:cBhvr>
                                        <p:cTn id="12" dur="2000"/>
                                        <p:tgtEl>
                                          <p:spTgt spid="28775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67"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87747" name="图片 287746" descr="008ah"/>
          <p:cNvPicPr>
            <a:picLocks noChangeAspect="1"/>
          </p:cNvPicPr>
          <p:nvPr/>
        </p:nvPicPr>
        <p:blipFill>
          <a:blip r:embed="rId1">
            <a:lum bright="39999" contrast="-70000"/>
          </a:blip>
          <a:stretch>
            <a:fillRect/>
          </a:stretch>
        </p:blipFill>
        <p:spPr>
          <a:xfrm rot="-284582">
            <a:off x="6588125" y="115888"/>
            <a:ext cx="1014413" cy="720725"/>
          </a:xfrm>
          <a:prstGeom prst="rect">
            <a:avLst/>
          </a:prstGeom>
          <a:noFill/>
          <a:ln w="9525">
            <a:noFill/>
          </a:ln>
        </p:spPr>
      </p:pic>
      <p:sp>
        <p:nvSpPr>
          <p:cNvPr id="287753" name="直接连接符 287752"/>
          <p:cNvSpPr/>
          <p:nvPr/>
        </p:nvSpPr>
        <p:spPr>
          <a:xfrm>
            <a:off x="1187450" y="6165850"/>
            <a:ext cx="6697663" cy="0"/>
          </a:xfrm>
          <a:prstGeom prst="line">
            <a:avLst/>
          </a:prstGeom>
          <a:ln w="60325" cap="flat" cmpd="thickThin">
            <a:solidFill>
              <a:srgbClr val="99CC00"/>
            </a:solidFill>
            <a:prstDash val="solid"/>
            <a:round/>
            <a:headEnd type="none" w="med" len="med"/>
            <a:tailEnd type="none" w="med" len="med"/>
          </a:ln>
        </p:spPr>
      </p:sp>
      <p:grpSp>
        <p:nvGrpSpPr>
          <p:cNvPr id="4099" name="组合 287753"/>
          <p:cNvGrpSpPr/>
          <p:nvPr/>
        </p:nvGrpSpPr>
        <p:grpSpPr>
          <a:xfrm>
            <a:off x="0" y="115888"/>
            <a:ext cx="9144000" cy="936625"/>
            <a:chOff x="0" y="73"/>
            <a:chExt cx="5760" cy="590"/>
          </a:xfrm>
        </p:grpSpPr>
        <p:sp>
          <p:nvSpPr>
            <p:cNvPr id="4100" name="直接连接符 287754"/>
            <p:cNvSpPr/>
            <p:nvPr/>
          </p:nvSpPr>
          <p:spPr>
            <a:xfrm>
              <a:off x="0" y="73"/>
              <a:ext cx="5760" cy="0"/>
            </a:xfrm>
            <a:prstGeom prst="line">
              <a:avLst/>
            </a:prstGeom>
            <a:ln w="47625" cap="flat" cmpd="thickThin">
              <a:solidFill>
                <a:srgbClr val="99CC00"/>
              </a:solidFill>
              <a:prstDash val="solid"/>
              <a:round/>
              <a:headEnd type="none" w="med" len="med"/>
              <a:tailEnd type="none" w="med" len="med"/>
            </a:ln>
          </p:spPr>
        </p:sp>
        <p:grpSp>
          <p:nvGrpSpPr>
            <p:cNvPr id="4101" name="组合 287755"/>
            <p:cNvGrpSpPr/>
            <p:nvPr/>
          </p:nvGrpSpPr>
          <p:grpSpPr>
            <a:xfrm>
              <a:off x="0" y="73"/>
              <a:ext cx="5760" cy="590"/>
              <a:chOff x="0" y="0"/>
              <a:chExt cx="5760" cy="646"/>
            </a:xfrm>
          </p:grpSpPr>
          <p:sp>
            <p:nvSpPr>
              <p:cNvPr id="4102" name="矩形 287756"/>
              <p:cNvSpPr/>
              <p:nvPr/>
            </p:nvSpPr>
            <p:spPr>
              <a:xfrm>
                <a:off x="0" y="0"/>
                <a:ext cx="5760" cy="516"/>
              </a:xfrm>
              <a:prstGeom prst="rect">
                <a:avLst/>
              </a:prstGeom>
              <a:gradFill rotWithShape="1">
                <a:gsLst>
                  <a:gs pos="0">
                    <a:srgbClr val="331050"/>
                  </a:gs>
                  <a:gs pos="100000">
                    <a:srgbClr val="4D1979">
                      <a:alpha val="67000"/>
                    </a:srgbClr>
                  </a:gs>
                </a:gsLst>
                <a:lin ang="18900000" scaled="1"/>
                <a:tileRect/>
              </a:gradFill>
              <a:ln w="9525">
                <a:noFill/>
              </a:ln>
            </p:spPr>
            <p:txBody>
              <a:bodyPr anchor="t" anchorCtr="0"/>
              <a:p>
                <a:endParaRPr lang="zh-CN" altLang="en-US">
                  <a:latin typeface="楷体_GB2312" panose="02010609030101010101" pitchFamily="49" charset="-122"/>
                  <a:ea typeface="楷体_GB2312" panose="02010609030101010101" pitchFamily="49" charset="-122"/>
                </a:endParaRPr>
              </a:p>
            </p:txBody>
          </p:sp>
          <p:sp>
            <p:nvSpPr>
              <p:cNvPr id="4103" name="矩形 287757"/>
              <p:cNvSpPr/>
              <p:nvPr/>
            </p:nvSpPr>
            <p:spPr>
              <a:xfrm rot="10800000">
                <a:off x="0" y="506"/>
                <a:ext cx="5760" cy="140"/>
              </a:xfrm>
              <a:prstGeom prst="rect">
                <a:avLst/>
              </a:prstGeom>
              <a:gradFill rotWithShape="1">
                <a:gsLst>
                  <a:gs pos="0">
                    <a:srgbClr val="3B3B3B">
                      <a:alpha val="0"/>
                    </a:srgbClr>
                  </a:gs>
                  <a:gs pos="100000">
                    <a:schemeClr val="bg2">
                      <a:alpha val="67000"/>
                    </a:schemeClr>
                  </a:gs>
                </a:gsLst>
                <a:lin ang="5400000" scaled="1"/>
                <a:tileRect/>
              </a:gradFill>
              <a:ln w="9525">
                <a:noFill/>
              </a:ln>
            </p:spPr>
            <p:txBody>
              <a:bodyPr anchor="t" anchorCtr="0"/>
              <a:p>
                <a:endParaRPr lang="zh-CN" altLang="en-US">
                  <a:latin typeface="楷体_GB2312" panose="02010609030101010101" pitchFamily="49" charset="-122"/>
                  <a:ea typeface="楷体_GB2312" panose="02010609030101010101" pitchFamily="49" charset="-122"/>
                </a:endParaRPr>
              </a:p>
            </p:txBody>
          </p:sp>
          <p:pic>
            <p:nvPicPr>
              <p:cNvPr id="4104" name="图片 287758"/>
              <p:cNvPicPr>
                <a:picLocks noChangeAspect="1"/>
              </p:cNvPicPr>
              <p:nvPr/>
            </p:nvPicPr>
            <p:blipFill>
              <a:blip r:embed="rId2">
                <a:lum bright="-12000"/>
              </a:blip>
              <a:srcRect t="18701" r="15749" b="42659"/>
              <a:stretch>
                <a:fillRect/>
              </a:stretch>
            </p:blipFill>
            <p:spPr>
              <a:xfrm>
                <a:off x="4781" y="0"/>
                <a:ext cx="979" cy="500"/>
              </a:xfrm>
              <a:prstGeom prst="rect">
                <a:avLst/>
              </a:prstGeom>
              <a:noFill/>
              <a:ln w="9525">
                <a:noFill/>
              </a:ln>
            </p:spPr>
          </p:pic>
          <p:sp>
            <p:nvSpPr>
              <p:cNvPr id="4105" name="矩形 287759"/>
              <p:cNvSpPr/>
              <p:nvPr/>
            </p:nvSpPr>
            <p:spPr>
              <a:xfrm>
                <a:off x="0" y="472"/>
                <a:ext cx="5760" cy="44"/>
              </a:xfrm>
              <a:prstGeom prst="rect">
                <a:avLst/>
              </a:prstGeom>
              <a:gradFill rotWithShape="1">
                <a:gsLst>
                  <a:gs pos="0">
                    <a:srgbClr val="C9E576">
                      <a:alpha val="67000"/>
                    </a:srgbClr>
                  </a:gs>
                  <a:gs pos="100000">
                    <a:srgbClr val="97C523"/>
                  </a:gs>
                </a:gsLst>
                <a:lin ang="5400000" scaled="1"/>
                <a:tileRect/>
              </a:gradFill>
              <a:ln w="9525">
                <a:noFill/>
              </a:ln>
            </p:spPr>
            <p:txBody>
              <a:bodyPr anchor="t" anchorCtr="0"/>
              <a:p>
                <a:endParaRPr lang="zh-CN" altLang="en-US">
                  <a:latin typeface="楷体_GB2312" panose="02010609030101010101" pitchFamily="49" charset="-122"/>
                  <a:ea typeface="楷体_GB2312" panose="02010609030101010101" pitchFamily="49" charset="-122"/>
                </a:endParaRPr>
              </a:p>
            </p:txBody>
          </p:sp>
          <p:sp>
            <p:nvSpPr>
              <p:cNvPr id="4106" name="矩形 287760"/>
              <p:cNvSpPr/>
              <p:nvPr/>
            </p:nvSpPr>
            <p:spPr>
              <a:xfrm>
                <a:off x="0" y="0"/>
                <a:ext cx="5760" cy="164"/>
              </a:xfrm>
              <a:prstGeom prst="rect">
                <a:avLst/>
              </a:prstGeom>
              <a:gradFill rotWithShape="1">
                <a:gsLst>
                  <a:gs pos="0">
                    <a:schemeClr val="bg1">
                      <a:alpha val="67000"/>
                    </a:schemeClr>
                  </a:gs>
                  <a:gs pos="100000">
                    <a:srgbClr val="767676">
                      <a:alpha val="0"/>
                    </a:srgbClr>
                  </a:gs>
                </a:gsLst>
                <a:lin ang="5400000" scaled="1"/>
                <a:tileRect/>
              </a:gradFill>
              <a:ln w="9525">
                <a:noFill/>
              </a:ln>
            </p:spPr>
            <p:txBody>
              <a:bodyPr anchor="t" anchorCtr="0"/>
              <a:p>
                <a:endParaRPr lang="zh-CN" altLang="en-US">
                  <a:latin typeface="楷体_GB2312" panose="02010609030101010101" pitchFamily="49" charset="-122"/>
                  <a:ea typeface="楷体_GB2312" panose="02010609030101010101" pitchFamily="49" charset="-122"/>
                </a:endParaRPr>
              </a:p>
            </p:txBody>
          </p:sp>
        </p:grpSp>
      </p:grpSp>
      <p:sp>
        <p:nvSpPr>
          <p:cNvPr id="287767" name="矩形 287766"/>
          <p:cNvSpPr/>
          <p:nvPr/>
        </p:nvSpPr>
        <p:spPr>
          <a:xfrm>
            <a:off x="1352550" y="280035"/>
            <a:ext cx="7554595" cy="405130"/>
          </a:xfrm>
          <a:prstGeom prst="rect">
            <a:avLst/>
          </a:prstGeom>
          <a:noFill/>
          <a:ln w="9525">
            <a:noFill/>
          </a:ln>
        </p:spPr>
        <p:txBody>
          <a:bodyPr anchor="b" anchorCtr="0"/>
          <a:p>
            <a:r>
              <a:rPr lang="zh-CN" altLang="en-US" sz="2400">
                <a:solidFill>
                  <a:srgbClr val="FFFF00"/>
                </a:solidFill>
                <a:latin typeface="Arial" panose="020B0604020202020204" pitchFamily="34" charset="0"/>
                <a:ea typeface="黑体" panose="02010609060101010101" pitchFamily="2" charset="-122"/>
              </a:rPr>
              <a:t>模块</a:t>
            </a:r>
            <a:r>
              <a:rPr lang="zh-CN" sz="2400">
                <a:solidFill>
                  <a:srgbClr val="FFFF00"/>
                </a:solidFill>
                <a:latin typeface="Arial" panose="020B0604020202020204" pitchFamily="34" charset="0"/>
                <a:ea typeface="黑体" panose="02010609060101010101" pitchFamily="2" charset="-122"/>
              </a:rPr>
              <a:t>八</a:t>
            </a:r>
            <a:r>
              <a:rPr lang="en-US" altLang="zh-CN" sz="2400">
                <a:solidFill>
                  <a:srgbClr val="FFFF00"/>
                </a:solidFill>
                <a:latin typeface="Arial" panose="020B0604020202020204" pitchFamily="34" charset="0"/>
                <a:ea typeface="黑体" panose="02010609060101010101" pitchFamily="2" charset="-122"/>
              </a:rPr>
              <a:t> </a:t>
            </a:r>
            <a:r>
              <a:rPr lang="zh-CN" sz="2400">
                <a:solidFill>
                  <a:srgbClr val="FFFF00"/>
                </a:solidFill>
                <a:latin typeface="Arial" panose="020B0604020202020204" pitchFamily="34" charset="0"/>
                <a:ea typeface="黑体" panose="02010609060101010101" pitchFamily="2" charset="-122"/>
              </a:rPr>
              <a:t>液压传动与气压传动</a:t>
            </a:r>
            <a:r>
              <a:rPr lang="en-US" altLang="zh-CN" sz="2400">
                <a:solidFill>
                  <a:srgbClr val="FFFF00"/>
                </a:solidFill>
                <a:latin typeface="Arial" panose="020B0604020202020204" pitchFamily="34" charset="0"/>
                <a:ea typeface="黑体" panose="02010609060101010101" pitchFamily="2" charset="-122"/>
              </a:rPr>
              <a:t>   8-5</a:t>
            </a:r>
            <a:r>
              <a:rPr lang="zh-CN" altLang="en-US" sz="2400">
                <a:solidFill>
                  <a:srgbClr val="FFFF00"/>
                </a:solidFill>
                <a:latin typeface="Arial" panose="020B0604020202020204" pitchFamily="34" charset="0"/>
                <a:ea typeface="黑体" panose="02010609060101010101" pitchFamily="2" charset="-122"/>
              </a:rPr>
              <a:t>气</a:t>
            </a:r>
            <a:r>
              <a:rPr lang="zh-CN" altLang="en-US" sz="2400">
                <a:solidFill>
                  <a:srgbClr val="FFFF00"/>
                </a:solidFill>
                <a:latin typeface="Arial" panose="020B0604020202020204" pitchFamily="34" charset="0"/>
                <a:ea typeface="黑体" panose="02010609060101010101" pitchFamily="2" charset="-122"/>
              </a:rPr>
              <a:t>压传动元件</a:t>
            </a:r>
            <a:endParaRPr lang="zh-CN" altLang="en-US" sz="2400">
              <a:solidFill>
                <a:srgbClr val="FFFF00"/>
              </a:solidFill>
              <a:latin typeface="Arial" panose="020B0604020202020204" pitchFamily="34" charset="0"/>
              <a:ea typeface="黑体" panose="02010609060101010101" pitchFamily="2" charset="-122"/>
            </a:endParaRPr>
          </a:p>
        </p:txBody>
      </p:sp>
      <p:sp>
        <p:nvSpPr>
          <p:cNvPr id="3" name="矩形 2"/>
          <p:cNvSpPr/>
          <p:nvPr/>
        </p:nvSpPr>
        <p:spPr>
          <a:xfrm>
            <a:off x="1582420" y="6260783"/>
            <a:ext cx="6048375" cy="368300"/>
          </a:xfrm>
          <a:prstGeom prst="rect">
            <a:avLst/>
          </a:prstGeom>
          <a:noFill/>
          <a:ln w="9525">
            <a:noFill/>
          </a:ln>
        </p:spPr>
        <p:txBody>
          <a:bodyPr anchor="t" anchorCtr="0">
            <a:spAutoFit/>
          </a:bodyPr>
          <a:p>
            <a:pPr algn="ctr" fontAlgn="ctr"/>
            <a:r>
              <a:rPr lang="zh-CN" altLang="en-US" sz="1800" dirty="0">
                <a:latin typeface="楷体_GB2312" panose="02010609030101010101" pitchFamily="49" charset="-122"/>
                <a:ea typeface="楷体_GB2312" panose="02010609030101010101" pitchFamily="49" charset="-122"/>
              </a:rPr>
              <a:t>宣城市信息工程学校在线精品课程</a:t>
            </a:r>
            <a:r>
              <a:rPr lang="en-US" altLang="zh-CN" sz="1800" dirty="0">
                <a:latin typeface="楷体_GB2312" panose="02010609030101010101" pitchFamily="49" charset="-122"/>
                <a:ea typeface="楷体_GB2312" panose="02010609030101010101" pitchFamily="49" charset="-122"/>
              </a:rPr>
              <a:t>--</a:t>
            </a:r>
            <a:r>
              <a:rPr lang="zh-CN" altLang="en-US" sz="1800" dirty="0">
                <a:sym typeface="+mn-ea"/>
              </a:rPr>
              <a:t>《机械基础》</a:t>
            </a:r>
            <a:endParaRPr lang="en-US" altLang="zh-CN" sz="1800">
              <a:latin typeface="楷体_GB2312" panose="02010609030101010101" pitchFamily="49" charset="-122"/>
              <a:ea typeface="楷体_GB2312" panose="02010609030101010101" pitchFamily="49" charset="-122"/>
            </a:endParaRPr>
          </a:p>
        </p:txBody>
      </p:sp>
      <p:sp>
        <p:nvSpPr>
          <p:cNvPr id="6" name="文本框 5"/>
          <p:cNvSpPr txBox="1"/>
          <p:nvPr/>
        </p:nvSpPr>
        <p:spPr>
          <a:xfrm>
            <a:off x="683895" y="1235710"/>
            <a:ext cx="3848100" cy="460375"/>
          </a:xfrm>
          <a:prstGeom prst="rect">
            <a:avLst/>
          </a:prstGeom>
          <a:noFill/>
        </p:spPr>
        <p:txBody>
          <a:bodyPr wrap="none" rtlCol="0" anchor="t">
            <a:spAutoFit/>
          </a:bodyPr>
          <a:p>
            <a:r>
              <a:rPr lang="zh-CN" sz="2400">
                <a:ea typeface="宋体" panose="02010600030101010101" pitchFamily="2" charset="-122"/>
                <a:sym typeface="+mn-ea"/>
              </a:rPr>
              <a:t>二、辅助元件</a:t>
            </a:r>
            <a:r>
              <a:rPr lang="en-US" altLang="zh-CN" sz="2400" b="0">
                <a:ea typeface="宋体" panose="02010600030101010101" pitchFamily="2" charset="-122"/>
                <a:sym typeface="+mn-ea"/>
              </a:rPr>
              <a:t>--</a:t>
            </a:r>
            <a:r>
              <a:rPr lang="zh-CN" altLang="en-US" sz="2400" b="0">
                <a:ea typeface="宋体" panose="02010600030101010101" pitchFamily="2" charset="-122"/>
                <a:sym typeface="+mn-ea"/>
              </a:rPr>
              <a:t>气动三联件</a:t>
            </a:r>
            <a:endParaRPr lang="zh-CN" altLang="en-US" sz="2400" b="0">
              <a:ea typeface="宋体" panose="02010600030101010101" pitchFamily="2" charset="-122"/>
              <a:sym typeface="+mn-ea"/>
            </a:endParaRPr>
          </a:p>
        </p:txBody>
      </p:sp>
      <p:sp>
        <p:nvSpPr>
          <p:cNvPr id="2" name="文本框 1"/>
          <p:cNvSpPr txBox="1"/>
          <p:nvPr/>
        </p:nvSpPr>
        <p:spPr>
          <a:xfrm>
            <a:off x="395605" y="1844675"/>
            <a:ext cx="8302625" cy="398780"/>
          </a:xfrm>
          <a:prstGeom prst="rect">
            <a:avLst/>
          </a:prstGeom>
          <a:noFill/>
        </p:spPr>
        <p:txBody>
          <a:bodyPr wrap="square" rtlCol="0" anchor="t">
            <a:spAutoFit/>
          </a:bodyPr>
          <a:p>
            <a:pPr marL="405130">
              <a:lnSpc>
                <a:spcPct val="100000"/>
              </a:lnSpc>
              <a:spcBef>
                <a:spcPts val="995"/>
              </a:spcBef>
            </a:pPr>
            <a:r>
              <a:rPr b="0" dirty="0">
                <a:solidFill>
                  <a:srgbClr val="FA4D1D"/>
                </a:solidFill>
                <a:latin typeface="宋体" panose="02010600030101010101" pitchFamily="2" charset="-122"/>
                <a:cs typeface="宋体" panose="02010600030101010101" pitchFamily="2" charset="-122"/>
                <a:sym typeface="+mn-ea"/>
              </a:rPr>
              <a:t>气动三联件</a:t>
            </a:r>
            <a:r>
              <a:rPr b="0" dirty="0">
                <a:latin typeface="宋体" panose="02010600030101010101" pitchFamily="2" charset="-122"/>
                <a:cs typeface="宋体" panose="02010600030101010101" pitchFamily="2" charset="-122"/>
                <a:sym typeface="+mn-ea"/>
              </a:rPr>
              <a:t>是保证气压系统正常工作所必须的</a:t>
            </a:r>
            <a:r>
              <a:rPr b="0" dirty="0">
                <a:solidFill>
                  <a:srgbClr val="FA4D1D"/>
                </a:solidFill>
                <a:latin typeface="宋体" panose="02010600030101010101" pitchFamily="2" charset="-122"/>
                <a:cs typeface="宋体" panose="02010600030101010101" pitchFamily="2" charset="-122"/>
                <a:sym typeface="+mn-ea"/>
              </a:rPr>
              <a:t>辅助部分</a:t>
            </a:r>
            <a:r>
              <a:rPr b="0" dirty="0">
                <a:latin typeface="宋体" panose="02010600030101010101" pitchFamily="2" charset="-122"/>
                <a:cs typeface="宋体" panose="02010600030101010101" pitchFamily="2" charset="-122"/>
                <a:sym typeface="+mn-ea"/>
              </a:rPr>
              <a:t>。</a:t>
            </a:r>
            <a:endParaRPr lang="zh-CN" altLang="en-US" b="0"/>
          </a:p>
        </p:txBody>
      </p:sp>
      <p:pic>
        <p:nvPicPr>
          <p:cNvPr id="8" name="图片 7" descr="2022-07-25_113103"/>
          <p:cNvPicPr>
            <a:picLocks noChangeAspect="1"/>
          </p:cNvPicPr>
          <p:nvPr/>
        </p:nvPicPr>
        <p:blipFill>
          <a:blip r:embed="rId3"/>
          <a:stretch>
            <a:fillRect/>
          </a:stretch>
        </p:blipFill>
        <p:spPr>
          <a:xfrm>
            <a:off x="5436235" y="2753360"/>
            <a:ext cx="2520315" cy="2901950"/>
          </a:xfrm>
          <a:prstGeom prst="rect">
            <a:avLst/>
          </a:prstGeom>
        </p:spPr>
      </p:pic>
      <p:pic>
        <p:nvPicPr>
          <p:cNvPr id="9" name="图片 8" descr="2022-07-25_113333"/>
          <p:cNvPicPr>
            <a:picLocks noChangeAspect="1"/>
          </p:cNvPicPr>
          <p:nvPr/>
        </p:nvPicPr>
        <p:blipFill>
          <a:blip r:embed="rId4"/>
          <a:stretch>
            <a:fillRect/>
          </a:stretch>
        </p:blipFill>
        <p:spPr>
          <a:xfrm>
            <a:off x="1352550" y="2435860"/>
            <a:ext cx="3707765" cy="2945130"/>
          </a:xfrm>
          <a:prstGeom prst="rect">
            <a:avLst/>
          </a:prstGeom>
        </p:spPr>
      </p:pic>
      <p:sp>
        <p:nvSpPr>
          <p:cNvPr id="10" name="文本框 9"/>
          <p:cNvSpPr txBox="1"/>
          <p:nvPr/>
        </p:nvSpPr>
        <p:spPr>
          <a:xfrm>
            <a:off x="756285" y="5445125"/>
            <a:ext cx="4821555" cy="398780"/>
          </a:xfrm>
          <a:prstGeom prst="rect">
            <a:avLst/>
          </a:prstGeom>
          <a:noFill/>
        </p:spPr>
        <p:txBody>
          <a:bodyPr wrap="square" rtlCol="0">
            <a:spAutoFit/>
          </a:bodyPr>
          <a:p>
            <a:r>
              <a:rPr lang="zh-CN" altLang="en-US"/>
              <a:t>空气过滤器</a:t>
            </a:r>
            <a:r>
              <a:rPr lang="en-US" altLang="zh-CN"/>
              <a:t>     </a:t>
            </a:r>
            <a:r>
              <a:rPr lang="zh-CN" altLang="en-US"/>
              <a:t>减压阀</a:t>
            </a:r>
            <a:r>
              <a:rPr lang="en-US" altLang="zh-CN"/>
              <a:t>       </a:t>
            </a:r>
            <a:r>
              <a:rPr lang="zh-CN" altLang="en-US"/>
              <a:t>油雾器</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87767"/>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87747"/>
                                        </p:tgtEl>
                                        <p:attrNameLst>
                                          <p:attrName>style.visibility</p:attrName>
                                        </p:attrNameLst>
                                      </p:cBhvr>
                                      <p:to>
                                        <p:strVal val="visible"/>
                                      </p:to>
                                    </p:set>
                                    <p:animEffect transition="in" filter="fade">
                                      <p:cBhvr>
                                        <p:cTn id="9" dur="2000"/>
                                        <p:tgtEl>
                                          <p:spTgt spid="287747"/>
                                        </p:tgtEl>
                                      </p:cBhvr>
                                    </p:animEffect>
                                  </p:childTnLst>
                                </p:cTn>
                              </p:par>
                              <p:par>
                                <p:cTn id="10" presetID="10" presetClass="entr" presetSubtype="0" fill="hold" nodeType="withEffect">
                                  <p:stCondLst>
                                    <p:cond delay="0"/>
                                  </p:stCondLst>
                                  <p:childTnLst>
                                    <p:set>
                                      <p:cBhvr>
                                        <p:cTn id="11" dur="1" fill="hold">
                                          <p:stCondLst>
                                            <p:cond delay="0"/>
                                          </p:stCondLst>
                                        </p:cTn>
                                        <p:tgtEl>
                                          <p:spTgt spid="287753"/>
                                        </p:tgtEl>
                                        <p:attrNameLst>
                                          <p:attrName>style.visibility</p:attrName>
                                        </p:attrNameLst>
                                      </p:cBhvr>
                                      <p:to>
                                        <p:strVal val="visible"/>
                                      </p:to>
                                    </p:set>
                                    <p:animEffect transition="in" filter="fade">
                                      <p:cBhvr>
                                        <p:cTn id="12" dur="2000"/>
                                        <p:tgtEl>
                                          <p:spTgt spid="28775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67" grpId="0"/>
      <p:bldP spid="3" grpId="0"/>
    </p:bldLst>
  </p:timing>
</p:sld>
</file>

<file path=ppt/tags/tag1.xml><?xml version="1.0" encoding="utf-8"?>
<p:tagLst xmlns:p="http://schemas.openxmlformats.org/presentationml/2006/main">
  <p:tag name="KSO_WPP_MARK_KEY" val="7e0e126d-e5cf-46f6-bedf-42be42292834"/>
  <p:tag name="COMMONDATA" val="eyJoZGlkIjoiNmFlYmViY2JmNTY4M2VlMmY2MWNkMmVmYzliYzhiNjUifQ=="/>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2058</Words>
  <Application>WPS 演示</Application>
  <PresentationFormat>在屏幕上显示</PresentationFormat>
  <Paragraphs>168</Paragraphs>
  <Slides>19</Slides>
  <Notes>13</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19</vt:i4>
      </vt:variant>
    </vt:vector>
  </HeadingPairs>
  <TitlesOfParts>
    <vt:vector size="28" baseType="lpstr">
      <vt:lpstr>Arial</vt:lpstr>
      <vt:lpstr>宋体</vt:lpstr>
      <vt:lpstr>Wingdings</vt:lpstr>
      <vt:lpstr>楷体_GB2312</vt:lpstr>
      <vt:lpstr>黑体</vt:lpstr>
      <vt:lpstr>等线</vt:lpstr>
      <vt:lpstr>微软雅黑</vt:lpstr>
      <vt:lpstr>Arial Unicode MS</vt:lpstr>
      <vt:lpstr>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胡君</dc:creator>
  <cp:lastModifiedBy>铿锵玫瑰&amp;娟</cp:lastModifiedBy>
  <cp:revision>383</cp:revision>
  <dcterms:created xsi:type="dcterms:W3CDTF">2011-08-04T15:40:00Z</dcterms:created>
  <dcterms:modified xsi:type="dcterms:W3CDTF">2022-07-25T07:59:52Z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2052-11.1.0.11875</vt:lpwstr>
  </property>
  <property fmtid="{D5CDD505-2E9C-101B-9397-08002B2CF9AE}" pid="3" name="ICV">
    <vt:lpwstr>87F3041A65064998AD2BD9C501E4A101</vt:lpwstr>
  </property>
</Properties>
</file>