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8" r:id="rId4"/>
    <p:sldMasterId id="2147483693" r:id="rId5"/>
    <p:sldMasterId id="2147483708" r:id="rId6"/>
    <p:sldMasterId id="2147483723" r:id="rId7"/>
  </p:sldMasterIdLst>
  <p:notesMasterIdLst>
    <p:notesMasterId r:id="rId9"/>
  </p:notesMasterIdLst>
  <p:handoutMasterIdLst>
    <p:handoutMasterId r:id="rId31"/>
  </p:handoutMasterIdLst>
  <p:sldIdLst>
    <p:sldId id="279" r:id="rId8"/>
    <p:sldId id="316" r:id="rId10"/>
    <p:sldId id="288" r:id="rId11"/>
    <p:sldId id="335" r:id="rId12"/>
    <p:sldId id="280" r:id="rId13"/>
    <p:sldId id="336" r:id="rId14"/>
    <p:sldId id="337" r:id="rId15"/>
    <p:sldId id="338" r:id="rId16"/>
    <p:sldId id="289" r:id="rId17"/>
    <p:sldId id="290" r:id="rId18"/>
    <p:sldId id="318" r:id="rId19"/>
    <p:sldId id="291" r:id="rId20"/>
    <p:sldId id="339" r:id="rId21"/>
    <p:sldId id="340" r:id="rId22"/>
    <p:sldId id="341" r:id="rId23"/>
    <p:sldId id="344" r:id="rId24"/>
    <p:sldId id="343" r:id="rId25"/>
    <p:sldId id="342" r:id="rId26"/>
    <p:sldId id="299" r:id="rId27"/>
    <p:sldId id="300" r:id="rId28"/>
    <p:sldId id="345" r:id="rId29"/>
    <p:sldId id="353" r:id="rId30"/>
  </p:sldIdLst>
  <p:sldSz cx="9144000" cy="6858000" type="screen4x3"/>
  <p:notesSz cx="6858000" cy="9144000"/>
  <p:custDataLst>
    <p:tags r:id="rId36"/>
  </p:custDataLst>
  <p:defaultTextStyle>
    <a:defPPr>
      <a:defRPr lang="zh-CN"/>
    </a:defPPr>
    <a:lvl1pPr marL="0" lvl="0"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 SYSTEM"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CCCC"/>
    <a:srgbClr val="FF3300"/>
    <a:srgbClr val="FFFF00"/>
    <a:srgbClr val="D60093"/>
    <a:srgbClr val="990099"/>
    <a:srgbClr val="99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90" d="100"/>
          <a:sy n="90" d="100"/>
        </p:scale>
        <p:origin x="-480" y="-96"/>
      </p:cViewPr>
      <p:guideLst>
        <p:guide orient="horz" pos="2167"/>
        <p:guide pos="2835"/>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6" Type="http://schemas.openxmlformats.org/officeDocument/2006/relationships/tags" Target="tags/tag8.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页眉占位符 5121"/>
          <p:cNvSpPr>
            <a:spLocks noGrp="1"/>
          </p:cNvSpPr>
          <p:nvPr>
            <p:ph type="hdr" sz="quarter"/>
          </p:nvPr>
        </p:nvSpPr>
        <p:spPr>
          <a:xfrm>
            <a:off x="0" y="0"/>
            <a:ext cx="2971800" cy="457200"/>
          </a:xfrm>
          <a:prstGeom prst="rect">
            <a:avLst/>
          </a:prstGeom>
          <a:noFill/>
          <a:ln w="9525">
            <a:noFill/>
          </a:ln>
        </p:spPr>
        <p:txBody>
          <a:bodyPr/>
          <a:p>
            <a:pPr lvl="0" fontAlgn="base"/>
            <a:endParaRPr lang="zh-CN" altLang="en-US" sz="1200" b="0" strike="noStrike" noProof="1" dirty="0"/>
          </a:p>
        </p:txBody>
      </p:sp>
      <p:sp>
        <p:nvSpPr>
          <p:cNvPr id="5123" name="日期占位符 5122"/>
          <p:cNvSpPr>
            <a:spLocks noGrp="1"/>
          </p:cNvSpPr>
          <p:nvPr>
            <p:ph type="dt" idx="1"/>
          </p:nvPr>
        </p:nvSpPr>
        <p:spPr>
          <a:xfrm>
            <a:off x="3884613" y="0"/>
            <a:ext cx="2971800" cy="457200"/>
          </a:xfrm>
          <a:prstGeom prst="rect">
            <a:avLst/>
          </a:prstGeom>
          <a:noFill/>
          <a:ln w="9525">
            <a:noFill/>
          </a:ln>
        </p:spPr>
        <p:txBody>
          <a:bodyPr/>
          <a:p>
            <a:pPr lvl="0" algn="r" fontAlgn="base"/>
            <a:endParaRPr lang="zh-CN" altLang="en-US" sz="1200" b="0" strike="noStrike" noProof="1" dirty="0"/>
          </a:p>
        </p:txBody>
      </p:sp>
      <p:sp>
        <p:nvSpPr>
          <p:cNvPr id="7172" name="幻灯片图像占位符 5123"/>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7173" name="文本占位符 5124"/>
          <p:cNvSpPr>
            <a:spLocks noGrp="1"/>
          </p:cNvSpPr>
          <p:nvPr>
            <p:ph type="body" sz="quarter"/>
          </p:nvPr>
        </p:nvSpPr>
        <p:spPr>
          <a:xfrm>
            <a:off x="685800" y="4343400"/>
            <a:ext cx="5486400" cy="4114800"/>
          </a:xfrm>
          <a:prstGeom prst="rect">
            <a:avLst/>
          </a:prstGeom>
          <a:noFill/>
          <a:ln w="9525">
            <a:noFill/>
          </a:ln>
        </p:spPr>
        <p:txBody>
          <a:bodyPr anchor="t"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5126" name="页脚占位符 5125"/>
          <p:cNvSpPr>
            <a:spLocks noGrp="1"/>
          </p:cNvSpPr>
          <p:nvPr>
            <p:ph type="ftr" sz="quarter" idx="4"/>
          </p:nvPr>
        </p:nvSpPr>
        <p:spPr>
          <a:xfrm>
            <a:off x="0" y="8685213"/>
            <a:ext cx="2971800" cy="457200"/>
          </a:xfrm>
          <a:prstGeom prst="rect">
            <a:avLst/>
          </a:prstGeom>
          <a:noFill/>
          <a:ln w="9525">
            <a:noFill/>
          </a:ln>
        </p:spPr>
        <p:txBody>
          <a:bodyPr anchor="b"/>
          <a:p>
            <a:pPr lvl="0" fontAlgn="base"/>
            <a:endParaRPr lang="zh-CN" altLang="en-US" sz="1200" b="0" strike="noStrike" noProof="1" dirty="0"/>
          </a:p>
        </p:txBody>
      </p:sp>
      <p:sp>
        <p:nvSpPr>
          <p:cNvPr id="5127" name="灯片编号占位符 5126"/>
          <p:cNvSpPr>
            <a:spLocks noGrp="1"/>
          </p:cNvSpPr>
          <p:nvPr>
            <p:ph type="sldNum" sz="quarter" idx="5"/>
          </p:nvPr>
        </p:nvSpPr>
        <p:spPr>
          <a:xfrm>
            <a:off x="3884613" y="8685213"/>
            <a:ext cx="2971800" cy="457200"/>
          </a:xfrm>
          <a:prstGeom prst="rect">
            <a:avLst/>
          </a:prstGeom>
          <a:noFill/>
          <a:ln w="9525">
            <a:noFill/>
          </a:ln>
        </p:spPr>
        <p:txBody>
          <a:bodyPr anchor="b"/>
          <a:p>
            <a:pPr lvl="0" algn="r" fontAlgn="base"/>
            <a:fld id="{9A0DB2DC-4C9A-4742-B13C-FB6460FD3503}" type="slidenum">
              <a:rPr lang="zh-CN" altLang="en-US" sz="1200" b="0" strike="noStrike" noProof="1" dirty="0">
                <a:latin typeface="楷体_GB2312" pitchFamily="49" charset="-122"/>
                <a:ea typeface="楷体_GB2312" pitchFamily="49" charset="-122"/>
                <a:cs typeface="+mn-cs"/>
              </a:rPr>
            </a:fld>
            <a:endParaRPr lang="zh-CN" altLang="en-US" sz="1200" b="0"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9218" name="幻灯片图像占位符 288769"/>
          <p:cNvSpPr>
            <a:spLocks noRot="1" noTextEdit="1"/>
          </p:cNvSpPr>
          <p:nvPr>
            <p:ph type="sldImg"/>
          </p:nvPr>
        </p:nvSpPr>
        <p:spPr/>
      </p:sp>
      <p:sp>
        <p:nvSpPr>
          <p:cNvPr id="9219"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27650" name="幻灯片图像占位符 288769"/>
          <p:cNvSpPr>
            <a:spLocks noRot="1" noTextEdit="1"/>
          </p:cNvSpPr>
          <p:nvPr>
            <p:ph type="sldImg"/>
          </p:nvPr>
        </p:nvSpPr>
        <p:spPr/>
      </p:sp>
      <p:sp>
        <p:nvSpPr>
          <p:cNvPr id="27651"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29698" name="幻灯片图像占位符 288769"/>
          <p:cNvSpPr>
            <a:spLocks noRot="1" noTextEdit="1"/>
          </p:cNvSpPr>
          <p:nvPr>
            <p:ph type="sldImg"/>
          </p:nvPr>
        </p:nvSpPr>
        <p:spPr/>
      </p:sp>
      <p:sp>
        <p:nvSpPr>
          <p:cNvPr id="29699"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31746" name="幻灯片图像占位符 288769"/>
          <p:cNvSpPr>
            <a:spLocks noRot="1" noTextEdit="1"/>
          </p:cNvSpPr>
          <p:nvPr>
            <p:ph type="sldImg"/>
          </p:nvPr>
        </p:nvSpPr>
        <p:spPr/>
      </p:sp>
      <p:sp>
        <p:nvSpPr>
          <p:cNvPr id="31747"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33794" name="幻灯片图像占位符 288769"/>
          <p:cNvSpPr>
            <a:spLocks noRot="1" noTextEdit="1"/>
          </p:cNvSpPr>
          <p:nvPr>
            <p:ph type="sldImg"/>
          </p:nvPr>
        </p:nvSpPr>
        <p:spPr/>
      </p:sp>
      <p:sp>
        <p:nvSpPr>
          <p:cNvPr id="33795"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35842" name="幻灯片图像占位符 288769"/>
          <p:cNvSpPr>
            <a:spLocks noRot="1" noTextEdit="1"/>
          </p:cNvSpPr>
          <p:nvPr>
            <p:ph type="sldImg"/>
          </p:nvPr>
        </p:nvSpPr>
        <p:spPr/>
      </p:sp>
      <p:sp>
        <p:nvSpPr>
          <p:cNvPr id="3584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37890" name="幻灯片图像占位符 288769"/>
          <p:cNvSpPr>
            <a:spLocks noRot="1" noTextEdit="1"/>
          </p:cNvSpPr>
          <p:nvPr>
            <p:ph type="sldImg"/>
          </p:nvPr>
        </p:nvSpPr>
        <p:spPr/>
      </p:sp>
      <p:sp>
        <p:nvSpPr>
          <p:cNvPr id="37891"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39938" name="幻灯片图像占位符 288769"/>
          <p:cNvSpPr>
            <a:spLocks noRot="1" noTextEdit="1"/>
          </p:cNvSpPr>
          <p:nvPr>
            <p:ph type="sldImg"/>
          </p:nvPr>
        </p:nvSpPr>
        <p:spPr/>
      </p:sp>
      <p:sp>
        <p:nvSpPr>
          <p:cNvPr id="39939"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41986" name="幻灯片图像占位符 288769"/>
          <p:cNvSpPr>
            <a:spLocks noRot="1" noTextEdit="1"/>
          </p:cNvSpPr>
          <p:nvPr>
            <p:ph type="sldImg"/>
          </p:nvPr>
        </p:nvSpPr>
        <p:spPr/>
      </p:sp>
      <p:sp>
        <p:nvSpPr>
          <p:cNvPr id="41987"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44034" name="幻灯片图像占位符 288769"/>
          <p:cNvSpPr>
            <a:spLocks noRot="1" noTextEdit="1"/>
          </p:cNvSpPr>
          <p:nvPr>
            <p:ph type="sldImg"/>
          </p:nvPr>
        </p:nvSpPr>
        <p:spPr/>
      </p:sp>
      <p:sp>
        <p:nvSpPr>
          <p:cNvPr id="44035"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46082" name="幻灯片图像占位符 288769"/>
          <p:cNvSpPr>
            <a:spLocks noRot="1" noTextEdit="1"/>
          </p:cNvSpPr>
          <p:nvPr>
            <p:ph type="sldImg"/>
          </p:nvPr>
        </p:nvSpPr>
        <p:spPr/>
      </p:sp>
      <p:sp>
        <p:nvSpPr>
          <p:cNvPr id="4608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11266" name="幻灯片图像占位符 288769"/>
          <p:cNvSpPr>
            <a:spLocks noRot="1" noTextEdit="1"/>
          </p:cNvSpPr>
          <p:nvPr>
            <p:ph type="sldImg"/>
          </p:nvPr>
        </p:nvSpPr>
        <p:spPr/>
      </p:sp>
      <p:sp>
        <p:nvSpPr>
          <p:cNvPr id="11267"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48130" name="幻灯片图像占位符 288769"/>
          <p:cNvSpPr>
            <a:spLocks noRot="1" noTextEdit="1"/>
          </p:cNvSpPr>
          <p:nvPr>
            <p:ph type="sldImg"/>
          </p:nvPr>
        </p:nvSpPr>
        <p:spPr/>
      </p:sp>
      <p:sp>
        <p:nvSpPr>
          <p:cNvPr id="48131"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50178" name="幻灯片图像占位符 288769"/>
          <p:cNvSpPr>
            <a:spLocks noRot="1" noTextEdit="1"/>
          </p:cNvSpPr>
          <p:nvPr>
            <p:ph type="sldImg"/>
          </p:nvPr>
        </p:nvSpPr>
        <p:spPr/>
      </p:sp>
      <p:sp>
        <p:nvSpPr>
          <p:cNvPr id="50179"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52226" name="幻灯片图像占位符 288769"/>
          <p:cNvSpPr>
            <a:spLocks noRot="1" noTextEdit="1"/>
          </p:cNvSpPr>
          <p:nvPr>
            <p:ph type="sldImg"/>
          </p:nvPr>
        </p:nvSpPr>
        <p:spPr/>
      </p:sp>
      <p:sp>
        <p:nvSpPr>
          <p:cNvPr id="52227"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13314" name="幻灯片图像占位符 288769"/>
          <p:cNvSpPr>
            <a:spLocks noRot="1" noTextEdit="1"/>
          </p:cNvSpPr>
          <p:nvPr>
            <p:ph type="sldImg"/>
          </p:nvPr>
        </p:nvSpPr>
        <p:spPr/>
      </p:sp>
      <p:sp>
        <p:nvSpPr>
          <p:cNvPr id="13315"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15362" name="幻灯片图像占位符 288769"/>
          <p:cNvSpPr>
            <a:spLocks noRot="1" noTextEdit="1"/>
          </p:cNvSpPr>
          <p:nvPr>
            <p:ph type="sldImg"/>
          </p:nvPr>
        </p:nvSpPr>
        <p:spPr/>
      </p:sp>
      <p:sp>
        <p:nvSpPr>
          <p:cNvPr id="1536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17410" name="幻灯片图像占位符 288769"/>
          <p:cNvSpPr>
            <a:spLocks noRot="1" noTextEdit="1"/>
          </p:cNvSpPr>
          <p:nvPr>
            <p:ph type="sldImg"/>
          </p:nvPr>
        </p:nvSpPr>
        <p:spPr/>
      </p:sp>
      <p:sp>
        <p:nvSpPr>
          <p:cNvPr id="17411"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19458" name="幻灯片图像占位符 288769"/>
          <p:cNvSpPr>
            <a:spLocks noRot="1" noTextEdit="1"/>
          </p:cNvSpPr>
          <p:nvPr>
            <p:ph type="sldImg"/>
          </p:nvPr>
        </p:nvSpPr>
        <p:spPr/>
      </p:sp>
      <p:sp>
        <p:nvSpPr>
          <p:cNvPr id="19459"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21506" name="幻灯片图像占位符 288769"/>
          <p:cNvSpPr>
            <a:spLocks noRot="1" noTextEdit="1"/>
          </p:cNvSpPr>
          <p:nvPr>
            <p:ph type="sldImg"/>
          </p:nvPr>
        </p:nvSpPr>
        <p:spPr/>
      </p:sp>
      <p:sp>
        <p:nvSpPr>
          <p:cNvPr id="21507"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23554" name="幻灯片图像占位符 288769"/>
          <p:cNvSpPr>
            <a:spLocks noRot="1" noTextEdit="1"/>
          </p:cNvSpPr>
          <p:nvPr>
            <p:ph type="sldImg"/>
          </p:nvPr>
        </p:nvSpPr>
        <p:spPr/>
      </p:sp>
      <p:sp>
        <p:nvSpPr>
          <p:cNvPr id="23555"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25602" name="幻灯片图像占位符 288769"/>
          <p:cNvSpPr>
            <a:spLocks noRot="1" noTextEdit="1"/>
          </p:cNvSpPr>
          <p:nvPr>
            <p:ph type="sldImg"/>
          </p:nvPr>
        </p:nvSpPr>
        <p:spPr/>
      </p:sp>
      <p:sp>
        <p:nvSpPr>
          <p:cNvPr id="2560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页脚占位符 6"/>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灯片编号占位符 7"/>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页脚占位符 6"/>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灯片编号占位符 7"/>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页脚占位符 6"/>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灯片编号占位符 7"/>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页脚占位符 6"/>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灯片编号占位符 7"/>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页脚占位符 6"/>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灯片编号占位符 7"/>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页脚占位符 6"/>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灯片编号占位符 7"/>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5" Type="http://schemas.openxmlformats.org/officeDocument/2006/relationships/theme" Target="../theme/theme2.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5" Type="http://schemas.openxmlformats.org/officeDocument/2006/relationships/theme" Target="../theme/theme3.xml"/><Relationship Id="rId14" Type="http://schemas.openxmlformats.org/officeDocument/2006/relationships/slideLayout" Target="../slideLayouts/slideLayout42.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1.xml"/><Relationship Id="rId8" Type="http://schemas.openxmlformats.org/officeDocument/2006/relationships/slideLayout" Target="../slideLayouts/slideLayout50.xml"/><Relationship Id="rId7" Type="http://schemas.openxmlformats.org/officeDocument/2006/relationships/slideLayout" Target="../slideLayouts/slideLayout49.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3" Type="http://schemas.openxmlformats.org/officeDocument/2006/relationships/slideLayout" Target="../slideLayouts/slideLayout45.xml"/><Relationship Id="rId2" Type="http://schemas.openxmlformats.org/officeDocument/2006/relationships/slideLayout" Target="../slideLayouts/slideLayout44.xml"/><Relationship Id="rId15" Type="http://schemas.openxmlformats.org/officeDocument/2006/relationships/theme" Target="../theme/theme4.xml"/><Relationship Id="rId14" Type="http://schemas.openxmlformats.org/officeDocument/2006/relationships/slideLayout" Target="../slideLayouts/slideLayout56.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1" Type="http://schemas.openxmlformats.org/officeDocument/2006/relationships/slideLayout" Target="../slideLayouts/slideLayout53.xml"/><Relationship Id="rId10" Type="http://schemas.openxmlformats.org/officeDocument/2006/relationships/slideLayout" Target="../slideLayouts/slideLayout52.xml"/><Relationship Id="rId1"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5.xml"/><Relationship Id="rId8" Type="http://schemas.openxmlformats.org/officeDocument/2006/relationships/slideLayout" Target="../slideLayouts/slideLayout64.xml"/><Relationship Id="rId7" Type="http://schemas.openxmlformats.org/officeDocument/2006/relationships/slideLayout" Target="../slideLayouts/slideLayout63.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3" Type="http://schemas.openxmlformats.org/officeDocument/2006/relationships/slideLayout" Target="../slideLayouts/slideLayout59.xml"/><Relationship Id="rId2" Type="http://schemas.openxmlformats.org/officeDocument/2006/relationships/slideLayout" Target="../slideLayouts/slideLayout58.xml"/><Relationship Id="rId15" Type="http://schemas.openxmlformats.org/officeDocument/2006/relationships/theme" Target="../theme/theme5.xml"/><Relationship Id="rId14" Type="http://schemas.openxmlformats.org/officeDocument/2006/relationships/slideLayout" Target="../slideLayouts/slideLayout70.xml"/><Relationship Id="rId13" Type="http://schemas.openxmlformats.org/officeDocument/2006/relationships/slideLayout" Target="../slideLayouts/slideLayout69.xml"/><Relationship Id="rId12" Type="http://schemas.openxmlformats.org/officeDocument/2006/relationships/slideLayout" Target="../slideLayouts/slideLayout68.xml"/><Relationship Id="rId11" Type="http://schemas.openxmlformats.org/officeDocument/2006/relationships/slideLayout" Target="../slideLayouts/slideLayout67.xml"/><Relationship Id="rId10" Type="http://schemas.openxmlformats.org/officeDocument/2006/relationships/slideLayout" Target="../slideLayouts/slideLayout66.xml"/><Relationship Id="rId1"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9.xml"/><Relationship Id="rId8" Type="http://schemas.openxmlformats.org/officeDocument/2006/relationships/slideLayout" Target="../slideLayouts/slideLayout78.xml"/><Relationship Id="rId7" Type="http://schemas.openxmlformats.org/officeDocument/2006/relationships/slideLayout" Target="../slideLayouts/slideLayout77.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3" Type="http://schemas.openxmlformats.org/officeDocument/2006/relationships/slideLayout" Target="../slideLayouts/slideLayout73.xml"/><Relationship Id="rId2" Type="http://schemas.openxmlformats.org/officeDocument/2006/relationships/slideLayout" Target="../slideLayouts/slideLayout72.xml"/><Relationship Id="rId15" Type="http://schemas.openxmlformats.org/officeDocument/2006/relationships/theme" Target="../theme/theme6.xml"/><Relationship Id="rId14" Type="http://schemas.openxmlformats.org/officeDocument/2006/relationships/slideLayout" Target="../slideLayouts/slideLayout84.xml"/><Relationship Id="rId13" Type="http://schemas.openxmlformats.org/officeDocument/2006/relationships/slideLayout" Target="../slideLayouts/slideLayout83.xml"/><Relationship Id="rId12" Type="http://schemas.openxmlformats.org/officeDocument/2006/relationships/slideLayout" Target="../slideLayouts/slideLayout82.xml"/><Relationship Id="rId11" Type="http://schemas.openxmlformats.org/officeDocument/2006/relationships/slideLayout" Target="../slideLayouts/slideLayout81.xml"/><Relationship Id="rId10" Type="http://schemas.openxmlformats.org/officeDocument/2006/relationships/slideLayout" Target="../slideLayouts/slideLayout80.xml"/><Relationship Id="rId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123"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6147"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0.xml"/><Relationship Id="rId2" Type="http://schemas.openxmlformats.org/officeDocument/2006/relationships/image" Target="../media/image2.png"/><Relationship Id="rId1" Type="http://schemas.openxmlformats.org/officeDocument/2006/relationships/image" Target="../media/image1.GIF"/></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68.xml"/><Relationship Id="rId2" Type="http://schemas.openxmlformats.org/officeDocument/2006/relationships/image" Target="../media/image2.png"/><Relationship Id="rId1" Type="http://schemas.openxmlformats.org/officeDocument/2006/relationships/image" Target="../media/image1.GIF"/></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40.xml"/><Relationship Id="rId2" Type="http://schemas.openxmlformats.org/officeDocument/2006/relationships/image" Target="../media/image2.png"/><Relationship Id="rId1" Type="http://schemas.openxmlformats.org/officeDocument/2006/relationships/image" Target="../media/image1.GIF"/></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82.xml"/><Relationship Id="rId2" Type="http://schemas.openxmlformats.org/officeDocument/2006/relationships/image" Target="../media/image2.png"/><Relationship Id="rId1" Type="http://schemas.openxmlformats.org/officeDocument/2006/relationships/image" Target="../media/image1.GIF"/></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82.xml"/><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image" Target="../media/image1.GIF"/></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82.xml"/><Relationship Id="rId4" Type="http://schemas.openxmlformats.org/officeDocument/2006/relationships/image" Target="../media/image22.jpeg"/><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image" Target="../media/image1.GIF"/></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82.xml"/><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image" Target="../media/image1.GIF"/></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82.xml"/><Relationship Id="rId2" Type="http://schemas.openxmlformats.org/officeDocument/2006/relationships/image" Target="../media/image2.png"/><Relationship Id="rId1" Type="http://schemas.openxmlformats.org/officeDocument/2006/relationships/image" Target="../media/image1.GIF"/></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82.xml"/><Relationship Id="rId2" Type="http://schemas.openxmlformats.org/officeDocument/2006/relationships/image" Target="../media/image2.png"/><Relationship Id="rId1" Type="http://schemas.openxmlformats.org/officeDocument/2006/relationships/image" Target="../media/image1.GIF"/></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vmlDrawing" Target="../drawings/vmlDrawing2.vml"/><Relationship Id="rId6" Type="http://schemas.openxmlformats.org/officeDocument/2006/relationships/slideLayout" Target="../slideLayouts/slideLayout54.xml"/><Relationship Id="rId5" Type="http://schemas.openxmlformats.org/officeDocument/2006/relationships/image" Target="../media/image25.png"/><Relationship Id="rId4" Type="http://schemas.openxmlformats.org/officeDocument/2006/relationships/oleObject" Target="../embeddings/oleObject2.bin"/><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vmlDrawing" Target="../drawings/vmlDrawing1.vml"/><Relationship Id="rId5" Type="http://schemas.openxmlformats.org/officeDocument/2006/relationships/slideLayout" Target="../slideLayouts/slideLayout68.xml"/><Relationship Id="rId4" Type="http://schemas.openxmlformats.org/officeDocument/2006/relationships/image" Target="../media/image3.png"/><Relationship Id="rId3"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image" Target="../media/image1.GIF"/></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54.xml"/><Relationship Id="rId4" Type="http://schemas.openxmlformats.org/officeDocument/2006/relationships/image" Target="NULL" TargetMode="External"/><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image" Target="../media/image1.GIF"/></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82.xml"/><Relationship Id="rId2" Type="http://schemas.openxmlformats.org/officeDocument/2006/relationships/image" Target="../media/image2.png"/><Relationship Id="rId1" Type="http://schemas.openxmlformats.org/officeDocument/2006/relationships/image" Target="../media/image1.GIF"/></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slideLayout" Target="../slideLayouts/slideLayout82.xml"/><Relationship Id="rId7" Type="http://schemas.openxmlformats.org/officeDocument/2006/relationships/image" Target="../media/image31.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40.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GIF"/></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82.xml"/><Relationship Id="rId4" Type="http://schemas.openxmlformats.org/officeDocument/2006/relationships/image" Target="../media/image4.jpeg"/><Relationship Id="rId3" Type="http://schemas.openxmlformats.org/officeDocument/2006/relationships/tags" Target="../tags/tag3.xml"/><Relationship Id="rId2" Type="http://schemas.openxmlformats.org/officeDocument/2006/relationships/image" Target="../media/image2.png"/><Relationship Id="rId1" Type="http://schemas.openxmlformats.org/officeDocument/2006/relationships/image" Target="../media/image1.GIF"/></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6.xml"/><Relationship Id="rId4" Type="http://schemas.openxmlformats.org/officeDocument/2006/relationships/image" Target="../media/image4.jpeg"/><Relationship Id="rId3" Type="http://schemas.openxmlformats.org/officeDocument/2006/relationships/tags" Target="../tags/tag4.xml"/><Relationship Id="rId2" Type="http://schemas.openxmlformats.org/officeDocument/2006/relationships/image" Target="../media/image2.png"/><Relationship Id="rId1" Type="http://schemas.openxmlformats.org/officeDocument/2006/relationships/image" Target="../media/image1.GIF"/></Relationships>
</file>

<file path=ppt/slides/_rels/slide6.xml.rels><?xml version="1.0" encoding="UTF-8" standalone="yes"?>
<Relationships xmlns="http://schemas.openxmlformats.org/package/2006/relationships"><Relationship Id="rId9" Type="http://schemas.openxmlformats.org/officeDocument/2006/relationships/image" Target="../media/image10.jpeg"/><Relationship Id="rId8" Type="http://schemas.openxmlformats.org/officeDocument/2006/relationships/image" Target="../media/image9.jpeg"/><Relationship Id="rId7" Type="http://schemas.openxmlformats.org/officeDocument/2006/relationships/image" Target="../media/image8.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tags" Target="../tags/tag5.xml"/><Relationship Id="rId2" Type="http://schemas.openxmlformats.org/officeDocument/2006/relationships/image" Target="../media/image2.png"/><Relationship Id="rId11" Type="http://schemas.openxmlformats.org/officeDocument/2006/relationships/notesSlide" Target="../notesSlides/notesSlide6.xml"/><Relationship Id="rId10" Type="http://schemas.openxmlformats.org/officeDocument/2006/relationships/slideLayout" Target="../slideLayouts/slideLayout82.xml"/><Relationship Id="rId1" Type="http://schemas.openxmlformats.org/officeDocument/2006/relationships/image" Target="../media/image1.GIF"/></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8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tags" Target="../tags/tag6.xml"/><Relationship Id="rId2" Type="http://schemas.openxmlformats.org/officeDocument/2006/relationships/image" Target="../media/image2.png"/><Relationship Id="rId1" Type="http://schemas.openxmlformats.org/officeDocument/2006/relationships/image" Target="../media/image1.GIF"/></Relationships>
</file>

<file path=ppt/slides/_rels/slide8.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jpe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 Id="rId3" Type="http://schemas.openxmlformats.org/officeDocument/2006/relationships/tags" Target="../tags/tag7.xml"/><Relationship Id="rId2" Type="http://schemas.openxmlformats.org/officeDocument/2006/relationships/image" Target="../media/image2.png"/><Relationship Id="rId11" Type="http://schemas.openxmlformats.org/officeDocument/2006/relationships/notesSlide" Target="../notesSlides/notesSlide8.xml"/><Relationship Id="rId10" Type="http://schemas.openxmlformats.org/officeDocument/2006/relationships/slideLayout" Target="../slideLayouts/slideLayout82.xml"/><Relationship Id="rId1" Type="http://schemas.openxmlformats.org/officeDocument/2006/relationships/image" Target="../media/image1.GIF"/></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0.xml"/><Relationship Id="rId2" Type="http://schemas.openxmlformats.org/officeDocument/2006/relationships/image" Target="../media/image2.png"/><Relationship Id="rId1"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8195" name="组合 287753"/>
          <p:cNvGrpSpPr/>
          <p:nvPr/>
        </p:nvGrpSpPr>
        <p:grpSpPr>
          <a:xfrm>
            <a:off x="0" y="115888"/>
            <a:ext cx="9144000" cy="936625"/>
            <a:chOff x="0" y="73"/>
            <a:chExt cx="5760" cy="590"/>
          </a:xfrm>
        </p:grpSpPr>
        <p:sp>
          <p:nvSpPr>
            <p:cNvPr id="8196"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8197" name="组合 287755"/>
            <p:cNvGrpSpPr/>
            <p:nvPr/>
          </p:nvGrpSpPr>
          <p:grpSpPr>
            <a:xfrm>
              <a:off x="0" y="73"/>
              <a:ext cx="5760" cy="590"/>
              <a:chOff x="0" y="0"/>
              <a:chExt cx="5760" cy="646"/>
            </a:xfrm>
          </p:grpSpPr>
          <p:sp>
            <p:nvSpPr>
              <p:cNvPr id="8198"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199"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8200"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8201"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202"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8204" name="矩形 287766"/>
          <p:cNvSpPr/>
          <p:nvPr/>
        </p:nvSpPr>
        <p:spPr>
          <a:xfrm>
            <a:off x="1919923" y="287338"/>
            <a:ext cx="5303837"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7   </a:t>
            </a:r>
            <a:r>
              <a:rPr lang="zh-CN" altLang="en-US" sz="2400">
                <a:solidFill>
                  <a:srgbClr val="FFFF00"/>
                </a:solidFill>
                <a:latin typeface="Arial" panose="020B0604020202020204" pitchFamily="34" charset="0"/>
                <a:ea typeface="黑体" panose="02010609060101010101" pitchFamily="2" charset="-122"/>
              </a:rPr>
              <a:t>支撑零部件     </a:t>
            </a:r>
            <a:r>
              <a:rPr lang="en-US" altLang="zh-CN" sz="2400">
                <a:solidFill>
                  <a:srgbClr val="FFFF00"/>
                </a:solidFill>
                <a:latin typeface="Arial" panose="020B0604020202020204" pitchFamily="34" charset="0"/>
                <a:ea typeface="黑体" panose="02010609060101010101" pitchFamily="2" charset="-122"/>
              </a:rPr>
              <a:t>7-3   </a:t>
            </a:r>
            <a:r>
              <a:rPr lang="zh-CN" altLang="en-US" sz="2400">
                <a:solidFill>
                  <a:srgbClr val="FFFF00"/>
                </a:solidFill>
                <a:latin typeface="Arial" panose="020B0604020202020204" pitchFamily="34" charset="0"/>
                <a:ea typeface="黑体" panose="02010609060101010101" pitchFamily="2" charset="-122"/>
              </a:rPr>
              <a:t>滚动轴承</a:t>
            </a:r>
            <a:endParaRPr lang="zh-CN" altLang="en-US" sz="2400">
              <a:solidFill>
                <a:srgbClr val="FFFF00"/>
              </a:solidFill>
              <a:latin typeface="Arial" panose="020B0604020202020204" pitchFamily="34" charset="0"/>
              <a:ea typeface="黑体" panose="02010609060101010101" pitchFamily="2" charset="-122"/>
            </a:endParaRPr>
          </a:p>
        </p:txBody>
      </p:sp>
      <p:sp>
        <p:nvSpPr>
          <p:cNvPr id="8205" name="矩形 287774"/>
          <p:cNvSpPr/>
          <p:nvPr/>
        </p:nvSpPr>
        <p:spPr>
          <a:xfrm>
            <a:off x="1908175" y="1576388"/>
            <a:ext cx="5257800" cy="4225925"/>
          </a:xfrm>
          <a:prstGeom prst="rect">
            <a:avLst/>
          </a:prstGeom>
          <a:noFill/>
          <a:ln w="12700">
            <a:noFill/>
          </a:ln>
        </p:spPr>
        <p:txBody>
          <a:bodyPr anchor="t" anchorCtr="0">
            <a:spAutoFit/>
          </a:bodyPr>
          <a:p>
            <a:pPr algn="ctr" eaLnBrk="0" hangingPunct="0">
              <a:lnSpc>
                <a:spcPct val="140000"/>
              </a:lnSpc>
            </a:pPr>
            <a:endParaRPr lang="zh-CN" altLang="en-US" sz="4800" dirty="0">
              <a:latin typeface="黑体" panose="02010609060101010101" pitchFamily="2" charset="-122"/>
              <a:ea typeface="黑体" panose="02010609060101010101" pitchFamily="2" charset="-122"/>
            </a:endParaRPr>
          </a:p>
          <a:p>
            <a:pPr algn="ctr" eaLnBrk="0" hangingPunct="0">
              <a:lnSpc>
                <a:spcPct val="140000"/>
              </a:lnSpc>
            </a:pPr>
            <a:r>
              <a:rPr lang="en-US" altLang="zh-CN" sz="4000" dirty="0">
                <a:latin typeface="黑体" panose="02010609060101010101" pitchFamily="2" charset="-122"/>
                <a:ea typeface="黑体" panose="02010609060101010101" pitchFamily="2" charset="-122"/>
              </a:rPr>
              <a:t>7-3  </a:t>
            </a:r>
            <a:r>
              <a:rPr lang="zh-CN" altLang="en-US" sz="4000" dirty="0">
                <a:latin typeface="黑体" panose="02010609060101010101" pitchFamily="2" charset="-122"/>
                <a:ea typeface="黑体" panose="02010609060101010101" pitchFamily="2" charset="-122"/>
              </a:rPr>
              <a:t>滚动轴承</a:t>
            </a:r>
            <a:r>
              <a:rPr lang="zh-CN" altLang="en-US" sz="4800" dirty="0">
                <a:latin typeface="黑体" panose="02010609060101010101" pitchFamily="2" charset="-122"/>
                <a:ea typeface="黑体" panose="02010609060101010101" pitchFamily="2" charset="-122"/>
              </a:rPr>
              <a:t>   </a:t>
            </a:r>
            <a:endParaRPr lang="zh-CN" altLang="en-US" sz="4800" dirty="0">
              <a:latin typeface="黑体" panose="02010609060101010101" pitchFamily="2" charset="-122"/>
              <a:ea typeface="黑体" panose="02010609060101010101" pitchFamily="2" charset="-122"/>
            </a:endParaRPr>
          </a:p>
          <a:p>
            <a:pPr algn="ctr" eaLnBrk="0" hangingPunct="0">
              <a:lnSpc>
                <a:spcPct val="140000"/>
              </a:lnSpc>
            </a:pPr>
            <a:endParaRPr lang="zh-CN" altLang="en-US" sz="4800" dirty="0">
              <a:latin typeface="黑体" panose="02010609060101010101" pitchFamily="2" charset="-122"/>
              <a:ea typeface="黑体" panose="02010609060101010101" pitchFamily="2" charset="-122"/>
            </a:endParaRPr>
          </a:p>
          <a:p>
            <a:pPr algn="ctr" eaLnBrk="0" hangingPunct="0">
              <a:lnSpc>
                <a:spcPct val="140000"/>
              </a:lnSpc>
            </a:pPr>
            <a:endParaRPr lang="zh-CN" altLang="en-US" sz="4800" dirty="0">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3"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26627" name="组合 287753"/>
          <p:cNvGrpSpPr/>
          <p:nvPr/>
        </p:nvGrpSpPr>
        <p:grpSpPr>
          <a:xfrm>
            <a:off x="0" y="115888"/>
            <a:ext cx="9144000" cy="936625"/>
            <a:chOff x="0" y="73"/>
            <a:chExt cx="5760" cy="590"/>
          </a:xfrm>
        </p:grpSpPr>
        <p:sp>
          <p:nvSpPr>
            <p:cNvPr id="26628"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26629" name="组合 287755"/>
            <p:cNvGrpSpPr/>
            <p:nvPr/>
          </p:nvGrpSpPr>
          <p:grpSpPr>
            <a:xfrm>
              <a:off x="0" y="73"/>
              <a:ext cx="5760" cy="590"/>
              <a:chOff x="0" y="0"/>
              <a:chExt cx="5760" cy="646"/>
            </a:xfrm>
          </p:grpSpPr>
          <p:sp>
            <p:nvSpPr>
              <p:cNvPr id="26630"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26631"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26632"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26633"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26634"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graphicFrame>
        <p:nvGraphicFramePr>
          <p:cNvPr id="573943" name="内容占位符 573942"/>
          <p:cNvGraphicFramePr/>
          <p:nvPr>
            <p:ph idx="4294967295"/>
          </p:nvPr>
        </p:nvGraphicFramePr>
        <p:xfrm>
          <a:off x="1033463" y="1936750"/>
          <a:ext cx="6804660" cy="3576638"/>
        </p:xfrm>
        <a:graphic>
          <a:graphicData uri="http://schemas.openxmlformats.org/drawingml/2006/table">
            <a:tbl>
              <a:tblPr/>
              <a:tblGrid>
                <a:gridCol w="2120900"/>
                <a:gridCol w="937895"/>
                <a:gridCol w="2337435"/>
                <a:gridCol w="1408430"/>
              </a:tblGrid>
              <a:tr h="517525">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zh-CN" altLang="en-US" sz="2000" dirty="0">
                          <a:latin typeface="宋体" panose="02010600030101010101" pitchFamily="2" charset="-122"/>
                        </a:rPr>
                        <a:t>轴承类型</a:t>
                      </a:r>
                      <a:endParaRPr lang="zh-CN" altLang="en-US" sz="2000" dirty="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zh-CN" altLang="en-US" sz="2000" dirty="0">
                          <a:latin typeface="宋体" panose="02010600030101010101" pitchFamily="2" charset="-122"/>
                        </a:rPr>
                        <a:t>代号</a:t>
                      </a:r>
                      <a:endParaRPr lang="zh-CN" altLang="en-US" sz="2000" dirty="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zh-CN" altLang="en-US" sz="2000" dirty="0">
                          <a:latin typeface="宋体" panose="02010600030101010101" pitchFamily="2" charset="-122"/>
                        </a:rPr>
                        <a:t>轴承类型</a:t>
                      </a:r>
                      <a:endParaRPr lang="zh-CN" altLang="en-US" sz="2000" dirty="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zh-CN" altLang="en-US" sz="2000" dirty="0">
                          <a:latin typeface="宋体" panose="02010600030101010101" pitchFamily="2" charset="-122"/>
                        </a:rPr>
                        <a:t>代号</a:t>
                      </a:r>
                      <a:endParaRPr lang="zh-CN" altLang="en-US" sz="2000" dirty="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r>
              <a:tr h="519430">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zh-CN" altLang="en-US" sz="2000" dirty="0">
                          <a:latin typeface="宋体" panose="02010600030101010101" pitchFamily="2" charset="-122"/>
                        </a:rPr>
                        <a:t>调心球轴承</a:t>
                      </a:r>
                      <a:endParaRPr lang="zh-CN" altLang="en-US" sz="2000" dirty="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en-US" altLang="zh-CN" sz="2000">
                          <a:latin typeface="宋体" panose="02010600030101010101" pitchFamily="2" charset="-122"/>
                        </a:rPr>
                        <a:t>1</a:t>
                      </a:r>
                      <a:endParaRPr lang="en-US" altLang="zh-CN" sz="200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zh-CN" altLang="en-US" sz="2000" dirty="0">
                          <a:latin typeface="宋体" panose="02010600030101010101" pitchFamily="2" charset="-122"/>
                        </a:rPr>
                        <a:t>角接触球轴承</a:t>
                      </a:r>
                      <a:endParaRPr lang="zh-CN" altLang="en-US" sz="2000" dirty="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en-US" altLang="zh-CN" sz="2000">
                          <a:latin typeface="宋体" panose="02010600030101010101" pitchFamily="2" charset="-122"/>
                        </a:rPr>
                        <a:t>7</a:t>
                      </a:r>
                      <a:endParaRPr lang="en-US" altLang="zh-CN" sz="200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r>
              <a:tr h="517525">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zh-CN" altLang="en-US" sz="2000" dirty="0">
                          <a:latin typeface="宋体" panose="02010600030101010101" pitchFamily="2" charset="-122"/>
                        </a:rPr>
                        <a:t>调心磙子轴承</a:t>
                      </a:r>
                      <a:endParaRPr lang="zh-CN" altLang="en-US" sz="2000" dirty="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en-US" altLang="zh-CN" sz="2000">
                          <a:latin typeface="宋体" panose="02010600030101010101" pitchFamily="2" charset="-122"/>
                        </a:rPr>
                        <a:t>2</a:t>
                      </a:r>
                      <a:endParaRPr lang="en-US" altLang="zh-CN" sz="200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zh-CN" altLang="en-US" sz="2000" dirty="0">
                          <a:latin typeface="宋体" panose="02010600030101010101" pitchFamily="2" charset="-122"/>
                        </a:rPr>
                        <a:t>推力磙子轴承</a:t>
                      </a:r>
                      <a:endParaRPr lang="zh-CN" altLang="en-US" sz="2000" dirty="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en-US" altLang="zh-CN" sz="2000">
                          <a:latin typeface="宋体" panose="02010600030101010101" pitchFamily="2" charset="-122"/>
                        </a:rPr>
                        <a:t>8</a:t>
                      </a:r>
                      <a:endParaRPr lang="en-US" altLang="zh-CN" sz="200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r>
              <a:tr h="504190">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zh-CN" altLang="en-US" sz="2000" dirty="0">
                          <a:latin typeface="宋体" panose="02010600030101010101" pitchFamily="2" charset="-122"/>
                        </a:rPr>
                        <a:t>圆锥磙子轴承</a:t>
                      </a:r>
                      <a:endParaRPr lang="zh-CN" altLang="en-US" sz="2000" dirty="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en-US" altLang="zh-CN" sz="2000">
                          <a:latin typeface="宋体" panose="02010600030101010101" pitchFamily="2" charset="-122"/>
                        </a:rPr>
                        <a:t>3</a:t>
                      </a:r>
                      <a:endParaRPr lang="en-US" altLang="zh-CN" sz="200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zh-CN" altLang="en-US" sz="2000" dirty="0">
                          <a:latin typeface="宋体" panose="02010600030101010101" pitchFamily="2" charset="-122"/>
                        </a:rPr>
                        <a:t>推力圆锥磙子轴承</a:t>
                      </a:r>
                      <a:endParaRPr lang="zh-CN" altLang="en-US" sz="2000" dirty="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en-US" altLang="zh-CN" sz="2000">
                          <a:latin typeface="宋体" panose="02010600030101010101" pitchFamily="2" charset="-122"/>
                        </a:rPr>
                        <a:t>9</a:t>
                      </a:r>
                      <a:endParaRPr lang="en-US" altLang="zh-CN" sz="200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r>
              <a:tr h="506095">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zh-CN" altLang="en-US" sz="2000" dirty="0">
                          <a:latin typeface="宋体" panose="02010600030101010101" pitchFamily="2" charset="-122"/>
                        </a:rPr>
                        <a:t>双列深沟球轴承</a:t>
                      </a:r>
                      <a:endParaRPr lang="zh-CN" altLang="en-US" sz="2000" dirty="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en-US" altLang="zh-CN" sz="2000">
                          <a:latin typeface="宋体" panose="02010600030101010101" pitchFamily="2" charset="-122"/>
                        </a:rPr>
                        <a:t>4</a:t>
                      </a:r>
                      <a:endParaRPr lang="en-US" altLang="zh-CN" sz="200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zh-CN" altLang="en-US" sz="2000" dirty="0">
                          <a:latin typeface="宋体" panose="02010600030101010101" pitchFamily="2" charset="-122"/>
                        </a:rPr>
                        <a:t>圆柱磙子轴承</a:t>
                      </a:r>
                      <a:endParaRPr lang="zh-CN" altLang="en-US" sz="2000" dirty="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en-US" altLang="zh-CN" sz="2000">
                          <a:latin typeface="宋体" panose="02010600030101010101" pitchFamily="2" charset="-122"/>
                        </a:rPr>
                        <a:t>N</a:t>
                      </a:r>
                      <a:endParaRPr lang="en-US" altLang="zh-CN" sz="200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r>
              <a:tr h="504825">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zh-CN" altLang="en-US" sz="2000" dirty="0">
                          <a:latin typeface="宋体" panose="02010600030101010101" pitchFamily="2" charset="-122"/>
                        </a:rPr>
                        <a:t>推力球轴承</a:t>
                      </a:r>
                      <a:endParaRPr lang="zh-CN" altLang="en-US" sz="2000" dirty="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en-US" altLang="zh-CN" sz="2000">
                          <a:latin typeface="宋体" panose="02010600030101010101" pitchFamily="2" charset="-122"/>
                        </a:rPr>
                        <a:t>5</a:t>
                      </a:r>
                      <a:endParaRPr lang="en-US" altLang="zh-CN" sz="200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zh-CN" altLang="en-US" sz="2000" dirty="0">
                          <a:latin typeface="宋体" panose="02010600030101010101" pitchFamily="2" charset="-122"/>
                        </a:rPr>
                        <a:t>滚针轴承</a:t>
                      </a:r>
                      <a:endParaRPr lang="zh-CN" altLang="en-US" sz="2000" dirty="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en-US" altLang="zh-CN" sz="2000">
                          <a:latin typeface="宋体" panose="02010600030101010101" pitchFamily="2" charset="-122"/>
                        </a:rPr>
                        <a:t>NA</a:t>
                      </a:r>
                      <a:endParaRPr lang="en-US" altLang="zh-CN" sz="200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r>
              <a:tr h="506730">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zh-CN" altLang="en-US" sz="2000" dirty="0">
                          <a:latin typeface="宋体" panose="02010600030101010101" pitchFamily="2" charset="-122"/>
                        </a:rPr>
                        <a:t>深沟球轴承</a:t>
                      </a:r>
                      <a:endParaRPr lang="zh-CN" altLang="en-US" sz="2000" dirty="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en-US" altLang="zh-CN" sz="2000">
                          <a:latin typeface="宋体" panose="02010600030101010101" pitchFamily="2" charset="-122"/>
                        </a:rPr>
                        <a:t>6</a:t>
                      </a:r>
                      <a:endParaRPr lang="en-US" altLang="zh-CN" sz="200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zh-CN" altLang="en-US" sz="2000" dirty="0">
                          <a:latin typeface="宋体" panose="02010600030101010101" pitchFamily="2" charset="-122"/>
                        </a:rPr>
                        <a:t>外球面球轴承</a:t>
                      </a:r>
                      <a:endParaRPr lang="zh-CN" altLang="en-US" sz="2000" dirty="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75000"/>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600" b="0" i="0" u="none" kern="1200" baseline="0">
                          <a:solidFill>
                            <a:schemeClr val="tx1"/>
                          </a:solidFill>
                          <a:latin typeface="Arial" panose="020B0604020202020204" pitchFamily="34" charset="0"/>
                          <a:ea typeface="宋体" panose="02010600030101010101" pitchFamily="2" charset="-122"/>
                        </a:defRPr>
                      </a:lvl5pPr>
                    </a:lstStyle>
                    <a:p>
                      <a:pPr lvl="0" algn="ctr" fontAlgn="ctr">
                        <a:spcBef>
                          <a:spcPct val="0"/>
                        </a:spcBef>
                        <a:buNone/>
                      </a:pPr>
                      <a:r>
                        <a:rPr lang="en-US" altLang="zh-CN" sz="2000">
                          <a:latin typeface="宋体" panose="02010600030101010101" pitchFamily="2" charset="-122"/>
                        </a:rPr>
                        <a:t>U</a:t>
                      </a:r>
                      <a:endParaRPr lang="en-US" altLang="zh-CN" sz="2000">
                        <a:latin typeface="宋体" panose="02010600030101010101" pitchFamily="2" charset="-122"/>
                      </a:endParaRP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noFill/>
                  </a:tcPr>
                </a:tc>
              </a:tr>
            </a:tbl>
          </a:graphicData>
        </a:graphic>
      </p:graphicFrame>
      <p:sp>
        <p:nvSpPr>
          <p:cNvPr id="573442" name="矩形 573441"/>
          <p:cNvSpPr/>
          <p:nvPr/>
        </p:nvSpPr>
        <p:spPr>
          <a:xfrm>
            <a:off x="1104900" y="1123950"/>
            <a:ext cx="3536950" cy="460375"/>
          </a:xfrm>
          <a:prstGeom prst="rect">
            <a:avLst/>
          </a:prstGeom>
          <a:noFill/>
          <a:ln w="9525">
            <a:noFill/>
          </a:ln>
        </p:spPr>
        <p:txBody>
          <a:bodyPr wrap="none" anchor="t" anchorCtr="0">
            <a:spAutoFit/>
          </a:bodyPr>
          <a:p>
            <a:r>
              <a:rPr lang="zh-CN" altLang="en-US" sz="2400" b="0" dirty="0">
                <a:latin typeface="黑体" panose="02010609060101010101" pitchFamily="2" charset="-122"/>
                <a:ea typeface="黑体" panose="02010609060101010101" pitchFamily="2" charset="-122"/>
              </a:rPr>
              <a:t>常见轴承的基本类型代号</a:t>
            </a:r>
            <a:endParaRPr lang="zh-CN" altLang="en-US" sz="2400" b="0" dirty="0">
              <a:latin typeface="黑体" panose="02010609060101010101" pitchFamily="2" charset="-122"/>
              <a:ea typeface="黑体" panose="02010609060101010101" pitchFamily="2" charset="-122"/>
            </a:endParaRPr>
          </a:p>
        </p:txBody>
      </p:sp>
      <p:sp>
        <p:nvSpPr>
          <p:cNvPr id="26679" name="矩形 1"/>
          <p:cNvSpPr/>
          <p:nvPr/>
        </p:nvSpPr>
        <p:spPr>
          <a:xfrm>
            <a:off x="1619568" y="287338"/>
            <a:ext cx="5303837"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7   </a:t>
            </a:r>
            <a:r>
              <a:rPr lang="zh-CN" altLang="en-US" sz="2400">
                <a:solidFill>
                  <a:srgbClr val="FFFF00"/>
                </a:solidFill>
                <a:latin typeface="Arial" panose="020B0604020202020204" pitchFamily="34" charset="0"/>
                <a:ea typeface="黑体" panose="02010609060101010101" pitchFamily="2" charset="-122"/>
              </a:rPr>
              <a:t>支撑零部件     </a:t>
            </a:r>
            <a:r>
              <a:rPr lang="en-US" altLang="zh-CN" sz="2400">
                <a:solidFill>
                  <a:srgbClr val="FFFF00"/>
                </a:solidFill>
                <a:latin typeface="Arial" panose="020B0604020202020204" pitchFamily="34" charset="0"/>
                <a:ea typeface="黑体" panose="02010609060101010101" pitchFamily="2" charset="-122"/>
              </a:rPr>
              <a:t>7-3   </a:t>
            </a:r>
            <a:r>
              <a:rPr lang="zh-CN" altLang="en-US" sz="2400">
                <a:solidFill>
                  <a:srgbClr val="FFFF00"/>
                </a:solidFill>
                <a:latin typeface="Arial" panose="020B0604020202020204" pitchFamily="34" charset="0"/>
                <a:ea typeface="黑体" panose="02010609060101010101" pitchFamily="2" charset="-122"/>
              </a:rPr>
              <a:t>滚动轴承</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22" presetClass="entr" presetSubtype="8" fill="hold" grpId="0" nodeType="withEffect">
                                  <p:stCondLst>
                                    <p:cond delay="0"/>
                                  </p:stCondLst>
                                  <p:childTnLst>
                                    <p:set>
                                      <p:cBhvr>
                                        <p:cTn id="15" dur="1000" fill="hold">
                                          <p:stCondLst>
                                            <p:cond delay="0"/>
                                          </p:stCondLst>
                                        </p:cTn>
                                        <p:tgtEl>
                                          <p:spTgt spid="573442"/>
                                        </p:tgtEl>
                                        <p:attrNameLst>
                                          <p:attrName>style.visibility</p:attrName>
                                        </p:attrNameLst>
                                      </p:cBhvr>
                                      <p:to>
                                        <p:strVal val="visible"/>
                                      </p:to>
                                    </p:set>
                                    <p:animEffect transition="in" filter="wipe(left)">
                                      <p:cBhvr>
                                        <p:cTn id="16" dur="1000"/>
                                        <p:tgtEl>
                                          <p:spTgt spid="57344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5" fill="hold" nodeType="clickEffect">
                                  <p:stCondLst>
                                    <p:cond delay="0"/>
                                  </p:stCondLst>
                                  <p:childTnLst>
                                    <p:set>
                                      <p:cBhvr>
                                        <p:cTn id="20" dur="1000" fill="hold">
                                          <p:stCondLst>
                                            <p:cond delay="0"/>
                                          </p:stCondLst>
                                        </p:cTn>
                                        <p:tgtEl>
                                          <p:spTgt spid="573943"/>
                                        </p:tgtEl>
                                        <p:attrNameLst>
                                          <p:attrName>style.visibility</p:attrName>
                                        </p:attrNameLst>
                                      </p:cBhvr>
                                      <p:to>
                                        <p:strVal val="visible"/>
                                      </p:to>
                                    </p:set>
                                    <p:animEffect transition="in" filter="blinds(vertical)">
                                      <p:cBhvr>
                                        <p:cTn id="21" dur="1000"/>
                                        <p:tgtEl>
                                          <p:spTgt spid="573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734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6"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28675" name="组合 287753"/>
          <p:cNvGrpSpPr/>
          <p:nvPr/>
        </p:nvGrpSpPr>
        <p:grpSpPr>
          <a:xfrm>
            <a:off x="0" y="115888"/>
            <a:ext cx="9144000" cy="936625"/>
            <a:chOff x="0" y="73"/>
            <a:chExt cx="5760" cy="590"/>
          </a:xfrm>
        </p:grpSpPr>
        <p:sp>
          <p:nvSpPr>
            <p:cNvPr id="28676"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28677" name="组合 287755"/>
            <p:cNvGrpSpPr/>
            <p:nvPr/>
          </p:nvGrpSpPr>
          <p:grpSpPr>
            <a:xfrm>
              <a:off x="0" y="73"/>
              <a:ext cx="5760" cy="590"/>
              <a:chOff x="0" y="0"/>
              <a:chExt cx="5760" cy="646"/>
            </a:xfrm>
          </p:grpSpPr>
          <p:sp>
            <p:nvSpPr>
              <p:cNvPr id="28678"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28679"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28680"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28681"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28682"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579588" name="文本框 579587"/>
          <p:cNvSpPr txBox="1"/>
          <p:nvPr/>
        </p:nvSpPr>
        <p:spPr>
          <a:xfrm>
            <a:off x="779463" y="1668463"/>
            <a:ext cx="944562" cy="400050"/>
          </a:xfrm>
          <a:prstGeom prst="rect">
            <a:avLst/>
          </a:prstGeom>
          <a:noFill/>
          <a:ln w="57150">
            <a:noFill/>
          </a:ln>
        </p:spPr>
        <p:txBody>
          <a:bodyPr wrap="square" anchor="t" anchorCtr="0">
            <a:spAutoFit/>
          </a:bodyPr>
          <a:p>
            <a:r>
              <a:rPr lang="en-US" altLang="zh-CN" b="0">
                <a:solidFill>
                  <a:srgbClr val="FF3300"/>
                </a:solidFill>
                <a:latin typeface="宋体" panose="02010600030101010101" pitchFamily="2" charset="-122"/>
                <a:ea typeface="宋体" panose="02010600030101010101" pitchFamily="2" charset="-122"/>
              </a:rPr>
              <a:t>6103</a:t>
            </a:r>
            <a:r>
              <a:rPr lang="zh-CN" altLang="en-US" b="0">
                <a:solidFill>
                  <a:srgbClr val="FF3300"/>
                </a:solidFill>
                <a:latin typeface="宋体" panose="02010600030101010101" pitchFamily="2" charset="-122"/>
                <a:ea typeface="宋体" panose="02010600030101010101" pitchFamily="2" charset="-122"/>
              </a:rPr>
              <a:t>：</a:t>
            </a:r>
            <a:endParaRPr lang="zh-CN" altLang="en-US" b="0">
              <a:solidFill>
                <a:srgbClr val="FF3300"/>
              </a:solidFill>
              <a:latin typeface="宋体" panose="02010600030101010101" pitchFamily="2" charset="-122"/>
              <a:ea typeface="宋体" panose="02010600030101010101" pitchFamily="2" charset="-122"/>
            </a:endParaRPr>
          </a:p>
        </p:txBody>
      </p:sp>
      <p:sp>
        <p:nvSpPr>
          <p:cNvPr id="579589" name="文本框 579588"/>
          <p:cNvSpPr txBox="1"/>
          <p:nvPr/>
        </p:nvSpPr>
        <p:spPr>
          <a:xfrm>
            <a:off x="1800225" y="1597025"/>
            <a:ext cx="6296025" cy="828675"/>
          </a:xfrm>
          <a:prstGeom prst="rect">
            <a:avLst/>
          </a:prstGeom>
          <a:noFill/>
          <a:ln w="57150">
            <a:noFill/>
          </a:ln>
        </p:spPr>
        <p:txBody>
          <a:bodyPr wrap="square" anchor="t" anchorCtr="0">
            <a:spAutoFit/>
          </a:bodyPr>
          <a:p>
            <a:pPr>
              <a:lnSpc>
                <a:spcPct val="120000"/>
              </a:lnSpc>
            </a:pPr>
            <a:r>
              <a:rPr lang="en-US" altLang="zh-CN" b="0" dirty="0">
                <a:latin typeface="宋体" panose="02010600030101010101" pitchFamily="2" charset="-122"/>
                <a:ea typeface="宋体" panose="02010600030101010101" pitchFamily="2" charset="-122"/>
              </a:rPr>
              <a:t>6─</a:t>
            </a:r>
            <a:r>
              <a:rPr lang="zh-CN" altLang="en-US" b="0" dirty="0">
                <a:latin typeface="宋体" panose="02010600030101010101" pitchFamily="2" charset="-122"/>
                <a:ea typeface="宋体" panose="02010600030101010101" pitchFamily="2" charset="-122"/>
              </a:rPr>
              <a:t>深沟球轴承，宽度系列</a:t>
            </a:r>
            <a:r>
              <a:rPr lang="en-US" altLang="zh-CN" b="0" dirty="0">
                <a:latin typeface="宋体" panose="02010600030101010101" pitchFamily="2" charset="-122"/>
                <a:ea typeface="宋体" panose="02010600030101010101" pitchFamily="2" charset="-122"/>
              </a:rPr>
              <a:t>0</a:t>
            </a:r>
            <a:r>
              <a:rPr lang="zh-CN" altLang="en-US" b="0" dirty="0">
                <a:latin typeface="宋体" panose="02010600030101010101" pitchFamily="2" charset="-122"/>
                <a:ea typeface="宋体" panose="02010600030101010101" pitchFamily="2" charset="-122"/>
              </a:rPr>
              <a:t>（省略）</a:t>
            </a:r>
            <a:r>
              <a:rPr lang="en-US" altLang="zh-CN" b="0" dirty="0">
                <a:latin typeface="宋体" panose="02010600030101010101" pitchFamily="2" charset="-122"/>
                <a:ea typeface="宋体" panose="02010600030101010101" pitchFamily="2" charset="-122"/>
              </a:rPr>
              <a:t>1─</a:t>
            </a:r>
            <a:r>
              <a:rPr lang="zh-CN" altLang="en-US" b="0" dirty="0">
                <a:latin typeface="宋体" panose="02010600030101010101" pitchFamily="2" charset="-122"/>
                <a:ea typeface="宋体" panose="02010600030101010101" pitchFamily="2" charset="-122"/>
              </a:rPr>
              <a:t>直径系列，</a:t>
            </a:r>
            <a:r>
              <a:rPr lang="en-US" altLang="zh-CN" b="0" dirty="0">
                <a:latin typeface="宋体" panose="02010600030101010101" pitchFamily="2" charset="-122"/>
                <a:ea typeface="宋体" panose="02010600030101010101" pitchFamily="2" charset="-122"/>
              </a:rPr>
              <a:t>03─</a:t>
            </a:r>
            <a:r>
              <a:rPr lang="zh-CN" altLang="en-US" b="0" dirty="0">
                <a:latin typeface="宋体" panose="02010600030101010101" pitchFamily="2" charset="-122"/>
                <a:ea typeface="宋体" panose="02010600030101010101" pitchFamily="2" charset="-122"/>
              </a:rPr>
              <a:t>内径</a:t>
            </a:r>
            <a:r>
              <a:rPr lang="en-US" altLang="zh-CN" b="0">
                <a:latin typeface="宋体" panose="02010600030101010101" pitchFamily="2" charset="-122"/>
                <a:ea typeface="宋体" panose="02010600030101010101" pitchFamily="2" charset="-122"/>
              </a:rPr>
              <a:t>d</a:t>
            </a:r>
            <a:r>
              <a:rPr lang="en-US" altLang="zh-CN" b="0" dirty="0">
                <a:latin typeface="宋体" panose="02010600030101010101" pitchFamily="2" charset="-122"/>
                <a:ea typeface="宋体" panose="02010600030101010101" pitchFamily="2" charset="-122"/>
              </a:rPr>
              <a:t>=17mm</a:t>
            </a:r>
            <a:r>
              <a:rPr lang="zh-CN" altLang="en-US" b="0" dirty="0">
                <a:latin typeface="宋体" panose="02010600030101010101" pitchFamily="2" charset="-122"/>
                <a:ea typeface="宋体" panose="02010600030101010101" pitchFamily="2" charset="-122"/>
              </a:rPr>
              <a:t>；</a:t>
            </a:r>
            <a:endParaRPr lang="zh-CN" altLang="en-US" b="0">
              <a:latin typeface="宋体" panose="02010600030101010101" pitchFamily="2" charset="-122"/>
              <a:ea typeface="宋体" panose="02010600030101010101" pitchFamily="2" charset="-122"/>
            </a:endParaRPr>
          </a:p>
        </p:txBody>
      </p:sp>
      <p:sp>
        <p:nvSpPr>
          <p:cNvPr id="579590" name="文本框 579589"/>
          <p:cNvSpPr txBox="1"/>
          <p:nvPr/>
        </p:nvSpPr>
        <p:spPr>
          <a:xfrm>
            <a:off x="839788" y="2873375"/>
            <a:ext cx="946150" cy="398463"/>
          </a:xfrm>
          <a:prstGeom prst="rect">
            <a:avLst/>
          </a:prstGeom>
          <a:noFill/>
          <a:ln w="57150">
            <a:noFill/>
          </a:ln>
        </p:spPr>
        <p:txBody>
          <a:bodyPr wrap="none" anchor="t" anchorCtr="0">
            <a:spAutoFit/>
          </a:bodyPr>
          <a:p>
            <a:r>
              <a:rPr lang="en-US" altLang="zh-CN" b="0" dirty="0">
                <a:solidFill>
                  <a:srgbClr val="FF3300"/>
                </a:solidFill>
                <a:latin typeface="宋体" panose="02010600030101010101" pitchFamily="2" charset="-122"/>
                <a:ea typeface="宋体" panose="02010600030101010101" pitchFamily="2" charset="-122"/>
              </a:rPr>
              <a:t>6308</a:t>
            </a:r>
            <a:r>
              <a:rPr lang="zh-CN" altLang="en-US" b="0" dirty="0">
                <a:solidFill>
                  <a:srgbClr val="FF3300"/>
                </a:solidFill>
                <a:latin typeface="宋体" panose="02010600030101010101" pitchFamily="2" charset="-122"/>
                <a:ea typeface="宋体" panose="02010600030101010101" pitchFamily="2" charset="-122"/>
              </a:rPr>
              <a:t>：</a:t>
            </a:r>
            <a:endParaRPr lang="zh-CN" altLang="en-US" b="0">
              <a:solidFill>
                <a:srgbClr val="FF3300"/>
              </a:solidFill>
              <a:latin typeface="宋体" panose="02010600030101010101" pitchFamily="2" charset="-122"/>
              <a:ea typeface="宋体" panose="02010600030101010101" pitchFamily="2" charset="-122"/>
            </a:endParaRPr>
          </a:p>
        </p:txBody>
      </p:sp>
      <p:sp>
        <p:nvSpPr>
          <p:cNvPr id="579591" name="文本框 579590"/>
          <p:cNvSpPr txBox="1"/>
          <p:nvPr/>
        </p:nvSpPr>
        <p:spPr>
          <a:xfrm>
            <a:off x="1724025" y="2801938"/>
            <a:ext cx="5865813" cy="830262"/>
          </a:xfrm>
          <a:prstGeom prst="rect">
            <a:avLst/>
          </a:prstGeom>
          <a:noFill/>
          <a:ln w="57150">
            <a:noFill/>
          </a:ln>
        </p:spPr>
        <p:txBody>
          <a:bodyPr wrap="square" anchor="t" anchorCtr="0">
            <a:spAutoFit/>
          </a:bodyPr>
          <a:p>
            <a:pPr>
              <a:lnSpc>
                <a:spcPct val="120000"/>
              </a:lnSpc>
            </a:pPr>
            <a:r>
              <a:rPr lang="en-US" altLang="zh-CN" b="0" dirty="0">
                <a:latin typeface="宋体" panose="02010600030101010101" pitchFamily="2" charset="-122"/>
                <a:ea typeface="宋体" panose="02010600030101010101" pitchFamily="2" charset="-122"/>
              </a:rPr>
              <a:t>6─</a:t>
            </a:r>
            <a:r>
              <a:rPr lang="zh-CN" altLang="en-US" b="0" dirty="0">
                <a:latin typeface="宋体" panose="02010600030101010101" pitchFamily="2" charset="-122"/>
                <a:ea typeface="宋体" panose="02010600030101010101" pitchFamily="2" charset="-122"/>
              </a:rPr>
              <a:t>深沟球轴承，宽度系列</a:t>
            </a:r>
            <a:r>
              <a:rPr lang="en-US" altLang="zh-CN" b="0" dirty="0">
                <a:latin typeface="宋体" panose="02010600030101010101" pitchFamily="2" charset="-122"/>
                <a:ea typeface="宋体" panose="02010600030101010101" pitchFamily="2" charset="-122"/>
              </a:rPr>
              <a:t>0</a:t>
            </a:r>
            <a:r>
              <a:rPr lang="zh-CN" altLang="en-US" b="0" dirty="0">
                <a:latin typeface="宋体" panose="02010600030101010101" pitchFamily="2" charset="-122"/>
                <a:ea typeface="宋体" panose="02010600030101010101" pitchFamily="2" charset="-122"/>
              </a:rPr>
              <a:t>（省略）</a:t>
            </a:r>
            <a:r>
              <a:rPr lang="en-US" altLang="zh-CN" b="0" dirty="0">
                <a:latin typeface="宋体" panose="02010600030101010101" pitchFamily="2" charset="-122"/>
                <a:ea typeface="宋体" panose="02010600030101010101" pitchFamily="2" charset="-122"/>
              </a:rPr>
              <a:t>3─</a:t>
            </a:r>
            <a:r>
              <a:rPr lang="zh-CN" altLang="en-US" b="0" dirty="0">
                <a:latin typeface="宋体" panose="02010600030101010101" pitchFamily="2" charset="-122"/>
                <a:ea typeface="宋体" panose="02010600030101010101" pitchFamily="2" charset="-122"/>
              </a:rPr>
              <a:t>直径系列，</a:t>
            </a:r>
            <a:r>
              <a:rPr lang="en-US" altLang="zh-CN" b="0" dirty="0">
                <a:latin typeface="宋体" panose="02010600030101010101" pitchFamily="2" charset="-122"/>
                <a:ea typeface="宋体" panose="02010600030101010101" pitchFamily="2" charset="-122"/>
              </a:rPr>
              <a:t>08 ─</a:t>
            </a:r>
            <a:r>
              <a:rPr lang="zh-CN" altLang="en-US" b="0" dirty="0">
                <a:latin typeface="宋体" panose="02010600030101010101" pitchFamily="2" charset="-122"/>
                <a:ea typeface="宋体" panose="02010600030101010101" pitchFamily="2" charset="-122"/>
              </a:rPr>
              <a:t>内径</a:t>
            </a:r>
            <a:r>
              <a:rPr lang="en-US" altLang="zh-CN" b="0">
                <a:latin typeface="宋体" panose="02010600030101010101" pitchFamily="2" charset="-122"/>
                <a:ea typeface="宋体" panose="02010600030101010101" pitchFamily="2" charset="-122"/>
              </a:rPr>
              <a:t>d</a:t>
            </a:r>
            <a:r>
              <a:rPr lang="en-US" altLang="zh-CN" b="0" dirty="0">
                <a:latin typeface="宋体" panose="02010600030101010101" pitchFamily="2" charset="-122"/>
                <a:ea typeface="宋体" panose="02010600030101010101" pitchFamily="2" charset="-122"/>
              </a:rPr>
              <a:t>=40mm</a:t>
            </a:r>
            <a:r>
              <a:rPr lang="zh-CN" altLang="en-US" b="0" dirty="0">
                <a:latin typeface="宋体" panose="02010600030101010101" pitchFamily="2" charset="-122"/>
                <a:ea typeface="宋体" panose="02010600030101010101" pitchFamily="2" charset="-122"/>
              </a:rPr>
              <a:t>； </a:t>
            </a:r>
            <a:endParaRPr lang="zh-CN" altLang="en-US" b="0">
              <a:latin typeface="宋体" panose="02010600030101010101" pitchFamily="2" charset="-122"/>
              <a:ea typeface="宋体" panose="02010600030101010101" pitchFamily="2" charset="-122"/>
            </a:endParaRPr>
          </a:p>
        </p:txBody>
      </p:sp>
      <p:sp>
        <p:nvSpPr>
          <p:cNvPr id="579596" name="文本框 579595"/>
          <p:cNvSpPr txBox="1"/>
          <p:nvPr/>
        </p:nvSpPr>
        <p:spPr>
          <a:xfrm>
            <a:off x="841375" y="4187825"/>
            <a:ext cx="936625" cy="400050"/>
          </a:xfrm>
          <a:prstGeom prst="rect">
            <a:avLst/>
          </a:prstGeom>
          <a:noFill/>
          <a:ln w="57150">
            <a:noFill/>
          </a:ln>
        </p:spPr>
        <p:txBody>
          <a:bodyPr wrap="square" anchor="t" anchorCtr="0">
            <a:spAutoFit/>
          </a:bodyPr>
          <a:p>
            <a:r>
              <a:rPr lang="en-US" altLang="zh-CN" b="0">
                <a:solidFill>
                  <a:srgbClr val="FF3300"/>
                </a:solidFill>
                <a:latin typeface="宋体" panose="02010600030101010101" pitchFamily="2" charset="-122"/>
                <a:ea typeface="宋体" panose="02010600030101010101" pitchFamily="2" charset="-122"/>
              </a:rPr>
              <a:t>30213</a:t>
            </a:r>
            <a:r>
              <a:rPr lang="zh-CN" altLang="en-US" b="0">
                <a:solidFill>
                  <a:srgbClr val="FF3300"/>
                </a:solidFill>
                <a:latin typeface="宋体" panose="02010600030101010101" pitchFamily="2" charset="-122"/>
                <a:ea typeface="宋体" panose="02010600030101010101" pitchFamily="2" charset="-122"/>
              </a:rPr>
              <a:t>：</a:t>
            </a:r>
            <a:endParaRPr lang="zh-CN" altLang="en-US" b="0">
              <a:solidFill>
                <a:srgbClr val="FF3300"/>
              </a:solidFill>
              <a:latin typeface="宋体" panose="02010600030101010101" pitchFamily="2" charset="-122"/>
              <a:ea typeface="宋体" panose="02010600030101010101" pitchFamily="2" charset="-122"/>
            </a:endParaRPr>
          </a:p>
        </p:txBody>
      </p:sp>
      <p:sp>
        <p:nvSpPr>
          <p:cNvPr id="579597" name="文本框 579596"/>
          <p:cNvSpPr txBox="1"/>
          <p:nvPr/>
        </p:nvSpPr>
        <p:spPr>
          <a:xfrm>
            <a:off x="1800225" y="4044950"/>
            <a:ext cx="5972175" cy="828675"/>
          </a:xfrm>
          <a:prstGeom prst="rect">
            <a:avLst/>
          </a:prstGeom>
          <a:noFill/>
          <a:ln w="57150">
            <a:noFill/>
          </a:ln>
        </p:spPr>
        <p:txBody>
          <a:bodyPr wrap="square" anchor="t" anchorCtr="0">
            <a:spAutoFit/>
          </a:bodyPr>
          <a:p>
            <a:pPr>
              <a:lnSpc>
                <a:spcPct val="120000"/>
              </a:lnSpc>
            </a:pPr>
            <a:r>
              <a:rPr lang="en-US" altLang="zh-CN" b="0" dirty="0">
                <a:latin typeface="宋体" panose="02010600030101010101" pitchFamily="2" charset="-122"/>
                <a:ea typeface="宋体" panose="02010600030101010101" pitchFamily="2" charset="-122"/>
              </a:rPr>
              <a:t>3─</a:t>
            </a:r>
            <a:r>
              <a:rPr lang="zh-CN" altLang="en-US" b="0" dirty="0">
                <a:latin typeface="宋体" panose="02010600030101010101" pitchFamily="2" charset="-122"/>
                <a:ea typeface="宋体" panose="02010600030101010101" pitchFamily="2" charset="-122"/>
              </a:rPr>
              <a:t>圆锥滚子轴承，</a:t>
            </a:r>
            <a:r>
              <a:rPr lang="en-US" altLang="zh-CN" b="0" dirty="0">
                <a:latin typeface="宋体" panose="02010600030101010101" pitchFamily="2" charset="-122"/>
                <a:ea typeface="宋体" panose="02010600030101010101" pitchFamily="2" charset="-122"/>
              </a:rPr>
              <a:t>0─</a:t>
            </a:r>
            <a:r>
              <a:rPr lang="zh-CN" altLang="en-US" b="0" dirty="0">
                <a:latin typeface="宋体" panose="02010600030101010101" pitchFamily="2" charset="-122"/>
                <a:ea typeface="宋体" panose="02010600030101010101" pitchFamily="2" charset="-122"/>
              </a:rPr>
              <a:t>宽度系列  </a:t>
            </a:r>
            <a:r>
              <a:rPr lang="en-US" altLang="zh-CN" b="0" dirty="0">
                <a:latin typeface="宋体" panose="02010600030101010101" pitchFamily="2" charset="-122"/>
                <a:ea typeface="宋体" panose="02010600030101010101" pitchFamily="2" charset="-122"/>
              </a:rPr>
              <a:t>2─</a:t>
            </a:r>
            <a:r>
              <a:rPr lang="zh-CN" altLang="en-US" b="0" dirty="0">
                <a:latin typeface="宋体" panose="02010600030101010101" pitchFamily="2" charset="-122"/>
                <a:ea typeface="宋体" panose="02010600030101010101" pitchFamily="2" charset="-122"/>
              </a:rPr>
              <a:t>直径系列，</a:t>
            </a:r>
            <a:r>
              <a:rPr lang="en-US" altLang="zh-CN" b="0" dirty="0">
                <a:latin typeface="宋体" panose="02010600030101010101" pitchFamily="2" charset="-122"/>
                <a:ea typeface="宋体" panose="02010600030101010101" pitchFamily="2" charset="-122"/>
              </a:rPr>
              <a:t>13─</a:t>
            </a:r>
            <a:r>
              <a:rPr lang="zh-CN" altLang="en-US" b="0" dirty="0">
                <a:latin typeface="宋体" panose="02010600030101010101" pitchFamily="2" charset="-122"/>
                <a:ea typeface="宋体" panose="02010600030101010101" pitchFamily="2" charset="-122"/>
              </a:rPr>
              <a:t>内径</a:t>
            </a:r>
            <a:r>
              <a:rPr lang="en-US" altLang="zh-CN" b="0">
                <a:latin typeface="宋体" panose="02010600030101010101" pitchFamily="2" charset="-122"/>
                <a:ea typeface="宋体" panose="02010600030101010101" pitchFamily="2" charset="-122"/>
              </a:rPr>
              <a:t>d</a:t>
            </a:r>
            <a:r>
              <a:rPr lang="en-US" altLang="zh-CN" b="0" dirty="0">
                <a:latin typeface="宋体" panose="02010600030101010101" pitchFamily="2" charset="-122"/>
                <a:ea typeface="宋体" panose="02010600030101010101" pitchFamily="2" charset="-122"/>
              </a:rPr>
              <a:t>=65mm</a:t>
            </a:r>
            <a:r>
              <a:rPr lang="zh-CN" altLang="en-US" b="0" dirty="0">
                <a:latin typeface="宋体" panose="02010600030101010101" pitchFamily="2" charset="-122"/>
                <a:ea typeface="宋体" panose="02010600030101010101" pitchFamily="2" charset="-122"/>
              </a:rPr>
              <a:t>，</a:t>
            </a:r>
            <a:r>
              <a:rPr lang="en-US" altLang="zh-CN" b="0" dirty="0">
                <a:latin typeface="宋体" panose="02010600030101010101" pitchFamily="2" charset="-122"/>
                <a:ea typeface="宋体" panose="02010600030101010101" pitchFamily="2" charset="-122"/>
              </a:rPr>
              <a:t>0─</a:t>
            </a:r>
            <a:r>
              <a:rPr lang="zh-CN" altLang="en-US" b="0" dirty="0">
                <a:latin typeface="宋体" panose="02010600030101010101" pitchFamily="2" charset="-122"/>
                <a:ea typeface="宋体" panose="02010600030101010101" pitchFamily="2" charset="-122"/>
              </a:rPr>
              <a:t>正常宽度</a:t>
            </a:r>
            <a:r>
              <a:rPr lang="en-US" altLang="zh-CN" b="0" dirty="0">
                <a:latin typeface="宋体" panose="02010600030101010101" pitchFamily="2" charset="-122"/>
                <a:ea typeface="宋体" panose="02010600030101010101" pitchFamily="2" charset="-122"/>
              </a:rPr>
              <a:t>(0</a:t>
            </a:r>
            <a:r>
              <a:rPr lang="zh-CN" altLang="en-US" b="0" dirty="0">
                <a:latin typeface="宋体" panose="02010600030101010101" pitchFamily="2" charset="-122"/>
                <a:ea typeface="宋体" panose="02010600030101010101" pitchFamily="2" charset="-122"/>
              </a:rPr>
              <a:t>不可省略</a:t>
            </a:r>
            <a:r>
              <a:rPr lang="en-US" altLang="zh-CN" b="0" dirty="0">
                <a:latin typeface="宋体" panose="02010600030101010101" pitchFamily="2" charset="-122"/>
                <a:ea typeface="宋体" panose="02010600030101010101" pitchFamily="2" charset="-122"/>
              </a:rPr>
              <a:t>)</a:t>
            </a:r>
            <a:r>
              <a:rPr lang="zh-CN" altLang="en-US" b="0" dirty="0">
                <a:latin typeface="宋体" panose="02010600030101010101" pitchFamily="2" charset="-122"/>
                <a:ea typeface="宋体" panose="02010600030101010101" pitchFamily="2" charset="-122"/>
              </a:rPr>
              <a:t>；</a:t>
            </a:r>
            <a:endParaRPr lang="zh-CN" altLang="en-US" b="0">
              <a:latin typeface="宋体" panose="02010600030101010101" pitchFamily="2" charset="-122"/>
              <a:ea typeface="宋体" panose="02010600030101010101" pitchFamily="2" charset="-122"/>
            </a:endParaRPr>
          </a:p>
        </p:txBody>
      </p:sp>
      <p:sp>
        <p:nvSpPr>
          <p:cNvPr id="28690" name="矩形 1"/>
          <p:cNvSpPr/>
          <p:nvPr/>
        </p:nvSpPr>
        <p:spPr>
          <a:xfrm>
            <a:off x="1547813" y="332423"/>
            <a:ext cx="5303837"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7   </a:t>
            </a:r>
            <a:r>
              <a:rPr lang="zh-CN" altLang="en-US" sz="2400">
                <a:solidFill>
                  <a:srgbClr val="FFFF00"/>
                </a:solidFill>
                <a:latin typeface="Arial" panose="020B0604020202020204" pitchFamily="34" charset="0"/>
                <a:ea typeface="黑体" panose="02010609060101010101" pitchFamily="2" charset="-122"/>
              </a:rPr>
              <a:t>支撑零部件     </a:t>
            </a:r>
            <a:r>
              <a:rPr lang="en-US" altLang="zh-CN" sz="2400">
                <a:solidFill>
                  <a:srgbClr val="FFFF00"/>
                </a:solidFill>
                <a:latin typeface="Arial" panose="020B0604020202020204" pitchFamily="34" charset="0"/>
                <a:ea typeface="黑体" panose="02010609060101010101" pitchFamily="2" charset="-122"/>
              </a:rPr>
              <a:t>7-3   </a:t>
            </a:r>
            <a:r>
              <a:rPr lang="zh-CN" altLang="en-US" sz="2400">
                <a:solidFill>
                  <a:srgbClr val="FFFF00"/>
                </a:solidFill>
                <a:latin typeface="Arial" panose="020B0604020202020204" pitchFamily="34" charset="0"/>
                <a:ea typeface="黑体" panose="02010609060101010101" pitchFamily="2" charset="-122"/>
              </a:rPr>
              <a:t>滚动轴承</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000" fill="hold">
                                          <p:stCondLst>
                                            <p:cond delay="0"/>
                                          </p:stCondLst>
                                        </p:cTn>
                                        <p:tgtEl>
                                          <p:spTgt spid="579588"/>
                                        </p:tgtEl>
                                        <p:attrNameLst>
                                          <p:attrName>style.visibility</p:attrName>
                                        </p:attrNameLst>
                                      </p:cBhvr>
                                      <p:to>
                                        <p:strVal val="visible"/>
                                      </p:to>
                                    </p:set>
                                    <p:animEffect transition="in" filter="wipe(left)">
                                      <p:cBhvr>
                                        <p:cTn id="18" dur="1000"/>
                                        <p:tgtEl>
                                          <p:spTgt spid="57958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000" fill="hold">
                                          <p:stCondLst>
                                            <p:cond delay="0"/>
                                          </p:stCondLst>
                                        </p:cTn>
                                        <p:tgtEl>
                                          <p:spTgt spid="579589"/>
                                        </p:tgtEl>
                                        <p:attrNameLst>
                                          <p:attrName>style.visibility</p:attrName>
                                        </p:attrNameLst>
                                      </p:cBhvr>
                                      <p:to>
                                        <p:strVal val="visible"/>
                                      </p:to>
                                    </p:set>
                                    <p:animEffect transition="in" filter="blinds(horizontal)">
                                      <p:cBhvr>
                                        <p:cTn id="23" dur="1000"/>
                                        <p:tgtEl>
                                          <p:spTgt spid="57958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000" fill="hold">
                                          <p:stCondLst>
                                            <p:cond delay="0"/>
                                          </p:stCondLst>
                                        </p:cTn>
                                        <p:tgtEl>
                                          <p:spTgt spid="579590"/>
                                        </p:tgtEl>
                                        <p:attrNameLst>
                                          <p:attrName>style.visibility</p:attrName>
                                        </p:attrNameLst>
                                      </p:cBhvr>
                                      <p:to>
                                        <p:strVal val="visible"/>
                                      </p:to>
                                    </p:set>
                                    <p:animEffect transition="in" filter="wipe(left)">
                                      <p:cBhvr>
                                        <p:cTn id="28" dur="1000"/>
                                        <p:tgtEl>
                                          <p:spTgt spid="579590"/>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000" fill="hold">
                                          <p:stCondLst>
                                            <p:cond delay="0"/>
                                          </p:stCondLst>
                                        </p:cTn>
                                        <p:tgtEl>
                                          <p:spTgt spid="579591"/>
                                        </p:tgtEl>
                                        <p:attrNameLst>
                                          <p:attrName>style.visibility</p:attrName>
                                        </p:attrNameLst>
                                      </p:cBhvr>
                                      <p:to>
                                        <p:strVal val="visible"/>
                                      </p:to>
                                    </p:set>
                                    <p:animEffect transition="in" filter="box(in)">
                                      <p:cBhvr>
                                        <p:cTn id="33" dur="1000"/>
                                        <p:tgtEl>
                                          <p:spTgt spid="579591"/>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grpId="0" nodeType="clickEffect">
                                  <p:stCondLst>
                                    <p:cond delay="0"/>
                                  </p:stCondLst>
                                  <p:childTnLst>
                                    <p:set>
                                      <p:cBhvr>
                                        <p:cTn id="37" dur="1000" fill="hold">
                                          <p:stCondLst>
                                            <p:cond delay="0"/>
                                          </p:stCondLst>
                                        </p:cTn>
                                        <p:tgtEl>
                                          <p:spTgt spid="579596"/>
                                        </p:tgtEl>
                                        <p:attrNameLst>
                                          <p:attrName>style.visibility</p:attrName>
                                        </p:attrNameLst>
                                      </p:cBhvr>
                                      <p:to>
                                        <p:strVal val="visible"/>
                                      </p:to>
                                    </p:set>
                                    <p:animEffect transition="in" filter="strips(downRight)">
                                      <p:cBhvr>
                                        <p:cTn id="38" dur="1000"/>
                                        <p:tgtEl>
                                          <p:spTgt spid="57959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000" fill="hold">
                                          <p:stCondLst>
                                            <p:cond delay="0"/>
                                          </p:stCondLst>
                                        </p:cTn>
                                        <p:tgtEl>
                                          <p:spTgt spid="579597"/>
                                        </p:tgtEl>
                                        <p:attrNameLst>
                                          <p:attrName>style.visibility</p:attrName>
                                        </p:attrNameLst>
                                      </p:cBhvr>
                                      <p:to>
                                        <p:strVal val="visible"/>
                                      </p:to>
                                    </p:set>
                                    <p:animEffect transition="in" filter="blinds(horizontal)">
                                      <p:cBhvr>
                                        <p:cTn id="43" dur="1000"/>
                                        <p:tgtEl>
                                          <p:spTgt spid="579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79588" grpId="0"/>
      <p:bldP spid="579589" grpId="0"/>
      <p:bldP spid="579590" grpId="0"/>
      <p:bldP spid="579591" grpId="0"/>
      <p:bldP spid="579596" grpId="0"/>
      <p:bldP spid="5795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3"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30723" name="组合 287753"/>
          <p:cNvGrpSpPr/>
          <p:nvPr/>
        </p:nvGrpSpPr>
        <p:grpSpPr>
          <a:xfrm>
            <a:off x="0" y="115888"/>
            <a:ext cx="9144000" cy="936625"/>
            <a:chOff x="0" y="73"/>
            <a:chExt cx="5760" cy="590"/>
          </a:xfrm>
        </p:grpSpPr>
        <p:sp>
          <p:nvSpPr>
            <p:cNvPr id="30724"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30725" name="组合 287755"/>
            <p:cNvGrpSpPr/>
            <p:nvPr/>
          </p:nvGrpSpPr>
          <p:grpSpPr>
            <a:xfrm>
              <a:off x="0" y="73"/>
              <a:ext cx="5760" cy="590"/>
              <a:chOff x="0" y="0"/>
              <a:chExt cx="5760" cy="646"/>
            </a:xfrm>
          </p:grpSpPr>
          <p:sp>
            <p:nvSpPr>
              <p:cNvPr id="30726"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30727"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30728"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30729"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30730"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8211" name="文本框 1"/>
          <p:cNvSpPr txBox="1"/>
          <p:nvPr/>
        </p:nvSpPr>
        <p:spPr>
          <a:xfrm>
            <a:off x="1103313" y="1066800"/>
            <a:ext cx="4233862" cy="460375"/>
          </a:xfrm>
          <a:prstGeom prst="rect">
            <a:avLst/>
          </a:prstGeom>
          <a:noFill/>
          <a:ln w="9525">
            <a:noFill/>
          </a:ln>
        </p:spPr>
        <p:txBody>
          <a:bodyPr wrap="square" anchor="t" anchorCtr="0">
            <a:spAutoFit/>
          </a:bodyPr>
          <a:p>
            <a:r>
              <a:rPr lang="zh-CN" altLang="en-US" sz="2400" b="0">
                <a:latin typeface="黑体" panose="02010609060101010101" pitchFamily="2" charset="-122"/>
                <a:ea typeface="黑体" panose="02010609060101010101" pitchFamily="2" charset="-122"/>
              </a:rPr>
              <a:t>四、滚动轴承的选择</a:t>
            </a:r>
            <a:endParaRPr lang="zh-CN" altLang="en-US" sz="2400" b="0">
              <a:latin typeface="黑体" panose="02010609060101010101" pitchFamily="2" charset="-122"/>
              <a:ea typeface="黑体" panose="02010609060101010101" pitchFamily="2" charset="-122"/>
            </a:endParaRPr>
          </a:p>
        </p:txBody>
      </p:sp>
      <p:sp>
        <p:nvSpPr>
          <p:cNvPr id="3" name="文本框 2"/>
          <p:cNvSpPr txBox="1"/>
          <p:nvPr/>
        </p:nvSpPr>
        <p:spPr>
          <a:xfrm>
            <a:off x="1187133" y="1670050"/>
            <a:ext cx="2470150" cy="400050"/>
          </a:xfrm>
          <a:prstGeom prst="rect">
            <a:avLst/>
          </a:prstGeom>
          <a:noFill/>
          <a:ln w="9525">
            <a:noFill/>
          </a:ln>
        </p:spPr>
        <p:txBody>
          <a:bodyPr wrap="none" anchor="t" anchorCtr="0">
            <a:spAutoFit/>
          </a:bodyPr>
          <a:p>
            <a:r>
              <a:rPr lang="zh-CN" altLang="en-US" b="0">
                <a:latin typeface="宋体" panose="02010600030101010101" pitchFamily="2" charset="-122"/>
                <a:ea typeface="宋体" panose="02010600030101010101" pitchFamily="2" charset="-122"/>
                <a:sym typeface="宋体" panose="02010600030101010101" pitchFamily="2" charset="-122"/>
              </a:rPr>
              <a:t>滚动</a:t>
            </a:r>
            <a:r>
              <a:rPr lang="en-US" altLang="zh-CN" b="0">
                <a:latin typeface="宋体" panose="02010600030101010101" pitchFamily="2" charset="-122"/>
                <a:ea typeface="宋体" panose="02010600030101010101" pitchFamily="2" charset="-122"/>
                <a:sym typeface="宋体" panose="02010600030101010101" pitchFamily="2" charset="-122"/>
              </a:rPr>
              <a:t>轴</a:t>
            </a:r>
            <a:r>
              <a:rPr lang="zh-CN" altLang="en-US" b="0">
                <a:latin typeface="宋体" panose="02010600030101010101" pitchFamily="2" charset="-122"/>
                <a:ea typeface="宋体" panose="02010600030101010101" pitchFamily="2" charset="-122"/>
                <a:sym typeface="宋体" panose="02010600030101010101" pitchFamily="2" charset="-122"/>
              </a:rPr>
              <a:t>承</a:t>
            </a:r>
            <a:r>
              <a:rPr lang="en-US" altLang="zh-CN" b="0">
                <a:latin typeface="宋体" panose="02010600030101010101" pitchFamily="2" charset="-122"/>
                <a:ea typeface="宋体" panose="02010600030101010101" pitchFamily="2" charset="-122"/>
                <a:sym typeface="宋体" panose="02010600030101010101" pitchFamily="2" charset="-122"/>
              </a:rPr>
              <a:t>的</a:t>
            </a:r>
            <a:r>
              <a:rPr lang="zh-CN" altLang="en-US" b="0">
                <a:latin typeface="宋体" panose="02010600030101010101" pitchFamily="2" charset="-122"/>
                <a:ea typeface="宋体" panose="02010600030101010101" pitchFamily="2" charset="-122"/>
                <a:sym typeface="宋体" panose="02010600030101010101" pitchFamily="2" charset="-122"/>
              </a:rPr>
              <a:t>选择原则</a:t>
            </a:r>
            <a:endParaRPr lang="zh-CN" altLang="en-US" b="0">
              <a:latin typeface="宋体" panose="02010600030101010101" pitchFamily="2" charset="-122"/>
              <a:ea typeface="宋体" panose="02010600030101010101" pitchFamily="2" charset="-122"/>
              <a:sym typeface="宋体" panose="02010600030101010101" pitchFamily="2" charset="-122"/>
            </a:endParaRPr>
          </a:p>
        </p:txBody>
      </p:sp>
      <p:sp>
        <p:nvSpPr>
          <p:cNvPr id="2" name="文本框 1"/>
          <p:cNvSpPr txBox="1"/>
          <p:nvPr/>
        </p:nvSpPr>
        <p:spPr>
          <a:xfrm>
            <a:off x="3790950" y="1671638"/>
            <a:ext cx="2087563" cy="398462"/>
          </a:xfrm>
          <a:prstGeom prst="rect">
            <a:avLst/>
          </a:prstGeom>
          <a:noFill/>
          <a:ln w="9525">
            <a:noFill/>
          </a:ln>
        </p:spPr>
        <p:txBody>
          <a:bodyPr wrap="none" anchor="t" anchorCtr="0">
            <a:spAutoFit/>
          </a:bodyPr>
          <a:p>
            <a:r>
              <a:rPr lang="en-US" altLang="zh-CN" b="0">
                <a:latin typeface="宋体" panose="02010600030101010101" pitchFamily="2" charset="-122"/>
                <a:ea typeface="宋体" panose="02010600030101010101" pitchFamily="2" charset="-122"/>
                <a:sym typeface="宋体" panose="02010600030101010101" pitchFamily="2" charset="-122"/>
              </a:rPr>
              <a:t>1</a:t>
            </a:r>
            <a:r>
              <a:rPr lang="zh-CN" altLang="en-US" b="0">
                <a:latin typeface="宋体" panose="02010600030101010101" pitchFamily="2" charset="-122"/>
                <a:ea typeface="宋体" panose="02010600030101010101" pitchFamily="2" charset="-122"/>
                <a:sym typeface="宋体" panose="02010600030101010101" pitchFamily="2" charset="-122"/>
              </a:rPr>
              <a:t>、考虑</a:t>
            </a:r>
            <a:r>
              <a:rPr lang="en-US" altLang="zh-CN" b="0">
                <a:latin typeface="宋体" panose="02010600030101010101" pitchFamily="2" charset="-122"/>
                <a:ea typeface="宋体" panose="02010600030101010101" pitchFamily="2" charset="-122"/>
                <a:sym typeface="宋体" panose="02010600030101010101" pitchFamily="2" charset="-122"/>
              </a:rPr>
              <a:t>轴</a:t>
            </a:r>
            <a:r>
              <a:rPr lang="zh-CN" altLang="en-US" b="0">
                <a:latin typeface="宋体" panose="02010600030101010101" pitchFamily="2" charset="-122"/>
                <a:ea typeface="宋体" panose="02010600030101010101" pitchFamily="2" charset="-122"/>
                <a:sym typeface="宋体" panose="02010600030101010101" pitchFamily="2" charset="-122"/>
              </a:rPr>
              <a:t>承</a:t>
            </a:r>
            <a:r>
              <a:rPr lang="zh-CN" altLang="zh-CN" b="0">
                <a:latin typeface="宋体" panose="02010600030101010101" pitchFamily="2" charset="-122"/>
                <a:ea typeface="宋体" panose="02010600030101010101" pitchFamily="2" charset="-122"/>
                <a:sym typeface="宋体" panose="02010600030101010101" pitchFamily="2" charset="-122"/>
              </a:rPr>
              <a:t>载荷</a:t>
            </a:r>
            <a:endParaRPr lang="zh-CN" altLang="zh-CN" b="0">
              <a:latin typeface="宋体" panose="02010600030101010101" pitchFamily="2" charset="-122"/>
              <a:ea typeface="宋体" panose="02010600030101010101" pitchFamily="2" charset="-122"/>
            </a:endParaRPr>
          </a:p>
        </p:txBody>
      </p:sp>
      <p:sp>
        <p:nvSpPr>
          <p:cNvPr id="5" name="object 2"/>
          <p:cNvSpPr txBox="1"/>
          <p:nvPr/>
        </p:nvSpPr>
        <p:spPr>
          <a:xfrm>
            <a:off x="1259840" y="2298700"/>
            <a:ext cx="8331835" cy="3602990"/>
          </a:xfrm>
          <a:prstGeom prst="rect">
            <a:avLst/>
          </a:prstGeom>
        </p:spPr>
        <p:txBody>
          <a:bodyPr vert="horz" wrap="square" lIns="0" tIns="12700" rIns="0" bIns="0" rtlCol="0">
            <a:spAutoFit/>
          </a:bodyPr>
          <a:p>
            <a:pPr marL="48260">
              <a:lnSpc>
                <a:spcPts val="3500"/>
              </a:lnSpc>
              <a:spcBef>
                <a:spcPts val="0"/>
              </a:spcBef>
            </a:pPr>
            <a:r>
              <a:rPr b="0" noProof="1" dirty="0">
                <a:latin typeface="宋体" panose="02010600030101010101" pitchFamily="2" charset="-122"/>
                <a:ea typeface="宋体" panose="02010600030101010101" pitchFamily="2" charset="-122"/>
                <a:cs typeface="宋体" panose="02010600030101010101" pitchFamily="2" charset="-122"/>
              </a:rPr>
              <a:t>载荷较大时应选用</a:t>
            </a:r>
            <a:r>
              <a:rPr b="0" noProof="1" dirty="0">
                <a:solidFill>
                  <a:srgbClr val="FF0000"/>
                </a:solidFill>
                <a:latin typeface="宋体" panose="02010600030101010101" pitchFamily="2" charset="-122"/>
                <a:ea typeface="宋体" panose="02010600030101010101" pitchFamily="2" charset="-122"/>
                <a:cs typeface="宋体" panose="02010600030101010101" pitchFamily="2" charset="-122"/>
              </a:rPr>
              <a:t>滚子轴承</a:t>
            </a:r>
            <a:r>
              <a:rPr b="0" noProof="1" dirty="0">
                <a:latin typeface="宋体" panose="02010600030101010101" pitchFamily="2" charset="-122"/>
                <a:ea typeface="宋体" panose="02010600030101010101" pitchFamily="2" charset="-122"/>
                <a:cs typeface="宋体" panose="02010600030101010101" pitchFamily="2" charset="-122"/>
              </a:rPr>
              <a:t>；</a:t>
            </a:r>
            <a:endParaRPr b="0" noProof="1">
              <a:latin typeface="宋体" panose="02010600030101010101" pitchFamily="2" charset="-122"/>
              <a:ea typeface="宋体" panose="02010600030101010101" pitchFamily="2" charset="-122"/>
              <a:cs typeface="宋体" panose="02010600030101010101" pitchFamily="2" charset="-122"/>
            </a:endParaRPr>
          </a:p>
          <a:p>
            <a:pPr marL="32385">
              <a:lnSpc>
                <a:spcPts val="3500"/>
              </a:lnSpc>
              <a:spcBef>
                <a:spcPts val="0"/>
              </a:spcBef>
            </a:pPr>
            <a:r>
              <a:rPr b="0" noProof="1" dirty="0">
                <a:latin typeface="宋体" panose="02010600030101010101" pitchFamily="2" charset="-122"/>
                <a:ea typeface="宋体" panose="02010600030101010101" pitchFamily="2" charset="-122"/>
                <a:cs typeface="宋体" panose="02010600030101010101" pitchFamily="2" charset="-122"/>
              </a:rPr>
              <a:t>载荷小而又平稳时选用</a:t>
            </a:r>
            <a:r>
              <a:rPr b="0" noProof="1" dirty="0">
                <a:solidFill>
                  <a:srgbClr val="FF0000"/>
                </a:solidFill>
                <a:latin typeface="宋体" panose="02010600030101010101" pitchFamily="2" charset="-122"/>
                <a:ea typeface="宋体" panose="02010600030101010101" pitchFamily="2" charset="-122"/>
                <a:cs typeface="宋体" panose="02010600030101010101" pitchFamily="2" charset="-122"/>
              </a:rPr>
              <a:t>球轴承</a:t>
            </a:r>
            <a:r>
              <a:rPr b="0" noProof="1" dirty="0">
                <a:latin typeface="宋体" panose="02010600030101010101" pitchFamily="2" charset="-122"/>
                <a:ea typeface="宋体" panose="02010600030101010101" pitchFamily="2" charset="-122"/>
                <a:cs typeface="宋体" panose="02010600030101010101" pitchFamily="2" charset="-122"/>
              </a:rPr>
              <a:t>；</a:t>
            </a:r>
            <a:endParaRPr b="0" noProof="1">
              <a:latin typeface="宋体" panose="02010600030101010101" pitchFamily="2" charset="-122"/>
              <a:ea typeface="宋体" panose="02010600030101010101" pitchFamily="2" charset="-122"/>
              <a:cs typeface="宋体" panose="02010600030101010101" pitchFamily="2" charset="-122"/>
            </a:endParaRPr>
          </a:p>
          <a:p>
            <a:pPr marL="12700">
              <a:lnSpc>
                <a:spcPts val="3500"/>
              </a:lnSpc>
              <a:spcBef>
                <a:spcPts val="0"/>
              </a:spcBef>
            </a:pPr>
            <a:r>
              <a:rPr b="0" noProof="1" dirty="0">
                <a:latin typeface="宋体" panose="02010600030101010101" pitchFamily="2" charset="-122"/>
                <a:ea typeface="宋体" panose="02010600030101010101" pitchFamily="2" charset="-122"/>
                <a:cs typeface="宋体" panose="02010600030101010101" pitchFamily="2" charset="-122"/>
              </a:rPr>
              <a:t>主要承受径向载荷时应选用</a:t>
            </a:r>
            <a:r>
              <a:rPr b="0" noProof="1" dirty="0">
                <a:solidFill>
                  <a:srgbClr val="FF0000"/>
                </a:solidFill>
                <a:latin typeface="宋体" panose="02010600030101010101" pitchFamily="2" charset="-122"/>
                <a:ea typeface="宋体" panose="02010600030101010101" pitchFamily="2" charset="-122"/>
                <a:cs typeface="宋体" panose="02010600030101010101" pitchFamily="2" charset="-122"/>
              </a:rPr>
              <a:t>深沟球轴承</a:t>
            </a:r>
            <a:r>
              <a:rPr b="0" noProof="1" dirty="0">
                <a:latin typeface="宋体" panose="02010600030101010101" pitchFamily="2" charset="-122"/>
                <a:ea typeface="宋体" panose="02010600030101010101" pitchFamily="2" charset="-122"/>
                <a:cs typeface="宋体" panose="02010600030101010101" pitchFamily="2" charset="-122"/>
              </a:rPr>
              <a:t>；</a:t>
            </a:r>
            <a:endParaRPr b="0" noProof="1" dirty="0">
              <a:latin typeface="宋体" panose="02010600030101010101" pitchFamily="2" charset="-122"/>
              <a:ea typeface="宋体" panose="02010600030101010101" pitchFamily="2" charset="-122"/>
              <a:cs typeface="宋体" panose="02010600030101010101" pitchFamily="2" charset="-122"/>
            </a:endParaRPr>
          </a:p>
          <a:p>
            <a:pPr marR="2727960">
              <a:lnSpc>
                <a:spcPts val="3500"/>
              </a:lnSpc>
              <a:spcBef>
                <a:spcPts val="0"/>
              </a:spcBef>
            </a:pPr>
            <a:r>
              <a:rPr b="0" noProof="1" dirty="0">
                <a:latin typeface="宋体" panose="02010600030101010101" pitchFamily="2" charset="-122"/>
                <a:ea typeface="宋体" panose="02010600030101010101" pitchFamily="2" charset="-122"/>
                <a:cs typeface="宋体" panose="02010600030101010101" pitchFamily="2" charset="-122"/>
              </a:rPr>
              <a:t>同时承受径向载荷和轴向载荷时应选用</a:t>
            </a:r>
            <a:r>
              <a:rPr b="0" noProof="1" dirty="0">
                <a:solidFill>
                  <a:srgbClr val="FF0000"/>
                </a:solidFill>
                <a:latin typeface="宋体" panose="02010600030101010101" pitchFamily="2" charset="-122"/>
                <a:ea typeface="宋体" panose="02010600030101010101" pitchFamily="2" charset="-122"/>
                <a:cs typeface="宋体" panose="02010600030101010101" pitchFamily="2" charset="-122"/>
              </a:rPr>
              <a:t>角接触轴承</a:t>
            </a:r>
            <a:r>
              <a:rPr b="0" noProof="1" dirty="0">
                <a:latin typeface="宋体" panose="02010600030101010101" pitchFamily="2" charset="-122"/>
                <a:ea typeface="宋体" panose="02010600030101010101" pitchFamily="2" charset="-122"/>
                <a:cs typeface="宋体" panose="02010600030101010101" pitchFamily="2" charset="-122"/>
              </a:rPr>
              <a:t>； </a:t>
            </a:r>
            <a:endParaRPr b="0" noProof="1" dirty="0">
              <a:latin typeface="宋体" panose="02010600030101010101" pitchFamily="2" charset="-122"/>
              <a:ea typeface="宋体" panose="02010600030101010101" pitchFamily="2" charset="-122"/>
              <a:cs typeface="宋体" panose="02010600030101010101" pitchFamily="2" charset="-122"/>
            </a:endParaRPr>
          </a:p>
          <a:p>
            <a:pPr marL="32385" marR="2727960">
              <a:lnSpc>
                <a:spcPts val="3500"/>
              </a:lnSpc>
              <a:spcBef>
                <a:spcPts val="0"/>
              </a:spcBef>
            </a:pPr>
            <a:r>
              <a:rPr b="0" noProof="1" dirty="0">
                <a:latin typeface="宋体" panose="02010600030101010101" pitchFamily="2" charset="-122"/>
                <a:ea typeface="宋体" panose="02010600030101010101" pitchFamily="2" charset="-122"/>
                <a:cs typeface="宋体" panose="02010600030101010101" pitchFamily="2" charset="-122"/>
              </a:rPr>
              <a:t>只承受轴向载荷时应选用</a:t>
            </a:r>
            <a:r>
              <a:rPr b="0" noProof="1" dirty="0">
                <a:solidFill>
                  <a:srgbClr val="FF0000"/>
                </a:solidFill>
                <a:latin typeface="宋体" panose="02010600030101010101" pitchFamily="2" charset="-122"/>
                <a:ea typeface="宋体" panose="02010600030101010101" pitchFamily="2" charset="-122"/>
                <a:cs typeface="宋体" panose="02010600030101010101" pitchFamily="2" charset="-122"/>
              </a:rPr>
              <a:t>推力轴承；</a:t>
            </a:r>
            <a:endParaRPr b="0" noProof="1" dirty="0">
              <a:latin typeface="宋体" panose="02010600030101010101" pitchFamily="2" charset="-122"/>
              <a:ea typeface="宋体" panose="02010600030101010101" pitchFamily="2" charset="-122"/>
              <a:cs typeface="宋体" panose="02010600030101010101" pitchFamily="2" charset="-122"/>
            </a:endParaRPr>
          </a:p>
          <a:p>
            <a:pPr marL="32385">
              <a:lnSpc>
                <a:spcPts val="3500"/>
              </a:lnSpc>
              <a:spcBef>
                <a:spcPts val="0"/>
              </a:spcBef>
            </a:pPr>
            <a:r>
              <a:rPr b="0" noProof="1" dirty="0">
                <a:latin typeface="宋体" panose="02010600030101010101" pitchFamily="2" charset="-122"/>
                <a:ea typeface="宋体" panose="02010600030101010101" pitchFamily="2" charset="-122"/>
                <a:cs typeface="宋体" panose="02010600030101010101" pitchFamily="2" charset="-122"/>
              </a:rPr>
              <a:t>承受冲击载荷时应选用</a:t>
            </a:r>
            <a:r>
              <a:rPr b="0" noProof="1" dirty="0">
                <a:solidFill>
                  <a:srgbClr val="FF0000"/>
                </a:solidFill>
                <a:latin typeface="宋体" panose="02010600030101010101" pitchFamily="2" charset="-122"/>
                <a:ea typeface="宋体" panose="02010600030101010101" pitchFamily="2" charset="-122"/>
                <a:cs typeface="宋体" panose="02010600030101010101" pitchFamily="2" charset="-122"/>
              </a:rPr>
              <a:t>滚子轴承</a:t>
            </a:r>
            <a:r>
              <a:rPr b="0" noProof="1" dirty="0">
                <a:latin typeface="宋体" panose="02010600030101010101" pitchFamily="2" charset="-122"/>
                <a:ea typeface="宋体" panose="02010600030101010101" pitchFamily="2" charset="-122"/>
                <a:cs typeface="宋体" panose="02010600030101010101" pitchFamily="2" charset="-122"/>
              </a:rPr>
              <a:t>；</a:t>
            </a:r>
            <a:endParaRPr b="0" noProof="1">
              <a:latin typeface="宋体" panose="02010600030101010101" pitchFamily="2" charset="-122"/>
              <a:ea typeface="宋体" panose="02010600030101010101" pitchFamily="2" charset="-122"/>
              <a:cs typeface="宋体" panose="02010600030101010101" pitchFamily="2" charset="-122"/>
            </a:endParaRPr>
          </a:p>
          <a:p>
            <a:pPr marL="12700">
              <a:lnSpc>
                <a:spcPts val="3500"/>
              </a:lnSpc>
              <a:spcBef>
                <a:spcPts val="0"/>
              </a:spcBef>
            </a:pPr>
            <a:r>
              <a:rPr b="0" noProof="1" dirty="0">
                <a:latin typeface="宋体" panose="02010600030101010101" pitchFamily="2" charset="-122"/>
                <a:ea typeface="宋体" panose="02010600030101010101" pitchFamily="2" charset="-122"/>
                <a:cs typeface="宋体" panose="02010600030101010101" pitchFamily="2" charset="-122"/>
              </a:rPr>
              <a:t>承受的轴向载荷比径向载荷大很多时，应选用</a:t>
            </a:r>
            <a:endParaRPr b="0" noProof="1" dirty="0">
              <a:latin typeface="宋体" panose="02010600030101010101" pitchFamily="2" charset="-122"/>
              <a:ea typeface="宋体" panose="02010600030101010101" pitchFamily="2" charset="-122"/>
              <a:cs typeface="宋体" panose="02010600030101010101" pitchFamily="2" charset="-122"/>
            </a:endParaRPr>
          </a:p>
          <a:p>
            <a:pPr marL="12700">
              <a:lnSpc>
                <a:spcPts val="3500"/>
              </a:lnSpc>
              <a:spcBef>
                <a:spcPts val="0"/>
              </a:spcBef>
            </a:pPr>
            <a:r>
              <a:rPr b="0" noProof="1" dirty="0">
                <a:solidFill>
                  <a:srgbClr val="FF0000"/>
                </a:solidFill>
                <a:latin typeface="宋体" panose="02010600030101010101" pitchFamily="2" charset="-122"/>
                <a:ea typeface="宋体" panose="02010600030101010101" pitchFamily="2" charset="-122"/>
                <a:cs typeface="宋体" panose="02010600030101010101" pitchFamily="2" charset="-122"/>
              </a:rPr>
              <a:t>推力轴承和深沟球轴承</a:t>
            </a:r>
            <a:r>
              <a:rPr b="0" noProof="1" dirty="0">
                <a:latin typeface="宋体" panose="02010600030101010101" pitchFamily="2" charset="-122"/>
                <a:ea typeface="宋体" panose="02010600030101010101" pitchFamily="2" charset="-122"/>
                <a:cs typeface="宋体" panose="02010600030101010101" pitchFamily="2" charset="-122"/>
              </a:rPr>
              <a:t>组合结构。</a:t>
            </a:r>
            <a:endParaRPr b="0" noProof="1">
              <a:latin typeface="宋体" panose="02010600030101010101" pitchFamily="2" charset="-122"/>
              <a:ea typeface="宋体" panose="02010600030101010101" pitchFamily="2" charset="-122"/>
              <a:cs typeface="宋体" panose="02010600030101010101" pitchFamily="2" charset="-122"/>
            </a:endParaRPr>
          </a:p>
        </p:txBody>
      </p:sp>
      <p:sp>
        <p:nvSpPr>
          <p:cNvPr id="30736" name="矩形 3"/>
          <p:cNvSpPr/>
          <p:nvPr/>
        </p:nvSpPr>
        <p:spPr>
          <a:xfrm>
            <a:off x="1619568" y="260033"/>
            <a:ext cx="5303837"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7   </a:t>
            </a:r>
            <a:r>
              <a:rPr lang="zh-CN" altLang="en-US" sz="2400">
                <a:solidFill>
                  <a:srgbClr val="FFFF00"/>
                </a:solidFill>
                <a:latin typeface="Arial" panose="020B0604020202020204" pitchFamily="34" charset="0"/>
                <a:ea typeface="黑体" panose="02010609060101010101" pitchFamily="2" charset="-122"/>
              </a:rPr>
              <a:t>支撑零部件     </a:t>
            </a:r>
            <a:r>
              <a:rPr lang="en-US" altLang="zh-CN" sz="2400">
                <a:solidFill>
                  <a:srgbClr val="FFFF00"/>
                </a:solidFill>
                <a:latin typeface="Arial" panose="020B0604020202020204" pitchFamily="34" charset="0"/>
                <a:ea typeface="黑体" panose="02010609060101010101" pitchFamily="2" charset="-122"/>
              </a:rPr>
              <a:t>7-3   </a:t>
            </a:r>
            <a:r>
              <a:rPr lang="zh-CN" altLang="en-US" sz="2400">
                <a:solidFill>
                  <a:srgbClr val="FFFF00"/>
                </a:solidFill>
                <a:latin typeface="Arial" panose="020B0604020202020204" pitchFamily="34" charset="0"/>
                <a:ea typeface="黑体" panose="02010609060101010101" pitchFamily="2" charset="-122"/>
              </a:rPr>
              <a:t>滚动轴承</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nodeType="withEffect">
                                  <p:stCondLst>
                                    <p:cond delay="0"/>
                                  </p:stCondLst>
                                  <p:childTnLst>
                                    <p:set>
                                      <p:cBhvr>
                                        <p:cTn id="15" dur="1" fill="hold">
                                          <p:stCondLst>
                                            <p:cond delay="0"/>
                                          </p:stCondLst>
                                        </p:cTn>
                                        <p:tgtEl>
                                          <p:spTgt spid="8211">
                                            <p:txEl>
                                              <p:charRg st="0"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000" fill="hold">
                                          <p:stCondLst>
                                            <p:cond delay="0"/>
                                          </p:stCondLst>
                                        </p:cTn>
                                        <p:tgtEl>
                                          <p:spTgt spid="3"/>
                                        </p:tgtEl>
                                        <p:attrNameLst>
                                          <p:attrName>style.visibility</p:attrName>
                                        </p:attrNameLst>
                                      </p:cBhvr>
                                      <p:to>
                                        <p:strVal val="visible"/>
                                      </p:to>
                                    </p:set>
                                    <p:animEffect transition="in" filter="wipe(left)">
                                      <p:cBhvr>
                                        <p:cTn id="20" dur="1000"/>
                                        <p:tgtEl>
                                          <p:spTgt spid="3"/>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000" fill="hold">
                                          <p:stCondLst>
                                            <p:cond delay="0"/>
                                          </p:stCondLst>
                                        </p:cTn>
                                        <p:tgtEl>
                                          <p:spTgt spid="2"/>
                                        </p:tgtEl>
                                        <p:attrNameLst>
                                          <p:attrName>style.visibility</p:attrName>
                                        </p:attrNameLst>
                                      </p:cBhvr>
                                      <p:to>
                                        <p:strVal val="visible"/>
                                      </p:to>
                                    </p:set>
                                    <p:animEffect transition="in" filter="wipe(left)">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000" fill="hold">
                                          <p:stCondLst>
                                            <p:cond delay="0"/>
                                          </p:stCondLst>
                                        </p:cTn>
                                        <p:tgtEl>
                                          <p:spTgt spid="5"/>
                                        </p:tgtEl>
                                        <p:attrNameLst>
                                          <p:attrName>style.visibility</p:attrName>
                                        </p:attrNameLst>
                                      </p:cBhvr>
                                      <p:to>
                                        <p:strVal val="visible"/>
                                      </p:to>
                                    </p:set>
                                    <p:animEffect transition="in" filter="blinds(horizontal)">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3" grpId="0"/>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0"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32771" name="组合 287753"/>
          <p:cNvGrpSpPr/>
          <p:nvPr/>
        </p:nvGrpSpPr>
        <p:grpSpPr>
          <a:xfrm>
            <a:off x="0" y="115888"/>
            <a:ext cx="9144000" cy="936625"/>
            <a:chOff x="0" y="73"/>
            <a:chExt cx="5760" cy="590"/>
          </a:xfrm>
        </p:grpSpPr>
        <p:sp>
          <p:nvSpPr>
            <p:cNvPr id="32772"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32773" name="组合 287755"/>
            <p:cNvGrpSpPr/>
            <p:nvPr/>
          </p:nvGrpSpPr>
          <p:grpSpPr>
            <a:xfrm>
              <a:off x="0" y="73"/>
              <a:ext cx="5760" cy="590"/>
              <a:chOff x="0" y="0"/>
              <a:chExt cx="5760" cy="646"/>
            </a:xfrm>
          </p:grpSpPr>
          <p:sp>
            <p:nvSpPr>
              <p:cNvPr id="32774"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32775"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32776"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32777"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32778"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8211" name="文本框 1"/>
          <p:cNvSpPr txBox="1"/>
          <p:nvPr/>
        </p:nvSpPr>
        <p:spPr>
          <a:xfrm>
            <a:off x="809625" y="1123950"/>
            <a:ext cx="4233863" cy="460375"/>
          </a:xfrm>
          <a:prstGeom prst="rect">
            <a:avLst/>
          </a:prstGeom>
          <a:noFill/>
          <a:ln w="9525">
            <a:noFill/>
          </a:ln>
        </p:spPr>
        <p:txBody>
          <a:bodyPr wrap="square" anchor="t" anchorCtr="0">
            <a:spAutoFit/>
          </a:bodyPr>
          <a:p>
            <a:r>
              <a:rPr lang="zh-CN" altLang="en-US" sz="2400" b="0">
                <a:latin typeface="黑体" panose="02010609060101010101" pitchFamily="2" charset="-122"/>
                <a:ea typeface="黑体" panose="02010609060101010101" pitchFamily="2" charset="-122"/>
              </a:rPr>
              <a:t>四、滚动轴承的选择</a:t>
            </a:r>
            <a:endParaRPr lang="zh-CN" altLang="en-US" sz="2400" b="0">
              <a:latin typeface="黑体" panose="02010609060101010101" pitchFamily="2" charset="-122"/>
              <a:ea typeface="黑体" panose="02010609060101010101" pitchFamily="2" charset="-122"/>
            </a:endParaRPr>
          </a:p>
        </p:txBody>
      </p:sp>
      <p:sp>
        <p:nvSpPr>
          <p:cNvPr id="3" name="文本框 2"/>
          <p:cNvSpPr txBox="1"/>
          <p:nvPr/>
        </p:nvSpPr>
        <p:spPr>
          <a:xfrm>
            <a:off x="982663" y="1865313"/>
            <a:ext cx="2468562" cy="398462"/>
          </a:xfrm>
          <a:prstGeom prst="rect">
            <a:avLst/>
          </a:prstGeom>
          <a:noFill/>
          <a:ln w="9525">
            <a:noFill/>
          </a:ln>
        </p:spPr>
        <p:txBody>
          <a:bodyPr wrap="none" anchor="t" anchorCtr="0">
            <a:spAutoFit/>
          </a:bodyPr>
          <a:p>
            <a:r>
              <a:rPr lang="zh-CN" altLang="en-US" b="0">
                <a:latin typeface="宋体" panose="02010600030101010101" pitchFamily="2" charset="-122"/>
                <a:ea typeface="宋体" panose="02010600030101010101" pitchFamily="2" charset="-122"/>
                <a:sym typeface="宋体" panose="02010600030101010101" pitchFamily="2" charset="-122"/>
              </a:rPr>
              <a:t>滚动</a:t>
            </a:r>
            <a:r>
              <a:rPr lang="en-US" altLang="zh-CN" b="0">
                <a:latin typeface="宋体" panose="02010600030101010101" pitchFamily="2" charset="-122"/>
                <a:ea typeface="宋体" panose="02010600030101010101" pitchFamily="2" charset="-122"/>
                <a:sym typeface="宋体" panose="02010600030101010101" pitchFamily="2" charset="-122"/>
              </a:rPr>
              <a:t>轴</a:t>
            </a:r>
            <a:r>
              <a:rPr lang="zh-CN" altLang="en-US" b="0">
                <a:latin typeface="宋体" panose="02010600030101010101" pitchFamily="2" charset="-122"/>
                <a:ea typeface="宋体" panose="02010600030101010101" pitchFamily="2" charset="-122"/>
                <a:sym typeface="宋体" panose="02010600030101010101" pitchFamily="2" charset="-122"/>
              </a:rPr>
              <a:t>承</a:t>
            </a:r>
            <a:r>
              <a:rPr lang="en-US" altLang="zh-CN" b="0">
                <a:latin typeface="宋体" panose="02010600030101010101" pitchFamily="2" charset="-122"/>
                <a:ea typeface="宋体" panose="02010600030101010101" pitchFamily="2" charset="-122"/>
                <a:sym typeface="宋体" panose="02010600030101010101" pitchFamily="2" charset="-122"/>
              </a:rPr>
              <a:t>的</a:t>
            </a:r>
            <a:r>
              <a:rPr lang="zh-CN" altLang="en-US" b="0">
                <a:latin typeface="宋体" panose="02010600030101010101" pitchFamily="2" charset="-122"/>
                <a:ea typeface="宋体" panose="02010600030101010101" pitchFamily="2" charset="-122"/>
                <a:sym typeface="宋体" panose="02010600030101010101" pitchFamily="2" charset="-122"/>
              </a:rPr>
              <a:t>选择原则</a:t>
            </a:r>
            <a:endParaRPr lang="zh-CN" altLang="en-US" b="0">
              <a:latin typeface="宋体" panose="02010600030101010101" pitchFamily="2" charset="-122"/>
              <a:ea typeface="宋体" panose="02010600030101010101" pitchFamily="2" charset="-122"/>
              <a:sym typeface="宋体" panose="02010600030101010101" pitchFamily="2" charset="-122"/>
            </a:endParaRPr>
          </a:p>
        </p:txBody>
      </p:sp>
      <p:sp>
        <p:nvSpPr>
          <p:cNvPr id="2" name="文本框 1"/>
          <p:cNvSpPr txBox="1"/>
          <p:nvPr/>
        </p:nvSpPr>
        <p:spPr>
          <a:xfrm>
            <a:off x="3962400" y="1865313"/>
            <a:ext cx="2087563" cy="398462"/>
          </a:xfrm>
          <a:prstGeom prst="rect">
            <a:avLst/>
          </a:prstGeom>
          <a:noFill/>
          <a:ln w="9525">
            <a:noFill/>
          </a:ln>
        </p:spPr>
        <p:txBody>
          <a:bodyPr wrap="none" anchor="t" anchorCtr="0">
            <a:spAutoFit/>
          </a:bodyPr>
          <a:p>
            <a:r>
              <a:rPr lang="en-US" altLang="zh-CN" b="0">
                <a:latin typeface="宋体" panose="02010600030101010101" pitchFamily="2" charset="-122"/>
                <a:ea typeface="宋体" panose="02010600030101010101" pitchFamily="2" charset="-122"/>
                <a:sym typeface="宋体" panose="02010600030101010101" pitchFamily="2" charset="-122"/>
              </a:rPr>
              <a:t>2</a:t>
            </a:r>
            <a:r>
              <a:rPr lang="zh-CN" altLang="en-US" b="0">
                <a:latin typeface="宋体" panose="02010600030101010101" pitchFamily="2" charset="-122"/>
                <a:ea typeface="宋体" panose="02010600030101010101" pitchFamily="2" charset="-122"/>
                <a:sym typeface="宋体" panose="02010600030101010101" pitchFamily="2" charset="-122"/>
              </a:rPr>
              <a:t>、考虑</a:t>
            </a:r>
            <a:r>
              <a:rPr lang="en-US" altLang="zh-CN" b="0">
                <a:latin typeface="宋体" panose="02010600030101010101" pitchFamily="2" charset="-122"/>
                <a:ea typeface="宋体" panose="02010600030101010101" pitchFamily="2" charset="-122"/>
                <a:sym typeface="宋体" panose="02010600030101010101" pitchFamily="2" charset="-122"/>
              </a:rPr>
              <a:t>轴</a:t>
            </a:r>
            <a:r>
              <a:rPr lang="zh-CN" altLang="en-US" b="0">
                <a:latin typeface="宋体" panose="02010600030101010101" pitchFamily="2" charset="-122"/>
                <a:ea typeface="宋体" panose="02010600030101010101" pitchFamily="2" charset="-122"/>
                <a:sym typeface="宋体" panose="02010600030101010101" pitchFamily="2" charset="-122"/>
              </a:rPr>
              <a:t>承转速</a:t>
            </a:r>
            <a:endParaRPr lang="zh-CN" altLang="zh-CN" b="0">
              <a:latin typeface="宋体" panose="02010600030101010101" pitchFamily="2" charset="-122"/>
              <a:ea typeface="宋体" panose="02010600030101010101" pitchFamily="2" charset="-122"/>
            </a:endParaRPr>
          </a:p>
        </p:txBody>
      </p:sp>
      <p:sp>
        <p:nvSpPr>
          <p:cNvPr id="4" name="object 3"/>
          <p:cNvSpPr txBox="1">
            <a:spLocks noGrp="1"/>
          </p:cNvSpPr>
          <p:nvPr>
            <p:ph type="body" idx="1"/>
          </p:nvPr>
        </p:nvSpPr>
        <p:spPr>
          <a:xfrm>
            <a:off x="982663" y="2733675"/>
            <a:ext cx="6748463" cy="2211388"/>
          </a:xfrm>
        </p:spPr>
        <p:txBody>
          <a:bodyPr vert="horz" wrap="square" lIns="0" tIns="12700" rIns="0" bIns="0" rtlCol="0">
            <a:spAutoFit/>
          </a:bodyPr>
          <a:p>
            <a:pPr marL="12700" marR="0" indent="-342900" algn="l" defTabSz="914400" rtl="0" eaLnBrk="1" fontAlgn="base" latinLnBrk="0" hangingPunct="1">
              <a:lnSpc>
                <a:spcPct val="100000"/>
              </a:lnSpc>
              <a:spcBef>
                <a:spcPts val="100"/>
              </a:spcBef>
              <a:spcAft>
                <a:spcPct val="0"/>
              </a:spcAft>
              <a:buClrTx/>
              <a:buSzTx/>
              <a:buFontTx/>
              <a:buChar char="•"/>
            </a:pPr>
            <a:r>
              <a:rPr kumimoji="0"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若轴承的尺寸和精度相同，</a:t>
            </a:r>
            <a:r>
              <a:rPr kumimoji="0" sz="2000" b="1" i="0" u="none" strike="noStrike" kern="1200" cap="none" spc="0" normalizeH="0" baseline="0" noProof="1" dirty="0">
                <a:solidFill>
                  <a:srgbClr val="FF0000"/>
                </a:solidFill>
                <a:latin typeface="宋体" panose="02010600030101010101" pitchFamily="2" charset="-122"/>
                <a:ea typeface="宋体" panose="02010600030101010101" pitchFamily="2" charset="-122"/>
                <a:cs typeface="宋体" panose="02010600030101010101" pitchFamily="2" charset="-122"/>
              </a:rPr>
              <a:t>球轴承</a:t>
            </a:r>
            <a:r>
              <a:rPr kumimoji="0"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的极限转速较</a:t>
            </a:r>
            <a:r>
              <a:rPr kumimoji="0" sz="2000" b="1" i="0" u="none" strike="noStrike" kern="1200" cap="none" spc="0" normalizeH="0" baseline="0" noProof="1" dirty="0">
                <a:solidFill>
                  <a:srgbClr val="FF0000"/>
                </a:solidFill>
                <a:latin typeface="宋体" panose="02010600030101010101" pitchFamily="2" charset="-122"/>
                <a:ea typeface="宋体" panose="02010600030101010101" pitchFamily="2" charset="-122"/>
                <a:cs typeface="宋体" panose="02010600030101010101" pitchFamily="2" charset="-122"/>
              </a:rPr>
              <a:t>滚子轴承</a:t>
            </a:r>
            <a:r>
              <a:rPr kumimoji="0" lang="zh-CN" sz="2000" b="1"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kumimoji="0" sz="2000" b="1" i="0" u="none" strike="noStrike" kern="1200" cap="none" spc="0" normalizeH="0" baseline="0" noProof="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45720" marR="666115" indent="-9525" algn="l" defTabSz="914400" rtl="0" eaLnBrk="1" fontAlgn="base" latinLnBrk="0" hangingPunct="1">
              <a:lnSpc>
                <a:spcPts val="7110"/>
              </a:lnSpc>
              <a:spcBef>
                <a:spcPts val="520"/>
              </a:spcBef>
              <a:spcAft>
                <a:spcPct val="0"/>
              </a:spcAft>
              <a:buClrTx/>
              <a:buSzTx/>
              <a:buFontTx/>
              <a:buChar char="•"/>
            </a:pPr>
            <a:r>
              <a:rPr kumimoji="0"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转速较高且旋转精度要求较高时，应选用</a:t>
            </a:r>
            <a:r>
              <a:rPr kumimoji="0" sz="2000" b="1" i="0" u="none" strike="noStrike" kern="1200" cap="none" spc="0" normalizeH="0" baseline="0" noProof="1" dirty="0">
                <a:solidFill>
                  <a:srgbClr val="FF0000"/>
                </a:solidFill>
                <a:latin typeface="宋体" panose="02010600030101010101" pitchFamily="2" charset="-122"/>
                <a:ea typeface="宋体" panose="02010600030101010101" pitchFamily="2" charset="-122"/>
                <a:cs typeface="宋体" panose="02010600030101010101" pitchFamily="2" charset="-122"/>
              </a:rPr>
              <a:t>球轴承</a:t>
            </a:r>
            <a:r>
              <a:rPr kumimoji="0"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 转速较低，有冲击载荷时，应选用</a:t>
            </a:r>
            <a:r>
              <a:rPr kumimoji="0" sz="2000" b="1" i="0" u="none" strike="noStrike" kern="1200" cap="none" spc="0" normalizeH="0" baseline="0" noProof="1" dirty="0">
                <a:solidFill>
                  <a:srgbClr val="FF0000"/>
                </a:solidFill>
                <a:latin typeface="宋体" panose="02010600030101010101" pitchFamily="2" charset="-122"/>
                <a:ea typeface="宋体" panose="02010600030101010101" pitchFamily="2" charset="-122"/>
                <a:cs typeface="宋体" panose="02010600030101010101" pitchFamily="2" charset="-122"/>
              </a:rPr>
              <a:t>滚子轴承</a:t>
            </a:r>
            <a:r>
              <a:rPr kumimoji="0"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kumimoji="0"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32784" name="矩形 4"/>
          <p:cNvSpPr/>
          <p:nvPr/>
        </p:nvSpPr>
        <p:spPr>
          <a:xfrm>
            <a:off x="1619568" y="260033"/>
            <a:ext cx="5303837"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7   </a:t>
            </a:r>
            <a:r>
              <a:rPr lang="zh-CN" altLang="en-US" sz="2400">
                <a:solidFill>
                  <a:srgbClr val="FFFF00"/>
                </a:solidFill>
                <a:latin typeface="Arial" panose="020B0604020202020204" pitchFamily="34" charset="0"/>
                <a:ea typeface="黑体" panose="02010609060101010101" pitchFamily="2" charset="-122"/>
              </a:rPr>
              <a:t>支撑零部件     </a:t>
            </a:r>
            <a:r>
              <a:rPr lang="en-US" altLang="zh-CN" sz="2400">
                <a:solidFill>
                  <a:srgbClr val="FFFF00"/>
                </a:solidFill>
                <a:latin typeface="Arial" panose="020B0604020202020204" pitchFamily="34" charset="0"/>
                <a:ea typeface="黑体" panose="02010609060101010101" pitchFamily="2" charset="-122"/>
              </a:rPr>
              <a:t>7-3   </a:t>
            </a:r>
            <a:r>
              <a:rPr lang="zh-CN" altLang="en-US" sz="2400">
                <a:solidFill>
                  <a:srgbClr val="FFFF00"/>
                </a:solidFill>
                <a:latin typeface="Arial" panose="020B0604020202020204" pitchFamily="34" charset="0"/>
                <a:ea typeface="黑体" panose="02010609060101010101" pitchFamily="2" charset="-122"/>
              </a:rPr>
              <a:t>滚动轴承</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nodeType="withEffect">
                                  <p:stCondLst>
                                    <p:cond delay="0"/>
                                  </p:stCondLst>
                                  <p:childTnLst>
                                    <p:set>
                                      <p:cBhvr>
                                        <p:cTn id="15" dur="1" fill="hold">
                                          <p:stCondLst>
                                            <p:cond delay="0"/>
                                          </p:stCondLst>
                                        </p:cTn>
                                        <p:tgtEl>
                                          <p:spTgt spid="8211">
                                            <p:txEl>
                                              <p:charRg st="0"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000" fill="hold">
                                          <p:stCondLst>
                                            <p:cond delay="0"/>
                                          </p:stCondLst>
                                        </p:cTn>
                                        <p:tgtEl>
                                          <p:spTgt spid="3"/>
                                        </p:tgtEl>
                                        <p:attrNameLst>
                                          <p:attrName>style.visibility</p:attrName>
                                        </p:attrNameLst>
                                      </p:cBhvr>
                                      <p:to>
                                        <p:strVal val="visible"/>
                                      </p:to>
                                    </p:set>
                                    <p:animEffect transition="in" filter="wipe(left)">
                                      <p:cBhvr>
                                        <p:cTn id="20" dur="1000"/>
                                        <p:tgtEl>
                                          <p:spTgt spid="3"/>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000" fill="hold">
                                          <p:stCondLst>
                                            <p:cond delay="0"/>
                                          </p:stCondLst>
                                        </p:cTn>
                                        <p:tgtEl>
                                          <p:spTgt spid="2"/>
                                        </p:tgtEl>
                                        <p:attrNameLst>
                                          <p:attrName>style.visibility</p:attrName>
                                        </p:attrNameLst>
                                      </p:cBhvr>
                                      <p:to>
                                        <p:strVal val="visible"/>
                                      </p:to>
                                    </p:set>
                                    <p:animEffect transition="in" filter="wipe(left)">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
                                            <p:txEl>
                                              <p:charRg st="0" end="27"/>
                                            </p:txEl>
                                          </p:spTgt>
                                        </p:tgtEl>
                                        <p:attrNameLst>
                                          <p:attrName>style.visibility</p:attrName>
                                        </p:attrNameLst>
                                      </p:cBhvr>
                                      <p:to>
                                        <p:strVal val="visible"/>
                                      </p:to>
                                    </p:set>
                                    <p:animEffect transition="in" filter="blinds(horizontal)">
                                      <p:cBhvr>
                                        <p:cTn id="29" dur="500"/>
                                        <p:tgtEl>
                                          <p:spTgt spid="4">
                                            <p:txEl>
                                              <p:charRg st="0" end="2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
                                            <p:txEl>
                                              <p:charRg st="27" end="71"/>
                                            </p:txEl>
                                          </p:spTgt>
                                        </p:tgtEl>
                                        <p:attrNameLst>
                                          <p:attrName>style.visibility</p:attrName>
                                        </p:attrNameLst>
                                      </p:cBhvr>
                                      <p:to>
                                        <p:strVal val="visible"/>
                                      </p:to>
                                    </p:set>
                                    <p:animEffect transition="in" filter="blinds(horizontal)">
                                      <p:cBhvr>
                                        <p:cTn id="34" dur="500"/>
                                        <p:tgtEl>
                                          <p:spTgt spid="4">
                                            <p:txEl>
                                              <p:charRg st="27" end="7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3" grpId="0"/>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0"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34819" name="组合 287753"/>
          <p:cNvGrpSpPr/>
          <p:nvPr/>
        </p:nvGrpSpPr>
        <p:grpSpPr>
          <a:xfrm>
            <a:off x="0" y="115888"/>
            <a:ext cx="9144000" cy="936625"/>
            <a:chOff x="0" y="73"/>
            <a:chExt cx="5760" cy="590"/>
          </a:xfrm>
        </p:grpSpPr>
        <p:sp>
          <p:nvSpPr>
            <p:cNvPr id="3482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34821" name="组合 287755"/>
            <p:cNvGrpSpPr/>
            <p:nvPr/>
          </p:nvGrpSpPr>
          <p:grpSpPr>
            <a:xfrm>
              <a:off x="0" y="73"/>
              <a:ext cx="5760" cy="590"/>
              <a:chOff x="0" y="0"/>
              <a:chExt cx="5760" cy="646"/>
            </a:xfrm>
          </p:grpSpPr>
          <p:sp>
            <p:nvSpPr>
              <p:cNvPr id="3482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3482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3482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3482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3482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8211" name="文本框 1"/>
          <p:cNvSpPr txBox="1"/>
          <p:nvPr/>
        </p:nvSpPr>
        <p:spPr>
          <a:xfrm>
            <a:off x="982663" y="1052513"/>
            <a:ext cx="4233862" cy="460375"/>
          </a:xfrm>
          <a:prstGeom prst="rect">
            <a:avLst/>
          </a:prstGeom>
          <a:noFill/>
          <a:ln w="9525">
            <a:noFill/>
          </a:ln>
        </p:spPr>
        <p:txBody>
          <a:bodyPr wrap="square" anchor="t" anchorCtr="0">
            <a:spAutoFit/>
          </a:bodyPr>
          <a:p>
            <a:r>
              <a:rPr lang="zh-CN" altLang="en-US" sz="2400" b="0">
                <a:latin typeface="黑体" panose="02010609060101010101" pitchFamily="2" charset="-122"/>
                <a:ea typeface="黑体" panose="02010609060101010101" pitchFamily="2" charset="-122"/>
              </a:rPr>
              <a:t>四、滚动轴承的选择</a:t>
            </a:r>
            <a:endParaRPr lang="zh-CN" altLang="en-US" sz="2400" b="0">
              <a:latin typeface="黑体" panose="02010609060101010101" pitchFamily="2" charset="-122"/>
              <a:ea typeface="黑体" panose="02010609060101010101" pitchFamily="2" charset="-122"/>
            </a:endParaRPr>
          </a:p>
        </p:txBody>
      </p:sp>
      <p:sp>
        <p:nvSpPr>
          <p:cNvPr id="3" name="文本框 2"/>
          <p:cNvSpPr txBox="1"/>
          <p:nvPr/>
        </p:nvSpPr>
        <p:spPr>
          <a:xfrm>
            <a:off x="1106488" y="1803400"/>
            <a:ext cx="2470150" cy="398463"/>
          </a:xfrm>
          <a:prstGeom prst="rect">
            <a:avLst/>
          </a:prstGeom>
          <a:noFill/>
          <a:ln w="9525">
            <a:noFill/>
          </a:ln>
        </p:spPr>
        <p:txBody>
          <a:bodyPr wrap="none" anchor="t" anchorCtr="0">
            <a:spAutoFit/>
          </a:bodyPr>
          <a:p>
            <a:r>
              <a:rPr lang="zh-CN" altLang="en-US" b="0">
                <a:latin typeface="宋体" panose="02010600030101010101" pitchFamily="2" charset="-122"/>
                <a:ea typeface="宋体" panose="02010600030101010101" pitchFamily="2" charset="-122"/>
                <a:sym typeface="宋体" panose="02010600030101010101" pitchFamily="2" charset="-122"/>
              </a:rPr>
              <a:t>滚动</a:t>
            </a:r>
            <a:r>
              <a:rPr lang="en-US" altLang="zh-CN" b="0">
                <a:latin typeface="宋体" panose="02010600030101010101" pitchFamily="2" charset="-122"/>
                <a:ea typeface="宋体" panose="02010600030101010101" pitchFamily="2" charset="-122"/>
                <a:sym typeface="宋体" panose="02010600030101010101" pitchFamily="2" charset="-122"/>
              </a:rPr>
              <a:t>轴</a:t>
            </a:r>
            <a:r>
              <a:rPr lang="zh-CN" altLang="en-US" b="0">
                <a:latin typeface="宋体" panose="02010600030101010101" pitchFamily="2" charset="-122"/>
                <a:ea typeface="宋体" panose="02010600030101010101" pitchFamily="2" charset="-122"/>
                <a:sym typeface="宋体" panose="02010600030101010101" pitchFamily="2" charset="-122"/>
              </a:rPr>
              <a:t>承</a:t>
            </a:r>
            <a:r>
              <a:rPr lang="en-US" altLang="zh-CN" b="0">
                <a:latin typeface="宋体" panose="02010600030101010101" pitchFamily="2" charset="-122"/>
                <a:ea typeface="宋体" panose="02010600030101010101" pitchFamily="2" charset="-122"/>
                <a:sym typeface="宋体" panose="02010600030101010101" pitchFamily="2" charset="-122"/>
              </a:rPr>
              <a:t>的</a:t>
            </a:r>
            <a:r>
              <a:rPr lang="zh-CN" altLang="en-US" b="0">
                <a:latin typeface="宋体" panose="02010600030101010101" pitchFamily="2" charset="-122"/>
                <a:ea typeface="宋体" panose="02010600030101010101" pitchFamily="2" charset="-122"/>
                <a:sym typeface="宋体" panose="02010600030101010101" pitchFamily="2" charset="-122"/>
              </a:rPr>
              <a:t>选择原则</a:t>
            </a:r>
            <a:endParaRPr lang="zh-CN" altLang="en-US" b="0">
              <a:latin typeface="宋体" panose="02010600030101010101" pitchFamily="2" charset="-122"/>
              <a:ea typeface="宋体" panose="02010600030101010101" pitchFamily="2" charset="-122"/>
              <a:sym typeface="宋体" panose="02010600030101010101" pitchFamily="2" charset="-122"/>
            </a:endParaRPr>
          </a:p>
        </p:txBody>
      </p:sp>
      <p:sp>
        <p:nvSpPr>
          <p:cNvPr id="2" name="文本框 1"/>
          <p:cNvSpPr txBox="1"/>
          <p:nvPr/>
        </p:nvSpPr>
        <p:spPr>
          <a:xfrm>
            <a:off x="3836988" y="1741488"/>
            <a:ext cx="3357562" cy="398462"/>
          </a:xfrm>
          <a:prstGeom prst="rect">
            <a:avLst/>
          </a:prstGeom>
          <a:noFill/>
          <a:ln w="9525">
            <a:noFill/>
          </a:ln>
        </p:spPr>
        <p:txBody>
          <a:bodyPr wrap="none" anchor="t" anchorCtr="0">
            <a:spAutoFit/>
          </a:bodyPr>
          <a:p>
            <a:r>
              <a:rPr lang="en-US" altLang="zh-CN" b="0">
                <a:latin typeface="宋体" panose="02010600030101010101" pitchFamily="2" charset="-122"/>
                <a:ea typeface="宋体" panose="02010600030101010101" pitchFamily="2" charset="-122"/>
                <a:sym typeface="宋体" panose="02010600030101010101" pitchFamily="2" charset="-122"/>
              </a:rPr>
              <a:t>3</a:t>
            </a:r>
            <a:r>
              <a:rPr lang="zh-CN" altLang="en-US" b="0">
                <a:latin typeface="宋体" panose="02010600030101010101" pitchFamily="2" charset="-122"/>
                <a:ea typeface="宋体" panose="02010600030101010101" pitchFamily="2" charset="-122"/>
                <a:sym typeface="宋体" panose="02010600030101010101" pitchFamily="2" charset="-122"/>
              </a:rPr>
              <a:t>、考虑</a:t>
            </a:r>
            <a:r>
              <a:rPr lang="zh-CN" altLang="zh-CN" b="0">
                <a:latin typeface="宋体" panose="02010600030101010101" pitchFamily="2" charset="-122"/>
                <a:ea typeface="宋体" panose="02010600030101010101" pitchFamily="2" charset="-122"/>
                <a:sym typeface="宋体" panose="02010600030101010101" pitchFamily="2" charset="-122"/>
              </a:rPr>
              <a:t>刚度及调心性能要求</a:t>
            </a:r>
            <a:endParaRPr lang="zh-CN" altLang="zh-CN" b="0">
              <a:latin typeface="宋体" panose="02010600030101010101" pitchFamily="2" charset="-122"/>
              <a:ea typeface="宋体" panose="02010600030101010101" pitchFamily="2" charset="-122"/>
            </a:endParaRPr>
          </a:p>
        </p:txBody>
      </p:sp>
      <p:sp>
        <p:nvSpPr>
          <p:cNvPr id="5" name="object 2"/>
          <p:cNvSpPr txBox="1"/>
          <p:nvPr/>
        </p:nvSpPr>
        <p:spPr>
          <a:xfrm>
            <a:off x="982663" y="2481263"/>
            <a:ext cx="3335337" cy="1895475"/>
          </a:xfrm>
          <a:prstGeom prst="rect">
            <a:avLst/>
          </a:prstGeom>
          <a:noFill/>
          <a:ln w="9525">
            <a:noFill/>
          </a:ln>
        </p:spPr>
        <p:txBody>
          <a:bodyPr wrap="square" lIns="0" tIns="12700" rIns="0" bIns="0" anchor="t" anchorCtr="0">
            <a:spAutoFit/>
          </a:bodyPr>
          <a:p>
            <a:pPr marL="12700" indent="523875">
              <a:lnSpc>
                <a:spcPct val="153000"/>
              </a:lnSpc>
              <a:spcBef>
                <a:spcPts val="100"/>
              </a:spcBef>
            </a:pPr>
            <a:r>
              <a:rPr lang="zh-CN" altLang="zh-CN" b="0" dirty="0">
                <a:latin typeface="宋体" panose="02010600030101010101" pitchFamily="2" charset="-122"/>
                <a:ea typeface="宋体" panose="02010600030101010101" pitchFamily="2" charset="-122"/>
              </a:rPr>
              <a:t>如果跨距较大，难以保证轴的刚度或安装精度时，或受载后发生较大的挠曲变形应选用具有调心性能的</a:t>
            </a:r>
            <a:r>
              <a:rPr lang="zh-CN" altLang="zh-CN" b="0" dirty="0">
                <a:solidFill>
                  <a:srgbClr val="FF0000"/>
                </a:solidFill>
                <a:latin typeface="宋体" panose="02010600030101010101" pitchFamily="2" charset="-122"/>
                <a:ea typeface="宋体" panose="02010600030101010101" pitchFamily="2" charset="-122"/>
              </a:rPr>
              <a:t>调心轴承</a:t>
            </a:r>
            <a:r>
              <a:rPr lang="zh-CN" altLang="zh-CN" b="0" dirty="0">
                <a:latin typeface="宋体" panose="02010600030101010101" pitchFamily="2" charset="-122"/>
                <a:ea typeface="宋体" panose="02010600030101010101" pitchFamily="2" charset="-122"/>
              </a:rPr>
              <a:t>。</a:t>
            </a:r>
            <a:endParaRPr lang="zh-CN" altLang="zh-CN" b="0">
              <a:latin typeface="宋体" panose="02010600030101010101" pitchFamily="2" charset="-122"/>
              <a:ea typeface="宋体" panose="02010600030101010101" pitchFamily="2" charset="-122"/>
            </a:endParaRPr>
          </a:p>
        </p:txBody>
      </p:sp>
      <p:sp>
        <p:nvSpPr>
          <p:cNvPr id="6" name="object 3"/>
          <p:cNvSpPr/>
          <p:nvPr/>
        </p:nvSpPr>
        <p:spPr>
          <a:xfrm>
            <a:off x="4867275" y="2711450"/>
            <a:ext cx="2327275" cy="2128838"/>
          </a:xfrm>
          <a:prstGeom prst="rect">
            <a:avLst/>
          </a:prstGeom>
          <a:blipFill rotWithShape="1">
            <a:blip r:embed="rId3"/>
            <a:stretch>
              <a:fillRect/>
            </a:stretch>
          </a:blipFill>
          <a:ln w="9525">
            <a:noFill/>
          </a:ln>
        </p:spPr>
        <p:txBody>
          <a:bodyPr wrap="square" lIns="0" tIns="0" rIns="0" bIns="0" anchor="t" anchorCtr="0"/>
          <a:p>
            <a:endParaRPr lang="zh-CN" altLang="zh-CN">
              <a:latin typeface="楷体_GB2312" pitchFamily="49" charset="-122"/>
              <a:ea typeface="楷体_GB2312" pitchFamily="49" charset="-122"/>
            </a:endParaRPr>
          </a:p>
        </p:txBody>
      </p:sp>
      <p:sp>
        <p:nvSpPr>
          <p:cNvPr id="34833" name="矩形 3"/>
          <p:cNvSpPr/>
          <p:nvPr/>
        </p:nvSpPr>
        <p:spPr>
          <a:xfrm>
            <a:off x="1619568" y="287973"/>
            <a:ext cx="5303837"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7   </a:t>
            </a:r>
            <a:r>
              <a:rPr lang="zh-CN" altLang="en-US" sz="2400">
                <a:solidFill>
                  <a:srgbClr val="FFFF00"/>
                </a:solidFill>
                <a:latin typeface="Arial" panose="020B0604020202020204" pitchFamily="34" charset="0"/>
                <a:ea typeface="黑体" panose="02010609060101010101" pitchFamily="2" charset="-122"/>
              </a:rPr>
              <a:t>支撑零部件     </a:t>
            </a:r>
            <a:r>
              <a:rPr lang="en-US" altLang="zh-CN" sz="2400">
                <a:solidFill>
                  <a:srgbClr val="FFFF00"/>
                </a:solidFill>
                <a:latin typeface="Arial" panose="020B0604020202020204" pitchFamily="34" charset="0"/>
                <a:ea typeface="黑体" panose="02010609060101010101" pitchFamily="2" charset="-122"/>
              </a:rPr>
              <a:t>7-3   </a:t>
            </a:r>
            <a:r>
              <a:rPr lang="zh-CN" altLang="en-US" sz="2400">
                <a:solidFill>
                  <a:srgbClr val="FFFF00"/>
                </a:solidFill>
                <a:latin typeface="Arial" panose="020B0604020202020204" pitchFamily="34" charset="0"/>
                <a:ea typeface="黑体" panose="02010609060101010101" pitchFamily="2" charset="-122"/>
              </a:rPr>
              <a:t>滚动轴承</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nodeType="withEffect">
                                  <p:stCondLst>
                                    <p:cond delay="0"/>
                                  </p:stCondLst>
                                  <p:childTnLst>
                                    <p:set>
                                      <p:cBhvr>
                                        <p:cTn id="15" dur="1" fill="hold">
                                          <p:stCondLst>
                                            <p:cond delay="0"/>
                                          </p:stCondLst>
                                        </p:cTn>
                                        <p:tgtEl>
                                          <p:spTgt spid="8211">
                                            <p:txEl>
                                              <p:charRg st="0"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000" fill="hold">
                                          <p:stCondLst>
                                            <p:cond delay="0"/>
                                          </p:stCondLst>
                                        </p:cTn>
                                        <p:tgtEl>
                                          <p:spTgt spid="3"/>
                                        </p:tgtEl>
                                        <p:attrNameLst>
                                          <p:attrName>style.visibility</p:attrName>
                                        </p:attrNameLst>
                                      </p:cBhvr>
                                      <p:to>
                                        <p:strVal val="visible"/>
                                      </p:to>
                                    </p:set>
                                    <p:animEffect transition="in" filter="wipe(left)">
                                      <p:cBhvr>
                                        <p:cTn id="20" dur="1000"/>
                                        <p:tgtEl>
                                          <p:spTgt spid="3"/>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000" fill="hold">
                                          <p:stCondLst>
                                            <p:cond delay="0"/>
                                          </p:stCondLst>
                                        </p:cTn>
                                        <p:tgtEl>
                                          <p:spTgt spid="2"/>
                                        </p:tgtEl>
                                        <p:attrNameLst>
                                          <p:attrName>style.visibility</p:attrName>
                                        </p:attrNameLst>
                                      </p:cBhvr>
                                      <p:to>
                                        <p:strVal val="visible"/>
                                      </p:to>
                                    </p:set>
                                    <p:animEffect transition="in" filter="wipe(left)">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par>
                          <p:cTn id="30" fill="hold">
                            <p:stCondLst>
                              <p:cond delay="500"/>
                            </p:stCondLst>
                            <p:childTnLst>
                              <p:par>
                                <p:cTn id="31" presetID="4"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in)">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3" grpId="0"/>
      <p:bldP spid="2" grpId="0"/>
      <p:bldP spid="5" grpId="0"/>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0"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36867" name="组合 287753"/>
          <p:cNvGrpSpPr/>
          <p:nvPr/>
        </p:nvGrpSpPr>
        <p:grpSpPr>
          <a:xfrm>
            <a:off x="0" y="115888"/>
            <a:ext cx="9144000" cy="936625"/>
            <a:chOff x="0" y="73"/>
            <a:chExt cx="5760" cy="590"/>
          </a:xfrm>
        </p:grpSpPr>
        <p:sp>
          <p:nvSpPr>
            <p:cNvPr id="36868"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36869" name="组合 287755"/>
            <p:cNvGrpSpPr/>
            <p:nvPr/>
          </p:nvGrpSpPr>
          <p:grpSpPr>
            <a:xfrm>
              <a:off x="0" y="73"/>
              <a:ext cx="5760" cy="590"/>
              <a:chOff x="0" y="0"/>
              <a:chExt cx="5760" cy="646"/>
            </a:xfrm>
          </p:grpSpPr>
          <p:sp>
            <p:nvSpPr>
              <p:cNvPr id="36870"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36871"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36872"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36873"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36874"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8211" name="文本框 1"/>
          <p:cNvSpPr txBox="1"/>
          <p:nvPr/>
        </p:nvSpPr>
        <p:spPr>
          <a:xfrm>
            <a:off x="982663" y="1208088"/>
            <a:ext cx="4233862" cy="460375"/>
          </a:xfrm>
          <a:prstGeom prst="rect">
            <a:avLst/>
          </a:prstGeom>
          <a:noFill/>
          <a:ln w="9525">
            <a:noFill/>
          </a:ln>
        </p:spPr>
        <p:txBody>
          <a:bodyPr wrap="square" anchor="t" anchorCtr="0">
            <a:spAutoFit/>
          </a:bodyPr>
          <a:p>
            <a:r>
              <a:rPr lang="zh-CN" altLang="en-US" sz="2400" b="0">
                <a:latin typeface="黑体" panose="02010609060101010101" pitchFamily="2" charset="-122"/>
                <a:ea typeface="黑体" panose="02010609060101010101" pitchFamily="2" charset="-122"/>
              </a:rPr>
              <a:t>四、滚动轴承的选择</a:t>
            </a:r>
            <a:endParaRPr lang="zh-CN" altLang="en-US" sz="2400" b="0">
              <a:latin typeface="黑体" panose="02010609060101010101" pitchFamily="2" charset="-122"/>
              <a:ea typeface="黑体" panose="02010609060101010101" pitchFamily="2" charset="-122"/>
            </a:endParaRPr>
          </a:p>
        </p:txBody>
      </p:sp>
      <p:sp>
        <p:nvSpPr>
          <p:cNvPr id="3" name="文本框 2"/>
          <p:cNvSpPr txBox="1"/>
          <p:nvPr/>
        </p:nvSpPr>
        <p:spPr>
          <a:xfrm>
            <a:off x="904875" y="1824038"/>
            <a:ext cx="2468563" cy="398462"/>
          </a:xfrm>
          <a:prstGeom prst="rect">
            <a:avLst/>
          </a:prstGeom>
          <a:noFill/>
          <a:ln w="9525">
            <a:noFill/>
          </a:ln>
        </p:spPr>
        <p:txBody>
          <a:bodyPr wrap="none" anchor="t" anchorCtr="0">
            <a:spAutoFit/>
          </a:bodyPr>
          <a:p>
            <a:r>
              <a:rPr lang="zh-CN" altLang="en-US" b="0">
                <a:latin typeface="宋体" panose="02010600030101010101" pitchFamily="2" charset="-122"/>
                <a:ea typeface="宋体" panose="02010600030101010101" pitchFamily="2" charset="-122"/>
                <a:sym typeface="宋体" panose="02010600030101010101" pitchFamily="2" charset="-122"/>
              </a:rPr>
              <a:t>滚动</a:t>
            </a:r>
            <a:r>
              <a:rPr lang="en-US" altLang="zh-CN" b="0">
                <a:latin typeface="宋体" panose="02010600030101010101" pitchFamily="2" charset="-122"/>
                <a:ea typeface="宋体" panose="02010600030101010101" pitchFamily="2" charset="-122"/>
                <a:sym typeface="宋体" panose="02010600030101010101" pitchFamily="2" charset="-122"/>
              </a:rPr>
              <a:t>轴</a:t>
            </a:r>
            <a:r>
              <a:rPr lang="zh-CN" altLang="en-US" b="0">
                <a:latin typeface="宋体" panose="02010600030101010101" pitchFamily="2" charset="-122"/>
                <a:ea typeface="宋体" panose="02010600030101010101" pitchFamily="2" charset="-122"/>
                <a:sym typeface="宋体" panose="02010600030101010101" pitchFamily="2" charset="-122"/>
              </a:rPr>
              <a:t>承</a:t>
            </a:r>
            <a:r>
              <a:rPr lang="en-US" altLang="zh-CN" b="0">
                <a:latin typeface="宋体" panose="02010600030101010101" pitchFamily="2" charset="-122"/>
                <a:ea typeface="宋体" panose="02010600030101010101" pitchFamily="2" charset="-122"/>
                <a:sym typeface="宋体" panose="02010600030101010101" pitchFamily="2" charset="-122"/>
              </a:rPr>
              <a:t>的</a:t>
            </a:r>
            <a:r>
              <a:rPr lang="zh-CN" altLang="en-US" b="0">
                <a:latin typeface="宋体" panose="02010600030101010101" pitchFamily="2" charset="-122"/>
                <a:ea typeface="宋体" panose="02010600030101010101" pitchFamily="2" charset="-122"/>
                <a:sym typeface="宋体" panose="02010600030101010101" pitchFamily="2" charset="-122"/>
              </a:rPr>
              <a:t>选择原则</a:t>
            </a:r>
            <a:endParaRPr lang="zh-CN" altLang="en-US" b="0">
              <a:latin typeface="宋体" panose="02010600030101010101" pitchFamily="2" charset="-122"/>
              <a:ea typeface="宋体" panose="02010600030101010101" pitchFamily="2" charset="-122"/>
              <a:sym typeface="宋体" panose="02010600030101010101" pitchFamily="2" charset="-122"/>
            </a:endParaRPr>
          </a:p>
        </p:txBody>
      </p:sp>
      <p:sp>
        <p:nvSpPr>
          <p:cNvPr id="2" name="文本框 1"/>
          <p:cNvSpPr txBox="1"/>
          <p:nvPr/>
        </p:nvSpPr>
        <p:spPr>
          <a:xfrm>
            <a:off x="3717925" y="1824038"/>
            <a:ext cx="2089150" cy="398462"/>
          </a:xfrm>
          <a:prstGeom prst="rect">
            <a:avLst/>
          </a:prstGeom>
          <a:noFill/>
          <a:ln w="9525">
            <a:noFill/>
          </a:ln>
        </p:spPr>
        <p:txBody>
          <a:bodyPr wrap="none" anchor="t" anchorCtr="0">
            <a:spAutoFit/>
          </a:bodyPr>
          <a:p>
            <a:r>
              <a:rPr lang="en-US" altLang="zh-CN" b="0">
                <a:latin typeface="宋体" panose="02010600030101010101" pitchFamily="2" charset="-122"/>
                <a:ea typeface="宋体" panose="02010600030101010101" pitchFamily="2" charset="-122"/>
                <a:sym typeface="宋体" panose="02010600030101010101" pitchFamily="2" charset="-122"/>
              </a:rPr>
              <a:t>4</a:t>
            </a:r>
            <a:r>
              <a:rPr lang="zh-CN" altLang="en-US" b="0">
                <a:latin typeface="宋体" panose="02010600030101010101" pitchFamily="2" charset="-122"/>
                <a:ea typeface="宋体" panose="02010600030101010101" pitchFamily="2" charset="-122"/>
                <a:sym typeface="宋体" panose="02010600030101010101" pitchFamily="2" charset="-122"/>
              </a:rPr>
              <a:t>、考虑</a:t>
            </a:r>
            <a:r>
              <a:rPr lang="zh-CN" altLang="zh-CN" b="0">
                <a:latin typeface="宋体" panose="02010600030101010101" pitchFamily="2" charset="-122"/>
                <a:ea typeface="宋体" panose="02010600030101010101" pitchFamily="2" charset="-122"/>
                <a:sym typeface="宋体" panose="02010600030101010101" pitchFamily="2" charset="-122"/>
              </a:rPr>
              <a:t>拆装要求</a:t>
            </a:r>
            <a:endParaRPr lang="zh-CN" altLang="zh-CN" b="0">
              <a:latin typeface="宋体" panose="02010600030101010101" pitchFamily="2" charset="-122"/>
              <a:ea typeface="宋体" panose="02010600030101010101" pitchFamily="2" charset="-122"/>
            </a:endParaRPr>
          </a:p>
        </p:txBody>
      </p:sp>
      <p:sp>
        <p:nvSpPr>
          <p:cNvPr id="4" name="文本框 3"/>
          <p:cNvSpPr txBox="1"/>
          <p:nvPr/>
        </p:nvSpPr>
        <p:spPr>
          <a:xfrm>
            <a:off x="877888" y="2406650"/>
            <a:ext cx="6646863" cy="706438"/>
          </a:xfrm>
          <a:prstGeom prst="rect">
            <a:avLst/>
          </a:prstGeom>
          <a:noFill/>
        </p:spPr>
        <p:txBody>
          <a:bodyPr wrap="square" rtlCol="0" anchor="t">
            <a:spAutoFit/>
          </a:bodyPr>
          <a:p>
            <a:r>
              <a:rPr lang="en-US" b="0" noProof="1" dirty="0">
                <a:latin typeface="宋体" panose="02010600030101010101" pitchFamily="2" charset="-122"/>
                <a:ea typeface="宋体" panose="02010600030101010101" pitchFamily="2" charset="-122"/>
                <a:cs typeface="宋体" panose="02010600030101010101" pitchFamily="2" charset="-122"/>
                <a:sym typeface="+mn-ea"/>
              </a:rPr>
              <a:t>    </a:t>
            </a:r>
            <a:r>
              <a:rPr b="0" noProof="1" dirty="0">
                <a:latin typeface="宋体" panose="02010600030101010101" pitchFamily="2" charset="-122"/>
                <a:ea typeface="宋体" panose="02010600030101010101" pitchFamily="2" charset="-122"/>
                <a:cs typeface="宋体" panose="02010600030101010101" pitchFamily="2" charset="-122"/>
                <a:sym typeface="+mn-ea"/>
              </a:rPr>
              <a:t>为便于安装、拆卸和调整轴承游隙，根据工作要求可选用内、外圈可分离的</a:t>
            </a:r>
            <a:r>
              <a:rPr b="0" spc="-85" noProof="1" dirty="0">
                <a:latin typeface="宋体" panose="02010600030101010101" pitchFamily="2" charset="-122"/>
                <a:ea typeface="宋体" panose="02010600030101010101" pitchFamily="2" charset="-122"/>
                <a:cs typeface="宋体" panose="02010600030101010101" pitchFamily="2" charset="-122"/>
                <a:sym typeface="+mn-ea"/>
              </a:rPr>
              <a:t> </a:t>
            </a:r>
            <a:r>
              <a:rPr b="0" noProof="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圆锥（或圆柱）滚子轴</a:t>
            </a:r>
            <a:r>
              <a:rPr lang="zh-CN" b="0" noProof="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承。</a:t>
            </a:r>
            <a:endParaRPr lang="zh-CN" altLang="en-US" b="0" noProof="1">
              <a:latin typeface="宋体" panose="02010600030101010101" pitchFamily="2" charset="-122"/>
              <a:ea typeface="宋体" panose="02010600030101010101" pitchFamily="2" charset="-122"/>
              <a:cs typeface="宋体" panose="02010600030101010101" pitchFamily="2" charset="-122"/>
            </a:endParaRPr>
          </a:p>
        </p:txBody>
      </p:sp>
      <p:sp>
        <p:nvSpPr>
          <p:cNvPr id="7" name="object 3"/>
          <p:cNvSpPr/>
          <p:nvPr/>
        </p:nvSpPr>
        <p:spPr>
          <a:xfrm>
            <a:off x="1187450" y="3762375"/>
            <a:ext cx="2436813" cy="1754188"/>
          </a:xfrm>
          <a:prstGeom prst="rect">
            <a:avLst/>
          </a:prstGeom>
          <a:blipFill rotWithShape="1">
            <a:blip r:embed="rId3"/>
            <a:stretch>
              <a:fillRect/>
            </a:stretch>
          </a:blipFill>
          <a:ln w="9525">
            <a:noFill/>
          </a:ln>
        </p:spPr>
        <p:txBody>
          <a:bodyPr wrap="square" lIns="0" tIns="0" rIns="0" bIns="0" anchor="t" anchorCtr="0"/>
          <a:p>
            <a:endParaRPr lang="zh-CN" altLang="zh-CN">
              <a:latin typeface="楷体_GB2312" pitchFamily="49" charset="-122"/>
              <a:ea typeface="楷体_GB2312" pitchFamily="49" charset="-122"/>
            </a:endParaRPr>
          </a:p>
        </p:txBody>
      </p:sp>
      <p:sp>
        <p:nvSpPr>
          <p:cNvPr id="8" name="object 4"/>
          <p:cNvSpPr/>
          <p:nvPr/>
        </p:nvSpPr>
        <p:spPr>
          <a:xfrm>
            <a:off x="5067300" y="3662363"/>
            <a:ext cx="1908175" cy="1954212"/>
          </a:xfrm>
          <a:prstGeom prst="rect">
            <a:avLst/>
          </a:prstGeom>
          <a:blipFill rotWithShape="1">
            <a:blip r:embed="rId4"/>
            <a:stretch>
              <a:fillRect/>
            </a:stretch>
          </a:blipFill>
          <a:ln w="9525">
            <a:noFill/>
          </a:ln>
        </p:spPr>
        <p:txBody>
          <a:bodyPr wrap="square" lIns="0" tIns="0" rIns="0" bIns="0" anchor="t" anchorCtr="0"/>
          <a:p>
            <a:endParaRPr lang="zh-CN" altLang="zh-CN">
              <a:latin typeface="楷体_GB2312" pitchFamily="49" charset="-122"/>
              <a:ea typeface="楷体_GB2312" pitchFamily="49" charset="-122"/>
            </a:endParaRPr>
          </a:p>
        </p:txBody>
      </p:sp>
      <p:sp>
        <p:nvSpPr>
          <p:cNvPr id="36882" name="矩形 4"/>
          <p:cNvSpPr/>
          <p:nvPr/>
        </p:nvSpPr>
        <p:spPr>
          <a:xfrm>
            <a:off x="1547813" y="332423"/>
            <a:ext cx="5303837"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7   </a:t>
            </a:r>
            <a:r>
              <a:rPr lang="zh-CN" altLang="en-US" sz="2400">
                <a:solidFill>
                  <a:srgbClr val="FFFF00"/>
                </a:solidFill>
                <a:latin typeface="Arial" panose="020B0604020202020204" pitchFamily="34" charset="0"/>
                <a:ea typeface="黑体" panose="02010609060101010101" pitchFamily="2" charset="-122"/>
              </a:rPr>
              <a:t>支撑零部件     </a:t>
            </a:r>
            <a:r>
              <a:rPr lang="en-US" altLang="zh-CN" sz="2400">
                <a:solidFill>
                  <a:srgbClr val="FFFF00"/>
                </a:solidFill>
                <a:latin typeface="Arial" panose="020B0604020202020204" pitchFamily="34" charset="0"/>
                <a:ea typeface="黑体" panose="02010609060101010101" pitchFamily="2" charset="-122"/>
              </a:rPr>
              <a:t>7-3   </a:t>
            </a:r>
            <a:r>
              <a:rPr lang="zh-CN" altLang="en-US" sz="2400">
                <a:solidFill>
                  <a:srgbClr val="FFFF00"/>
                </a:solidFill>
                <a:latin typeface="Arial" panose="020B0604020202020204" pitchFamily="34" charset="0"/>
                <a:ea typeface="黑体" panose="02010609060101010101" pitchFamily="2" charset="-122"/>
              </a:rPr>
              <a:t>滚动轴承</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nodeType="withEffect">
                                  <p:stCondLst>
                                    <p:cond delay="0"/>
                                  </p:stCondLst>
                                  <p:childTnLst>
                                    <p:set>
                                      <p:cBhvr>
                                        <p:cTn id="15" dur="1" fill="hold">
                                          <p:stCondLst>
                                            <p:cond delay="0"/>
                                          </p:stCondLst>
                                        </p:cTn>
                                        <p:tgtEl>
                                          <p:spTgt spid="8211">
                                            <p:txEl>
                                              <p:charRg st="0"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000" fill="hold">
                                          <p:stCondLst>
                                            <p:cond delay="0"/>
                                          </p:stCondLst>
                                        </p:cTn>
                                        <p:tgtEl>
                                          <p:spTgt spid="3"/>
                                        </p:tgtEl>
                                        <p:attrNameLst>
                                          <p:attrName>style.visibility</p:attrName>
                                        </p:attrNameLst>
                                      </p:cBhvr>
                                      <p:to>
                                        <p:strVal val="visible"/>
                                      </p:to>
                                    </p:set>
                                    <p:animEffect transition="in" filter="wipe(left)">
                                      <p:cBhvr>
                                        <p:cTn id="20" dur="1000"/>
                                        <p:tgtEl>
                                          <p:spTgt spid="3"/>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000" fill="hold">
                                          <p:stCondLst>
                                            <p:cond delay="0"/>
                                          </p:stCondLst>
                                        </p:cTn>
                                        <p:tgtEl>
                                          <p:spTgt spid="2"/>
                                        </p:tgtEl>
                                        <p:attrNameLst>
                                          <p:attrName>style.visibility</p:attrName>
                                        </p:attrNameLst>
                                      </p:cBhvr>
                                      <p:to>
                                        <p:strVal val="visible"/>
                                      </p:to>
                                    </p:set>
                                    <p:animEffect transition="in" filter="wipe(left)">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000" fill="hold">
                                          <p:stCondLst>
                                            <p:cond delay="0"/>
                                          </p:stCondLst>
                                        </p:cTn>
                                        <p:tgtEl>
                                          <p:spTgt spid="4"/>
                                        </p:tgtEl>
                                        <p:attrNameLst>
                                          <p:attrName>style.visibility</p:attrName>
                                        </p:attrNameLst>
                                      </p:cBhvr>
                                      <p:to>
                                        <p:strVal val="visible"/>
                                      </p:to>
                                    </p:set>
                                    <p:animEffect transition="in" filter="wipe(left)">
                                      <p:cBhvr>
                                        <p:cTn id="29" dur="1000"/>
                                        <p:tgtEl>
                                          <p:spTgt spid="4"/>
                                        </p:tgtEl>
                                      </p:cBhvr>
                                    </p:animEffect>
                                  </p:childTnLst>
                                </p:cTn>
                              </p:par>
                            </p:childTnLst>
                          </p:cTn>
                        </p:par>
                        <p:par>
                          <p:cTn id="30" fill="hold">
                            <p:stCondLst>
                              <p:cond delay="1000"/>
                            </p:stCondLst>
                            <p:childTnLst>
                              <p:par>
                                <p:cTn id="31" presetID="4"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ox(in)">
                                      <p:cBhvr>
                                        <p:cTn id="33" dur="2000"/>
                                        <p:tgtEl>
                                          <p:spTgt spid="7"/>
                                        </p:tgtEl>
                                      </p:cBhvr>
                                    </p:animEffect>
                                  </p:childTnLst>
                                </p:cTn>
                              </p:par>
                            </p:childTnLst>
                          </p:cTn>
                        </p:par>
                        <p:par>
                          <p:cTn id="34" fill="hold">
                            <p:stCondLst>
                              <p:cond delay="3000"/>
                            </p:stCondLst>
                            <p:childTnLst>
                              <p:par>
                                <p:cTn id="35" presetID="3" presetClass="entr" presetSubtype="1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3" grpId="0"/>
      <p:bldP spid="2" grpId="0"/>
      <p:bldP spid="4" grpId="0"/>
      <p:bldP spid="7" grpId="0" bldLvl="0" animBg="1"/>
      <p:bldP spid="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0"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38915" name="组合 287753"/>
          <p:cNvGrpSpPr/>
          <p:nvPr/>
        </p:nvGrpSpPr>
        <p:grpSpPr>
          <a:xfrm>
            <a:off x="0" y="115888"/>
            <a:ext cx="9144000" cy="936625"/>
            <a:chOff x="0" y="73"/>
            <a:chExt cx="5760" cy="590"/>
          </a:xfrm>
        </p:grpSpPr>
        <p:sp>
          <p:nvSpPr>
            <p:cNvPr id="38916"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38917" name="组合 287755"/>
            <p:cNvGrpSpPr/>
            <p:nvPr/>
          </p:nvGrpSpPr>
          <p:grpSpPr>
            <a:xfrm>
              <a:off x="0" y="73"/>
              <a:ext cx="5760" cy="590"/>
              <a:chOff x="0" y="0"/>
              <a:chExt cx="5760" cy="646"/>
            </a:xfrm>
          </p:grpSpPr>
          <p:sp>
            <p:nvSpPr>
              <p:cNvPr id="38918"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38919"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38920"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38921"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38922"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8211" name="文本框 1"/>
          <p:cNvSpPr txBox="1"/>
          <p:nvPr/>
        </p:nvSpPr>
        <p:spPr>
          <a:xfrm>
            <a:off x="982663" y="1138238"/>
            <a:ext cx="4233862" cy="460375"/>
          </a:xfrm>
          <a:prstGeom prst="rect">
            <a:avLst/>
          </a:prstGeom>
          <a:noFill/>
          <a:ln w="9525">
            <a:noFill/>
          </a:ln>
        </p:spPr>
        <p:txBody>
          <a:bodyPr wrap="square" anchor="t" anchorCtr="0">
            <a:spAutoFit/>
          </a:bodyPr>
          <a:p>
            <a:r>
              <a:rPr lang="zh-CN" altLang="en-US" sz="2400" b="0">
                <a:latin typeface="黑体" panose="02010609060101010101" pitchFamily="2" charset="-122"/>
                <a:ea typeface="黑体" panose="02010609060101010101" pitchFamily="2" charset="-122"/>
              </a:rPr>
              <a:t>四、滚动轴承的选择</a:t>
            </a:r>
            <a:endParaRPr lang="zh-CN" altLang="en-US" sz="2400" b="0">
              <a:latin typeface="黑体" panose="02010609060101010101" pitchFamily="2" charset="-122"/>
              <a:ea typeface="黑体" panose="02010609060101010101" pitchFamily="2" charset="-122"/>
            </a:endParaRPr>
          </a:p>
        </p:txBody>
      </p:sp>
      <p:sp>
        <p:nvSpPr>
          <p:cNvPr id="3" name="文本框 2"/>
          <p:cNvSpPr txBox="1"/>
          <p:nvPr/>
        </p:nvSpPr>
        <p:spPr>
          <a:xfrm>
            <a:off x="982663" y="1868488"/>
            <a:ext cx="2468562" cy="400050"/>
          </a:xfrm>
          <a:prstGeom prst="rect">
            <a:avLst/>
          </a:prstGeom>
          <a:noFill/>
          <a:ln w="9525">
            <a:noFill/>
          </a:ln>
        </p:spPr>
        <p:txBody>
          <a:bodyPr wrap="none" anchor="t" anchorCtr="0">
            <a:spAutoFit/>
          </a:bodyPr>
          <a:p>
            <a:r>
              <a:rPr lang="zh-CN" altLang="en-US" b="0">
                <a:latin typeface="宋体" panose="02010600030101010101" pitchFamily="2" charset="-122"/>
                <a:ea typeface="宋体" panose="02010600030101010101" pitchFamily="2" charset="-122"/>
                <a:sym typeface="宋体" panose="02010600030101010101" pitchFamily="2" charset="-122"/>
              </a:rPr>
              <a:t>滚动</a:t>
            </a:r>
            <a:r>
              <a:rPr lang="en-US" altLang="zh-CN" b="0">
                <a:latin typeface="宋体" panose="02010600030101010101" pitchFamily="2" charset="-122"/>
                <a:ea typeface="宋体" panose="02010600030101010101" pitchFamily="2" charset="-122"/>
                <a:sym typeface="宋体" panose="02010600030101010101" pitchFamily="2" charset="-122"/>
              </a:rPr>
              <a:t>轴</a:t>
            </a:r>
            <a:r>
              <a:rPr lang="zh-CN" altLang="en-US" b="0">
                <a:latin typeface="宋体" panose="02010600030101010101" pitchFamily="2" charset="-122"/>
                <a:ea typeface="宋体" panose="02010600030101010101" pitchFamily="2" charset="-122"/>
                <a:sym typeface="宋体" panose="02010600030101010101" pitchFamily="2" charset="-122"/>
              </a:rPr>
              <a:t>承</a:t>
            </a:r>
            <a:r>
              <a:rPr lang="en-US" altLang="zh-CN" b="0">
                <a:latin typeface="宋体" panose="02010600030101010101" pitchFamily="2" charset="-122"/>
                <a:ea typeface="宋体" panose="02010600030101010101" pitchFamily="2" charset="-122"/>
                <a:sym typeface="宋体" panose="02010600030101010101" pitchFamily="2" charset="-122"/>
              </a:rPr>
              <a:t>的</a:t>
            </a:r>
            <a:r>
              <a:rPr lang="zh-CN" altLang="en-US" b="0">
                <a:latin typeface="宋体" panose="02010600030101010101" pitchFamily="2" charset="-122"/>
                <a:ea typeface="宋体" panose="02010600030101010101" pitchFamily="2" charset="-122"/>
                <a:sym typeface="宋体" panose="02010600030101010101" pitchFamily="2" charset="-122"/>
              </a:rPr>
              <a:t>选择原则</a:t>
            </a:r>
            <a:endParaRPr lang="zh-CN" altLang="en-US" b="0">
              <a:latin typeface="宋体" panose="02010600030101010101" pitchFamily="2" charset="-122"/>
              <a:ea typeface="宋体" panose="02010600030101010101" pitchFamily="2" charset="-122"/>
              <a:sym typeface="宋体" panose="02010600030101010101" pitchFamily="2" charset="-122"/>
            </a:endParaRPr>
          </a:p>
        </p:txBody>
      </p:sp>
      <p:sp>
        <p:nvSpPr>
          <p:cNvPr id="2" name="文本框 1"/>
          <p:cNvSpPr txBox="1"/>
          <p:nvPr/>
        </p:nvSpPr>
        <p:spPr>
          <a:xfrm>
            <a:off x="3789363" y="1870075"/>
            <a:ext cx="1833562" cy="398463"/>
          </a:xfrm>
          <a:prstGeom prst="rect">
            <a:avLst/>
          </a:prstGeom>
          <a:noFill/>
          <a:ln w="9525">
            <a:noFill/>
          </a:ln>
        </p:spPr>
        <p:txBody>
          <a:bodyPr wrap="none" anchor="t" anchorCtr="0">
            <a:spAutoFit/>
          </a:bodyPr>
          <a:p>
            <a:r>
              <a:rPr lang="en-US" altLang="zh-CN" b="0">
                <a:latin typeface="宋体" panose="02010600030101010101" pitchFamily="2" charset="-122"/>
                <a:ea typeface="宋体" panose="02010600030101010101" pitchFamily="2" charset="-122"/>
                <a:sym typeface="宋体" panose="02010600030101010101" pitchFamily="2" charset="-122"/>
              </a:rPr>
              <a:t>5</a:t>
            </a:r>
            <a:r>
              <a:rPr lang="zh-CN" altLang="en-US" b="0">
                <a:latin typeface="宋体" panose="02010600030101010101" pitchFamily="2" charset="-122"/>
                <a:ea typeface="宋体" panose="02010600030101010101" pitchFamily="2" charset="-122"/>
                <a:sym typeface="宋体" panose="02010600030101010101" pitchFamily="2" charset="-122"/>
              </a:rPr>
              <a:t>、考虑</a:t>
            </a:r>
            <a:r>
              <a:rPr lang="zh-CN" altLang="zh-CN" b="0">
                <a:latin typeface="宋体" panose="02010600030101010101" pitchFamily="2" charset="-122"/>
                <a:ea typeface="宋体" panose="02010600030101010101" pitchFamily="2" charset="-122"/>
                <a:sym typeface="宋体" panose="02010600030101010101" pitchFamily="2" charset="-122"/>
              </a:rPr>
              <a:t>经济性</a:t>
            </a:r>
            <a:endParaRPr lang="zh-CN" altLang="zh-CN" b="0">
              <a:latin typeface="宋体" panose="02010600030101010101" pitchFamily="2" charset="-122"/>
              <a:ea typeface="宋体" panose="02010600030101010101" pitchFamily="2" charset="-122"/>
            </a:endParaRPr>
          </a:p>
        </p:txBody>
      </p:sp>
      <p:sp>
        <p:nvSpPr>
          <p:cNvPr id="4" name="object 3"/>
          <p:cNvSpPr txBox="1"/>
          <p:nvPr/>
        </p:nvSpPr>
        <p:spPr>
          <a:xfrm>
            <a:off x="1079500" y="2630488"/>
            <a:ext cx="3086100" cy="2820988"/>
          </a:xfrm>
          <a:prstGeom prst="rect">
            <a:avLst/>
          </a:prstGeom>
        </p:spPr>
        <p:txBody>
          <a:bodyPr vert="horz" wrap="square" lIns="0" tIns="12700" rIns="0" bIns="0" rtlCol="0">
            <a:spAutoFit/>
          </a:bodyPr>
          <a:p>
            <a:pPr marL="12700">
              <a:spcBef>
                <a:spcPts val="100"/>
              </a:spcBef>
            </a:pPr>
            <a:r>
              <a:rPr lang="en-US" b="0" noProof="1" dirty="0">
                <a:latin typeface="宋体" panose="02010600030101010101" pitchFamily="2" charset="-122"/>
                <a:ea typeface="宋体" panose="02010600030101010101" pitchFamily="2" charset="-122"/>
                <a:cs typeface="宋体" panose="02010600030101010101" pitchFamily="2" charset="-122"/>
              </a:rPr>
              <a:t>    </a:t>
            </a:r>
            <a:r>
              <a:rPr b="0" noProof="1" dirty="0">
                <a:latin typeface="宋体" panose="02010600030101010101" pitchFamily="2" charset="-122"/>
                <a:ea typeface="宋体" panose="02010600030101010101" pitchFamily="2" charset="-122"/>
                <a:cs typeface="宋体" panose="02010600030101010101" pitchFamily="2" charset="-122"/>
              </a:rPr>
              <a:t>一般</a:t>
            </a:r>
            <a:r>
              <a:rPr b="0" noProof="1" dirty="0">
                <a:solidFill>
                  <a:srgbClr val="FF0000"/>
                </a:solidFill>
                <a:latin typeface="宋体" panose="02010600030101010101" pitchFamily="2" charset="-122"/>
                <a:ea typeface="宋体" panose="02010600030101010101" pitchFamily="2" charset="-122"/>
                <a:cs typeface="宋体" panose="02010600030101010101" pitchFamily="2" charset="-122"/>
              </a:rPr>
              <a:t>球轴承</a:t>
            </a:r>
            <a:r>
              <a:rPr b="0" noProof="1" dirty="0">
                <a:latin typeface="宋体" panose="02010600030101010101" pitchFamily="2" charset="-122"/>
                <a:ea typeface="宋体" panose="02010600030101010101" pitchFamily="2" charset="-122"/>
                <a:cs typeface="宋体" panose="02010600030101010101" pitchFamily="2" charset="-122"/>
              </a:rPr>
              <a:t>比</a:t>
            </a:r>
            <a:r>
              <a:rPr b="0" noProof="1" dirty="0">
                <a:solidFill>
                  <a:srgbClr val="FF0000"/>
                </a:solidFill>
                <a:latin typeface="宋体" panose="02010600030101010101" pitchFamily="2" charset="-122"/>
                <a:ea typeface="宋体" panose="02010600030101010101" pitchFamily="2" charset="-122"/>
                <a:cs typeface="宋体" panose="02010600030101010101" pitchFamily="2" charset="-122"/>
              </a:rPr>
              <a:t>滚子轴承</a:t>
            </a:r>
            <a:r>
              <a:rPr b="0" noProof="1" dirty="0">
                <a:latin typeface="宋体" panose="02010600030101010101" pitchFamily="2" charset="-122"/>
                <a:ea typeface="宋体" panose="02010600030101010101" pitchFamily="2" charset="-122"/>
                <a:cs typeface="宋体" panose="02010600030101010101" pitchFamily="2" charset="-122"/>
              </a:rPr>
              <a:t>的价格低；</a:t>
            </a:r>
            <a:endParaRPr b="0" noProof="1" dirty="0">
              <a:latin typeface="宋体" panose="02010600030101010101" pitchFamily="2" charset="-122"/>
              <a:ea typeface="宋体" panose="02010600030101010101" pitchFamily="2" charset="-122"/>
              <a:cs typeface="宋体" panose="02010600030101010101" pitchFamily="2" charset="-122"/>
            </a:endParaRPr>
          </a:p>
          <a:p>
            <a:pPr marL="12700">
              <a:spcBef>
                <a:spcPts val="100"/>
              </a:spcBef>
            </a:pPr>
            <a:r>
              <a:rPr b="0" noProof="1" dirty="0">
                <a:solidFill>
                  <a:srgbClr val="FF0000"/>
                </a:solidFill>
                <a:latin typeface="宋体" panose="02010600030101010101" pitchFamily="2" charset="-122"/>
                <a:ea typeface="宋体" panose="02010600030101010101" pitchFamily="2" charset="-122"/>
                <a:cs typeface="宋体" panose="02010600030101010101" pitchFamily="2" charset="-122"/>
              </a:rPr>
              <a:t>    深沟球轴承</a:t>
            </a:r>
            <a:r>
              <a:rPr b="0" noProof="1" dirty="0">
                <a:latin typeface="宋体" panose="02010600030101010101" pitchFamily="2" charset="-122"/>
                <a:ea typeface="宋体" panose="02010600030101010101" pitchFamily="2" charset="-122"/>
                <a:cs typeface="宋体" panose="02010600030101010101" pitchFamily="2" charset="-122"/>
              </a:rPr>
              <a:t>最便宜；</a:t>
            </a:r>
            <a:endParaRPr b="0" noProof="1" dirty="0">
              <a:latin typeface="宋体" panose="02010600030101010101" pitchFamily="2" charset="-122"/>
              <a:ea typeface="宋体" panose="02010600030101010101" pitchFamily="2" charset="-122"/>
              <a:cs typeface="宋体" panose="02010600030101010101" pitchFamily="2" charset="-122"/>
            </a:endParaRPr>
          </a:p>
          <a:p>
            <a:pPr marL="12700">
              <a:spcBef>
                <a:spcPts val="100"/>
              </a:spcBef>
            </a:pPr>
            <a:r>
              <a:rPr b="0" noProof="1" dirty="0">
                <a:solidFill>
                  <a:srgbClr val="FF0000"/>
                </a:solidFill>
                <a:latin typeface="宋体" panose="02010600030101010101" pitchFamily="2" charset="-122"/>
                <a:ea typeface="宋体" panose="02010600030101010101" pitchFamily="2" charset="-122"/>
                <a:cs typeface="宋体" panose="02010600030101010101" pitchFamily="2" charset="-122"/>
              </a:rPr>
              <a:t>    特殊结构的轴承</a:t>
            </a:r>
            <a:r>
              <a:rPr b="0" noProof="1" dirty="0">
                <a:latin typeface="宋体" panose="02010600030101010101" pitchFamily="2" charset="-122"/>
                <a:ea typeface="宋体" panose="02010600030101010101" pitchFamily="2" charset="-122"/>
                <a:cs typeface="宋体" panose="02010600030101010101" pitchFamily="2" charset="-122"/>
              </a:rPr>
              <a:t>比</a:t>
            </a:r>
            <a:r>
              <a:rPr b="0" noProof="1" dirty="0">
                <a:solidFill>
                  <a:srgbClr val="FF0000"/>
                </a:solidFill>
                <a:latin typeface="宋体" panose="02010600030101010101" pitchFamily="2" charset="-122"/>
                <a:ea typeface="宋体" panose="02010600030101010101" pitchFamily="2" charset="-122"/>
                <a:cs typeface="宋体" panose="02010600030101010101" pitchFamily="2" charset="-122"/>
              </a:rPr>
              <a:t>普通结构的轴承</a:t>
            </a:r>
            <a:r>
              <a:rPr b="0" noProof="1" dirty="0">
                <a:latin typeface="宋体" panose="02010600030101010101" pitchFamily="2" charset="-122"/>
                <a:ea typeface="宋体" panose="02010600030101010101" pitchFamily="2" charset="-122"/>
                <a:cs typeface="宋体" panose="02010600030101010101" pitchFamily="2" charset="-122"/>
              </a:rPr>
              <a:t>价格高。</a:t>
            </a:r>
            <a:endParaRPr b="0" noProof="1" dirty="0">
              <a:latin typeface="宋体" panose="02010600030101010101" pitchFamily="2" charset="-122"/>
              <a:ea typeface="宋体" panose="02010600030101010101" pitchFamily="2" charset="-122"/>
              <a:cs typeface="宋体" panose="02010600030101010101" pitchFamily="2" charset="-122"/>
            </a:endParaRPr>
          </a:p>
          <a:p>
            <a:pPr marL="12700">
              <a:spcBef>
                <a:spcPts val="100"/>
              </a:spcBef>
            </a:pPr>
            <a:r>
              <a:rPr b="0" noProof="1" dirty="0">
                <a:latin typeface="宋体" panose="02010600030101010101" pitchFamily="2" charset="-122"/>
                <a:ea typeface="宋体" panose="02010600030101010101" pitchFamily="2" charset="-122"/>
                <a:cs typeface="宋体" panose="02010600030101010101" pitchFamily="2" charset="-122"/>
              </a:rPr>
              <a:t>    相同型号的轴承，</a:t>
            </a:r>
            <a:r>
              <a:rPr b="0" noProof="1" dirty="0">
                <a:solidFill>
                  <a:srgbClr val="FF0000"/>
                </a:solidFill>
                <a:latin typeface="宋体" panose="02010600030101010101" pitchFamily="2" charset="-122"/>
                <a:ea typeface="宋体" panose="02010600030101010101" pitchFamily="2" charset="-122"/>
                <a:cs typeface="宋体" panose="02010600030101010101" pitchFamily="2" charset="-122"/>
              </a:rPr>
              <a:t>精度</a:t>
            </a:r>
            <a:r>
              <a:rPr b="0" noProof="1" dirty="0">
                <a:latin typeface="宋体" panose="02010600030101010101" pitchFamily="2" charset="-122"/>
                <a:ea typeface="宋体" panose="02010600030101010101" pitchFamily="2" charset="-122"/>
                <a:cs typeface="宋体" panose="02010600030101010101" pitchFamily="2" charset="-122"/>
              </a:rPr>
              <a:t>越</a:t>
            </a:r>
            <a:r>
              <a:rPr b="0" noProof="1" dirty="0">
                <a:solidFill>
                  <a:srgbClr val="FF0000"/>
                </a:solidFill>
                <a:latin typeface="宋体" panose="02010600030101010101" pitchFamily="2" charset="-122"/>
                <a:ea typeface="宋体" panose="02010600030101010101" pitchFamily="2" charset="-122"/>
                <a:cs typeface="宋体" panose="02010600030101010101" pitchFamily="2" charset="-122"/>
              </a:rPr>
              <a:t>高</a:t>
            </a:r>
            <a:r>
              <a:rPr b="0" noProof="1" dirty="0">
                <a:latin typeface="宋体" panose="02010600030101010101" pitchFamily="2" charset="-122"/>
                <a:ea typeface="宋体" panose="02010600030101010101" pitchFamily="2" charset="-122"/>
                <a:cs typeface="宋体" panose="02010600030101010101" pitchFamily="2" charset="-122"/>
              </a:rPr>
              <a:t>，</a:t>
            </a:r>
            <a:r>
              <a:rPr b="0" noProof="1" dirty="0">
                <a:solidFill>
                  <a:srgbClr val="FF0000"/>
                </a:solidFill>
                <a:latin typeface="宋体" panose="02010600030101010101" pitchFamily="2" charset="-122"/>
                <a:ea typeface="宋体" panose="02010600030101010101" pitchFamily="2" charset="-122"/>
                <a:cs typeface="宋体" panose="02010600030101010101" pitchFamily="2" charset="-122"/>
              </a:rPr>
              <a:t>价格</a:t>
            </a:r>
            <a:r>
              <a:rPr b="0" noProof="1" dirty="0">
                <a:latin typeface="宋体" panose="02010600030101010101" pitchFamily="2" charset="-122"/>
                <a:ea typeface="宋体" panose="02010600030101010101" pitchFamily="2" charset="-122"/>
                <a:cs typeface="宋体" panose="02010600030101010101" pitchFamily="2" charset="-122"/>
              </a:rPr>
              <a:t>就越</a:t>
            </a:r>
            <a:r>
              <a:rPr b="0" noProof="1" dirty="0">
                <a:solidFill>
                  <a:srgbClr val="FF0000"/>
                </a:solidFill>
                <a:latin typeface="宋体" panose="02010600030101010101" pitchFamily="2" charset="-122"/>
                <a:ea typeface="宋体" panose="02010600030101010101" pitchFamily="2" charset="-122"/>
                <a:cs typeface="宋体" panose="02010600030101010101" pitchFamily="2" charset="-122"/>
              </a:rPr>
              <a:t>高</a:t>
            </a:r>
            <a:r>
              <a:rPr b="0" noProof="1" dirty="0">
                <a:latin typeface="宋体" panose="02010600030101010101" pitchFamily="2" charset="-122"/>
                <a:ea typeface="宋体" panose="02010600030101010101" pitchFamily="2" charset="-122"/>
                <a:cs typeface="宋体" panose="02010600030101010101" pitchFamily="2" charset="-122"/>
              </a:rPr>
              <a:t>。</a:t>
            </a:r>
            <a:endParaRPr b="0" noProof="1" dirty="0">
              <a:latin typeface="宋体" panose="02010600030101010101" pitchFamily="2" charset="-122"/>
              <a:ea typeface="宋体" panose="02010600030101010101" pitchFamily="2" charset="-122"/>
              <a:cs typeface="宋体" panose="02010600030101010101" pitchFamily="2" charset="-122"/>
            </a:endParaRPr>
          </a:p>
          <a:p>
            <a:r>
              <a:rPr b="0" noProof="1" dirty="0">
                <a:latin typeface="宋体" panose="02010600030101010101" pitchFamily="2" charset="-122"/>
                <a:ea typeface="宋体" panose="02010600030101010101" pitchFamily="2" charset="-122"/>
                <a:cs typeface="宋体" panose="02010600030101010101" pitchFamily="2" charset="-122"/>
              </a:rPr>
              <a:t>    一般机械传动中的轴承应选用</a:t>
            </a:r>
            <a:r>
              <a:rPr b="0" noProof="1" dirty="0">
                <a:solidFill>
                  <a:srgbClr val="FF0000"/>
                </a:solidFill>
                <a:latin typeface="宋体" panose="02010600030101010101" pitchFamily="2" charset="-122"/>
                <a:ea typeface="宋体" panose="02010600030101010101" pitchFamily="2" charset="-122"/>
                <a:cs typeface="宋体" panose="02010600030101010101" pitchFamily="2" charset="-122"/>
              </a:rPr>
              <a:t>普通级（</a:t>
            </a:r>
            <a:r>
              <a:rPr b="0" spc="-5" noProof="1" dirty="0">
                <a:solidFill>
                  <a:srgbClr val="FF0000"/>
                </a:solidFill>
                <a:latin typeface="宋体" panose="02010600030101010101" pitchFamily="2" charset="-122"/>
                <a:ea typeface="宋体" panose="02010600030101010101" pitchFamily="2" charset="-122"/>
                <a:cs typeface="宋体" panose="02010600030101010101" pitchFamily="2" charset="-122"/>
              </a:rPr>
              <a:t>0</a:t>
            </a:r>
            <a:r>
              <a:rPr b="0" noProof="1" dirty="0">
                <a:solidFill>
                  <a:srgbClr val="FF0000"/>
                </a:solidFill>
                <a:latin typeface="宋体" panose="02010600030101010101" pitchFamily="2" charset="-122"/>
                <a:ea typeface="宋体" panose="02010600030101010101" pitchFamily="2" charset="-122"/>
                <a:cs typeface="宋体" panose="02010600030101010101" pitchFamily="2" charset="-122"/>
              </a:rPr>
              <a:t>级）精度</a:t>
            </a:r>
            <a:r>
              <a:rPr b="0" noProof="1" dirty="0">
                <a:latin typeface="宋体" panose="02010600030101010101" pitchFamily="2" charset="-122"/>
                <a:ea typeface="宋体" panose="02010600030101010101" pitchFamily="2" charset="-122"/>
                <a:cs typeface="宋体" panose="02010600030101010101" pitchFamily="2" charset="-122"/>
              </a:rPr>
              <a:t>。</a:t>
            </a:r>
            <a:endParaRPr b="0" noProof="1">
              <a:latin typeface="宋体" panose="02010600030101010101" pitchFamily="2" charset="-122"/>
              <a:ea typeface="宋体" panose="02010600030101010101" pitchFamily="2" charset="-122"/>
              <a:cs typeface="宋体" panose="02010600030101010101" pitchFamily="2" charset="-122"/>
            </a:endParaRPr>
          </a:p>
        </p:txBody>
      </p:sp>
      <p:sp>
        <p:nvSpPr>
          <p:cNvPr id="7" name="object 2"/>
          <p:cNvSpPr/>
          <p:nvPr/>
        </p:nvSpPr>
        <p:spPr>
          <a:xfrm>
            <a:off x="4743450" y="2757488"/>
            <a:ext cx="3022600" cy="2249487"/>
          </a:xfrm>
          <a:prstGeom prst="rect">
            <a:avLst/>
          </a:prstGeom>
          <a:blipFill rotWithShape="1">
            <a:blip r:embed="rId3"/>
            <a:stretch>
              <a:fillRect/>
            </a:stretch>
          </a:blipFill>
          <a:ln w="9525">
            <a:noFill/>
          </a:ln>
        </p:spPr>
        <p:txBody>
          <a:bodyPr wrap="square" lIns="0" tIns="0" rIns="0" bIns="0" anchor="t" anchorCtr="0"/>
          <a:p>
            <a:endParaRPr lang="zh-CN" altLang="zh-CN">
              <a:latin typeface="楷体_GB2312" pitchFamily="49" charset="-122"/>
              <a:ea typeface="楷体_GB2312" pitchFamily="49" charset="-122"/>
            </a:endParaRPr>
          </a:p>
        </p:txBody>
      </p:sp>
      <p:sp>
        <p:nvSpPr>
          <p:cNvPr id="38929" name="矩形 4"/>
          <p:cNvSpPr/>
          <p:nvPr/>
        </p:nvSpPr>
        <p:spPr>
          <a:xfrm>
            <a:off x="1619568" y="287338"/>
            <a:ext cx="5303837"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7   </a:t>
            </a:r>
            <a:r>
              <a:rPr lang="zh-CN" altLang="en-US" sz="2400">
                <a:solidFill>
                  <a:srgbClr val="FFFF00"/>
                </a:solidFill>
                <a:latin typeface="Arial" panose="020B0604020202020204" pitchFamily="34" charset="0"/>
                <a:ea typeface="黑体" panose="02010609060101010101" pitchFamily="2" charset="-122"/>
              </a:rPr>
              <a:t>支撑零部件     </a:t>
            </a:r>
            <a:r>
              <a:rPr lang="en-US" altLang="zh-CN" sz="2400">
                <a:solidFill>
                  <a:srgbClr val="FFFF00"/>
                </a:solidFill>
                <a:latin typeface="Arial" panose="020B0604020202020204" pitchFamily="34" charset="0"/>
                <a:ea typeface="黑体" panose="02010609060101010101" pitchFamily="2" charset="-122"/>
              </a:rPr>
              <a:t>7-3   </a:t>
            </a:r>
            <a:r>
              <a:rPr lang="zh-CN" altLang="en-US" sz="2400">
                <a:solidFill>
                  <a:srgbClr val="FFFF00"/>
                </a:solidFill>
                <a:latin typeface="Arial" panose="020B0604020202020204" pitchFamily="34" charset="0"/>
                <a:ea typeface="黑体" panose="02010609060101010101" pitchFamily="2" charset="-122"/>
              </a:rPr>
              <a:t>滚动轴承</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nodeType="withEffect">
                                  <p:stCondLst>
                                    <p:cond delay="0"/>
                                  </p:stCondLst>
                                  <p:childTnLst>
                                    <p:set>
                                      <p:cBhvr>
                                        <p:cTn id="15" dur="1" fill="hold">
                                          <p:stCondLst>
                                            <p:cond delay="0"/>
                                          </p:stCondLst>
                                        </p:cTn>
                                        <p:tgtEl>
                                          <p:spTgt spid="8211">
                                            <p:txEl>
                                              <p:charRg st="0"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000" fill="hold">
                                          <p:stCondLst>
                                            <p:cond delay="0"/>
                                          </p:stCondLst>
                                        </p:cTn>
                                        <p:tgtEl>
                                          <p:spTgt spid="3"/>
                                        </p:tgtEl>
                                        <p:attrNameLst>
                                          <p:attrName>style.visibility</p:attrName>
                                        </p:attrNameLst>
                                      </p:cBhvr>
                                      <p:to>
                                        <p:strVal val="visible"/>
                                      </p:to>
                                    </p:set>
                                    <p:animEffect transition="in" filter="wipe(left)">
                                      <p:cBhvr>
                                        <p:cTn id="20" dur="1000"/>
                                        <p:tgtEl>
                                          <p:spTgt spid="3"/>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000" fill="hold">
                                          <p:stCondLst>
                                            <p:cond delay="0"/>
                                          </p:stCondLst>
                                        </p:cTn>
                                        <p:tgtEl>
                                          <p:spTgt spid="2"/>
                                        </p:tgtEl>
                                        <p:attrNameLst>
                                          <p:attrName>style.visibility</p:attrName>
                                        </p:attrNameLst>
                                      </p:cBhvr>
                                      <p:to>
                                        <p:strVal val="visible"/>
                                      </p:to>
                                    </p:set>
                                    <p:animEffect transition="in" filter="wipe(left)">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linds(horizontal)">
                                      <p:cBhvr>
                                        <p:cTn id="29" dur="500"/>
                                        <p:tgtEl>
                                          <p:spTgt spid="4"/>
                                        </p:tgtEl>
                                      </p:cBhvr>
                                    </p:animEffect>
                                  </p:childTnLst>
                                </p:cTn>
                              </p:par>
                            </p:childTnLst>
                          </p:cTn>
                        </p:par>
                        <p:par>
                          <p:cTn id="30" fill="hold">
                            <p:stCondLst>
                              <p:cond delay="500"/>
                            </p:stCondLst>
                            <p:childTnLst>
                              <p:par>
                                <p:cTn id="31" presetID="4" presetClass="entr" presetSubtype="16" fill="hold" grpId="0" nodeType="afterEffect">
                                  <p:stCondLst>
                                    <p:cond delay="0"/>
                                  </p:stCondLst>
                                  <p:childTnLst>
                                    <p:set>
                                      <p:cBhvr>
                                        <p:cTn id="32" dur="1000" fill="hold">
                                          <p:stCondLst>
                                            <p:cond delay="0"/>
                                          </p:stCondLst>
                                        </p:cTn>
                                        <p:tgtEl>
                                          <p:spTgt spid="7"/>
                                        </p:tgtEl>
                                        <p:attrNameLst>
                                          <p:attrName>style.visibility</p:attrName>
                                        </p:attrNameLst>
                                      </p:cBhvr>
                                      <p:to>
                                        <p:strVal val="visible"/>
                                      </p:to>
                                    </p:set>
                                    <p:animEffect transition="in" filter="box(in)">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3" grpId="0"/>
      <p:bldP spid="2" grpId="0"/>
      <p:bldP spid="4" grpId="0"/>
      <p:bldP spid="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0"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63" name="组合 287753"/>
          <p:cNvGrpSpPr/>
          <p:nvPr/>
        </p:nvGrpSpPr>
        <p:grpSpPr>
          <a:xfrm>
            <a:off x="0" y="142875"/>
            <a:ext cx="9144000" cy="936625"/>
            <a:chOff x="0" y="73"/>
            <a:chExt cx="5760" cy="590"/>
          </a:xfrm>
        </p:grpSpPr>
        <p:sp>
          <p:nvSpPr>
            <p:cNvPr id="40964"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0965" name="组合 287755"/>
            <p:cNvGrpSpPr/>
            <p:nvPr/>
          </p:nvGrpSpPr>
          <p:grpSpPr>
            <a:xfrm>
              <a:off x="0" y="73"/>
              <a:ext cx="5760" cy="590"/>
              <a:chOff x="0" y="0"/>
              <a:chExt cx="5760" cy="646"/>
            </a:xfrm>
          </p:grpSpPr>
          <p:sp>
            <p:nvSpPr>
              <p:cNvPr id="40966"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0967"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40968"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0969"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0970"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586758" name="文本框 586757"/>
          <p:cNvSpPr txBox="1"/>
          <p:nvPr/>
        </p:nvSpPr>
        <p:spPr>
          <a:xfrm>
            <a:off x="1157288" y="2122488"/>
            <a:ext cx="5962650" cy="830262"/>
          </a:xfrm>
          <a:prstGeom prst="rect">
            <a:avLst/>
          </a:prstGeom>
          <a:noFill/>
          <a:ln w="9525">
            <a:noFill/>
          </a:ln>
        </p:spPr>
        <p:txBody>
          <a:bodyPr wrap="square" anchor="t" anchorCtr="0">
            <a:spAutoFit/>
          </a:bodyPr>
          <a:p>
            <a:pPr>
              <a:lnSpc>
                <a:spcPct val="120000"/>
              </a:lnSpc>
            </a:pPr>
            <a:r>
              <a:rPr lang="en-US" altLang="zh-CN" b="0" dirty="0">
                <a:latin typeface="宋体" panose="02010600030101010101" pitchFamily="2" charset="-122"/>
                <a:ea typeface="宋体" panose="02010600030101010101" pitchFamily="2" charset="-122"/>
              </a:rPr>
              <a:t>    </a:t>
            </a:r>
            <a:r>
              <a:rPr lang="zh-CN" altLang="en-US" b="0" dirty="0">
                <a:latin typeface="宋体" panose="02010600030101010101" pitchFamily="2" charset="-122"/>
                <a:ea typeface="宋体" panose="02010600030101010101" pitchFamily="2" charset="-122"/>
              </a:rPr>
              <a:t>滚动轴承内、外圈的周向固定是靠内圈与轴间以及外圈与机座孔间的配合来保证的。</a:t>
            </a:r>
            <a:endParaRPr lang="zh-CN" altLang="en-US" b="0" dirty="0">
              <a:latin typeface="宋体" panose="02010600030101010101" pitchFamily="2" charset="-122"/>
              <a:ea typeface="宋体" panose="02010600030101010101" pitchFamily="2" charset="-122"/>
            </a:endParaRPr>
          </a:p>
        </p:txBody>
      </p:sp>
      <p:sp>
        <p:nvSpPr>
          <p:cNvPr id="8211" name="文本框 1"/>
          <p:cNvSpPr txBox="1"/>
          <p:nvPr/>
        </p:nvSpPr>
        <p:spPr>
          <a:xfrm>
            <a:off x="1720850" y="1371600"/>
            <a:ext cx="3825875" cy="460375"/>
          </a:xfrm>
          <a:prstGeom prst="rect">
            <a:avLst/>
          </a:prstGeom>
          <a:noFill/>
          <a:ln w="9525">
            <a:noFill/>
          </a:ln>
        </p:spPr>
        <p:txBody>
          <a:bodyPr wrap="square" anchor="t" anchorCtr="0">
            <a:spAutoFit/>
          </a:bodyPr>
          <a:p>
            <a:r>
              <a:rPr lang="zh-CN" altLang="en-US" sz="2400" b="0">
                <a:latin typeface="黑体" panose="02010609060101010101" pitchFamily="2" charset="-122"/>
                <a:ea typeface="黑体" panose="02010609060101010101" pitchFamily="2" charset="-122"/>
              </a:rPr>
              <a:t>五、滚动轴承的固定方法</a:t>
            </a:r>
            <a:endParaRPr lang="zh-CN" altLang="en-US" sz="2400" b="0">
              <a:latin typeface="黑体" panose="02010609060101010101" pitchFamily="2" charset="-122"/>
              <a:ea typeface="黑体" panose="02010609060101010101" pitchFamily="2" charset="-122"/>
            </a:endParaRPr>
          </a:p>
        </p:txBody>
      </p:sp>
      <p:sp>
        <p:nvSpPr>
          <p:cNvPr id="2" name="文本框 1"/>
          <p:cNvSpPr txBox="1"/>
          <p:nvPr/>
        </p:nvSpPr>
        <p:spPr>
          <a:xfrm>
            <a:off x="1295400" y="3243263"/>
            <a:ext cx="5753100" cy="830262"/>
          </a:xfrm>
          <a:prstGeom prst="rect">
            <a:avLst/>
          </a:prstGeom>
          <a:noFill/>
          <a:ln w="9525">
            <a:noFill/>
          </a:ln>
        </p:spPr>
        <p:txBody>
          <a:bodyPr wrap="square" anchor="t" anchorCtr="0">
            <a:spAutoFit/>
          </a:bodyPr>
          <a:p>
            <a:pPr>
              <a:lnSpc>
                <a:spcPct val="120000"/>
              </a:lnSpc>
            </a:pPr>
            <a:r>
              <a:rPr lang="en-US" altLang="zh-CN" b="0" dirty="0">
                <a:latin typeface="宋体" panose="02010600030101010101" pitchFamily="2" charset="-122"/>
                <a:ea typeface="宋体" panose="02010600030101010101" pitchFamily="2" charset="-122"/>
              </a:rPr>
              <a:t>    </a:t>
            </a:r>
            <a:r>
              <a:rPr lang="zh-CN" altLang="en-US" b="0" dirty="0">
                <a:latin typeface="宋体" panose="02010600030101010101" pitchFamily="2" charset="-122"/>
                <a:ea typeface="宋体" panose="02010600030101010101" pitchFamily="2" charset="-122"/>
              </a:rPr>
              <a:t>内圈的固定：螺母、轴用弹性挡圈、端面止推垫圈和固定套。</a:t>
            </a:r>
            <a:endParaRPr lang="zh-CN" altLang="en-US" b="0" dirty="0">
              <a:latin typeface="宋体" panose="02010600030101010101" pitchFamily="2" charset="-122"/>
              <a:ea typeface="宋体" panose="02010600030101010101" pitchFamily="2" charset="-122"/>
            </a:endParaRPr>
          </a:p>
        </p:txBody>
      </p:sp>
      <p:sp>
        <p:nvSpPr>
          <p:cNvPr id="3" name="文本框 2"/>
          <p:cNvSpPr txBox="1"/>
          <p:nvPr/>
        </p:nvSpPr>
        <p:spPr>
          <a:xfrm>
            <a:off x="1495425" y="4560888"/>
            <a:ext cx="3652838" cy="460375"/>
          </a:xfrm>
          <a:prstGeom prst="rect">
            <a:avLst/>
          </a:prstGeom>
          <a:noFill/>
          <a:ln w="9525">
            <a:noFill/>
          </a:ln>
        </p:spPr>
        <p:txBody>
          <a:bodyPr wrap="square" anchor="t" anchorCtr="0">
            <a:spAutoFit/>
          </a:bodyPr>
          <a:p>
            <a:pPr>
              <a:lnSpc>
                <a:spcPct val="120000"/>
              </a:lnSpc>
            </a:pPr>
            <a:r>
              <a:rPr lang="en-US" altLang="zh-CN" b="0" dirty="0">
                <a:latin typeface="宋体" panose="02010600030101010101" pitchFamily="2" charset="-122"/>
                <a:ea typeface="宋体" panose="02010600030101010101" pitchFamily="2" charset="-122"/>
              </a:rPr>
              <a:t>   </a:t>
            </a:r>
            <a:r>
              <a:rPr lang="zh-CN" altLang="en-US" b="0" dirty="0">
                <a:latin typeface="宋体" panose="02010600030101010101" pitchFamily="2" charset="-122"/>
                <a:ea typeface="宋体" panose="02010600030101010101" pitchFamily="2" charset="-122"/>
              </a:rPr>
              <a:t>外圈的定位：端盖、止动环。</a:t>
            </a:r>
            <a:endParaRPr lang="zh-CN" altLang="en-US" b="0" dirty="0">
              <a:latin typeface="宋体" panose="02010600030101010101" pitchFamily="2" charset="-122"/>
              <a:ea typeface="宋体" panose="02010600030101010101" pitchFamily="2" charset="-122"/>
            </a:endParaRPr>
          </a:p>
        </p:txBody>
      </p:sp>
      <p:sp>
        <p:nvSpPr>
          <p:cNvPr id="40976" name="矩形 3"/>
          <p:cNvSpPr/>
          <p:nvPr/>
        </p:nvSpPr>
        <p:spPr>
          <a:xfrm>
            <a:off x="1691323" y="282893"/>
            <a:ext cx="5303837"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7   </a:t>
            </a:r>
            <a:r>
              <a:rPr lang="zh-CN" altLang="en-US" sz="2400">
                <a:solidFill>
                  <a:srgbClr val="FFFF00"/>
                </a:solidFill>
                <a:latin typeface="Arial" panose="020B0604020202020204" pitchFamily="34" charset="0"/>
                <a:ea typeface="黑体" panose="02010609060101010101" pitchFamily="2" charset="-122"/>
              </a:rPr>
              <a:t>支撑零部件     </a:t>
            </a:r>
            <a:r>
              <a:rPr lang="en-US" altLang="zh-CN" sz="2400">
                <a:solidFill>
                  <a:srgbClr val="FFFF00"/>
                </a:solidFill>
                <a:latin typeface="Arial" panose="020B0604020202020204" pitchFamily="34" charset="0"/>
                <a:ea typeface="黑体" panose="02010609060101010101" pitchFamily="2" charset="-122"/>
              </a:rPr>
              <a:t>7-3   </a:t>
            </a:r>
            <a:r>
              <a:rPr lang="zh-CN" altLang="en-US" sz="2400">
                <a:solidFill>
                  <a:srgbClr val="FFFF00"/>
                </a:solidFill>
                <a:latin typeface="Arial" panose="020B0604020202020204" pitchFamily="34" charset="0"/>
                <a:ea typeface="黑体" panose="02010609060101010101" pitchFamily="2" charset="-122"/>
              </a:rPr>
              <a:t>滚动轴承</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22" presetClass="entr" presetSubtype="8" fill="hold" grpId="0" nodeType="withEffect">
                                  <p:stCondLst>
                                    <p:cond delay="0"/>
                                  </p:stCondLst>
                                  <p:childTnLst>
                                    <p:set>
                                      <p:cBhvr>
                                        <p:cTn id="15" dur="1000" fill="hold">
                                          <p:stCondLst>
                                            <p:cond delay="0"/>
                                          </p:stCondLst>
                                        </p:cTn>
                                        <p:tgtEl>
                                          <p:spTgt spid="8211">
                                            <p:txEl>
                                              <p:charRg st="0" end="10"/>
                                            </p:txEl>
                                          </p:spTgt>
                                        </p:tgtEl>
                                        <p:attrNameLst>
                                          <p:attrName>style.visibility</p:attrName>
                                        </p:attrNameLst>
                                      </p:cBhvr>
                                      <p:to>
                                        <p:strVal val="visible"/>
                                      </p:to>
                                    </p:set>
                                    <p:animEffect transition="in" filter="wipe(left)">
                                      <p:cBhvr>
                                        <p:cTn id="16" dur="1000"/>
                                        <p:tgtEl>
                                          <p:spTgt spid="8211">
                                            <p:txEl>
                                              <p:charRg st="0" end="1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86758"/>
                                        </p:tgtEl>
                                        <p:attrNameLst>
                                          <p:attrName>style.visibility</p:attrName>
                                        </p:attrNameLst>
                                      </p:cBhvr>
                                      <p:to>
                                        <p:strVal val="visible"/>
                                      </p:to>
                                    </p:set>
                                    <p:animEffect transition="in" filter="wipe(up)">
                                      <p:cBhvr>
                                        <p:cTn id="21" dur="500"/>
                                        <p:tgtEl>
                                          <p:spTgt spid="58675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86758" grpId="0"/>
      <p:bldP spid="8211" grpId="0" bldLvl="0" build="allAtOnce"/>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0"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3011" name="组合 287753"/>
          <p:cNvGrpSpPr/>
          <p:nvPr/>
        </p:nvGrpSpPr>
        <p:grpSpPr>
          <a:xfrm>
            <a:off x="0" y="142875"/>
            <a:ext cx="9144000" cy="936625"/>
            <a:chOff x="0" y="73"/>
            <a:chExt cx="5760" cy="590"/>
          </a:xfrm>
        </p:grpSpPr>
        <p:sp>
          <p:nvSpPr>
            <p:cNvPr id="43012"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3013" name="组合 287755"/>
            <p:cNvGrpSpPr/>
            <p:nvPr/>
          </p:nvGrpSpPr>
          <p:grpSpPr>
            <a:xfrm>
              <a:off x="0" y="73"/>
              <a:ext cx="5760" cy="590"/>
              <a:chOff x="0" y="0"/>
              <a:chExt cx="5760" cy="646"/>
            </a:xfrm>
          </p:grpSpPr>
          <p:sp>
            <p:nvSpPr>
              <p:cNvPr id="43014"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3015"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43016"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3017"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3018"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586758" name="文本框 586757"/>
          <p:cNvSpPr txBox="1"/>
          <p:nvPr/>
        </p:nvSpPr>
        <p:spPr>
          <a:xfrm>
            <a:off x="1360488" y="2276475"/>
            <a:ext cx="5962650" cy="2306638"/>
          </a:xfrm>
          <a:prstGeom prst="rect">
            <a:avLst/>
          </a:prstGeom>
          <a:noFill/>
          <a:ln w="9525">
            <a:noFill/>
          </a:ln>
        </p:spPr>
        <p:txBody>
          <a:bodyPr wrap="square" anchor="t" anchorCtr="0">
            <a:spAutoFit/>
          </a:bodyPr>
          <a:p>
            <a:pPr>
              <a:lnSpc>
                <a:spcPct val="120000"/>
              </a:lnSpc>
            </a:pPr>
            <a:r>
              <a:rPr lang="en-US" altLang="zh-CN" b="0" dirty="0">
                <a:latin typeface="宋体" panose="02010600030101010101" pitchFamily="2" charset="-122"/>
                <a:ea typeface="宋体" panose="02010600030101010101" pitchFamily="2" charset="-122"/>
              </a:rPr>
              <a:t>   </a:t>
            </a:r>
            <a:r>
              <a:rPr lang="zh-CN" altLang="en-US" b="0" dirty="0">
                <a:latin typeface="宋体" panose="02010600030101010101" pitchFamily="2" charset="-122"/>
                <a:ea typeface="宋体" panose="02010600030101010101" pitchFamily="2" charset="-122"/>
              </a:rPr>
              <a:t>装拆滚动轴承时，要特别注意以下两点：</a:t>
            </a:r>
            <a:endParaRPr lang="zh-CN" altLang="en-US" b="0" dirty="0">
              <a:latin typeface="宋体" panose="02010600030101010101" pitchFamily="2" charset="-122"/>
              <a:ea typeface="宋体" panose="02010600030101010101" pitchFamily="2" charset="-122"/>
            </a:endParaRPr>
          </a:p>
          <a:p>
            <a:pPr>
              <a:lnSpc>
                <a:spcPct val="120000"/>
              </a:lnSpc>
            </a:pPr>
            <a:endParaRPr lang="zh-CN" altLang="en-US" b="0" dirty="0">
              <a:latin typeface="宋体" panose="02010600030101010101" pitchFamily="2" charset="-122"/>
              <a:ea typeface="宋体" panose="02010600030101010101" pitchFamily="2" charset="-122"/>
            </a:endParaRPr>
          </a:p>
          <a:p>
            <a:pPr>
              <a:lnSpc>
                <a:spcPct val="120000"/>
              </a:lnSpc>
            </a:pPr>
            <a:r>
              <a:rPr lang="en-US" altLang="zh-CN" b="0" dirty="0">
                <a:latin typeface="宋体" panose="02010600030101010101" pitchFamily="2" charset="-122"/>
                <a:ea typeface="宋体" panose="02010600030101010101" pitchFamily="2" charset="-122"/>
              </a:rPr>
              <a:t>1</a:t>
            </a:r>
            <a:r>
              <a:rPr lang="zh-CN" altLang="en-US" b="0" dirty="0">
                <a:latin typeface="宋体" panose="02010600030101010101" pitchFamily="2" charset="-122"/>
                <a:ea typeface="宋体" panose="02010600030101010101" pitchFamily="2" charset="-122"/>
              </a:rPr>
              <a:t>、不允许通过滚动体来传力，以免使滚道或滚动体造成损伤。</a:t>
            </a:r>
            <a:endParaRPr lang="zh-CN" altLang="en-US" b="0" dirty="0">
              <a:latin typeface="宋体" panose="02010600030101010101" pitchFamily="2" charset="-122"/>
              <a:ea typeface="宋体" panose="02010600030101010101" pitchFamily="2" charset="-122"/>
            </a:endParaRPr>
          </a:p>
          <a:p>
            <a:pPr>
              <a:lnSpc>
                <a:spcPct val="120000"/>
              </a:lnSpc>
            </a:pPr>
            <a:endParaRPr lang="zh-CN" altLang="en-US" b="0" dirty="0">
              <a:latin typeface="宋体" panose="02010600030101010101" pitchFamily="2" charset="-122"/>
              <a:ea typeface="宋体" panose="02010600030101010101" pitchFamily="2" charset="-122"/>
            </a:endParaRPr>
          </a:p>
          <a:p>
            <a:pPr>
              <a:lnSpc>
                <a:spcPct val="120000"/>
              </a:lnSpc>
            </a:pPr>
            <a:r>
              <a:rPr lang="en-US" altLang="zh-CN" b="0" dirty="0">
                <a:latin typeface="宋体" panose="02010600030101010101" pitchFamily="2" charset="-122"/>
                <a:ea typeface="宋体" panose="02010600030101010101" pitchFamily="2" charset="-122"/>
              </a:rPr>
              <a:t>2</a:t>
            </a:r>
            <a:r>
              <a:rPr lang="zh-CN" altLang="en-US" b="0" dirty="0">
                <a:latin typeface="宋体" panose="02010600030101010101" pitchFamily="2" charset="-122"/>
                <a:ea typeface="宋体" panose="02010600030101010101" pitchFamily="2" charset="-122"/>
              </a:rPr>
              <a:t>、由于轴承的配合较紧，装拆时应使用专门的工具。</a:t>
            </a:r>
            <a:endParaRPr lang="zh-CN" altLang="en-US" b="0">
              <a:latin typeface="宋体" panose="02010600030101010101" pitchFamily="2" charset="-122"/>
              <a:ea typeface="宋体" panose="02010600030101010101" pitchFamily="2" charset="-122"/>
            </a:endParaRPr>
          </a:p>
        </p:txBody>
      </p:sp>
      <p:sp>
        <p:nvSpPr>
          <p:cNvPr id="8211" name="文本框 1"/>
          <p:cNvSpPr txBox="1"/>
          <p:nvPr/>
        </p:nvSpPr>
        <p:spPr>
          <a:xfrm>
            <a:off x="1360488" y="1381125"/>
            <a:ext cx="3344862" cy="460375"/>
          </a:xfrm>
          <a:prstGeom prst="rect">
            <a:avLst/>
          </a:prstGeom>
          <a:noFill/>
          <a:ln w="9525">
            <a:noFill/>
          </a:ln>
        </p:spPr>
        <p:txBody>
          <a:bodyPr wrap="square" anchor="t" anchorCtr="0">
            <a:spAutoFit/>
          </a:bodyPr>
          <a:p>
            <a:r>
              <a:rPr lang="zh-CN" altLang="en-US" sz="2400" b="0">
                <a:latin typeface="黑体" panose="02010609060101010101" pitchFamily="2" charset="-122"/>
                <a:ea typeface="黑体" panose="02010609060101010101" pitchFamily="2" charset="-122"/>
              </a:rPr>
              <a:t>六、滚动轴承的拆装</a:t>
            </a:r>
            <a:endParaRPr lang="zh-CN" altLang="en-US" sz="2400" b="0">
              <a:latin typeface="黑体" panose="02010609060101010101" pitchFamily="2" charset="-122"/>
              <a:ea typeface="黑体" panose="02010609060101010101" pitchFamily="2" charset="-122"/>
            </a:endParaRPr>
          </a:p>
        </p:txBody>
      </p:sp>
      <p:sp>
        <p:nvSpPr>
          <p:cNvPr id="43022" name="矩形 1"/>
          <p:cNvSpPr/>
          <p:nvPr/>
        </p:nvSpPr>
        <p:spPr>
          <a:xfrm>
            <a:off x="1547813" y="289243"/>
            <a:ext cx="5303837"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7   </a:t>
            </a:r>
            <a:r>
              <a:rPr lang="zh-CN" altLang="en-US" sz="2400">
                <a:solidFill>
                  <a:srgbClr val="FFFF00"/>
                </a:solidFill>
                <a:latin typeface="Arial" panose="020B0604020202020204" pitchFamily="34" charset="0"/>
                <a:ea typeface="黑体" panose="02010609060101010101" pitchFamily="2" charset="-122"/>
              </a:rPr>
              <a:t>支撑零部件     </a:t>
            </a:r>
            <a:r>
              <a:rPr lang="en-US" altLang="zh-CN" sz="2400">
                <a:solidFill>
                  <a:srgbClr val="FFFF00"/>
                </a:solidFill>
                <a:latin typeface="Arial" panose="020B0604020202020204" pitchFamily="34" charset="0"/>
                <a:ea typeface="黑体" panose="02010609060101010101" pitchFamily="2" charset="-122"/>
              </a:rPr>
              <a:t>7-3   </a:t>
            </a:r>
            <a:r>
              <a:rPr lang="zh-CN" altLang="en-US" sz="2400">
                <a:solidFill>
                  <a:srgbClr val="FFFF00"/>
                </a:solidFill>
                <a:latin typeface="Arial" panose="020B0604020202020204" pitchFamily="34" charset="0"/>
                <a:ea typeface="黑体" panose="02010609060101010101" pitchFamily="2" charset="-122"/>
              </a:rPr>
              <a:t>滚动轴承</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nodeType="withEffect">
                                  <p:stCondLst>
                                    <p:cond delay="0"/>
                                  </p:stCondLst>
                                  <p:childTnLst>
                                    <p:set>
                                      <p:cBhvr>
                                        <p:cTn id="15" dur="1" fill="hold">
                                          <p:stCondLst>
                                            <p:cond delay="0"/>
                                          </p:stCondLst>
                                        </p:cTn>
                                        <p:tgtEl>
                                          <p:spTgt spid="8211">
                                            <p:txEl>
                                              <p:charRg st="0"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86758"/>
                                        </p:tgtEl>
                                        <p:attrNameLst>
                                          <p:attrName>style.visibility</p:attrName>
                                        </p:attrNameLst>
                                      </p:cBhvr>
                                      <p:to>
                                        <p:strVal val="visible"/>
                                      </p:to>
                                    </p:set>
                                    <p:animEffect transition="in" filter="wipe(up)">
                                      <p:cBhvr>
                                        <p:cTn id="20" dur="500"/>
                                        <p:tgtEl>
                                          <p:spTgt spid="586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867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0"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5059" name="组合 287753"/>
          <p:cNvGrpSpPr/>
          <p:nvPr/>
        </p:nvGrpSpPr>
        <p:grpSpPr>
          <a:xfrm>
            <a:off x="0" y="115888"/>
            <a:ext cx="9144000" cy="936625"/>
            <a:chOff x="0" y="73"/>
            <a:chExt cx="5760" cy="590"/>
          </a:xfrm>
        </p:grpSpPr>
        <p:sp>
          <p:nvSpPr>
            <p:cNvPr id="4506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5061" name="组合 287755"/>
            <p:cNvGrpSpPr/>
            <p:nvPr/>
          </p:nvGrpSpPr>
          <p:grpSpPr>
            <a:xfrm>
              <a:off x="0" y="73"/>
              <a:ext cx="5760" cy="590"/>
              <a:chOff x="0" y="0"/>
              <a:chExt cx="5760" cy="646"/>
            </a:xfrm>
          </p:grpSpPr>
          <p:sp>
            <p:nvSpPr>
              <p:cNvPr id="4506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506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4506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506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506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pic>
        <p:nvPicPr>
          <p:cNvPr id="591883" name="图片 591882"/>
          <p:cNvPicPr>
            <a:picLocks noChangeAspect="1"/>
          </p:cNvPicPr>
          <p:nvPr/>
        </p:nvPicPr>
        <p:blipFill>
          <a:blip r:embed="rId3"/>
          <a:stretch>
            <a:fillRect/>
          </a:stretch>
        </p:blipFill>
        <p:spPr>
          <a:xfrm>
            <a:off x="1025525" y="2230438"/>
            <a:ext cx="3267075" cy="1677987"/>
          </a:xfrm>
          <a:prstGeom prst="rect">
            <a:avLst/>
          </a:prstGeom>
          <a:noFill/>
          <a:ln w="9525">
            <a:noFill/>
          </a:ln>
        </p:spPr>
      </p:pic>
      <p:sp>
        <p:nvSpPr>
          <p:cNvPr id="591887" name="矩形 591886"/>
          <p:cNvSpPr/>
          <p:nvPr/>
        </p:nvSpPr>
        <p:spPr>
          <a:xfrm>
            <a:off x="1292225" y="4403725"/>
            <a:ext cx="2416175" cy="706438"/>
          </a:xfrm>
          <a:prstGeom prst="rect">
            <a:avLst/>
          </a:prstGeom>
          <a:noFill/>
          <a:ln w="9525">
            <a:noFill/>
          </a:ln>
        </p:spPr>
        <p:txBody>
          <a:bodyPr wrap="square" anchor="t" anchorCtr="0">
            <a:spAutoFit/>
          </a:bodyPr>
          <a:p>
            <a:r>
              <a:rPr lang="en-US" altLang="zh-CN" b="0" dirty="0">
                <a:latin typeface="宋体" panose="02010600030101010101" pitchFamily="2" charset="-122"/>
                <a:ea typeface="宋体" panose="02010600030101010101" pitchFamily="2" charset="-122"/>
              </a:rPr>
              <a:t>    </a:t>
            </a:r>
            <a:r>
              <a:rPr lang="zh-CN" altLang="en-US" b="0" dirty="0">
                <a:latin typeface="宋体" panose="02010600030101010101" pitchFamily="2" charset="-122"/>
                <a:ea typeface="宋体" panose="02010600030101010101" pitchFamily="2" charset="-122"/>
              </a:rPr>
              <a:t>拉拔器应卡住轴承内环均匀用力</a:t>
            </a:r>
            <a:endParaRPr lang="zh-CN" altLang="en-US" b="0" dirty="0">
              <a:latin typeface="宋体" panose="02010600030101010101" pitchFamily="2" charset="-122"/>
              <a:ea typeface="宋体" panose="02010600030101010101" pitchFamily="2" charset="-122"/>
            </a:endParaRPr>
          </a:p>
        </p:txBody>
      </p:sp>
      <p:graphicFrame>
        <p:nvGraphicFramePr>
          <p:cNvPr id="591884" name="内容占位符 591883"/>
          <p:cNvGraphicFramePr>
            <a:graphicFrameLocks noGrp="1"/>
          </p:cNvGraphicFramePr>
          <p:nvPr>
            <p:ph sz="half" idx="4294967295"/>
          </p:nvPr>
        </p:nvGraphicFramePr>
        <p:xfrm>
          <a:off x="4603750" y="2230438"/>
          <a:ext cx="2921000" cy="1677987"/>
        </p:xfrm>
        <a:graphic>
          <a:graphicData uri="http://schemas.openxmlformats.org/presentationml/2006/ole">
            <mc:AlternateContent xmlns:mc="http://schemas.openxmlformats.org/markup-compatibility/2006">
              <mc:Choice xmlns:v="urn:schemas-microsoft-com:vml" Requires="v">
                <p:oleObj spid="_x0000_s3076" name="" r:id="rId4" imgW="3419475" imgH="2400300" progId="Paint.Picture">
                  <p:embed/>
                </p:oleObj>
              </mc:Choice>
              <mc:Fallback>
                <p:oleObj name="" r:id="rId4" imgW="3419475" imgH="2400300" progId="Paint.Picture">
                  <p:embed/>
                  <p:pic>
                    <p:nvPicPr>
                      <p:cNvPr id="0" name="图片 3075"/>
                      <p:cNvPicPr/>
                      <p:nvPr/>
                    </p:nvPicPr>
                    <p:blipFill>
                      <a:blip r:embed="rId5"/>
                      <a:stretch>
                        <a:fillRect/>
                      </a:stretch>
                    </p:blipFill>
                    <p:spPr>
                      <a:xfrm>
                        <a:off x="4603750" y="2230438"/>
                        <a:ext cx="2921000" cy="1677987"/>
                      </a:xfrm>
                      <a:prstGeom prst="rect">
                        <a:avLst/>
                      </a:prstGeom>
                      <a:noFill/>
                      <a:ln w="38100">
                        <a:miter/>
                      </a:ln>
                    </p:spPr>
                  </p:pic>
                </p:oleObj>
              </mc:Fallback>
            </mc:AlternateContent>
          </a:graphicData>
        </a:graphic>
      </p:graphicFrame>
      <p:sp>
        <p:nvSpPr>
          <p:cNvPr id="591888" name="矩形 591887"/>
          <p:cNvSpPr/>
          <p:nvPr/>
        </p:nvSpPr>
        <p:spPr>
          <a:xfrm>
            <a:off x="4460875" y="4138613"/>
            <a:ext cx="3281363" cy="1797050"/>
          </a:xfrm>
          <a:prstGeom prst="rect">
            <a:avLst/>
          </a:prstGeom>
          <a:noFill/>
          <a:ln w="9525">
            <a:noFill/>
          </a:ln>
        </p:spPr>
        <p:txBody>
          <a:bodyPr wrap="square" anchor="t" anchorCtr="0">
            <a:spAutoFit/>
          </a:bodyPr>
          <a:p>
            <a:pPr>
              <a:lnSpc>
                <a:spcPct val="111000"/>
              </a:lnSpc>
              <a:spcAft>
                <a:spcPts val="1200"/>
              </a:spcAft>
              <a:buClr>
                <a:schemeClr val="tx2"/>
              </a:buClr>
            </a:pPr>
            <a:r>
              <a:rPr lang="en-US" altLang="zh-CN" b="0" dirty="0">
                <a:latin typeface="宋体" panose="02010600030101010101" pitchFamily="2" charset="-122"/>
                <a:ea typeface="宋体" panose="02010600030101010101" pitchFamily="2" charset="-122"/>
              </a:rPr>
              <a:t>    </a:t>
            </a:r>
            <a:r>
              <a:rPr lang="zh-CN" altLang="en-US" b="0" dirty="0">
                <a:latin typeface="宋体" panose="02010600030101010101" pitchFamily="2" charset="-122"/>
                <a:ea typeface="宋体" panose="02010600030101010101" pitchFamily="2" charset="-122"/>
              </a:rPr>
              <a:t>如果拉拔器不能卡在轴承内环，就很可能对轴承造成伤害，为了尽量小损坏轴承，可以一边拉拔轴承一边旋转拉拔器。</a:t>
            </a:r>
            <a:endParaRPr lang="zh-CN" altLang="en-US" b="0" dirty="0">
              <a:latin typeface="宋体" panose="02010600030101010101" pitchFamily="2" charset="-122"/>
              <a:ea typeface="宋体" panose="02010600030101010101" pitchFamily="2" charset="-122"/>
            </a:endParaRPr>
          </a:p>
        </p:txBody>
      </p:sp>
      <p:sp>
        <p:nvSpPr>
          <p:cNvPr id="8211" name="文本框 1"/>
          <p:cNvSpPr txBox="1"/>
          <p:nvPr/>
        </p:nvSpPr>
        <p:spPr>
          <a:xfrm>
            <a:off x="1187450" y="1204913"/>
            <a:ext cx="4953000" cy="460375"/>
          </a:xfrm>
          <a:prstGeom prst="rect">
            <a:avLst/>
          </a:prstGeom>
          <a:noFill/>
          <a:ln w="9525">
            <a:noFill/>
          </a:ln>
        </p:spPr>
        <p:txBody>
          <a:bodyPr wrap="square" anchor="t" anchorCtr="0">
            <a:spAutoFit/>
          </a:bodyPr>
          <a:p>
            <a:r>
              <a:rPr lang="zh-CN" altLang="en-US" sz="2400" b="0">
                <a:latin typeface="黑体" panose="02010609060101010101" pitchFamily="2" charset="-122"/>
                <a:ea typeface="黑体" panose="02010609060101010101" pitchFamily="2" charset="-122"/>
              </a:rPr>
              <a:t>六、滚动轴承的拆装</a:t>
            </a:r>
            <a:endParaRPr lang="zh-CN" altLang="en-US" sz="2400" b="0">
              <a:latin typeface="黑体" panose="02010609060101010101" pitchFamily="2" charset="-122"/>
              <a:ea typeface="黑体" panose="02010609060101010101" pitchFamily="2" charset="-122"/>
            </a:endParaRPr>
          </a:p>
        </p:txBody>
      </p:sp>
      <p:sp>
        <p:nvSpPr>
          <p:cNvPr id="45073" name="矩形 1"/>
          <p:cNvSpPr/>
          <p:nvPr/>
        </p:nvSpPr>
        <p:spPr>
          <a:xfrm>
            <a:off x="1619568" y="260033"/>
            <a:ext cx="5303837"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7   </a:t>
            </a:r>
            <a:r>
              <a:rPr lang="zh-CN" altLang="en-US" sz="2400">
                <a:solidFill>
                  <a:srgbClr val="FFFF00"/>
                </a:solidFill>
                <a:latin typeface="Arial" panose="020B0604020202020204" pitchFamily="34" charset="0"/>
                <a:ea typeface="黑体" panose="02010609060101010101" pitchFamily="2" charset="-122"/>
              </a:rPr>
              <a:t>支撑零部件     </a:t>
            </a:r>
            <a:r>
              <a:rPr lang="en-US" altLang="zh-CN" sz="2400">
                <a:solidFill>
                  <a:srgbClr val="FFFF00"/>
                </a:solidFill>
                <a:latin typeface="Arial" panose="020B0604020202020204" pitchFamily="34" charset="0"/>
                <a:ea typeface="黑体" panose="02010609060101010101" pitchFamily="2" charset="-122"/>
              </a:rPr>
              <a:t>7-3   </a:t>
            </a:r>
            <a:r>
              <a:rPr lang="zh-CN" altLang="en-US" sz="2400">
                <a:solidFill>
                  <a:srgbClr val="FFFF00"/>
                </a:solidFill>
                <a:latin typeface="Arial" panose="020B0604020202020204" pitchFamily="34" charset="0"/>
                <a:ea typeface="黑体" panose="02010609060101010101" pitchFamily="2" charset="-122"/>
              </a:rPr>
              <a:t>滚动轴承</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211"/>
                                        </p:tgtEl>
                                        <p:attrNameLst>
                                          <p:attrName>style.visibility</p:attrName>
                                        </p:attrNameLst>
                                      </p:cBhvr>
                                      <p:to>
                                        <p:strVal val="visible"/>
                                      </p:to>
                                    </p:set>
                                    <p:animEffect transition="in" filter="blinds(horizontal)">
                                      <p:cBhvr>
                                        <p:cTn id="16" dur="500"/>
                                        <p:tgtEl>
                                          <p:spTgt spid="82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91883"/>
                                        </p:tgtEl>
                                        <p:attrNameLst>
                                          <p:attrName>style.visibility</p:attrName>
                                        </p:attrNameLst>
                                      </p:cBhvr>
                                      <p:to>
                                        <p:strVal val="visible"/>
                                      </p:to>
                                    </p:set>
                                    <p:animEffect transition="in" filter="blinds(horizontal)">
                                      <p:cBhvr>
                                        <p:cTn id="21" dur="500"/>
                                        <p:tgtEl>
                                          <p:spTgt spid="59188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000" fill="hold">
                                          <p:stCondLst>
                                            <p:cond delay="0"/>
                                          </p:stCondLst>
                                        </p:cTn>
                                        <p:tgtEl>
                                          <p:spTgt spid="591887"/>
                                        </p:tgtEl>
                                        <p:attrNameLst>
                                          <p:attrName>style.visibility</p:attrName>
                                        </p:attrNameLst>
                                      </p:cBhvr>
                                      <p:to>
                                        <p:strVal val="visible"/>
                                      </p:to>
                                    </p:set>
                                    <p:animEffect transition="in" filter="wipe(left)">
                                      <p:cBhvr>
                                        <p:cTn id="26" dur="1000"/>
                                        <p:tgtEl>
                                          <p:spTgt spid="59188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000" fill="hold">
                                          <p:stCondLst>
                                            <p:cond delay="0"/>
                                          </p:stCondLst>
                                        </p:cTn>
                                        <p:tgtEl>
                                          <p:spTgt spid="591884"/>
                                        </p:tgtEl>
                                        <p:attrNameLst>
                                          <p:attrName>style.visibility</p:attrName>
                                        </p:attrNameLst>
                                      </p:cBhvr>
                                      <p:to>
                                        <p:strVal val="visible"/>
                                      </p:to>
                                    </p:set>
                                    <p:animEffect transition="in" filter="blinds(horizontal)">
                                      <p:cBhvr>
                                        <p:cTn id="31" dur="1000"/>
                                        <p:tgtEl>
                                          <p:spTgt spid="591884"/>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000" fill="hold">
                                          <p:stCondLst>
                                            <p:cond delay="0"/>
                                          </p:stCondLst>
                                        </p:cTn>
                                        <p:tgtEl>
                                          <p:spTgt spid="591888"/>
                                        </p:tgtEl>
                                        <p:attrNameLst>
                                          <p:attrName>style.visibility</p:attrName>
                                        </p:attrNameLst>
                                      </p:cBhvr>
                                      <p:to>
                                        <p:strVal val="visible"/>
                                      </p:to>
                                    </p:set>
                                    <p:animEffect transition="in" filter="strips(downRight)">
                                      <p:cBhvr>
                                        <p:cTn id="36" dur="1000"/>
                                        <p:tgtEl>
                                          <p:spTgt spid="591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91887" grpId="0"/>
      <p:bldP spid="591888" grpId="0"/>
      <p:bldP spid="82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6"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10243" name="组合 287753"/>
          <p:cNvGrpSpPr/>
          <p:nvPr/>
        </p:nvGrpSpPr>
        <p:grpSpPr>
          <a:xfrm>
            <a:off x="0" y="115888"/>
            <a:ext cx="9144000" cy="936625"/>
            <a:chOff x="0" y="73"/>
            <a:chExt cx="5760" cy="590"/>
          </a:xfrm>
        </p:grpSpPr>
        <p:sp>
          <p:nvSpPr>
            <p:cNvPr id="10244"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10245" name="组合 287755"/>
            <p:cNvGrpSpPr/>
            <p:nvPr/>
          </p:nvGrpSpPr>
          <p:grpSpPr>
            <a:xfrm>
              <a:off x="0" y="73"/>
              <a:ext cx="5760" cy="590"/>
              <a:chOff x="0" y="0"/>
              <a:chExt cx="5760" cy="646"/>
            </a:xfrm>
          </p:grpSpPr>
          <p:sp>
            <p:nvSpPr>
              <p:cNvPr id="10246"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10247"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10248"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10249"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10250"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graphicFrame>
        <p:nvGraphicFramePr>
          <p:cNvPr id="10259" name="内容占位符 521224"/>
          <p:cNvGraphicFramePr>
            <a:graphicFrameLocks noGrp="1"/>
          </p:cNvGraphicFramePr>
          <p:nvPr>
            <p:ph idx="4294967295"/>
          </p:nvPr>
        </p:nvGraphicFramePr>
        <p:xfrm>
          <a:off x="1651000" y="2420938"/>
          <a:ext cx="5699125" cy="3327400"/>
        </p:xfrm>
        <a:graphic>
          <a:graphicData uri="http://schemas.openxmlformats.org/presentationml/2006/ole">
            <mc:AlternateContent xmlns:mc="http://schemas.openxmlformats.org/markup-compatibility/2006">
              <mc:Choice xmlns:v="urn:schemas-microsoft-com:vml" Requires="v">
                <p:oleObj spid="_x0000_s3076" name="" r:id="rId3" imgW="3124200" imgH="1882140" progId="Paint.Picture">
                  <p:embed/>
                </p:oleObj>
              </mc:Choice>
              <mc:Fallback>
                <p:oleObj name="" r:id="rId3" imgW="3124200" imgH="1882140" progId="Paint.Picture">
                  <p:embed/>
                  <p:pic>
                    <p:nvPicPr>
                      <p:cNvPr id="0" name="图片 3075"/>
                      <p:cNvPicPr/>
                      <p:nvPr/>
                    </p:nvPicPr>
                    <p:blipFill>
                      <a:blip r:embed="rId4"/>
                      <a:stretch>
                        <a:fillRect/>
                      </a:stretch>
                    </p:blipFill>
                    <p:spPr>
                      <a:xfrm>
                        <a:off x="1651000" y="2420938"/>
                        <a:ext cx="5699125" cy="3327400"/>
                      </a:xfrm>
                      <a:prstGeom prst="rect">
                        <a:avLst/>
                      </a:prstGeom>
                      <a:noFill/>
                      <a:ln w="38100">
                        <a:miter/>
                      </a:ln>
                    </p:spPr>
                  </p:pic>
                </p:oleObj>
              </mc:Fallback>
            </mc:AlternateContent>
          </a:graphicData>
        </a:graphic>
      </p:graphicFrame>
      <p:sp>
        <p:nvSpPr>
          <p:cNvPr id="10253" name="矩形 1"/>
          <p:cNvSpPr/>
          <p:nvPr/>
        </p:nvSpPr>
        <p:spPr>
          <a:xfrm>
            <a:off x="1619568" y="280353"/>
            <a:ext cx="5303837"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7   </a:t>
            </a:r>
            <a:r>
              <a:rPr lang="zh-CN" altLang="en-US" sz="2400">
                <a:solidFill>
                  <a:srgbClr val="FFFF00"/>
                </a:solidFill>
                <a:latin typeface="Arial" panose="020B0604020202020204" pitchFamily="34" charset="0"/>
                <a:ea typeface="黑体" panose="02010609060101010101" pitchFamily="2" charset="-122"/>
              </a:rPr>
              <a:t>支撑零部件     </a:t>
            </a:r>
            <a:r>
              <a:rPr lang="en-US" altLang="zh-CN" sz="2400">
                <a:solidFill>
                  <a:srgbClr val="FFFF00"/>
                </a:solidFill>
                <a:latin typeface="Arial" panose="020B0604020202020204" pitchFamily="34" charset="0"/>
                <a:ea typeface="黑体" panose="02010609060101010101" pitchFamily="2" charset="-122"/>
              </a:rPr>
              <a:t>7-3   </a:t>
            </a:r>
            <a:r>
              <a:rPr lang="zh-CN" altLang="en-US" sz="2400">
                <a:solidFill>
                  <a:srgbClr val="FFFF00"/>
                </a:solidFill>
                <a:latin typeface="Arial" panose="020B0604020202020204" pitchFamily="34" charset="0"/>
                <a:ea typeface="黑体" panose="02010609060101010101" pitchFamily="2" charset="-122"/>
              </a:rPr>
              <a:t>滚动轴承</a:t>
            </a:r>
            <a:endParaRPr lang="zh-CN" altLang="en-US" sz="2400">
              <a:solidFill>
                <a:srgbClr val="FFFF00"/>
              </a:solidFill>
              <a:latin typeface="Arial" panose="020B0604020202020204" pitchFamily="34" charset="0"/>
              <a:ea typeface="黑体" panose="02010609060101010101" pitchFamily="2" charset="-122"/>
            </a:endParaRPr>
          </a:p>
        </p:txBody>
      </p:sp>
      <p:sp>
        <p:nvSpPr>
          <p:cNvPr id="10254" name="文本框 99"/>
          <p:cNvSpPr txBox="1"/>
          <p:nvPr/>
        </p:nvSpPr>
        <p:spPr>
          <a:xfrm>
            <a:off x="1476375" y="1406525"/>
            <a:ext cx="6043613" cy="708025"/>
          </a:xfrm>
          <a:prstGeom prst="rect">
            <a:avLst/>
          </a:prstGeom>
          <a:noFill/>
          <a:ln w="9525">
            <a:noFill/>
          </a:ln>
        </p:spPr>
        <p:txBody>
          <a:bodyPr wrap="square" anchor="t" anchorCtr="0">
            <a:spAutoFit/>
          </a:bodyPr>
          <a:p>
            <a:r>
              <a:rPr lang="en-US" altLang="zh-CN" b="0">
                <a:latin typeface="宋体" panose="02010600030101010101" pitchFamily="2" charset="-122"/>
                <a:ea typeface="宋体" panose="02010600030101010101" pitchFamily="2" charset="-122"/>
              </a:rPr>
              <a:t>    </a:t>
            </a:r>
            <a:r>
              <a:rPr lang="zh-CN" altLang="zh-CN" b="0">
                <a:latin typeface="宋体" panose="02010600030101010101" pitchFamily="2" charset="-122"/>
                <a:ea typeface="宋体" panose="02010600030101010101" pitchFamily="2" charset="-122"/>
              </a:rPr>
              <a:t>滚动轴承是利用滚动体在轴颈与支承座圈之间的滚动原理制成的，它用滚动摩擦代替了滑动摩擦。</a:t>
            </a:r>
            <a:endParaRPr lang="zh-CN" altLang="en-US">
              <a:latin typeface="宋体" panose="02010600030101010101" pitchFamily="2" charset="-122"/>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259"/>
                                        </p:tgtEl>
                                        <p:attrNameLst>
                                          <p:attrName>style.visibility</p:attrName>
                                        </p:attrNameLst>
                                      </p:cBhvr>
                                      <p:to>
                                        <p:strVal val="visible"/>
                                      </p:to>
                                    </p:set>
                                    <p:animEffect transition="in" filter="blinds(horizontal)">
                                      <p:cBhvr>
                                        <p:cTn id="18" dur="500"/>
                                        <p:tgtEl>
                                          <p:spTgt spid="10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0"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7107" name="组合 287753"/>
          <p:cNvGrpSpPr/>
          <p:nvPr/>
        </p:nvGrpSpPr>
        <p:grpSpPr>
          <a:xfrm>
            <a:off x="0" y="115888"/>
            <a:ext cx="9144000" cy="936625"/>
            <a:chOff x="0" y="73"/>
            <a:chExt cx="5760" cy="590"/>
          </a:xfrm>
        </p:grpSpPr>
        <p:sp>
          <p:nvSpPr>
            <p:cNvPr id="47108"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7109" name="组合 287755"/>
            <p:cNvGrpSpPr/>
            <p:nvPr/>
          </p:nvGrpSpPr>
          <p:grpSpPr>
            <a:xfrm>
              <a:off x="0" y="73"/>
              <a:ext cx="5760" cy="590"/>
              <a:chOff x="0" y="0"/>
              <a:chExt cx="5760" cy="646"/>
            </a:xfrm>
          </p:grpSpPr>
          <p:sp>
            <p:nvSpPr>
              <p:cNvPr id="47110"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7111"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47112"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7113"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7114"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pic>
        <p:nvPicPr>
          <p:cNvPr id="47123" name="图片 589827" descr="C:/Users/Administrator/Desktop/_x000C_Sid 21/3.psd                                                   0000154A_x000C_Macintosh HD                   ABA78158:"/>
          <p:cNvPicPr>
            <a:picLocks noChangeAspect="1"/>
          </p:cNvPicPr>
          <p:nvPr/>
        </p:nvPicPr>
        <p:blipFill>
          <a:blip r:embed="rId3" r:link="rId4"/>
          <a:stretch>
            <a:fillRect/>
          </a:stretch>
        </p:blipFill>
        <p:spPr>
          <a:xfrm>
            <a:off x="1900238" y="2371725"/>
            <a:ext cx="4491037" cy="3290888"/>
          </a:xfrm>
          <a:prstGeom prst="rect">
            <a:avLst/>
          </a:prstGeom>
          <a:noFill/>
          <a:ln w="9525">
            <a:noFill/>
          </a:ln>
        </p:spPr>
      </p:pic>
      <p:sp>
        <p:nvSpPr>
          <p:cNvPr id="47124" name="矩形 589829"/>
          <p:cNvSpPr/>
          <p:nvPr/>
        </p:nvSpPr>
        <p:spPr>
          <a:xfrm>
            <a:off x="2897188" y="1408113"/>
            <a:ext cx="1885950" cy="460375"/>
          </a:xfrm>
          <a:prstGeom prst="rect">
            <a:avLst/>
          </a:prstGeom>
          <a:noFill/>
          <a:ln w="9525">
            <a:noFill/>
          </a:ln>
        </p:spPr>
        <p:txBody>
          <a:bodyPr wrap="square" anchor="t" anchorCtr="0">
            <a:spAutoFit/>
          </a:bodyPr>
          <a:p>
            <a:r>
              <a:rPr lang="zh-CN" altLang="en-US" sz="2400" b="0" dirty="0">
                <a:latin typeface="黑体" panose="02010609060101010101" pitchFamily="2" charset="-122"/>
                <a:ea typeface="黑体" panose="02010609060101010101" pitchFamily="2" charset="-122"/>
              </a:rPr>
              <a:t>轴承拆卸</a:t>
            </a:r>
            <a:endParaRPr lang="zh-CN" altLang="en-US" sz="2400" b="0" dirty="0">
              <a:latin typeface="黑体" panose="02010609060101010101" pitchFamily="2" charset="-122"/>
              <a:ea typeface="黑体" panose="02010609060101010101" pitchFamily="2" charset="-122"/>
            </a:endParaRPr>
          </a:p>
        </p:txBody>
      </p:sp>
      <p:sp>
        <p:nvSpPr>
          <p:cNvPr id="47118" name="矩形 1"/>
          <p:cNvSpPr/>
          <p:nvPr/>
        </p:nvSpPr>
        <p:spPr>
          <a:xfrm>
            <a:off x="1547813" y="287338"/>
            <a:ext cx="5303837"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7   </a:t>
            </a:r>
            <a:r>
              <a:rPr lang="zh-CN" altLang="en-US" sz="2400">
                <a:solidFill>
                  <a:srgbClr val="FFFF00"/>
                </a:solidFill>
                <a:latin typeface="Arial" panose="020B0604020202020204" pitchFamily="34" charset="0"/>
                <a:ea typeface="黑体" panose="02010609060101010101" pitchFamily="2" charset="-122"/>
              </a:rPr>
              <a:t>支撑零部件     </a:t>
            </a:r>
            <a:r>
              <a:rPr lang="en-US" altLang="zh-CN" sz="2400">
                <a:solidFill>
                  <a:srgbClr val="FFFF00"/>
                </a:solidFill>
                <a:latin typeface="Arial" panose="020B0604020202020204" pitchFamily="34" charset="0"/>
                <a:ea typeface="黑体" panose="02010609060101010101" pitchFamily="2" charset="-122"/>
              </a:rPr>
              <a:t>7-3   </a:t>
            </a:r>
            <a:r>
              <a:rPr lang="zh-CN" altLang="en-US" sz="2400">
                <a:solidFill>
                  <a:srgbClr val="FFFF00"/>
                </a:solidFill>
                <a:latin typeface="Arial" panose="020B0604020202020204" pitchFamily="34" charset="0"/>
                <a:ea typeface="黑体" panose="02010609060101010101" pitchFamily="2" charset="-122"/>
              </a:rPr>
              <a:t>滚动轴承</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7124"/>
                                        </p:tgtEl>
                                        <p:attrNameLst>
                                          <p:attrName>style.visibility</p:attrName>
                                        </p:attrNameLst>
                                      </p:cBhvr>
                                      <p:to>
                                        <p:strVal val="visible"/>
                                      </p:to>
                                    </p:set>
                                    <p:animEffect transition="in" filter="blinds(horizontal)">
                                      <p:cBhvr>
                                        <p:cTn id="16" dur="500"/>
                                        <p:tgtEl>
                                          <p:spTgt spid="4712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7123"/>
                                        </p:tgtEl>
                                        <p:attrNameLst>
                                          <p:attrName>style.visibility</p:attrName>
                                        </p:attrNameLst>
                                      </p:cBhvr>
                                      <p:to>
                                        <p:strVal val="visible"/>
                                      </p:to>
                                    </p:set>
                                    <p:animEffect transition="in" filter="strips(downRight)">
                                      <p:cBhvr>
                                        <p:cTn id="21" dur="500"/>
                                        <p:tgtEl>
                                          <p:spTgt spid="47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471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0"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9155" name="组合 287753"/>
          <p:cNvGrpSpPr/>
          <p:nvPr/>
        </p:nvGrpSpPr>
        <p:grpSpPr>
          <a:xfrm>
            <a:off x="0" y="142875"/>
            <a:ext cx="9144000" cy="936625"/>
            <a:chOff x="0" y="73"/>
            <a:chExt cx="5760" cy="590"/>
          </a:xfrm>
        </p:grpSpPr>
        <p:sp>
          <p:nvSpPr>
            <p:cNvPr id="49156"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9157" name="组合 287755"/>
            <p:cNvGrpSpPr/>
            <p:nvPr/>
          </p:nvGrpSpPr>
          <p:grpSpPr>
            <a:xfrm>
              <a:off x="0" y="73"/>
              <a:ext cx="5760" cy="590"/>
              <a:chOff x="0" y="0"/>
              <a:chExt cx="5760" cy="646"/>
            </a:xfrm>
          </p:grpSpPr>
          <p:sp>
            <p:nvSpPr>
              <p:cNvPr id="49158"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9159"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49160"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9161"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9162"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586758" name="文本框 586757"/>
          <p:cNvSpPr txBox="1"/>
          <p:nvPr/>
        </p:nvSpPr>
        <p:spPr>
          <a:xfrm>
            <a:off x="1054100" y="1890713"/>
            <a:ext cx="3032125" cy="460375"/>
          </a:xfrm>
          <a:prstGeom prst="rect">
            <a:avLst/>
          </a:prstGeom>
          <a:noFill/>
          <a:ln w="9525">
            <a:noFill/>
          </a:ln>
        </p:spPr>
        <p:txBody>
          <a:bodyPr wrap="square" anchor="t" anchorCtr="0">
            <a:spAutoFit/>
          </a:bodyPr>
          <a:p>
            <a:pPr>
              <a:lnSpc>
                <a:spcPct val="120000"/>
              </a:lnSpc>
            </a:pPr>
            <a:r>
              <a:rPr lang="en-US" altLang="zh-CN" b="0" dirty="0">
                <a:latin typeface="宋体" panose="02010600030101010101" pitchFamily="2" charset="-122"/>
                <a:ea typeface="宋体" panose="02010600030101010101" pitchFamily="2" charset="-122"/>
              </a:rPr>
              <a:t>1</a:t>
            </a:r>
            <a:r>
              <a:rPr lang="zh-CN" altLang="en-US" b="0" dirty="0">
                <a:latin typeface="宋体" panose="02010600030101010101" pitchFamily="2" charset="-122"/>
                <a:ea typeface="宋体" panose="02010600030101010101" pitchFamily="2" charset="-122"/>
              </a:rPr>
              <a:t>、滚动轴承的失效形式</a:t>
            </a:r>
            <a:endParaRPr lang="zh-CN" altLang="en-US" b="0" dirty="0">
              <a:latin typeface="宋体" panose="02010600030101010101" pitchFamily="2" charset="-122"/>
              <a:ea typeface="宋体" panose="02010600030101010101" pitchFamily="2" charset="-122"/>
            </a:endParaRPr>
          </a:p>
        </p:txBody>
      </p:sp>
      <p:sp>
        <p:nvSpPr>
          <p:cNvPr id="8211" name="文本框 1"/>
          <p:cNvSpPr txBox="1"/>
          <p:nvPr/>
        </p:nvSpPr>
        <p:spPr>
          <a:xfrm>
            <a:off x="982663" y="1292225"/>
            <a:ext cx="5503862" cy="460375"/>
          </a:xfrm>
          <a:prstGeom prst="rect">
            <a:avLst/>
          </a:prstGeom>
          <a:noFill/>
          <a:ln w="9525">
            <a:noFill/>
          </a:ln>
        </p:spPr>
        <p:txBody>
          <a:bodyPr wrap="square" anchor="t" anchorCtr="0">
            <a:spAutoFit/>
          </a:bodyPr>
          <a:p>
            <a:r>
              <a:rPr lang="zh-CN" altLang="en-US" sz="2400" b="0">
                <a:latin typeface="黑体" panose="02010609060101010101" pitchFamily="2" charset="-122"/>
                <a:ea typeface="黑体" panose="02010609060101010101" pitchFamily="2" charset="-122"/>
              </a:rPr>
              <a:t>七、滚动轴承的失效形式和常用材料</a:t>
            </a:r>
            <a:endParaRPr lang="zh-CN" altLang="en-US" sz="2400" b="0">
              <a:latin typeface="黑体" panose="02010609060101010101" pitchFamily="2" charset="-122"/>
              <a:ea typeface="黑体" panose="02010609060101010101" pitchFamily="2" charset="-122"/>
            </a:endParaRPr>
          </a:p>
        </p:txBody>
      </p:sp>
      <p:sp>
        <p:nvSpPr>
          <p:cNvPr id="2" name="文本框 1"/>
          <p:cNvSpPr txBox="1"/>
          <p:nvPr/>
        </p:nvSpPr>
        <p:spPr>
          <a:xfrm>
            <a:off x="1187450" y="2579688"/>
            <a:ext cx="4921250" cy="830262"/>
          </a:xfrm>
          <a:prstGeom prst="rect">
            <a:avLst/>
          </a:prstGeom>
          <a:noFill/>
          <a:ln w="9525">
            <a:noFill/>
          </a:ln>
        </p:spPr>
        <p:txBody>
          <a:bodyPr wrap="square" anchor="t" anchorCtr="0">
            <a:spAutoFit/>
          </a:bodyPr>
          <a:p>
            <a:pPr>
              <a:lnSpc>
                <a:spcPct val="120000"/>
              </a:lnSpc>
            </a:pPr>
            <a:r>
              <a:rPr lang="en-US" altLang="zh-CN" b="0" dirty="0">
                <a:latin typeface="宋体" panose="02010600030101010101" pitchFamily="2" charset="-122"/>
                <a:ea typeface="宋体" panose="02010600030101010101" pitchFamily="2" charset="-122"/>
              </a:rPr>
              <a:t> </a:t>
            </a:r>
            <a:r>
              <a:rPr lang="zh-CN" altLang="en-US" b="0" dirty="0">
                <a:latin typeface="宋体" panose="02010600030101010101" pitchFamily="2" charset="-122"/>
                <a:ea typeface="宋体" panose="02010600030101010101" pitchFamily="2" charset="-122"/>
              </a:rPr>
              <a:t>疲劳点蚀、塑性变形、磨粒磨损、</a:t>
            </a:r>
            <a:endParaRPr lang="zh-CN" altLang="en-US" b="0" dirty="0">
              <a:latin typeface="宋体" panose="02010600030101010101" pitchFamily="2" charset="-122"/>
              <a:ea typeface="宋体" panose="02010600030101010101" pitchFamily="2" charset="-122"/>
            </a:endParaRPr>
          </a:p>
          <a:p>
            <a:pPr>
              <a:lnSpc>
                <a:spcPct val="120000"/>
              </a:lnSpc>
            </a:pPr>
            <a:r>
              <a:rPr lang="zh-CN" altLang="en-US" b="0" dirty="0">
                <a:latin typeface="宋体" panose="02010600030101010101" pitchFamily="2" charset="-122"/>
                <a:ea typeface="宋体" panose="02010600030101010101" pitchFamily="2" charset="-122"/>
              </a:rPr>
              <a:t> 刮伤、腐蚀、 咬黏(胶合)等。</a:t>
            </a:r>
            <a:endParaRPr lang="zh-CN" altLang="en-US" b="0" dirty="0">
              <a:latin typeface="宋体" panose="02010600030101010101" pitchFamily="2" charset="-122"/>
              <a:ea typeface="宋体" panose="02010600030101010101" pitchFamily="2" charset="-122"/>
            </a:endParaRPr>
          </a:p>
        </p:txBody>
      </p:sp>
      <p:sp>
        <p:nvSpPr>
          <p:cNvPr id="3" name="文本框 2"/>
          <p:cNvSpPr txBox="1"/>
          <p:nvPr/>
        </p:nvSpPr>
        <p:spPr>
          <a:xfrm>
            <a:off x="1295400" y="4333875"/>
            <a:ext cx="4994275" cy="460375"/>
          </a:xfrm>
          <a:prstGeom prst="rect">
            <a:avLst/>
          </a:prstGeom>
          <a:noFill/>
          <a:ln w="9525">
            <a:noFill/>
          </a:ln>
        </p:spPr>
        <p:txBody>
          <a:bodyPr wrap="square" anchor="t" anchorCtr="0">
            <a:spAutoFit/>
          </a:bodyPr>
          <a:p>
            <a:pPr>
              <a:lnSpc>
                <a:spcPct val="120000"/>
              </a:lnSpc>
            </a:pPr>
            <a:r>
              <a:rPr lang="zh-CN" altLang="zh-CN" b="0" dirty="0">
                <a:latin typeface="宋体" panose="02010600030101010101" pitchFamily="2" charset="-122"/>
                <a:ea typeface="宋体" panose="02010600030101010101" pitchFamily="2" charset="-122"/>
              </a:rPr>
              <a:t>高碳铬轴承钢、不锈轴承钢和高温轴承钢。</a:t>
            </a:r>
            <a:endParaRPr lang="zh-CN" altLang="zh-CN" b="0" dirty="0">
              <a:latin typeface="宋体" panose="02010600030101010101" pitchFamily="2" charset="-122"/>
              <a:ea typeface="宋体" panose="02010600030101010101" pitchFamily="2" charset="-122"/>
            </a:endParaRPr>
          </a:p>
        </p:txBody>
      </p:sp>
      <p:sp>
        <p:nvSpPr>
          <p:cNvPr id="4" name="文本框 3"/>
          <p:cNvSpPr txBox="1"/>
          <p:nvPr/>
        </p:nvSpPr>
        <p:spPr>
          <a:xfrm>
            <a:off x="1116013" y="3624263"/>
            <a:ext cx="4273550" cy="460375"/>
          </a:xfrm>
          <a:prstGeom prst="rect">
            <a:avLst/>
          </a:prstGeom>
          <a:noFill/>
          <a:ln w="9525">
            <a:noFill/>
          </a:ln>
        </p:spPr>
        <p:txBody>
          <a:bodyPr wrap="square" anchor="t" anchorCtr="0">
            <a:spAutoFit/>
          </a:bodyPr>
          <a:p>
            <a:pPr>
              <a:lnSpc>
                <a:spcPct val="120000"/>
              </a:lnSpc>
            </a:pPr>
            <a:r>
              <a:rPr lang="en-US" altLang="zh-CN" b="0" dirty="0">
                <a:latin typeface="宋体" panose="02010600030101010101" pitchFamily="2" charset="-122"/>
                <a:ea typeface="宋体" panose="02010600030101010101" pitchFamily="2" charset="-122"/>
              </a:rPr>
              <a:t>2</a:t>
            </a:r>
            <a:r>
              <a:rPr lang="zh-CN" altLang="en-US" b="0" dirty="0">
                <a:latin typeface="宋体" panose="02010600030101010101" pitchFamily="2" charset="-122"/>
                <a:ea typeface="宋体" panose="02010600030101010101" pitchFamily="2" charset="-122"/>
              </a:rPr>
              <a:t>、滚动轴承的常用材料</a:t>
            </a:r>
            <a:endParaRPr lang="zh-CN" altLang="en-US" b="0" dirty="0">
              <a:latin typeface="宋体" panose="02010600030101010101" pitchFamily="2" charset="-122"/>
              <a:ea typeface="宋体" panose="02010600030101010101" pitchFamily="2" charset="-122"/>
            </a:endParaRPr>
          </a:p>
        </p:txBody>
      </p:sp>
      <p:sp>
        <p:nvSpPr>
          <p:cNvPr id="5" name="文本框 4"/>
          <p:cNvSpPr txBox="1"/>
          <p:nvPr/>
        </p:nvSpPr>
        <p:spPr>
          <a:xfrm>
            <a:off x="1296988" y="5084763"/>
            <a:ext cx="5262562" cy="460375"/>
          </a:xfrm>
          <a:prstGeom prst="rect">
            <a:avLst/>
          </a:prstGeom>
          <a:noFill/>
          <a:ln w="9525">
            <a:noFill/>
          </a:ln>
        </p:spPr>
        <p:txBody>
          <a:bodyPr wrap="none" anchor="t" anchorCtr="0">
            <a:spAutoFit/>
          </a:bodyPr>
          <a:p>
            <a:pPr>
              <a:lnSpc>
                <a:spcPct val="120000"/>
              </a:lnSpc>
            </a:pPr>
            <a:r>
              <a:rPr lang="zh-CN" altLang="zh-CN" b="0" dirty="0">
                <a:latin typeface="宋体" panose="02010600030101010101" pitchFamily="2" charset="-122"/>
                <a:ea typeface="宋体" panose="02010600030101010101" pitchFamily="2" charset="-122"/>
              </a:rPr>
              <a:t>最常用的高碳铬轴承钢有</a:t>
            </a:r>
            <a:r>
              <a:rPr lang="zh-CN" altLang="zh-CN" b="0" dirty="0">
                <a:solidFill>
                  <a:srgbClr val="FF0000"/>
                </a:solidFill>
                <a:latin typeface="宋体" panose="02010600030101010101" pitchFamily="2" charset="-122"/>
                <a:ea typeface="宋体" panose="02010600030101010101" pitchFamily="2" charset="-122"/>
              </a:rPr>
              <a:t>GCr15</a:t>
            </a:r>
            <a:r>
              <a:rPr lang="zh-CN" altLang="zh-CN" b="0" dirty="0">
                <a:latin typeface="宋体" panose="02010600030101010101" pitchFamily="2" charset="-122"/>
                <a:ea typeface="宋体" panose="02010600030101010101" pitchFamily="2" charset="-122"/>
              </a:rPr>
              <a:t>和</a:t>
            </a:r>
            <a:r>
              <a:rPr lang="zh-CN" altLang="zh-CN" b="0" dirty="0">
                <a:solidFill>
                  <a:srgbClr val="FF0000"/>
                </a:solidFill>
                <a:latin typeface="宋体" panose="02010600030101010101" pitchFamily="2" charset="-122"/>
                <a:ea typeface="宋体" panose="02010600030101010101" pitchFamily="2" charset="-122"/>
              </a:rPr>
              <a:t>GCr15SiMn</a:t>
            </a:r>
            <a:r>
              <a:rPr lang="zh-CN" altLang="zh-CN" b="0" dirty="0">
                <a:latin typeface="宋体" panose="02010600030101010101" pitchFamily="2" charset="-122"/>
                <a:ea typeface="宋体" panose="02010600030101010101" pitchFamily="2" charset="-122"/>
              </a:rPr>
              <a:t>。</a:t>
            </a:r>
            <a:endParaRPr lang="zh-CN" altLang="en-US" b="0" dirty="0">
              <a:latin typeface="宋体" panose="02010600030101010101" pitchFamily="2" charset="-122"/>
              <a:ea typeface="宋体" panose="02010600030101010101" pitchFamily="2" charset="-122"/>
            </a:endParaRPr>
          </a:p>
        </p:txBody>
      </p:sp>
      <p:sp>
        <p:nvSpPr>
          <p:cNvPr id="49170" name="矩形 5"/>
          <p:cNvSpPr/>
          <p:nvPr/>
        </p:nvSpPr>
        <p:spPr>
          <a:xfrm>
            <a:off x="1547813" y="260033"/>
            <a:ext cx="5303837"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7   </a:t>
            </a:r>
            <a:r>
              <a:rPr lang="zh-CN" altLang="en-US" sz="2400">
                <a:solidFill>
                  <a:srgbClr val="FFFF00"/>
                </a:solidFill>
                <a:latin typeface="Arial" panose="020B0604020202020204" pitchFamily="34" charset="0"/>
                <a:ea typeface="黑体" panose="02010609060101010101" pitchFamily="2" charset="-122"/>
              </a:rPr>
              <a:t>支撑零部件     </a:t>
            </a:r>
            <a:r>
              <a:rPr lang="en-US" altLang="zh-CN" sz="2400">
                <a:solidFill>
                  <a:srgbClr val="FFFF00"/>
                </a:solidFill>
                <a:latin typeface="Arial" panose="020B0604020202020204" pitchFamily="34" charset="0"/>
                <a:ea typeface="黑体" panose="02010609060101010101" pitchFamily="2" charset="-122"/>
              </a:rPr>
              <a:t>7-3   </a:t>
            </a:r>
            <a:r>
              <a:rPr lang="zh-CN" altLang="en-US" sz="2400">
                <a:solidFill>
                  <a:srgbClr val="FFFF00"/>
                </a:solidFill>
                <a:latin typeface="Arial" panose="020B0604020202020204" pitchFamily="34" charset="0"/>
                <a:ea typeface="黑体" panose="02010609060101010101" pitchFamily="2" charset="-122"/>
              </a:rPr>
              <a:t>滚动轴承</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22" presetClass="entr" presetSubtype="8" fill="hold" grpId="0" nodeType="withEffect">
                                  <p:stCondLst>
                                    <p:cond delay="0"/>
                                  </p:stCondLst>
                                  <p:childTnLst>
                                    <p:set>
                                      <p:cBhvr>
                                        <p:cTn id="15" dur="1000" fill="hold">
                                          <p:stCondLst>
                                            <p:cond delay="0"/>
                                          </p:stCondLst>
                                        </p:cTn>
                                        <p:tgtEl>
                                          <p:spTgt spid="8211">
                                            <p:txEl>
                                              <p:charRg st="0" end="10"/>
                                            </p:txEl>
                                          </p:spTgt>
                                        </p:tgtEl>
                                        <p:attrNameLst>
                                          <p:attrName>style.visibility</p:attrName>
                                        </p:attrNameLst>
                                      </p:cBhvr>
                                      <p:to>
                                        <p:strVal val="visible"/>
                                      </p:to>
                                    </p:set>
                                    <p:animEffect transition="in" filter="wipe(left)">
                                      <p:cBhvr>
                                        <p:cTn id="16" dur="1000"/>
                                        <p:tgtEl>
                                          <p:spTgt spid="8211">
                                            <p:txEl>
                                              <p:charRg st="0" end="1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86758"/>
                                        </p:tgtEl>
                                        <p:attrNameLst>
                                          <p:attrName>style.visibility</p:attrName>
                                        </p:attrNameLst>
                                      </p:cBhvr>
                                      <p:to>
                                        <p:strVal val="visible"/>
                                      </p:to>
                                    </p:set>
                                    <p:animEffect transition="in" filter="wipe(up)">
                                      <p:cBhvr>
                                        <p:cTn id="21" dur="500"/>
                                        <p:tgtEl>
                                          <p:spTgt spid="58675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86758" grpId="0"/>
      <p:bldP spid="8211" grpId="0" bldLvl="0" build="allAtOnce"/>
      <p:bldP spid="2" grpId="0"/>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75"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51203" name="组合 287753"/>
          <p:cNvGrpSpPr/>
          <p:nvPr/>
        </p:nvGrpSpPr>
        <p:grpSpPr>
          <a:xfrm>
            <a:off x="0" y="142875"/>
            <a:ext cx="9144000" cy="936625"/>
            <a:chOff x="0" y="73"/>
            <a:chExt cx="5760" cy="590"/>
          </a:xfrm>
        </p:grpSpPr>
        <p:sp>
          <p:nvSpPr>
            <p:cNvPr id="51204"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51205" name="组合 287755"/>
            <p:cNvGrpSpPr/>
            <p:nvPr/>
          </p:nvGrpSpPr>
          <p:grpSpPr>
            <a:xfrm>
              <a:off x="0" y="73"/>
              <a:ext cx="5760" cy="590"/>
              <a:chOff x="0" y="0"/>
              <a:chExt cx="5760" cy="646"/>
            </a:xfrm>
          </p:grpSpPr>
          <p:sp>
            <p:nvSpPr>
              <p:cNvPr id="51206"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51207"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51208"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51209"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51210"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51212" name="矩形 1"/>
          <p:cNvSpPr/>
          <p:nvPr/>
        </p:nvSpPr>
        <p:spPr>
          <a:xfrm>
            <a:off x="1642428" y="307023"/>
            <a:ext cx="5303837"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7   </a:t>
            </a:r>
            <a:r>
              <a:rPr lang="zh-CN" altLang="en-US" sz="2400">
                <a:solidFill>
                  <a:srgbClr val="FFFF00"/>
                </a:solidFill>
                <a:latin typeface="Arial" panose="020B0604020202020204" pitchFamily="34" charset="0"/>
                <a:ea typeface="黑体" panose="02010609060101010101" pitchFamily="2" charset="-122"/>
              </a:rPr>
              <a:t>支撑零部件     </a:t>
            </a:r>
            <a:r>
              <a:rPr lang="en-US" altLang="zh-CN" sz="2400">
                <a:solidFill>
                  <a:srgbClr val="FFFF00"/>
                </a:solidFill>
                <a:latin typeface="Arial" panose="020B0604020202020204" pitchFamily="34" charset="0"/>
                <a:ea typeface="黑体" panose="02010609060101010101" pitchFamily="2" charset="-122"/>
              </a:rPr>
              <a:t>7-3   </a:t>
            </a:r>
            <a:r>
              <a:rPr lang="zh-CN" altLang="en-US" sz="2400">
                <a:solidFill>
                  <a:srgbClr val="FFFF00"/>
                </a:solidFill>
                <a:latin typeface="Arial" panose="020B0604020202020204" pitchFamily="34" charset="0"/>
                <a:ea typeface="黑体" panose="02010609060101010101" pitchFamily="2" charset="-122"/>
              </a:rPr>
              <a:t>滚动轴承</a:t>
            </a:r>
            <a:endParaRPr lang="zh-CN" altLang="en-US" sz="2400">
              <a:solidFill>
                <a:srgbClr val="FFFF00"/>
              </a:solidFill>
              <a:latin typeface="Arial" panose="020B0604020202020204" pitchFamily="34" charset="0"/>
              <a:ea typeface="黑体" panose="02010609060101010101" pitchFamily="2" charset="-122"/>
            </a:endParaRPr>
          </a:p>
        </p:txBody>
      </p:sp>
      <p:sp>
        <p:nvSpPr>
          <p:cNvPr id="3" name="object 2"/>
          <p:cNvSpPr/>
          <p:nvPr/>
        </p:nvSpPr>
        <p:spPr>
          <a:xfrm>
            <a:off x="611505" y="2247900"/>
            <a:ext cx="1112838" cy="1046163"/>
          </a:xfrm>
          <a:custGeom>
            <a:avLst/>
            <a:gdLst/>
            <a:ahLst/>
            <a:cxnLst/>
            <a:pathLst>
              <a:path w="1344295" h="1346200">
                <a:moveTo>
                  <a:pt x="0" y="0"/>
                </a:moveTo>
                <a:lnTo>
                  <a:pt x="1344168" y="0"/>
                </a:lnTo>
                <a:lnTo>
                  <a:pt x="1344168" y="1345691"/>
                </a:lnTo>
                <a:lnTo>
                  <a:pt x="0" y="1345691"/>
                </a:lnTo>
                <a:lnTo>
                  <a:pt x="0" y="0"/>
                </a:lnTo>
                <a:close/>
              </a:path>
            </a:pathLst>
          </a:custGeom>
          <a:solidFill>
            <a:srgbClr val="31BBAC"/>
          </a:solidFill>
          <a:ln w="9525">
            <a:noFill/>
          </a:ln>
        </p:spPr>
        <p:txBody>
          <a:bodyPr/>
          <a:p>
            <a:endParaRPr lang="zh-CN" altLang="en-US"/>
          </a:p>
        </p:txBody>
      </p:sp>
      <p:sp>
        <p:nvSpPr>
          <p:cNvPr id="4" name="object 3"/>
          <p:cNvSpPr txBox="1">
            <a:spLocks noGrp="1"/>
          </p:cNvSpPr>
          <p:nvPr>
            <p:ph type="title" idx="4294967295"/>
          </p:nvPr>
        </p:nvSpPr>
        <p:spPr>
          <a:xfrm>
            <a:off x="624205" y="2492693"/>
            <a:ext cx="1100138" cy="447675"/>
          </a:xfrm>
        </p:spPr>
        <p:txBody>
          <a:bodyPr vert="horz" wrap="square" lIns="0" tIns="17145" rIns="0" bIns="0" rtlCol="0">
            <a:spAutoFit/>
          </a:bodyPr>
          <a:p>
            <a:pPr marL="12700" marR="0" indent="0" algn="ctr" defTabSz="914400" rtl="0" eaLnBrk="1" fontAlgn="base" latinLnBrk="0" hangingPunct="1">
              <a:lnSpc>
                <a:spcPct val="100000"/>
              </a:lnSpc>
              <a:spcBef>
                <a:spcPts val="135"/>
              </a:spcBef>
              <a:spcAft>
                <a:spcPct val="0"/>
              </a:spcAft>
              <a:buClrTx/>
              <a:buSzTx/>
              <a:buFontTx/>
              <a:buNone/>
            </a:pPr>
            <a:r>
              <a:rPr kumimoji="0" lang="zh-CN" sz="2800" b="0" i="0" u="none" strike="noStrike" kern="1200" cap="none" spc="35" normalizeH="0" baseline="0" noProof="1" dirty="0">
                <a:solidFill>
                  <a:schemeClr val="tx2"/>
                </a:solidFill>
                <a:latin typeface="宋体" panose="02010600030101010101" pitchFamily="2" charset="-122"/>
                <a:ea typeface="宋体" panose="02010600030101010101" pitchFamily="2" charset="-122"/>
                <a:cs typeface="+mj-cs"/>
              </a:rPr>
              <a:t>小</a:t>
            </a:r>
            <a:r>
              <a:rPr kumimoji="0" sz="2800" b="0" i="0" u="none" strike="noStrike" kern="1200" cap="none" spc="35" normalizeH="0" baseline="0" noProof="1" dirty="0">
                <a:solidFill>
                  <a:schemeClr val="tx2"/>
                </a:solidFill>
                <a:latin typeface="宋体" panose="02010600030101010101" pitchFamily="2" charset="-122"/>
                <a:ea typeface="宋体" panose="02010600030101010101" pitchFamily="2" charset="-122"/>
                <a:cs typeface="+mj-cs"/>
              </a:rPr>
              <a:t>结</a:t>
            </a:r>
            <a:endParaRPr kumimoji="0" sz="2800" b="0" i="0" u="none" strike="noStrike" kern="1200" cap="none" spc="0" normalizeH="0" baseline="0" noProof="1">
              <a:solidFill>
                <a:schemeClr val="tx2"/>
              </a:solidFill>
              <a:latin typeface="宋体" panose="02010600030101010101" pitchFamily="2" charset="-122"/>
              <a:ea typeface="宋体" panose="02010600030101010101" pitchFamily="2" charset="-122"/>
              <a:cs typeface="+mj-cs"/>
            </a:endParaRPr>
          </a:p>
        </p:txBody>
      </p:sp>
      <p:sp>
        <p:nvSpPr>
          <p:cNvPr id="5" name="object 4"/>
          <p:cNvSpPr txBox="1"/>
          <p:nvPr/>
        </p:nvSpPr>
        <p:spPr>
          <a:xfrm>
            <a:off x="2765425" y="2795588"/>
            <a:ext cx="161925" cy="349250"/>
          </a:xfrm>
          <a:prstGeom prst="rect">
            <a:avLst/>
          </a:prstGeom>
        </p:spPr>
        <p:txBody>
          <a:bodyPr vert="horz" wrap="square" lIns="0" tIns="15875" rIns="0" bIns="0" rtlCol="0">
            <a:spAutoFit/>
          </a:bodyPr>
          <a:p>
            <a:pPr marL="12700">
              <a:spcBef>
                <a:spcPts val="125"/>
              </a:spcBef>
            </a:pPr>
            <a:r>
              <a:rPr sz="2100" spc="10" noProof="1" dirty="0">
                <a:solidFill>
                  <a:srgbClr val="FFFFFF"/>
                </a:solidFill>
                <a:latin typeface="Calibri" panose="020F0502020204030204"/>
                <a:ea typeface="楷体_GB2312" pitchFamily="49" charset="-122"/>
                <a:cs typeface="Calibri" panose="020F0502020204030204"/>
              </a:rPr>
              <a:t>1</a:t>
            </a:r>
            <a:endParaRPr sz="2100" noProof="1">
              <a:latin typeface="Calibri" panose="020F0502020204030204"/>
              <a:cs typeface="Calibri" panose="020F0502020204030204"/>
            </a:endParaRPr>
          </a:p>
        </p:txBody>
      </p:sp>
      <p:sp>
        <p:nvSpPr>
          <p:cNvPr id="6" name="object 5"/>
          <p:cNvSpPr txBox="1"/>
          <p:nvPr/>
        </p:nvSpPr>
        <p:spPr>
          <a:xfrm rot="19320000">
            <a:off x="2138363" y="1876425"/>
            <a:ext cx="1901825" cy="269875"/>
          </a:xfrm>
          <a:prstGeom prst="rect">
            <a:avLst/>
          </a:prstGeom>
        </p:spPr>
        <p:txBody>
          <a:bodyPr vert="horz" wrap="square" lIns="0" tIns="0" rIns="0" bIns="0" rtlCol="0">
            <a:spAutoFit/>
          </a:bodyPr>
          <a:p>
            <a:pPr>
              <a:lnSpc>
                <a:spcPts val="2115"/>
              </a:lnSpc>
            </a:pPr>
            <a:r>
              <a:rPr sz="2100" b="0" spc="-15" noProof="1" dirty="0">
                <a:latin typeface="宋体" panose="02010600030101010101" pitchFamily="2" charset="-122"/>
                <a:ea typeface="宋体" panose="02010600030101010101" pitchFamily="2" charset="-122"/>
                <a:cs typeface="微软雅黑" panose="020B0503020204020204" charset="-122"/>
              </a:rPr>
              <a:t>滚动</a:t>
            </a:r>
            <a:r>
              <a:rPr sz="3150" b="0" spc="-22" baseline="1000" noProof="1" dirty="0">
                <a:latin typeface="宋体" panose="02010600030101010101" pitchFamily="2" charset="-122"/>
                <a:ea typeface="宋体" panose="02010600030101010101" pitchFamily="2" charset="-122"/>
                <a:cs typeface="微软雅黑" panose="020B0503020204020204" charset="-122"/>
              </a:rPr>
              <a:t>轴承的</a:t>
            </a:r>
            <a:r>
              <a:rPr sz="3150" b="0" spc="-22" baseline="3000" noProof="1" dirty="0">
                <a:latin typeface="宋体" panose="02010600030101010101" pitchFamily="2" charset="-122"/>
                <a:ea typeface="宋体" panose="02010600030101010101" pitchFamily="2" charset="-122"/>
                <a:cs typeface="微软雅黑" panose="020B0503020204020204" charset="-122"/>
              </a:rPr>
              <a:t>组</a:t>
            </a:r>
            <a:r>
              <a:rPr sz="3150" b="0" spc="22" baseline="3000" noProof="1" dirty="0">
                <a:latin typeface="宋体" panose="02010600030101010101" pitchFamily="2" charset="-122"/>
                <a:ea typeface="宋体" panose="02010600030101010101" pitchFamily="2" charset="-122"/>
                <a:cs typeface="微软雅黑" panose="020B0503020204020204" charset="-122"/>
              </a:rPr>
              <a:t>成</a:t>
            </a:r>
            <a:endParaRPr sz="3150" b="0" baseline="3000" noProof="1">
              <a:latin typeface="宋体" panose="02010600030101010101" pitchFamily="2" charset="-122"/>
              <a:ea typeface="宋体" panose="02010600030101010101" pitchFamily="2" charset="-122"/>
              <a:cs typeface="微软雅黑" panose="020B0503020204020204" charset="-122"/>
            </a:endParaRPr>
          </a:p>
        </p:txBody>
      </p:sp>
      <p:sp>
        <p:nvSpPr>
          <p:cNvPr id="7" name="object 6"/>
          <p:cNvSpPr txBox="1"/>
          <p:nvPr/>
        </p:nvSpPr>
        <p:spPr>
          <a:xfrm>
            <a:off x="4213225" y="2795588"/>
            <a:ext cx="161925" cy="349250"/>
          </a:xfrm>
          <a:prstGeom prst="rect">
            <a:avLst/>
          </a:prstGeom>
        </p:spPr>
        <p:txBody>
          <a:bodyPr vert="horz" wrap="square" lIns="0" tIns="15875" rIns="0" bIns="0" rtlCol="0">
            <a:spAutoFit/>
          </a:bodyPr>
          <a:p>
            <a:pPr marL="12700">
              <a:spcBef>
                <a:spcPts val="125"/>
              </a:spcBef>
            </a:pPr>
            <a:r>
              <a:rPr sz="2100" spc="10" noProof="1" dirty="0">
                <a:solidFill>
                  <a:srgbClr val="FFFFFF"/>
                </a:solidFill>
                <a:latin typeface="Calibri" panose="020F0502020204030204"/>
                <a:ea typeface="楷体_GB2312" pitchFamily="49" charset="-122"/>
                <a:cs typeface="Calibri" panose="020F0502020204030204"/>
              </a:rPr>
              <a:t>2</a:t>
            </a:r>
            <a:endParaRPr sz="2100" noProof="1">
              <a:latin typeface="Calibri" panose="020F0502020204030204"/>
              <a:cs typeface="Calibri" panose="020F0502020204030204"/>
            </a:endParaRPr>
          </a:p>
        </p:txBody>
      </p:sp>
      <p:sp>
        <p:nvSpPr>
          <p:cNvPr id="8" name="object 7"/>
          <p:cNvSpPr/>
          <p:nvPr/>
        </p:nvSpPr>
        <p:spPr>
          <a:xfrm>
            <a:off x="467995" y="2204720"/>
            <a:ext cx="7868285" cy="1270000"/>
          </a:xfrm>
          <a:prstGeom prst="rect">
            <a:avLst/>
          </a:prstGeom>
          <a:blipFill rotWithShape="1">
            <a:blip r:embed="rId3"/>
            <a:stretch>
              <a:fillRect/>
            </a:stretch>
          </a:blipFill>
          <a:ln w="9525">
            <a:noFill/>
          </a:ln>
        </p:spPr>
        <p:txBody>
          <a:bodyPr wrap="square" lIns="0" tIns="0" rIns="0" bIns="0" anchor="t" anchorCtr="0"/>
          <a:p>
            <a:endParaRPr lang="zh-CN" altLang="zh-CN">
              <a:latin typeface="楷体_GB2312" pitchFamily="49" charset="-122"/>
              <a:ea typeface="楷体_GB2312" pitchFamily="49" charset="-122"/>
            </a:endParaRPr>
          </a:p>
        </p:txBody>
      </p:sp>
      <p:sp>
        <p:nvSpPr>
          <p:cNvPr id="9" name="object 8"/>
          <p:cNvSpPr txBox="1"/>
          <p:nvPr/>
        </p:nvSpPr>
        <p:spPr>
          <a:xfrm rot="19320000">
            <a:off x="3435350" y="1971675"/>
            <a:ext cx="1900238" cy="269875"/>
          </a:xfrm>
          <a:prstGeom prst="rect">
            <a:avLst/>
          </a:prstGeom>
        </p:spPr>
        <p:txBody>
          <a:bodyPr vert="horz" wrap="square" lIns="0" tIns="0" rIns="0" bIns="0" rtlCol="0">
            <a:spAutoFit/>
          </a:bodyPr>
          <a:p>
            <a:pPr>
              <a:lnSpc>
                <a:spcPts val="2115"/>
              </a:lnSpc>
            </a:pPr>
            <a:r>
              <a:rPr sz="2100" b="0" spc="-15" noProof="1" dirty="0">
                <a:latin typeface="宋体" panose="02010600030101010101" pitchFamily="2" charset="-122"/>
                <a:ea typeface="宋体" panose="02010600030101010101" pitchFamily="2" charset="-122"/>
                <a:cs typeface="微软雅黑" panose="020B0503020204020204" charset="-122"/>
              </a:rPr>
              <a:t>滚动</a:t>
            </a:r>
            <a:r>
              <a:rPr sz="3150" b="0" spc="-22" baseline="1000" noProof="1" dirty="0">
                <a:latin typeface="宋体" panose="02010600030101010101" pitchFamily="2" charset="-122"/>
                <a:ea typeface="宋体" panose="02010600030101010101" pitchFamily="2" charset="-122"/>
                <a:cs typeface="微软雅黑" panose="020B0503020204020204" charset="-122"/>
              </a:rPr>
              <a:t>轴承的</a:t>
            </a:r>
            <a:r>
              <a:rPr sz="3150" b="0" spc="-22" baseline="3000" noProof="1" dirty="0">
                <a:latin typeface="宋体" panose="02010600030101010101" pitchFamily="2" charset="-122"/>
                <a:ea typeface="宋体" panose="02010600030101010101" pitchFamily="2" charset="-122"/>
                <a:cs typeface="微软雅黑" panose="020B0503020204020204" charset="-122"/>
              </a:rPr>
              <a:t>分</a:t>
            </a:r>
            <a:r>
              <a:rPr sz="3150" b="0" spc="22" baseline="3000" noProof="1" dirty="0">
                <a:latin typeface="宋体" panose="02010600030101010101" pitchFamily="2" charset="-122"/>
                <a:ea typeface="宋体" panose="02010600030101010101" pitchFamily="2" charset="-122"/>
                <a:cs typeface="微软雅黑" panose="020B0503020204020204" charset="-122"/>
              </a:rPr>
              <a:t>类</a:t>
            </a:r>
            <a:endParaRPr sz="3150" b="0" baseline="3000" noProof="1">
              <a:latin typeface="宋体" panose="02010600030101010101" pitchFamily="2" charset="-122"/>
              <a:ea typeface="宋体" panose="02010600030101010101" pitchFamily="2" charset="-122"/>
              <a:cs typeface="微软雅黑" panose="020B0503020204020204" charset="-122"/>
            </a:endParaRPr>
          </a:p>
        </p:txBody>
      </p:sp>
      <p:sp>
        <p:nvSpPr>
          <p:cNvPr id="11" name="object 10"/>
          <p:cNvSpPr txBox="1"/>
          <p:nvPr/>
        </p:nvSpPr>
        <p:spPr>
          <a:xfrm rot="19320000">
            <a:off x="4778375" y="1970088"/>
            <a:ext cx="1900238" cy="271463"/>
          </a:xfrm>
          <a:prstGeom prst="rect">
            <a:avLst/>
          </a:prstGeom>
        </p:spPr>
        <p:txBody>
          <a:bodyPr vert="horz" wrap="square" lIns="0" tIns="0" rIns="0" bIns="0" rtlCol="0">
            <a:spAutoFit/>
          </a:bodyPr>
          <a:p>
            <a:pPr>
              <a:lnSpc>
                <a:spcPts val="2115"/>
              </a:lnSpc>
            </a:pPr>
            <a:r>
              <a:rPr sz="2100" b="0" spc="-15" noProof="1" dirty="0">
                <a:latin typeface="宋体" panose="02010600030101010101" pitchFamily="2" charset="-122"/>
                <a:ea typeface="宋体" panose="02010600030101010101" pitchFamily="2" charset="-122"/>
                <a:cs typeface="微软雅黑" panose="020B0503020204020204" charset="-122"/>
              </a:rPr>
              <a:t>滚动</a:t>
            </a:r>
            <a:r>
              <a:rPr sz="3150" b="0" spc="-22" baseline="1000" noProof="1" dirty="0">
                <a:latin typeface="宋体" panose="02010600030101010101" pitchFamily="2" charset="-122"/>
                <a:ea typeface="宋体" panose="02010600030101010101" pitchFamily="2" charset="-122"/>
                <a:cs typeface="微软雅黑" panose="020B0503020204020204" charset="-122"/>
              </a:rPr>
              <a:t>轴承的</a:t>
            </a:r>
            <a:r>
              <a:rPr sz="3150" b="0" spc="-22" baseline="3000" noProof="1" dirty="0">
                <a:latin typeface="宋体" panose="02010600030101010101" pitchFamily="2" charset="-122"/>
                <a:ea typeface="宋体" panose="02010600030101010101" pitchFamily="2" charset="-122"/>
                <a:cs typeface="微软雅黑" panose="020B0503020204020204" charset="-122"/>
              </a:rPr>
              <a:t>代</a:t>
            </a:r>
            <a:r>
              <a:rPr sz="3150" b="0" spc="22" baseline="3000" noProof="1" dirty="0">
                <a:latin typeface="宋体" panose="02010600030101010101" pitchFamily="2" charset="-122"/>
                <a:ea typeface="宋体" panose="02010600030101010101" pitchFamily="2" charset="-122"/>
                <a:cs typeface="微软雅黑" panose="020B0503020204020204" charset="-122"/>
              </a:rPr>
              <a:t>号</a:t>
            </a:r>
            <a:endParaRPr sz="3150" b="0" baseline="3000" noProof="1">
              <a:latin typeface="宋体" panose="02010600030101010101" pitchFamily="2" charset="-122"/>
              <a:ea typeface="宋体" panose="02010600030101010101" pitchFamily="2" charset="-122"/>
              <a:cs typeface="微软雅黑" panose="020B0503020204020204" charset="-122"/>
            </a:endParaRPr>
          </a:p>
        </p:txBody>
      </p:sp>
      <p:sp>
        <p:nvSpPr>
          <p:cNvPr id="13" name="object 12"/>
          <p:cNvSpPr txBox="1"/>
          <p:nvPr/>
        </p:nvSpPr>
        <p:spPr>
          <a:xfrm rot="19320000">
            <a:off x="6269990" y="1917065"/>
            <a:ext cx="2433638" cy="271463"/>
          </a:xfrm>
          <a:prstGeom prst="rect">
            <a:avLst/>
          </a:prstGeom>
        </p:spPr>
        <p:txBody>
          <a:bodyPr vert="horz" wrap="square" lIns="0" tIns="0" rIns="0" bIns="0" rtlCol="0">
            <a:spAutoFit/>
          </a:bodyPr>
          <a:p>
            <a:pPr>
              <a:lnSpc>
                <a:spcPts val="2115"/>
              </a:lnSpc>
            </a:pPr>
            <a:r>
              <a:rPr sz="2100" b="0" spc="-15" noProof="1" dirty="0">
                <a:latin typeface="宋体" panose="02010600030101010101" pitchFamily="2" charset="-122"/>
                <a:ea typeface="宋体" panose="02010600030101010101" pitchFamily="2" charset="-122"/>
                <a:cs typeface="微软雅黑" panose="020B0503020204020204" charset="-122"/>
              </a:rPr>
              <a:t>滚动</a:t>
            </a:r>
            <a:r>
              <a:rPr sz="3150" b="0" spc="-22" baseline="1000" noProof="1" dirty="0">
                <a:latin typeface="宋体" panose="02010600030101010101" pitchFamily="2" charset="-122"/>
                <a:ea typeface="宋体" panose="02010600030101010101" pitchFamily="2" charset="-122"/>
                <a:cs typeface="微软雅黑" panose="020B0503020204020204" charset="-122"/>
              </a:rPr>
              <a:t>轴承的</a:t>
            </a:r>
            <a:r>
              <a:rPr sz="3150" b="0" spc="-22" baseline="3000" noProof="1" dirty="0">
                <a:latin typeface="宋体" panose="02010600030101010101" pitchFamily="2" charset="-122"/>
                <a:ea typeface="宋体" panose="02010600030101010101" pitchFamily="2" charset="-122"/>
                <a:cs typeface="微软雅黑" panose="020B0503020204020204" charset="-122"/>
              </a:rPr>
              <a:t>选择原</a:t>
            </a:r>
            <a:r>
              <a:rPr sz="3150" b="0" spc="22" baseline="4000" noProof="1" dirty="0">
                <a:latin typeface="宋体" panose="02010600030101010101" pitchFamily="2" charset="-122"/>
                <a:ea typeface="宋体" panose="02010600030101010101" pitchFamily="2" charset="-122"/>
                <a:cs typeface="微软雅黑" panose="020B0503020204020204" charset="-122"/>
              </a:rPr>
              <a:t>则</a:t>
            </a:r>
            <a:endParaRPr sz="3150" b="0" baseline="4000" noProof="1">
              <a:latin typeface="宋体" panose="02010600030101010101" pitchFamily="2" charset="-122"/>
              <a:ea typeface="宋体" panose="02010600030101010101" pitchFamily="2" charset="-122"/>
              <a:cs typeface="微软雅黑" panose="020B0503020204020204" charset="-122"/>
            </a:endParaRPr>
          </a:p>
        </p:txBody>
      </p:sp>
      <p:sp>
        <p:nvSpPr>
          <p:cNvPr id="14" name="object 13"/>
          <p:cNvSpPr/>
          <p:nvPr/>
        </p:nvSpPr>
        <p:spPr>
          <a:xfrm>
            <a:off x="6783388" y="3576638"/>
            <a:ext cx="1462087" cy="1782762"/>
          </a:xfrm>
          <a:prstGeom prst="rect">
            <a:avLst/>
          </a:prstGeom>
          <a:blipFill rotWithShape="1">
            <a:blip r:embed="rId4"/>
            <a:stretch>
              <a:fillRect/>
            </a:stretch>
          </a:blipFill>
          <a:ln w="9525">
            <a:noFill/>
          </a:ln>
        </p:spPr>
        <p:txBody>
          <a:bodyPr wrap="square" lIns="0" tIns="0" rIns="0" bIns="0" anchor="t" anchorCtr="0"/>
          <a:p>
            <a:endParaRPr lang="zh-CN" altLang="zh-CN" b="0">
              <a:latin typeface="宋体" panose="02010600030101010101" pitchFamily="2" charset="-122"/>
              <a:ea typeface="宋体" panose="02010600030101010101" pitchFamily="2" charset="-122"/>
            </a:endParaRPr>
          </a:p>
        </p:txBody>
      </p:sp>
      <p:sp>
        <p:nvSpPr>
          <p:cNvPr id="15" name="object 14"/>
          <p:cNvSpPr txBox="1"/>
          <p:nvPr/>
        </p:nvSpPr>
        <p:spPr>
          <a:xfrm>
            <a:off x="6851650" y="3514725"/>
            <a:ext cx="1214438" cy="1844675"/>
          </a:xfrm>
          <a:prstGeom prst="rect">
            <a:avLst/>
          </a:prstGeom>
        </p:spPr>
        <p:txBody>
          <a:bodyPr vert="horz" wrap="square" lIns="0" tIns="132080" rIns="0" bIns="0" rtlCol="0">
            <a:spAutoFit/>
          </a:bodyPr>
          <a:p>
            <a:pPr marL="393700" indent="-381000">
              <a:spcBef>
                <a:spcPts val="1040"/>
              </a:spcBef>
              <a:buFont typeface="Wingdings" panose="05000000000000000000"/>
              <a:buChar char=""/>
              <a:tabLst>
                <a:tab pos="393065" algn="l"/>
                <a:tab pos="393700" algn="l"/>
              </a:tabLst>
            </a:pPr>
            <a:r>
              <a:rPr sz="1600" b="0" spc="-10" noProof="1" dirty="0">
                <a:solidFill>
                  <a:srgbClr val="16375E"/>
                </a:solidFill>
                <a:latin typeface="宋体" panose="02010600030101010101" pitchFamily="2" charset="-122"/>
                <a:ea typeface="宋体" panose="02010600030101010101" pitchFamily="2" charset="-122"/>
                <a:cs typeface="微软雅黑" panose="020B0503020204020204" charset="-122"/>
              </a:rPr>
              <a:t>载荷条</a:t>
            </a:r>
            <a:r>
              <a:rPr sz="1600" b="0" spc="-5" noProof="1" dirty="0">
                <a:solidFill>
                  <a:srgbClr val="16375E"/>
                </a:solidFill>
                <a:latin typeface="宋体" panose="02010600030101010101" pitchFamily="2" charset="-122"/>
                <a:ea typeface="宋体" panose="02010600030101010101" pitchFamily="2" charset="-122"/>
                <a:cs typeface="微软雅黑" panose="020B0503020204020204" charset="-122"/>
              </a:rPr>
              <a:t>件</a:t>
            </a:r>
            <a:endParaRPr sz="1600" b="0" noProof="1">
              <a:latin typeface="宋体" panose="02010600030101010101" pitchFamily="2" charset="-122"/>
              <a:ea typeface="宋体" panose="02010600030101010101" pitchFamily="2" charset="-122"/>
              <a:cs typeface="微软雅黑" panose="020B0503020204020204" charset="-122"/>
            </a:endParaRPr>
          </a:p>
          <a:p>
            <a:pPr marL="393700" indent="-381000">
              <a:spcBef>
                <a:spcPts val="940"/>
              </a:spcBef>
              <a:buFont typeface="Wingdings" panose="05000000000000000000"/>
              <a:buChar char=""/>
              <a:tabLst>
                <a:tab pos="393065" algn="l"/>
                <a:tab pos="393700" algn="l"/>
              </a:tabLst>
            </a:pPr>
            <a:r>
              <a:rPr sz="1600" b="0" spc="-10" noProof="1" dirty="0">
                <a:solidFill>
                  <a:srgbClr val="16375E"/>
                </a:solidFill>
                <a:latin typeface="宋体" panose="02010600030101010101" pitchFamily="2" charset="-122"/>
                <a:ea typeface="宋体" panose="02010600030101010101" pitchFamily="2" charset="-122"/>
                <a:cs typeface="微软雅黑" panose="020B0503020204020204" charset="-122"/>
              </a:rPr>
              <a:t>转速条</a:t>
            </a:r>
            <a:r>
              <a:rPr sz="1600" b="0" spc="-5" noProof="1" dirty="0">
                <a:solidFill>
                  <a:srgbClr val="16375E"/>
                </a:solidFill>
                <a:latin typeface="宋体" panose="02010600030101010101" pitchFamily="2" charset="-122"/>
                <a:ea typeface="宋体" panose="02010600030101010101" pitchFamily="2" charset="-122"/>
                <a:cs typeface="微软雅黑" panose="020B0503020204020204" charset="-122"/>
              </a:rPr>
              <a:t>件</a:t>
            </a:r>
            <a:endParaRPr sz="1600" b="0" noProof="1">
              <a:latin typeface="宋体" panose="02010600030101010101" pitchFamily="2" charset="-122"/>
              <a:ea typeface="宋体" panose="02010600030101010101" pitchFamily="2" charset="-122"/>
              <a:cs typeface="微软雅黑" panose="020B0503020204020204" charset="-122"/>
            </a:endParaRPr>
          </a:p>
          <a:p>
            <a:pPr marL="393700" indent="-381000">
              <a:spcBef>
                <a:spcPts val="940"/>
              </a:spcBef>
              <a:buFont typeface="Wingdings" panose="05000000000000000000"/>
              <a:buChar char=""/>
              <a:tabLst>
                <a:tab pos="393065" algn="l"/>
                <a:tab pos="393700" algn="l"/>
              </a:tabLst>
            </a:pPr>
            <a:r>
              <a:rPr sz="1600" b="0" spc="-10" noProof="1" dirty="0">
                <a:solidFill>
                  <a:srgbClr val="16375E"/>
                </a:solidFill>
                <a:latin typeface="宋体" panose="02010600030101010101" pitchFamily="2" charset="-122"/>
                <a:ea typeface="宋体" panose="02010600030101010101" pitchFamily="2" charset="-122"/>
                <a:cs typeface="微软雅黑" panose="020B0503020204020204" charset="-122"/>
              </a:rPr>
              <a:t>调心性</a:t>
            </a:r>
            <a:r>
              <a:rPr sz="1600" b="0" spc="-5" noProof="1" dirty="0">
                <a:solidFill>
                  <a:srgbClr val="16375E"/>
                </a:solidFill>
                <a:latin typeface="宋体" panose="02010600030101010101" pitchFamily="2" charset="-122"/>
                <a:ea typeface="宋体" panose="02010600030101010101" pitchFamily="2" charset="-122"/>
                <a:cs typeface="微软雅黑" panose="020B0503020204020204" charset="-122"/>
              </a:rPr>
              <a:t>能</a:t>
            </a:r>
            <a:endParaRPr sz="1600" b="0" noProof="1">
              <a:latin typeface="宋体" panose="02010600030101010101" pitchFamily="2" charset="-122"/>
              <a:ea typeface="宋体" panose="02010600030101010101" pitchFamily="2" charset="-122"/>
              <a:cs typeface="微软雅黑" panose="020B0503020204020204" charset="-122"/>
            </a:endParaRPr>
          </a:p>
          <a:p>
            <a:pPr marL="393700" indent="-381000">
              <a:spcBef>
                <a:spcPts val="940"/>
              </a:spcBef>
              <a:buFont typeface="Wingdings" panose="05000000000000000000"/>
              <a:buChar char=""/>
              <a:tabLst>
                <a:tab pos="393065" algn="l"/>
                <a:tab pos="393700" algn="l"/>
              </a:tabLst>
            </a:pPr>
            <a:r>
              <a:rPr sz="1600" b="0" spc="-10" noProof="1" dirty="0">
                <a:solidFill>
                  <a:srgbClr val="16375E"/>
                </a:solidFill>
                <a:latin typeface="宋体" panose="02010600030101010101" pitchFamily="2" charset="-122"/>
                <a:ea typeface="宋体" panose="02010600030101010101" pitchFamily="2" charset="-122"/>
                <a:cs typeface="微软雅黑" panose="020B0503020204020204" charset="-122"/>
              </a:rPr>
              <a:t>安装性</a:t>
            </a:r>
            <a:r>
              <a:rPr sz="1600" b="0" spc="-5" noProof="1" dirty="0">
                <a:solidFill>
                  <a:srgbClr val="16375E"/>
                </a:solidFill>
                <a:latin typeface="宋体" panose="02010600030101010101" pitchFamily="2" charset="-122"/>
                <a:ea typeface="宋体" panose="02010600030101010101" pitchFamily="2" charset="-122"/>
                <a:cs typeface="微软雅黑" panose="020B0503020204020204" charset="-122"/>
              </a:rPr>
              <a:t>能</a:t>
            </a:r>
            <a:endParaRPr sz="1600" b="0" noProof="1">
              <a:latin typeface="宋体" panose="02010600030101010101" pitchFamily="2" charset="-122"/>
              <a:ea typeface="宋体" panose="02010600030101010101" pitchFamily="2" charset="-122"/>
              <a:cs typeface="微软雅黑" panose="020B0503020204020204" charset="-122"/>
            </a:endParaRPr>
          </a:p>
          <a:p>
            <a:pPr marL="393700" indent="-381000">
              <a:spcBef>
                <a:spcPts val="940"/>
              </a:spcBef>
              <a:buFont typeface="Wingdings" panose="05000000000000000000"/>
              <a:buChar char=""/>
              <a:tabLst>
                <a:tab pos="393065" algn="l"/>
                <a:tab pos="393700" algn="l"/>
              </a:tabLst>
            </a:pPr>
            <a:r>
              <a:rPr sz="1600" b="0" spc="-10" noProof="1" dirty="0">
                <a:solidFill>
                  <a:srgbClr val="16375E"/>
                </a:solidFill>
                <a:latin typeface="宋体" panose="02010600030101010101" pitchFamily="2" charset="-122"/>
                <a:ea typeface="宋体" panose="02010600030101010101" pitchFamily="2" charset="-122"/>
                <a:cs typeface="微软雅黑" panose="020B0503020204020204" charset="-122"/>
              </a:rPr>
              <a:t>经济</a:t>
            </a:r>
            <a:r>
              <a:rPr sz="1600" b="0" spc="-5" noProof="1" dirty="0">
                <a:solidFill>
                  <a:srgbClr val="16375E"/>
                </a:solidFill>
                <a:latin typeface="宋体" panose="02010600030101010101" pitchFamily="2" charset="-122"/>
                <a:ea typeface="宋体" panose="02010600030101010101" pitchFamily="2" charset="-122"/>
                <a:cs typeface="微软雅黑" panose="020B0503020204020204" charset="-122"/>
              </a:rPr>
              <a:t>性</a:t>
            </a:r>
            <a:endParaRPr sz="1600" b="0" noProof="1">
              <a:latin typeface="宋体" panose="02010600030101010101" pitchFamily="2" charset="-122"/>
              <a:ea typeface="宋体" panose="02010600030101010101" pitchFamily="2" charset="-122"/>
              <a:cs typeface="微软雅黑" panose="020B0503020204020204" charset="-122"/>
            </a:endParaRPr>
          </a:p>
        </p:txBody>
      </p:sp>
      <p:sp>
        <p:nvSpPr>
          <p:cNvPr id="16" name="object 15"/>
          <p:cNvSpPr/>
          <p:nvPr/>
        </p:nvSpPr>
        <p:spPr>
          <a:xfrm>
            <a:off x="1239838" y="3576638"/>
            <a:ext cx="1309687" cy="1862137"/>
          </a:xfrm>
          <a:prstGeom prst="rect">
            <a:avLst/>
          </a:prstGeom>
          <a:blipFill rotWithShape="1">
            <a:blip r:embed="rId5"/>
            <a:stretch>
              <a:fillRect/>
            </a:stretch>
          </a:blipFill>
          <a:ln w="9525">
            <a:noFill/>
          </a:ln>
        </p:spPr>
        <p:txBody>
          <a:bodyPr wrap="square" lIns="0" tIns="0" rIns="0" bIns="0" anchor="t" anchorCtr="0"/>
          <a:p>
            <a:endParaRPr lang="zh-CN" altLang="zh-CN" b="0">
              <a:latin typeface="宋体" panose="02010600030101010101" pitchFamily="2" charset="-122"/>
              <a:ea typeface="宋体" panose="02010600030101010101" pitchFamily="2" charset="-122"/>
            </a:endParaRPr>
          </a:p>
        </p:txBody>
      </p:sp>
      <p:sp>
        <p:nvSpPr>
          <p:cNvPr id="17" name="object 16"/>
          <p:cNvSpPr txBox="1"/>
          <p:nvPr/>
        </p:nvSpPr>
        <p:spPr>
          <a:xfrm>
            <a:off x="1290638" y="3733800"/>
            <a:ext cx="1012825" cy="1477963"/>
          </a:xfrm>
          <a:prstGeom prst="rect">
            <a:avLst/>
          </a:prstGeom>
        </p:spPr>
        <p:txBody>
          <a:bodyPr vert="horz" wrap="square" lIns="0" tIns="132080" rIns="0" bIns="0" rtlCol="0">
            <a:spAutoFit/>
          </a:bodyPr>
          <a:p>
            <a:pPr marL="393700" indent="-381000">
              <a:spcBef>
                <a:spcPts val="1040"/>
              </a:spcBef>
              <a:buFont typeface="Wingdings" panose="05000000000000000000"/>
              <a:buChar char=""/>
              <a:tabLst>
                <a:tab pos="393065" algn="l"/>
                <a:tab pos="393700" algn="l"/>
              </a:tabLst>
            </a:pPr>
            <a:r>
              <a:rPr sz="1600" b="0" spc="-10" noProof="1" dirty="0">
                <a:solidFill>
                  <a:srgbClr val="16375E"/>
                </a:solidFill>
                <a:latin typeface="宋体" panose="02010600030101010101" pitchFamily="2" charset="-122"/>
                <a:ea typeface="宋体" panose="02010600030101010101" pitchFamily="2" charset="-122"/>
                <a:cs typeface="微软雅黑" panose="020B0503020204020204" charset="-122"/>
              </a:rPr>
              <a:t>内</a:t>
            </a:r>
            <a:r>
              <a:rPr sz="1600" b="0" spc="-5" noProof="1" dirty="0">
                <a:solidFill>
                  <a:srgbClr val="16375E"/>
                </a:solidFill>
                <a:latin typeface="宋体" panose="02010600030101010101" pitchFamily="2" charset="-122"/>
                <a:ea typeface="宋体" panose="02010600030101010101" pitchFamily="2" charset="-122"/>
                <a:cs typeface="微软雅黑" panose="020B0503020204020204" charset="-122"/>
              </a:rPr>
              <a:t>圈</a:t>
            </a:r>
            <a:endParaRPr sz="1600" b="0" noProof="1">
              <a:latin typeface="宋体" panose="02010600030101010101" pitchFamily="2" charset="-122"/>
              <a:ea typeface="宋体" panose="02010600030101010101" pitchFamily="2" charset="-122"/>
              <a:cs typeface="微软雅黑" panose="020B0503020204020204" charset="-122"/>
            </a:endParaRPr>
          </a:p>
          <a:p>
            <a:pPr marL="393700" indent="-381000">
              <a:spcBef>
                <a:spcPts val="940"/>
              </a:spcBef>
              <a:buFont typeface="Wingdings" panose="05000000000000000000"/>
              <a:buChar char=""/>
              <a:tabLst>
                <a:tab pos="393065" algn="l"/>
                <a:tab pos="393700" algn="l"/>
              </a:tabLst>
            </a:pPr>
            <a:r>
              <a:rPr sz="1600" b="0" spc="-10" noProof="1" dirty="0">
                <a:solidFill>
                  <a:srgbClr val="16375E"/>
                </a:solidFill>
                <a:latin typeface="宋体" panose="02010600030101010101" pitchFamily="2" charset="-122"/>
                <a:ea typeface="宋体" panose="02010600030101010101" pitchFamily="2" charset="-122"/>
                <a:cs typeface="微软雅黑" panose="020B0503020204020204" charset="-122"/>
              </a:rPr>
              <a:t>外</a:t>
            </a:r>
            <a:r>
              <a:rPr sz="1600" b="0" spc="-5" noProof="1" dirty="0">
                <a:solidFill>
                  <a:srgbClr val="16375E"/>
                </a:solidFill>
                <a:latin typeface="宋体" panose="02010600030101010101" pitchFamily="2" charset="-122"/>
                <a:ea typeface="宋体" panose="02010600030101010101" pitchFamily="2" charset="-122"/>
                <a:cs typeface="微软雅黑" panose="020B0503020204020204" charset="-122"/>
              </a:rPr>
              <a:t>圈</a:t>
            </a:r>
            <a:endParaRPr sz="1600" b="0" noProof="1">
              <a:latin typeface="宋体" panose="02010600030101010101" pitchFamily="2" charset="-122"/>
              <a:ea typeface="宋体" panose="02010600030101010101" pitchFamily="2" charset="-122"/>
              <a:cs typeface="微软雅黑" panose="020B0503020204020204" charset="-122"/>
            </a:endParaRPr>
          </a:p>
          <a:p>
            <a:pPr marL="393700" indent="-381000">
              <a:spcBef>
                <a:spcPts val="940"/>
              </a:spcBef>
              <a:buFont typeface="Wingdings" panose="05000000000000000000"/>
              <a:buChar char=""/>
              <a:tabLst>
                <a:tab pos="393065" algn="l"/>
                <a:tab pos="393700" algn="l"/>
              </a:tabLst>
            </a:pPr>
            <a:r>
              <a:rPr sz="1600" b="0" spc="-10" noProof="1" dirty="0">
                <a:solidFill>
                  <a:srgbClr val="16375E"/>
                </a:solidFill>
                <a:latin typeface="宋体" panose="02010600030101010101" pitchFamily="2" charset="-122"/>
                <a:ea typeface="宋体" panose="02010600030101010101" pitchFamily="2" charset="-122"/>
                <a:cs typeface="微软雅黑" panose="020B0503020204020204" charset="-122"/>
              </a:rPr>
              <a:t>滚动</a:t>
            </a:r>
            <a:r>
              <a:rPr sz="1600" b="0" spc="-5" noProof="1" dirty="0">
                <a:solidFill>
                  <a:srgbClr val="16375E"/>
                </a:solidFill>
                <a:latin typeface="宋体" panose="02010600030101010101" pitchFamily="2" charset="-122"/>
                <a:ea typeface="宋体" panose="02010600030101010101" pitchFamily="2" charset="-122"/>
                <a:cs typeface="微软雅黑" panose="020B0503020204020204" charset="-122"/>
              </a:rPr>
              <a:t>体</a:t>
            </a:r>
            <a:endParaRPr sz="1600" b="0" noProof="1">
              <a:latin typeface="宋体" panose="02010600030101010101" pitchFamily="2" charset="-122"/>
              <a:ea typeface="宋体" panose="02010600030101010101" pitchFamily="2" charset="-122"/>
              <a:cs typeface="微软雅黑" panose="020B0503020204020204" charset="-122"/>
            </a:endParaRPr>
          </a:p>
          <a:p>
            <a:pPr marL="393700" indent="-381000">
              <a:spcBef>
                <a:spcPts val="940"/>
              </a:spcBef>
              <a:buFont typeface="Wingdings" panose="05000000000000000000"/>
              <a:buChar char=""/>
              <a:tabLst>
                <a:tab pos="393065" algn="l"/>
                <a:tab pos="393700" algn="l"/>
              </a:tabLst>
            </a:pPr>
            <a:r>
              <a:rPr sz="1600" b="0" spc="-10" noProof="1" dirty="0">
                <a:solidFill>
                  <a:srgbClr val="16375E"/>
                </a:solidFill>
                <a:latin typeface="宋体" panose="02010600030101010101" pitchFamily="2" charset="-122"/>
                <a:ea typeface="宋体" panose="02010600030101010101" pitchFamily="2" charset="-122"/>
                <a:cs typeface="微软雅黑" panose="020B0503020204020204" charset="-122"/>
              </a:rPr>
              <a:t>保持</a:t>
            </a:r>
            <a:r>
              <a:rPr sz="1600" b="0" spc="-5" noProof="1" dirty="0">
                <a:solidFill>
                  <a:srgbClr val="16375E"/>
                </a:solidFill>
                <a:latin typeface="宋体" panose="02010600030101010101" pitchFamily="2" charset="-122"/>
                <a:ea typeface="宋体" panose="02010600030101010101" pitchFamily="2" charset="-122"/>
                <a:cs typeface="微软雅黑" panose="020B0503020204020204" charset="-122"/>
              </a:rPr>
              <a:t>架</a:t>
            </a:r>
            <a:endParaRPr sz="1600" b="0" noProof="1">
              <a:latin typeface="宋体" panose="02010600030101010101" pitchFamily="2" charset="-122"/>
              <a:ea typeface="宋体" panose="02010600030101010101" pitchFamily="2" charset="-122"/>
              <a:cs typeface="微软雅黑" panose="020B0503020204020204" charset="-122"/>
            </a:endParaRPr>
          </a:p>
        </p:txBody>
      </p:sp>
      <p:sp>
        <p:nvSpPr>
          <p:cNvPr id="18" name="object 17"/>
          <p:cNvSpPr/>
          <p:nvPr/>
        </p:nvSpPr>
        <p:spPr>
          <a:xfrm>
            <a:off x="2779713" y="3619500"/>
            <a:ext cx="1304925" cy="1862138"/>
          </a:xfrm>
          <a:prstGeom prst="rect">
            <a:avLst/>
          </a:prstGeom>
          <a:blipFill rotWithShape="1">
            <a:blip r:embed="rId6"/>
            <a:stretch>
              <a:fillRect/>
            </a:stretch>
          </a:blipFill>
          <a:ln w="9525">
            <a:noFill/>
          </a:ln>
        </p:spPr>
        <p:txBody>
          <a:bodyPr wrap="square" lIns="0" tIns="0" rIns="0" bIns="0" anchor="t" anchorCtr="0"/>
          <a:p>
            <a:endParaRPr lang="zh-CN" altLang="zh-CN" b="0">
              <a:latin typeface="宋体" panose="02010600030101010101" pitchFamily="2" charset="-122"/>
              <a:ea typeface="宋体" panose="02010600030101010101" pitchFamily="2" charset="-122"/>
            </a:endParaRPr>
          </a:p>
        </p:txBody>
      </p:sp>
      <p:sp>
        <p:nvSpPr>
          <p:cNvPr id="19" name="object 18"/>
          <p:cNvSpPr txBox="1"/>
          <p:nvPr/>
        </p:nvSpPr>
        <p:spPr>
          <a:xfrm>
            <a:off x="2819400" y="3776663"/>
            <a:ext cx="1012825" cy="1477963"/>
          </a:xfrm>
          <a:prstGeom prst="rect">
            <a:avLst/>
          </a:prstGeom>
        </p:spPr>
        <p:txBody>
          <a:bodyPr vert="horz" wrap="square" lIns="0" tIns="132080" rIns="0" bIns="0" rtlCol="0">
            <a:spAutoFit/>
          </a:bodyPr>
          <a:p>
            <a:pPr marL="393700" indent="-381000">
              <a:spcBef>
                <a:spcPts val="1040"/>
              </a:spcBef>
              <a:buFont typeface="Wingdings" panose="05000000000000000000"/>
              <a:buChar char=""/>
              <a:tabLst>
                <a:tab pos="393065" algn="l"/>
                <a:tab pos="393700" algn="l"/>
              </a:tabLst>
            </a:pPr>
            <a:r>
              <a:rPr sz="1600" b="0" spc="-10" noProof="1" dirty="0">
                <a:solidFill>
                  <a:srgbClr val="16375E"/>
                </a:solidFill>
                <a:latin typeface="宋体" panose="02010600030101010101" pitchFamily="2" charset="-122"/>
                <a:ea typeface="宋体" panose="02010600030101010101" pitchFamily="2" charset="-122"/>
                <a:cs typeface="微软雅黑" panose="020B0503020204020204" charset="-122"/>
              </a:rPr>
              <a:t>内</a:t>
            </a:r>
            <a:r>
              <a:rPr sz="1600" b="0" spc="-5" noProof="1" dirty="0">
                <a:solidFill>
                  <a:srgbClr val="16375E"/>
                </a:solidFill>
                <a:latin typeface="宋体" panose="02010600030101010101" pitchFamily="2" charset="-122"/>
                <a:ea typeface="宋体" panose="02010600030101010101" pitchFamily="2" charset="-122"/>
                <a:cs typeface="微软雅黑" panose="020B0503020204020204" charset="-122"/>
              </a:rPr>
              <a:t>圈</a:t>
            </a:r>
            <a:endParaRPr sz="1600" b="0" noProof="1">
              <a:latin typeface="宋体" panose="02010600030101010101" pitchFamily="2" charset="-122"/>
              <a:ea typeface="宋体" panose="02010600030101010101" pitchFamily="2" charset="-122"/>
              <a:cs typeface="微软雅黑" panose="020B0503020204020204" charset="-122"/>
            </a:endParaRPr>
          </a:p>
          <a:p>
            <a:pPr marL="393700" indent="-381000">
              <a:spcBef>
                <a:spcPts val="940"/>
              </a:spcBef>
              <a:buFont typeface="Wingdings" panose="05000000000000000000"/>
              <a:buChar char=""/>
              <a:tabLst>
                <a:tab pos="393065" algn="l"/>
                <a:tab pos="393700" algn="l"/>
              </a:tabLst>
            </a:pPr>
            <a:r>
              <a:rPr sz="1600" b="0" spc="-10" noProof="1" dirty="0">
                <a:solidFill>
                  <a:srgbClr val="16375E"/>
                </a:solidFill>
                <a:latin typeface="宋体" panose="02010600030101010101" pitchFamily="2" charset="-122"/>
                <a:ea typeface="宋体" panose="02010600030101010101" pitchFamily="2" charset="-122"/>
                <a:cs typeface="微软雅黑" panose="020B0503020204020204" charset="-122"/>
              </a:rPr>
              <a:t>外</a:t>
            </a:r>
            <a:r>
              <a:rPr sz="1600" b="0" spc="-5" noProof="1" dirty="0">
                <a:solidFill>
                  <a:srgbClr val="16375E"/>
                </a:solidFill>
                <a:latin typeface="宋体" panose="02010600030101010101" pitchFamily="2" charset="-122"/>
                <a:ea typeface="宋体" panose="02010600030101010101" pitchFamily="2" charset="-122"/>
                <a:cs typeface="微软雅黑" panose="020B0503020204020204" charset="-122"/>
              </a:rPr>
              <a:t>圈</a:t>
            </a:r>
            <a:endParaRPr sz="1600" b="0" noProof="1">
              <a:latin typeface="宋体" panose="02010600030101010101" pitchFamily="2" charset="-122"/>
              <a:ea typeface="宋体" panose="02010600030101010101" pitchFamily="2" charset="-122"/>
              <a:cs typeface="微软雅黑" panose="020B0503020204020204" charset="-122"/>
            </a:endParaRPr>
          </a:p>
          <a:p>
            <a:pPr marL="393700" indent="-381000">
              <a:spcBef>
                <a:spcPts val="940"/>
              </a:spcBef>
              <a:buFont typeface="Wingdings" panose="05000000000000000000"/>
              <a:buChar char=""/>
              <a:tabLst>
                <a:tab pos="393065" algn="l"/>
                <a:tab pos="393700" algn="l"/>
              </a:tabLst>
            </a:pPr>
            <a:r>
              <a:rPr sz="1600" b="0" spc="-10" noProof="1" dirty="0">
                <a:solidFill>
                  <a:srgbClr val="16375E"/>
                </a:solidFill>
                <a:latin typeface="宋体" panose="02010600030101010101" pitchFamily="2" charset="-122"/>
                <a:ea typeface="宋体" panose="02010600030101010101" pitchFamily="2" charset="-122"/>
                <a:cs typeface="微软雅黑" panose="020B0503020204020204" charset="-122"/>
              </a:rPr>
              <a:t>滚动</a:t>
            </a:r>
            <a:r>
              <a:rPr sz="1600" b="0" spc="-5" noProof="1" dirty="0">
                <a:solidFill>
                  <a:srgbClr val="16375E"/>
                </a:solidFill>
                <a:latin typeface="宋体" panose="02010600030101010101" pitchFamily="2" charset="-122"/>
                <a:ea typeface="宋体" panose="02010600030101010101" pitchFamily="2" charset="-122"/>
                <a:cs typeface="微软雅黑" panose="020B0503020204020204" charset="-122"/>
              </a:rPr>
              <a:t>体</a:t>
            </a:r>
            <a:endParaRPr sz="1600" b="0" noProof="1">
              <a:latin typeface="宋体" panose="02010600030101010101" pitchFamily="2" charset="-122"/>
              <a:ea typeface="宋体" panose="02010600030101010101" pitchFamily="2" charset="-122"/>
              <a:cs typeface="微软雅黑" panose="020B0503020204020204" charset="-122"/>
            </a:endParaRPr>
          </a:p>
          <a:p>
            <a:pPr marL="393700" indent="-381000">
              <a:spcBef>
                <a:spcPts val="940"/>
              </a:spcBef>
              <a:buFont typeface="Wingdings" panose="05000000000000000000"/>
              <a:buChar char=""/>
              <a:tabLst>
                <a:tab pos="393065" algn="l"/>
                <a:tab pos="393700" algn="l"/>
              </a:tabLst>
            </a:pPr>
            <a:r>
              <a:rPr sz="1600" b="0" spc="-10" noProof="1" dirty="0">
                <a:solidFill>
                  <a:srgbClr val="16375E"/>
                </a:solidFill>
                <a:latin typeface="宋体" panose="02010600030101010101" pitchFamily="2" charset="-122"/>
                <a:ea typeface="宋体" panose="02010600030101010101" pitchFamily="2" charset="-122"/>
                <a:cs typeface="微软雅黑" panose="020B0503020204020204" charset="-122"/>
              </a:rPr>
              <a:t>保持</a:t>
            </a:r>
            <a:r>
              <a:rPr sz="1600" b="0" spc="-5" noProof="1" dirty="0">
                <a:solidFill>
                  <a:srgbClr val="16375E"/>
                </a:solidFill>
                <a:latin typeface="宋体" panose="02010600030101010101" pitchFamily="2" charset="-122"/>
                <a:ea typeface="宋体" panose="02010600030101010101" pitchFamily="2" charset="-122"/>
                <a:cs typeface="微软雅黑" panose="020B0503020204020204" charset="-122"/>
              </a:rPr>
              <a:t>架</a:t>
            </a:r>
            <a:endParaRPr sz="1600" b="0" noProof="1">
              <a:latin typeface="宋体" panose="02010600030101010101" pitchFamily="2" charset="-122"/>
              <a:ea typeface="宋体" panose="02010600030101010101" pitchFamily="2" charset="-122"/>
              <a:cs typeface="微软雅黑" panose="020B0503020204020204" charset="-122"/>
            </a:endParaRPr>
          </a:p>
        </p:txBody>
      </p:sp>
      <p:sp>
        <p:nvSpPr>
          <p:cNvPr id="20" name="object 19"/>
          <p:cNvSpPr/>
          <p:nvPr/>
        </p:nvSpPr>
        <p:spPr>
          <a:xfrm>
            <a:off x="4295775" y="3732213"/>
            <a:ext cx="2263775" cy="1433512"/>
          </a:xfrm>
          <a:prstGeom prst="rect">
            <a:avLst/>
          </a:prstGeom>
          <a:blipFill rotWithShape="1">
            <a:blip r:embed="rId7"/>
            <a:stretch>
              <a:fillRect/>
            </a:stretch>
          </a:blipFill>
          <a:ln w="9525">
            <a:noFill/>
          </a:ln>
        </p:spPr>
        <p:txBody>
          <a:bodyPr wrap="square" lIns="0" tIns="0" rIns="0" bIns="0" anchor="t" anchorCtr="0"/>
          <a:p>
            <a:endParaRPr lang="zh-CN" altLang="zh-CN" b="0">
              <a:latin typeface="宋体" panose="02010600030101010101" pitchFamily="2" charset="-122"/>
              <a:ea typeface="宋体" panose="02010600030101010101" pitchFamily="2" charset="-122"/>
            </a:endParaRPr>
          </a:p>
        </p:txBody>
      </p:sp>
      <p:sp>
        <p:nvSpPr>
          <p:cNvPr id="21" name="object 20"/>
          <p:cNvSpPr txBox="1"/>
          <p:nvPr/>
        </p:nvSpPr>
        <p:spPr>
          <a:xfrm>
            <a:off x="4344988" y="3852863"/>
            <a:ext cx="2022475" cy="1090613"/>
          </a:xfrm>
          <a:prstGeom prst="rect">
            <a:avLst/>
          </a:prstGeom>
        </p:spPr>
        <p:txBody>
          <a:bodyPr vert="horz" wrap="square" lIns="0" tIns="136525" rIns="0" bIns="0" rtlCol="0">
            <a:spAutoFit/>
          </a:bodyPr>
          <a:p>
            <a:pPr marL="393700" indent="-381000">
              <a:spcBef>
                <a:spcPts val="1075"/>
              </a:spcBef>
              <a:buFont typeface="Wingdings" panose="05000000000000000000"/>
              <a:buChar char=""/>
              <a:tabLst>
                <a:tab pos="393065" algn="l"/>
                <a:tab pos="393700" algn="l"/>
              </a:tabLst>
            </a:pPr>
            <a:r>
              <a:rPr sz="1600" b="0" spc="-10" noProof="1" dirty="0">
                <a:solidFill>
                  <a:srgbClr val="16375E"/>
                </a:solidFill>
                <a:latin typeface="宋体" panose="02010600030101010101" pitchFamily="2" charset="-122"/>
                <a:ea typeface="宋体" panose="02010600030101010101" pitchFamily="2" charset="-122"/>
                <a:cs typeface="微软雅黑" panose="020B0503020204020204" charset="-122"/>
              </a:rPr>
              <a:t>按滚动体的不</a:t>
            </a:r>
            <a:r>
              <a:rPr sz="1600" b="0" spc="-5" noProof="1" dirty="0">
                <a:solidFill>
                  <a:srgbClr val="16375E"/>
                </a:solidFill>
                <a:latin typeface="宋体" panose="02010600030101010101" pitchFamily="2" charset="-122"/>
                <a:ea typeface="宋体" panose="02010600030101010101" pitchFamily="2" charset="-122"/>
                <a:cs typeface="微软雅黑" panose="020B0503020204020204" charset="-122"/>
              </a:rPr>
              <a:t>同</a:t>
            </a:r>
            <a:endParaRPr sz="1600" b="0" noProof="1">
              <a:latin typeface="宋体" panose="02010600030101010101" pitchFamily="2" charset="-122"/>
              <a:ea typeface="宋体" panose="02010600030101010101" pitchFamily="2" charset="-122"/>
              <a:cs typeface="微软雅黑" panose="020B0503020204020204" charset="-122"/>
            </a:endParaRPr>
          </a:p>
          <a:p>
            <a:pPr marL="393700" indent="-381000">
              <a:spcBef>
                <a:spcPts val="930"/>
              </a:spcBef>
              <a:buFont typeface="Wingdings" panose="05000000000000000000"/>
              <a:buChar char=""/>
              <a:tabLst>
                <a:tab pos="393065" algn="l"/>
                <a:tab pos="393700" algn="l"/>
              </a:tabLst>
            </a:pPr>
            <a:r>
              <a:rPr sz="1450" b="0" spc="30" noProof="1" dirty="0">
                <a:solidFill>
                  <a:srgbClr val="16375E"/>
                </a:solidFill>
                <a:latin typeface="宋体" panose="02010600030101010101" pitchFamily="2" charset="-122"/>
                <a:ea typeface="宋体" panose="02010600030101010101" pitchFamily="2" charset="-122"/>
                <a:cs typeface="微软雅黑" panose="020B0503020204020204" charset="-122"/>
              </a:rPr>
              <a:t>按可承受的外载</a:t>
            </a:r>
            <a:r>
              <a:rPr sz="1450" b="0" spc="25" noProof="1" dirty="0">
                <a:solidFill>
                  <a:srgbClr val="16375E"/>
                </a:solidFill>
                <a:latin typeface="宋体" panose="02010600030101010101" pitchFamily="2" charset="-122"/>
                <a:ea typeface="宋体" panose="02010600030101010101" pitchFamily="2" charset="-122"/>
                <a:cs typeface="微软雅黑" panose="020B0503020204020204" charset="-122"/>
              </a:rPr>
              <a:t>荷</a:t>
            </a:r>
            <a:endParaRPr sz="1450" b="0" noProof="1">
              <a:latin typeface="宋体" panose="02010600030101010101" pitchFamily="2" charset="-122"/>
              <a:ea typeface="宋体" panose="02010600030101010101" pitchFamily="2" charset="-122"/>
              <a:cs typeface="微软雅黑" panose="020B0503020204020204" charset="-122"/>
            </a:endParaRPr>
          </a:p>
          <a:p>
            <a:pPr marL="393700" indent="-381000">
              <a:spcBef>
                <a:spcPts val="930"/>
              </a:spcBef>
              <a:buFont typeface="Wingdings" panose="05000000000000000000"/>
              <a:buChar char=""/>
              <a:tabLst>
                <a:tab pos="393065" algn="l"/>
                <a:tab pos="393700" algn="l"/>
              </a:tabLst>
            </a:pPr>
            <a:r>
              <a:rPr sz="1600" b="0" spc="-10" noProof="1" dirty="0">
                <a:solidFill>
                  <a:srgbClr val="16375E"/>
                </a:solidFill>
                <a:latin typeface="宋体" panose="02010600030101010101" pitchFamily="2" charset="-122"/>
                <a:ea typeface="宋体" panose="02010600030101010101" pitchFamily="2" charset="-122"/>
                <a:cs typeface="微软雅黑" panose="020B0503020204020204" charset="-122"/>
              </a:rPr>
              <a:t>按轴承的结构形</a:t>
            </a:r>
            <a:r>
              <a:rPr sz="1600" b="0" spc="-5" noProof="1" dirty="0">
                <a:solidFill>
                  <a:srgbClr val="16375E"/>
                </a:solidFill>
                <a:latin typeface="宋体" panose="02010600030101010101" pitchFamily="2" charset="-122"/>
                <a:ea typeface="宋体" panose="02010600030101010101" pitchFamily="2" charset="-122"/>
                <a:cs typeface="微软雅黑" panose="020B0503020204020204" charset="-122"/>
              </a:rPr>
              <a:t>式</a:t>
            </a:r>
            <a:endParaRPr sz="1600" b="0" noProof="1">
              <a:latin typeface="宋体" panose="02010600030101010101" pitchFamily="2" charset="-122"/>
              <a:ea typeface="宋体" panose="02010600030101010101" pitchFamily="2"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500"/>
                                        <p:tgtEl>
                                          <p:spTgt spid="14"/>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linds(horizontal)">
                                      <p:cBhvr>
                                        <p:cTn id="54" dur="500"/>
                                        <p:tgtEl>
                                          <p:spTgt spid="17"/>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linds(horizontal)">
                                      <p:cBhvr>
                                        <p:cTn id="57" dur="500"/>
                                        <p:tgtEl>
                                          <p:spTgt spid="18"/>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linds(horizontal)">
                                      <p:cBhvr>
                                        <p:cTn id="60" dur="500"/>
                                        <p:tgtEl>
                                          <p:spTgt spid="19"/>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linds(horizontal)">
                                      <p:cBhvr>
                                        <p:cTn id="63" dur="500"/>
                                        <p:tgtEl>
                                          <p:spTgt spid="20"/>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linds(horizontal)">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3" grpId="0" bldLvl="0" animBg="1"/>
      <p:bldP spid="4" grpId="0"/>
      <p:bldP spid="5" grpId="0"/>
      <p:bldP spid="6" grpId="0"/>
      <p:bldP spid="7" grpId="0"/>
      <p:bldP spid="8" grpId="0" bldLvl="0" animBg="1"/>
      <p:bldP spid="9" grpId="0"/>
      <p:bldP spid="11" grpId="0"/>
      <p:bldP spid="13" grpId="0"/>
      <p:bldP spid="14" grpId="0" animBg="1"/>
      <p:bldP spid="15" grpId="0"/>
      <p:bldP spid="16" grpId="0" animBg="1"/>
      <p:bldP spid="17" grpId="0"/>
      <p:bldP spid="18" grpId="0" animBg="1"/>
      <p:bldP spid="19" grpId="0"/>
      <p:bldP spid="20"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3"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12291" name="组合 287753"/>
          <p:cNvGrpSpPr/>
          <p:nvPr/>
        </p:nvGrpSpPr>
        <p:grpSpPr>
          <a:xfrm>
            <a:off x="0" y="115888"/>
            <a:ext cx="9144000" cy="936625"/>
            <a:chOff x="0" y="73"/>
            <a:chExt cx="5760" cy="590"/>
          </a:xfrm>
        </p:grpSpPr>
        <p:sp>
          <p:nvSpPr>
            <p:cNvPr id="12292"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12293" name="组合 287755"/>
            <p:cNvGrpSpPr/>
            <p:nvPr/>
          </p:nvGrpSpPr>
          <p:grpSpPr>
            <a:xfrm>
              <a:off x="0" y="73"/>
              <a:ext cx="5760" cy="590"/>
              <a:chOff x="0" y="0"/>
              <a:chExt cx="5760" cy="646"/>
            </a:xfrm>
          </p:grpSpPr>
          <p:sp>
            <p:nvSpPr>
              <p:cNvPr id="12294"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12295"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12296"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12297"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12298"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5" name="文本框 4"/>
          <p:cNvSpPr txBox="1"/>
          <p:nvPr>
            <p:custDataLst>
              <p:tags r:id="rId3"/>
            </p:custDataLst>
          </p:nvPr>
        </p:nvSpPr>
        <p:spPr>
          <a:xfrm>
            <a:off x="1187450" y="2101850"/>
            <a:ext cx="3409950" cy="3784600"/>
          </a:xfrm>
          <a:prstGeom prst="rect">
            <a:avLst/>
          </a:prstGeom>
          <a:noFill/>
          <a:ln w="9525">
            <a:noFill/>
          </a:ln>
        </p:spPr>
        <p:txBody>
          <a:bodyPr wrap="square" anchor="t" anchorCtr="0">
            <a:spAutoFit/>
          </a:bodyPr>
          <a:p>
            <a:r>
              <a:rPr lang="zh-CN" altLang="zh-CN" b="0">
                <a:latin typeface="宋体" panose="02010600030101010101" pitchFamily="2" charset="-122"/>
                <a:ea typeface="宋体" panose="02010600030101010101" pitchFamily="2" charset="-122"/>
              </a:rPr>
              <a:t>（1）优点：</a:t>
            </a:r>
            <a:endParaRPr lang="zh-CN" altLang="zh-CN" b="0">
              <a:latin typeface="宋体" panose="02010600030101010101" pitchFamily="2" charset="-122"/>
              <a:ea typeface="宋体" panose="02010600030101010101" pitchFamily="2" charset="-122"/>
            </a:endParaRPr>
          </a:p>
          <a:p>
            <a:endParaRPr lang="zh-CN" altLang="zh-CN" b="0">
              <a:latin typeface="宋体" panose="02010600030101010101" pitchFamily="2" charset="-122"/>
              <a:ea typeface="宋体" panose="02010600030101010101" pitchFamily="2" charset="-122"/>
            </a:endParaRPr>
          </a:p>
          <a:p>
            <a:r>
              <a:rPr lang="zh-CN" altLang="zh-CN" b="0">
                <a:latin typeface="宋体" panose="02010600030101010101" pitchFamily="2" charset="-122"/>
                <a:ea typeface="宋体" panose="02010600030101010101" pitchFamily="2" charset="-122"/>
              </a:rPr>
              <a:t>    ①摩擦因数低，运转时摩擦力矩小，起动灵敏，效率高；</a:t>
            </a:r>
            <a:endParaRPr lang="zh-CN" altLang="zh-CN" b="0">
              <a:latin typeface="宋体" panose="02010600030101010101" pitchFamily="2" charset="-122"/>
              <a:ea typeface="宋体" panose="02010600030101010101" pitchFamily="2" charset="-122"/>
            </a:endParaRPr>
          </a:p>
          <a:p>
            <a:r>
              <a:rPr lang="zh-CN" altLang="zh-CN" b="0">
                <a:latin typeface="宋体" panose="02010600030101010101" pitchFamily="2" charset="-122"/>
                <a:ea typeface="宋体" panose="02010600030101010101" pitchFamily="2" charset="-122"/>
              </a:rPr>
              <a:t>    ②可用预紧的方法提高支承刚度及旋转精度；</a:t>
            </a:r>
            <a:endParaRPr lang="zh-CN" altLang="zh-CN" b="0">
              <a:latin typeface="宋体" panose="02010600030101010101" pitchFamily="2" charset="-122"/>
              <a:ea typeface="宋体" panose="02010600030101010101" pitchFamily="2" charset="-122"/>
            </a:endParaRPr>
          </a:p>
          <a:p>
            <a:r>
              <a:rPr lang="zh-CN" altLang="zh-CN" b="0">
                <a:latin typeface="宋体" panose="02010600030101010101" pitchFamily="2" charset="-122"/>
                <a:ea typeface="宋体" panose="02010600030101010101" pitchFamily="2" charset="-122"/>
              </a:rPr>
              <a:t>    </a:t>
            </a:r>
            <a:r>
              <a:rPr lang="zh-CN" altLang="zh-CN" b="0">
                <a:latin typeface="Calibri" panose="020F0502020204030204" charset="0"/>
                <a:ea typeface="宋体" panose="02010600030101010101" pitchFamily="2" charset="-122"/>
              </a:rPr>
              <a:t>③</a:t>
            </a:r>
            <a:r>
              <a:rPr lang="zh-CN" altLang="zh-CN" b="0">
                <a:latin typeface="宋体" panose="02010600030101010101" pitchFamily="2" charset="-122"/>
                <a:ea typeface="宋体" panose="02010600030101010101" pitchFamily="2" charset="-122"/>
                <a:sym typeface="宋体" panose="02010600030101010101" pitchFamily="2" charset="-122"/>
              </a:rPr>
              <a:t>对同尺寸的轴颈滚动轴承的宽度小，可使机器的轴向尺寸紧凑；</a:t>
            </a:r>
            <a:r>
              <a:rPr lang="zh-CN" altLang="zh-CN" b="0">
                <a:latin typeface="宋体" panose="02010600030101010101" pitchFamily="2" charset="-122"/>
                <a:ea typeface="宋体" panose="02010600030101010101" pitchFamily="2" charset="-122"/>
              </a:rPr>
              <a:t>                              </a:t>
            </a:r>
            <a:endParaRPr lang="zh-CN" altLang="zh-CN" b="0">
              <a:latin typeface="宋体" panose="02010600030101010101" pitchFamily="2" charset="-122"/>
              <a:ea typeface="宋体" panose="02010600030101010101" pitchFamily="2" charset="-122"/>
            </a:endParaRPr>
          </a:p>
          <a:p>
            <a:r>
              <a:rPr lang="zh-CN" altLang="zh-CN" b="0">
                <a:latin typeface="宋体" panose="02010600030101010101" pitchFamily="2" charset="-122"/>
                <a:ea typeface="宋体" panose="02010600030101010101" pitchFamily="2" charset="-122"/>
              </a:rPr>
              <a:t>    ④润滑方法简便，轴承损坏易于更换。</a:t>
            </a:r>
            <a:endParaRPr lang="zh-CN" altLang="zh-CN" b="0">
              <a:latin typeface="宋体" panose="02010600030101010101" pitchFamily="2" charset="-122"/>
              <a:ea typeface="宋体" panose="02010600030101010101" pitchFamily="2" charset="-122"/>
            </a:endParaRPr>
          </a:p>
        </p:txBody>
      </p:sp>
      <p:sp>
        <p:nvSpPr>
          <p:cNvPr id="6" name="文本框 5"/>
          <p:cNvSpPr txBox="1"/>
          <p:nvPr>
            <p:custDataLst>
              <p:tags r:id="rId4"/>
            </p:custDataLst>
          </p:nvPr>
        </p:nvSpPr>
        <p:spPr>
          <a:xfrm>
            <a:off x="4794250" y="2101850"/>
            <a:ext cx="2795588" cy="3168650"/>
          </a:xfrm>
          <a:prstGeom prst="rect">
            <a:avLst/>
          </a:prstGeom>
          <a:noFill/>
          <a:ln w="9525">
            <a:noFill/>
          </a:ln>
        </p:spPr>
        <p:txBody>
          <a:bodyPr wrap="square" anchor="t" anchorCtr="0">
            <a:spAutoFit/>
          </a:bodyPr>
          <a:p>
            <a:r>
              <a:rPr lang="zh-CN" altLang="zh-CN" b="0">
                <a:latin typeface="宋体" panose="02010600030101010101" pitchFamily="2" charset="-122"/>
                <a:ea typeface="宋体" panose="02010600030101010101" pitchFamily="2" charset="-122"/>
              </a:rPr>
              <a:t>（</a:t>
            </a:r>
            <a:r>
              <a:rPr lang="en-US" altLang="zh-CN" b="0">
                <a:latin typeface="宋体" panose="02010600030101010101" pitchFamily="2" charset="-122"/>
                <a:ea typeface="宋体" panose="02010600030101010101" pitchFamily="2" charset="-122"/>
              </a:rPr>
              <a:t>2</a:t>
            </a:r>
            <a:r>
              <a:rPr lang="zh-CN" altLang="zh-CN" b="0">
                <a:latin typeface="宋体" panose="02010600030101010101" pitchFamily="2" charset="-122"/>
                <a:ea typeface="宋体" panose="02010600030101010101" pitchFamily="2" charset="-122"/>
              </a:rPr>
              <a:t>）缺点：</a:t>
            </a:r>
            <a:endParaRPr lang="zh-CN" altLang="zh-CN" b="0">
              <a:latin typeface="宋体" panose="02010600030101010101" pitchFamily="2" charset="-122"/>
              <a:ea typeface="宋体" panose="02010600030101010101" pitchFamily="2" charset="-122"/>
            </a:endParaRPr>
          </a:p>
          <a:p>
            <a:endParaRPr lang="zh-CN" altLang="zh-CN" b="0">
              <a:latin typeface="宋体" panose="02010600030101010101" pitchFamily="2" charset="-122"/>
              <a:ea typeface="宋体" panose="02010600030101010101" pitchFamily="2" charset="-122"/>
            </a:endParaRPr>
          </a:p>
          <a:p>
            <a:r>
              <a:rPr lang="zh-CN" altLang="zh-CN" b="0">
                <a:latin typeface="宋体" panose="02010600030101010101" pitchFamily="2" charset="-122"/>
                <a:ea typeface="宋体" panose="02010600030101010101" pitchFamily="2" charset="-122"/>
              </a:rPr>
              <a:t>    ①承受冲击载荷的能力较差；</a:t>
            </a:r>
            <a:endParaRPr lang="zh-CN" altLang="zh-CN" b="0">
              <a:latin typeface="宋体" panose="02010600030101010101" pitchFamily="2" charset="-122"/>
              <a:ea typeface="宋体" panose="02010600030101010101" pitchFamily="2" charset="-122"/>
            </a:endParaRPr>
          </a:p>
          <a:p>
            <a:r>
              <a:rPr lang="zh-CN" altLang="zh-CN" b="0">
                <a:latin typeface="宋体" panose="02010600030101010101" pitchFamily="2" charset="-122"/>
                <a:ea typeface="宋体" panose="02010600030101010101" pitchFamily="2" charset="-122"/>
              </a:rPr>
              <a:t>    ②高速运转时噪声大；</a:t>
            </a:r>
            <a:endParaRPr lang="zh-CN" altLang="zh-CN" b="0">
              <a:latin typeface="宋体" panose="02010600030101010101" pitchFamily="2" charset="-122"/>
              <a:ea typeface="宋体" panose="02010600030101010101" pitchFamily="2" charset="-122"/>
            </a:endParaRPr>
          </a:p>
          <a:p>
            <a:r>
              <a:rPr lang="zh-CN" altLang="zh-CN" b="0">
                <a:latin typeface="宋体" panose="02010600030101010101" pitchFamily="2" charset="-122"/>
                <a:ea typeface="宋体" panose="02010600030101010101" pitchFamily="2" charset="-122"/>
              </a:rPr>
              <a:t>    ③比滑动轴承径向尺寸大；</a:t>
            </a:r>
            <a:endParaRPr lang="zh-CN" altLang="zh-CN" b="0">
              <a:latin typeface="宋体" panose="02010600030101010101" pitchFamily="2" charset="-122"/>
              <a:ea typeface="宋体" panose="02010600030101010101" pitchFamily="2" charset="-122"/>
            </a:endParaRPr>
          </a:p>
          <a:p>
            <a:r>
              <a:rPr lang="zh-CN" altLang="zh-CN" b="0">
                <a:latin typeface="宋体" panose="02010600030101010101" pitchFamily="2" charset="-122"/>
                <a:ea typeface="宋体" panose="02010600030101010101" pitchFamily="2" charset="-122"/>
              </a:rPr>
              <a:t>    ④与滑动轴承比，寿命较低。</a:t>
            </a:r>
            <a:endParaRPr lang="zh-CN" altLang="zh-CN" b="0">
              <a:latin typeface="宋体" panose="02010600030101010101" pitchFamily="2" charset="-122"/>
              <a:ea typeface="宋体" panose="02010600030101010101" pitchFamily="2" charset="-122"/>
            </a:endParaRPr>
          </a:p>
        </p:txBody>
      </p:sp>
      <p:sp>
        <p:nvSpPr>
          <p:cNvPr id="3" name="文本框 2"/>
          <p:cNvSpPr txBox="1"/>
          <p:nvPr/>
        </p:nvSpPr>
        <p:spPr>
          <a:xfrm>
            <a:off x="1270000" y="1657350"/>
            <a:ext cx="2214563" cy="398463"/>
          </a:xfrm>
          <a:prstGeom prst="rect">
            <a:avLst/>
          </a:prstGeom>
          <a:noFill/>
          <a:ln w="9525">
            <a:noFill/>
          </a:ln>
        </p:spPr>
        <p:txBody>
          <a:bodyPr wrap="none" anchor="t" anchorCtr="0">
            <a:spAutoFit/>
          </a:bodyPr>
          <a:p>
            <a:r>
              <a:rPr lang="en-US" altLang="zh-CN" b="0">
                <a:latin typeface="宋体" panose="02010600030101010101" pitchFamily="2" charset="-122"/>
                <a:ea typeface="宋体" panose="02010600030101010101" pitchFamily="2" charset="-122"/>
              </a:rPr>
              <a:t>1.</a:t>
            </a:r>
            <a:r>
              <a:rPr lang="zh-CN" altLang="en-US" b="0">
                <a:latin typeface="宋体" panose="02010600030101010101" pitchFamily="2" charset="-122"/>
                <a:ea typeface="宋体" panose="02010600030101010101" pitchFamily="2" charset="-122"/>
              </a:rPr>
              <a:t>滚动</a:t>
            </a:r>
            <a:r>
              <a:rPr lang="en-US" altLang="zh-CN" b="0">
                <a:latin typeface="宋体" panose="02010600030101010101" pitchFamily="2" charset="-122"/>
                <a:ea typeface="宋体" panose="02010600030101010101" pitchFamily="2" charset="-122"/>
              </a:rPr>
              <a:t>轴</a:t>
            </a:r>
            <a:r>
              <a:rPr lang="zh-CN" altLang="en-US" b="0">
                <a:latin typeface="宋体" panose="02010600030101010101" pitchFamily="2" charset="-122"/>
                <a:ea typeface="宋体" panose="02010600030101010101" pitchFamily="2" charset="-122"/>
              </a:rPr>
              <a:t>承</a:t>
            </a:r>
            <a:r>
              <a:rPr lang="en-US" altLang="zh-CN" b="0">
                <a:latin typeface="宋体" panose="02010600030101010101" pitchFamily="2" charset="-122"/>
                <a:ea typeface="宋体" panose="02010600030101010101" pitchFamily="2" charset="-122"/>
              </a:rPr>
              <a:t>的</a:t>
            </a:r>
            <a:r>
              <a:rPr lang="zh-CN" altLang="en-US" b="0">
                <a:latin typeface="宋体" panose="02010600030101010101" pitchFamily="2" charset="-122"/>
                <a:ea typeface="宋体" panose="02010600030101010101" pitchFamily="2" charset="-122"/>
              </a:rPr>
              <a:t>特点</a:t>
            </a:r>
            <a:endParaRPr lang="zh-CN" altLang="en-US" b="0">
              <a:latin typeface="宋体" panose="02010600030101010101" pitchFamily="2" charset="-122"/>
              <a:ea typeface="宋体" panose="02010600030101010101" pitchFamily="2" charset="-122"/>
            </a:endParaRPr>
          </a:p>
        </p:txBody>
      </p:sp>
      <p:sp>
        <p:nvSpPr>
          <p:cNvPr id="4" name="文本框 3"/>
          <p:cNvSpPr txBox="1"/>
          <p:nvPr/>
        </p:nvSpPr>
        <p:spPr>
          <a:xfrm>
            <a:off x="1187450" y="1052513"/>
            <a:ext cx="3840163" cy="460375"/>
          </a:xfrm>
          <a:prstGeom prst="rect">
            <a:avLst/>
          </a:prstGeom>
          <a:noFill/>
          <a:ln w="9525">
            <a:noFill/>
          </a:ln>
        </p:spPr>
        <p:txBody>
          <a:bodyPr wrap="none" anchor="t" anchorCtr="0">
            <a:spAutoFit/>
          </a:bodyPr>
          <a:p>
            <a:r>
              <a:rPr lang="zh-CN" altLang="en-US" sz="2400" b="0" dirty="0">
                <a:latin typeface="黑体" panose="02010609060101010101" pitchFamily="2" charset="-122"/>
                <a:ea typeface="黑体" panose="02010609060101010101" pitchFamily="2" charset="-122"/>
              </a:rPr>
              <a:t>一、滚动轴承的特点与应用</a:t>
            </a:r>
            <a:endParaRPr lang="zh-CN" altLang="en-US" sz="2400" b="0" dirty="0">
              <a:latin typeface="黑体" panose="02010609060101010101" pitchFamily="2" charset="-122"/>
              <a:ea typeface="黑体" panose="02010609060101010101" pitchFamily="2" charset="-122"/>
            </a:endParaRPr>
          </a:p>
        </p:txBody>
      </p:sp>
      <p:sp>
        <p:nvSpPr>
          <p:cNvPr id="12304" name="矩形 1"/>
          <p:cNvSpPr/>
          <p:nvPr/>
        </p:nvSpPr>
        <p:spPr>
          <a:xfrm>
            <a:off x="1835468" y="280035"/>
            <a:ext cx="5303837" cy="406400"/>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7   </a:t>
            </a:r>
            <a:r>
              <a:rPr lang="zh-CN" altLang="en-US" sz="2400">
                <a:solidFill>
                  <a:srgbClr val="FFFF00"/>
                </a:solidFill>
                <a:latin typeface="Arial" panose="020B0604020202020204" pitchFamily="34" charset="0"/>
                <a:ea typeface="黑体" panose="02010609060101010101" pitchFamily="2" charset="-122"/>
              </a:rPr>
              <a:t>支撑零部件     </a:t>
            </a:r>
            <a:r>
              <a:rPr lang="en-US" altLang="zh-CN" sz="2400">
                <a:solidFill>
                  <a:srgbClr val="FFFF00"/>
                </a:solidFill>
                <a:latin typeface="Arial" panose="020B0604020202020204" pitchFamily="34" charset="0"/>
                <a:ea typeface="黑体" panose="02010609060101010101" pitchFamily="2" charset="-122"/>
              </a:rPr>
              <a:t>7-3   </a:t>
            </a:r>
            <a:r>
              <a:rPr lang="zh-CN" altLang="en-US" sz="2400">
                <a:solidFill>
                  <a:srgbClr val="FFFF00"/>
                </a:solidFill>
                <a:latin typeface="Arial" panose="020B0604020202020204" pitchFamily="34" charset="0"/>
                <a:ea typeface="黑体" panose="02010609060101010101" pitchFamily="2" charset="-122"/>
              </a:rPr>
              <a:t>滚动轴承</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6" presetClass="entr" presetSubtype="21" fill="hold" grpId="1"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000" fill="hold">
                                          <p:stCondLst>
                                            <p:cond delay="0"/>
                                          </p:stCondLst>
                                        </p:cTn>
                                        <p:tgtEl>
                                          <p:spTgt spid="3"/>
                                        </p:tgtEl>
                                        <p:attrNameLst>
                                          <p:attrName>style.visibility</p:attrName>
                                        </p:attrNameLst>
                                      </p:cBhvr>
                                      <p:to>
                                        <p:strVal val="visible"/>
                                      </p:to>
                                    </p:set>
                                    <p:animEffect transition="in" filter="wipe(left)">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ox(in)">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 grpId="0"/>
      <p:bldP spid="6" grpId="0"/>
      <p:bldP spid="4" grpId="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0"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14339" name="组合 287753"/>
          <p:cNvGrpSpPr/>
          <p:nvPr/>
        </p:nvGrpSpPr>
        <p:grpSpPr>
          <a:xfrm>
            <a:off x="0" y="115888"/>
            <a:ext cx="9144000" cy="936625"/>
            <a:chOff x="0" y="73"/>
            <a:chExt cx="5760" cy="590"/>
          </a:xfrm>
        </p:grpSpPr>
        <p:sp>
          <p:nvSpPr>
            <p:cNvPr id="1434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14341" name="组合 287755"/>
            <p:cNvGrpSpPr/>
            <p:nvPr/>
          </p:nvGrpSpPr>
          <p:grpSpPr>
            <a:xfrm>
              <a:off x="0" y="73"/>
              <a:ext cx="5760" cy="590"/>
              <a:chOff x="0" y="0"/>
              <a:chExt cx="5760" cy="646"/>
            </a:xfrm>
          </p:grpSpPr>
          <p:sp>
            <p:nvSpPr>
              <p:cNvPr id="1434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1434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1434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1434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1434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2" name="文本框 1"/>
          <p:cNvSpPr txBox="1"/>
          <p:nvPr/>
        </p:nvSpPr>
        <p:spPr>
          <a:xfrm>
            <a:off x="1052513" y="1181100"/>
            <a:ext cx="3840162" cy="460375"/>
          </a:xfrm>
          <a:prstGeom prst="rect">
            <a:avLst/>
          </a:prstGeom>
          <a:noFill/>
          <a:ln w="9525">
            <a:noFill/>
          </a:ln>
        </p:spPr>
        <p:txBody>
          <a:bodyPr wrap="none" anchor="t" anchorCtr="0">
            <a:spAutoFit/>
          </a:bodyPr>
          <a:p>
            <a:r>
              <a:rPr lang="zh-CN" altLang="en-US" sz="2400" b="0" dirty="0">
                <a:latin typeface="黑体" panose="02010609060101010101" pitchFamily="2" charset="-122"/>
                <a:ea typeface="黑体" panose="02010609060101010101" pitchFamily="2" charset="-122"/>
              </a:rPr>
              <a:t>一、滚动轴承的特点与应用</a:t>
            </a:r>
            <a:endParaRPr lang="zh-CN" altLang="en-US" sz="2400" b="0" dirty="0">
              <a:latin typeface="黑体" panose="02010609060101010101" pitchFamily="2" charset="-122"/>
              <a:ea typeface="黑体" panose="02010609060101010101" pitchFamily="2" charset="-122"/>
            </a:endParaRPr>
          </a:p>
        </p:txBody>
      </p:sp>
      <p:sp>
        <p:nvSpPr>
          <p:cNvPr id="5" name="文本框 4"/>
          <p:cNvSpPr txBox="1"/>
          <p:nvPr>
            <p:custDataLst>
              <p:tags r:id="rId3"/>
            </p:custDataLst>
          </p:nvPr>
        </p:nvSpPr>
        <p:spPr>
          <a:xfrm>
            <a:off x="1187450" y="1970088"/>
            <a:ext cx="3311525" cy="398462"/>
          </a:xfrm>
          <a:prstGeom prst="rect">
            <a:avLst/>
          </a:prstGeom>
          <a:noFill/>
          <a:ln w="9525">
            <a:noFill/>
          </a:ln>
        </p:spPr>
        <p:txBody>
          <a:bodyPr wrap="square" anchor="t" anchorCtr="0">
            <a:spAutoFit/>
          </a:bodyPr>
          <a:p>
            <a:r>
              <a:rPr lang="en-US" altLang="zh-CN" b="0">
                <a:latin typeface="宋体" panose="02010600030101010101" pitchFamily="2" charset="-122"/>
                <a:ea typeface="宋体" panose="02010600030101010101" pitchFamily="2" charset="-122"/>
              </a:rPr>
              <a:t>2</a:t>
            </a:r>
            <a:r>
              <a:rPr lang="zh-CN" altLang="en-US" b="0">
                <a:latin typeface="宋体" panose="02010600030101010101" pitchFamily="2" charset="-122"/>
                <a:ea typeface="宋体" panose="02010600030101010101" pitchFamily="2" charset="-122"/>
              </a:rPr>
              <a:t>、滚动</a:t>
            </a:r>
            <a:r>
              <a:rPr lang="en-US" altLang="zh-CN" b="0">
                <a:latin typeface="宋体" panose="02010600030101010101" pitchFamily="2" charset="-122"/>
                <a:ea typeface="宋体" panose="02010600030101010101" pitchFamily="2" charset="-122"/>
              </a:rPr>
              <a:t>轴</a:t>
            </a:r>
            <a:r>
              <a:rPr lang="zh-CN" altLang="en-US" b="0">
                <a:latin typeface="宋体" panose="02010600030101010101" pitchFamily="2" charset="-122"/>
                <a:ea typeface="宋体" panose="02010600030101010101" pitchFamily="2" charset="-122"/>
              </a:rPr>
              <a:t>承</a:t>
            </a:r>
            <a:r>
              <a:rPr lang="en-US" altLang="zh-CN" b="0">
                <a:latin typeface="宋体" panose="02010600030101010101" pitchFamily="2" charset="-122"/>
                <a:ea typeface="宋体" panose="02010600030101010101" pitchFamily="2" charset="-122"/>
              </a:rPr>
              <a:t>的</a:t>
            </a:r>
            <a:r>
              <a:rPr lang="zh-CN" altLang="en-US" b="0">
                <a:latin typeface="宋体" panose="02010600030101010101" pitchFamily="2" charset="-122"/>
                <a:ea typeface="宋体" panose="02010600030101010101" pitchFamily="2" charset="-122"/>
              </a:rPr>
              <a:t>应用</a:t>
            </a:r>
            <a:endParaRPr lang="zh-CN" altLang="zh-CN" b="0">
              <a:latin typeface="宋体" panose="02010600030101010101" pitchFamily="2" charset="-122"/>
              <a:ea typeface="宋体" panose="02010600030101010101" pitchFamily="2" charset="-122"/>
            </a:endParaRPr>
          </a:p>
        </p:txBody>
      </p:sp>
      <p:sp>
        <p:nvSpPr>
          <p:cNvPr id="100" name="文本框 99"/>
          <p:cNvSpPr txBox="1"/>
          <p:nvPr/>
        </p:nvSpPr>
        <p:spPr>
          <a:xfrm>
            <a:off x="1216025" y="2663825"/>
            <a:ext cx="3541713" cy="2246313"/>
          </a:xfrm>
          <a:prstGeom prst="rect">
            <a:avLst/>
          </a:prstGeom>
          <a:noFill/>
          <a:ln w="9525">
            <a:noFill/>
          </a:ln>
        </p:spPr>
        <p:txBody>
          <a:bodyPr wrap="square" anchor="t" anchorCtr="0">
            <a:spAutoFit/>
          </a:bodyPr>
          <a:p>
            <a:pPr indent="304800"/>
            <a:r>
              <a:rPr lang="en-US" altLang="zh-CN" b="0">
                <a:solidFill>
                  <a:srgbClr val="000000"/>
                </a:solidFill>
                <a:latin typeface="宋体" panose="02010600030101010101" pitchFamily="2" charset="-122"/>
                <a:ea typeface="宋体" panose="02010600030101010101" pitchFamily="2" charset="-122"/>
              </a:rPr>
              <a:t>  </a:t>
            </a:r>
            <a:r>
              <a:rPr lang="zh-CN" altLang="zh-CN" b="0">
                <a:solidFill>
                  <a:srgbClr val="000000"/>
                </a:solidFill>
                <a:latin typeface="宋体" panose="02010600030101010101" pitchFamily="2" charset="-122"/>
                <a:ea typeface="宋体" panose="02010600030101010101" pitchFamily="2" charset="-122"/>
              </a:rPr>
              <a:t>滚动轴承能在较广泛的载荷、转速及精度范围内工作,安装、维修较方便。</a:t>
            </a:r>
            <a:r>
              <a:rPr lang="en-US" altLang="zh-CN" b="0">
                <a:solidFill>
                  <a:srgbClr val="000000"/>
                </a:solidFill>
                <a:latin typeface="宋体" panose="02010600030101010101" pitchFamily="2" charset="-122"/>
                <a:ea typeface="宋体" panose="02010600030101010101" pitchFamily="2" charset="-122"/>
              </a:rPr>
              <a:t> </a:t>
            </a:r>
            <a:r>
              <a:rPr lang="zh-CN" altLang="zh-CN" b="0">
                <a:solidFill>
                  <a:srgbClr val="000000"/>
                </a:solidFill>
                <a:latin typeface="宋体" panose="02010600030101010101" pitchFamily="2" charset="-122"/>
                <a:ea typeface="宋体" panose="02010600030101010101" pitchFamily="2" charset="-122"/>
              </a:rPr>
              <a:t>滚动轴承已标准化、系列化,可组织专业化大规模生产,价格低,因此在很多场合</a:t>
            </a:r>
            <a:r>
              <a:rPr lang="en-US" altLang="zh-CN" b="0">
                <a:solidFill>
                  <a:srgbClr val="000000"/>
                </a:solidFill>
                <a:latin typeface="宋体" panose="02010600030101010101" pitchFamily="2" charset="-122"/>
                <a:ea typeface="宋体" panose="02010600030101010101" pitchFamily="2" charset="-122"/>
              </a:rPr>
              <a:t> </a:t>
            </a:r>
            <a:r>
              <a:rPr lang="zh-CN" altLang="zh-CN" b="0">
                <a:solidFill>
                  <a:srgbClr val="000000"/>
                </a:solidFill>
                <a:latin typeface="宋体" panose="02010600030101010101" pitchFamily="2" charset="-122"/>
                <a:ea typeface="宋体" panose="02010600030101010101" pitchFamily="2" charset="-122"/>
              </a:rPr>
              <a:t>逐渐取代了滑动轴承而得到广泛应用。</a:t>
            </a:r>
            <a:endParaRPr lang="zh-CN" altLang="en-US">
              <a:latin typeface="宋体" panose="02010600030101010101" pitchFamily="2" charset="-122"/>
              <a:ea typeface="宋体" panose="02010600030101010101" pitchFamily="2" charset="-122"/>
            </a:endParaRPr>
          </a:p>
        </p:txBody>
      </p:sp>
      <p:sp>
        <p:nvSpPr>
          <p:cNvPr id="3" name="object 2"/>
          <p:cNvSpPr/>
          <p:nvPr/>
        </p:nvSpPr>
        <p:spPr>
          <a:xfrm>
            <a:off x="5640388" y="2663825"/>
            <a:ext cx="2244725" cy="2541588"/>
          </a:xfrm>
          <a:prstGeom prst="rect">
            <a:avLst/>
          </a:prstGeom>
          <a:blipFill rotWithShape="1">
            <a:blip r:embed="rId4"/>
            <a:stretch>
              <a:fillRect/>
            </a:stretch>
          </a:blipFill>
          <a:ln w="9525">
            <a:noFill/>
          </a:ln>
        </p:spPr>
        <p:txBody>
          <a:bodyPr wrap="square" lIns="0" tIns="0" rIns="0" bIns="0" anchor="t" anchorCtr="0"/>
          <a:p>
            <a:endParaRPr lang="zh-CN" altLang="zh-CN">
              <a:latin typeface="楷体_GB2312" pitchFamily="49" charset="-122"/>
              <a:ea typeface="楷体_GB2312" pitchFamily="49" charset="-122"/>
            </a:endParaRPr>
          </a:p>
        </p:txBody>
      </p:sp>
      <p:sp>
        <p:nvSpPr>
          <p:cNvPr id="14352" name="矩形 3"/>
          <p:cNvSpPr/>
          <p:nvPr/>
        </p:nvSpPr>
        <p:spPr>
          <a:xfrm>
            <a:off x="1919923" y="316548"/>
            <a:ext cx="5303837"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7   </a:t>
            </a:r>
            <a:r>
              <a:rPr lang="zh-CN" altLang="en-US" sz="2400">
                <a:solidFill>
                  <a:srgbClr val="FFFF00"/>
                </a:solidFill>
                <a:latin typeface="Arial" panose="020B0604020202020204" pitchFamily="34" charset="0"/>
                <a:ea typeface="黑体" panose="02010609060101010101" pitchFamily="2" charset="-122"/>
              </a:rPr>
              <a:t>支撑零部件     </a:t>
            </a:r>
            <a:r>
              <a:rPr lang="en-US" altLang="zh-CN" sz="2400">
                <a:solidFill>
                  <a:srgbClr val="FFFF00"/>
                </a:solidFill>
                <a:latin typeface="Arial" panose="020B0604020202020204" pitchFamily="34" charset="0"/>
                <a:ea typeface="黑体" panose="02010609060101010101" pitchFamily="2" charset="-122"/>
              </a:rPr>
              <a:t>7-3   </a:t>
            </a:r>
            <a:r>
              <a:rPr lang="zh-CN" altLang="en-US" sz="2400">
                <a:solidFill>
                  <a:srgbClr val="FFFF00"/>
                </a:solidFill>
                <a:latin typeface="Arial" panose="020B0604020202020204" pitchFamily="34" charset="0"/>
                <a:ea typeface="黑体" panose="02010609060101010101" pitchFamily="2" charset="-122"/>
              </a:rPr>
              <a:t>滚动轴承</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6" presetClass="entr" presetSubtype="21" fill="hold" grpId="1"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000" fill="hold">
                                          <p:stCondLst>
                                            <p:cond delay="0"/>
                                          </p:stCondLst>
                                        </p:cTn>
                                        <p:tgtEl>
                                          <p:spTgt spid="5"/>
                                        </p:tgtEl>
                                        <p:attrNameLst>
                                          <p:attrName>style.visibility</p:attrName>
                                        </p:attrNameLst>
                                      </p:cBhvr>
                                      <p:to>
                                        <p:strVal val="visible"/>
                                      </p:to>
                                    </p:set>
                                    <p:animEffect transition="in" filter="wipe(left)">
                                      <p:cBhvr>
                                        <p:cTn id="21" dur="1000"/>
                                        <p:tgtEl>
                                          <p:spTgt spid="5"/>
                                        </p:tgtEl>
                                      </p:cBhvr>
                                    </p:animEffect>
                                  </p:childTnLst>
                                </p:cTn>
                              </p:par>
                            </p:childTnLst>
                          </p:cTn>
                        </p:par>
                        <p:par>
                          <p:cTn id="22" fill="hold">
                            <p:stCondLst>
                              <p:cond delay="1000"/>
                            </p:stCondLst>
                            <p:childTnLst>
                              <p:par>
                                <p:cTn id="23" presetID="4"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ox(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blinds(horizontal)">
                                      <p:cBhvr>
                                        <p:cTn id="3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2" grpId="1"/>
      <p:bldP spid="100" grpId="0"/>
      <p:bldP spid="5" grpId="0"/>
      <p:bldP spid="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6"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16387" name="组合 287753"/>
          <p:cNvGrpSpPr/>
          <p:nvPr/>
        </p:nvGrpSpPr>
        <p:grpSpPr>
          <a:xfrm>
            <a:off x="0" y="115888"/>
            <a:ext cx="9144000" cy="936625"/>
            <a:chOff x="0" y="73"/>
            <a:chExt cx="5760" cy="590"/>
          </a:xfrm>
        </p:grpSpPr>
        <p:sp>
          <p:nvSpPr>
            <p:cNvPr id="16388"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16389" name="组合 287755"/>
            <p:cNvGrpSpPr/>
            <p:nvPr/>
          </p:nvGrpSpPr>
          <p:grpSpPr>
            <a:xfrm>
              <a:off x="0" y="73"/>
              <a:ext cx="5760" cy="590"/>
              <a:chOff x="0" y="0"/>
              <a:chExt cx="5760" cy="646"/>
            </a:xfrm>
          </p:grpSpPr>
          <p:sp>
            <p:nvSpPr>
              <p:cNvPr id="16390"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16391"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16392"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16393"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16394"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8211" name="文本框 1"/>
          <p:cNvSpPr txBox="1"/>
          <p:nvPr/>
        </p:nvSpPr>
        <p:spPr>
          <a:xfrm>
            <a:off x="949325" y="1092200"/>
            <a:ext cx="5926138" cy="460375"/>
          </a:xfrm>
          <a:prstGeom prst="rect">
            <a:avLst/>
          </a:prstGeom>
          <a:noFill/>
          <a:ln w="9525">
            <a:noFill/>
          </a:ln>
        </p:spPr>
        <p:txBody>
          <a:bodyPr wrap="square" anchor="t" anchorCtr="0">
            <a:spAutoFit/>
          </a:bodyPr>
          <a:p>
            <a:r>
              <a:rPr lang="zh-CN" altLang="en-US" sz="2400" b="0">
                <a:latin typeface="黑体" panose="02010609060101010101" pitchFamily="2" charset="-122"/>
                <a:ea typeface="黑体" panose="02010609060101010101" pitchFamily="2" charset="-122"/>
              </a:rPr>
              <a:t>二、滚动轴承的结构与分类</a:t>
            </a:r>
            <a:endParaRPr lang="zh-CN" altLang="en-US" sz="2400" b="0">
              <a:latin typeface="黑体" panose="02010609060101010101" pitchFamily="2" charset="-122"/>
              <a:ea typeface="黑体" panose="02010609060101010101" pitchFamily="2" charset="-122"/>
            </a:endParaRPr>
          </a:p>
        </p:txBody>
      </p:sp>
      <p:sp>
        <p:nvSpPr>
          <p:cNvPr id="5" name="文本框 4"/>
          <p:cNvSpPr txBox="1"/>
          <p:nvPr>
            <p:custDataLst>
              <p:tags r:id="rId3"/>
            </p:custDataLst>
          </p:nvPr>
        </p:nvSpPr>
        <p:spPr>
          <a:xfrm>
            <a:off x="1187450" y="1789113"/>
            <a:ext cx="3973513" cy="706437"/>
          </a:xfrm>
          <a:prstGeom prst="rect">
            <a:avLst/>
          </a:prstGeom>
          <a:noFill/>
          <a:ln w="9525">
            <a:noFill/>
          </a:ln>
        </p:spPr>
        <p:txBody>
          <a:bodyPr wrap="square" anchor="t" anchorCtr="0">
            <a:spAutoFit/>
          </a:bodyPr>
          <a:p>
            <a:r>
              <a:rPr lang="en-US" altLang="zh-CN" b="0">
                <a:latin typeface="宋体" panose="02010600030101010101" pitchFamily="2" charset="-122"/>
                <a:ea typeface="宋体" panose="02010600030101010101" pitchFamily="2" charset="-122"/>
              </a:rPr>
              <a:t>1</a:t>
            </a:r>
            <a:r>
              <a:rPr lang="zh-CN" altLang="en-US" b="0">
                <a:latin typeface="宋体" panose="02010600030101010101" pitchFamily="2" charset="-122"/>
                <a:ea typeface="宋体" panose="02010600030101010101" pitchFamily="2" charset="-122"/>
              </a:rPr>
              <a:t>、滚动</a:t>
            </a:r>
            <a:r>
              <a:rPr lang="en-US" altLang="zh-CN" b="0">
                <a:latin typeface="宋体" panose="02010600030101010101" pitchFamily="2" charset="-122"/>
                <a:ea typeface="宋体" panose="02010600030101010101" pitchFamily="2" charset="-122"/>
              </a:rPr>
              <a:t>轴</a:t>
            </a:r>
            <a:r>
              <a:rPr lang="zh-CN" altLang="en-US" b="0">
                <a:latin typeface="宋体" panose="02010600030101010101" pitchFamily="2" charset="-122"/>
                <a:ea typeface="宋体" panose="02010600030101010101" pitchFamily="2" charset="-122"/>
              </a:rPr>
              <a:t>承</a:t>
            </a:r>
            <a:r>
              <a:rPr lang="en-US" altLang="zh-CN" b="0">
                <a:latin typeface="宋体" panose="02010600030101010101" pitchFamily="2" charset="-122"/>
                <a:ea typeface="宋体" panose="02010600030101010101" pitchFamily="2" charset="-122"/>
              </a:rPr>
              <a:t>的</a:t>
            </a:r>
            <a:r>
              <a:rPr lang="zh-CN" altLang="en-US" b="0">
                <a:latin typeface="宋体" panose="02010600030101010101" pitchFamily="2" charset="-122"/>
                <a:ea typeface="宋体" panose="02010600030101010101" pitchFamily="2" charset="-122"/>
              </a:rPr>
              <a:t>结构</a:t>
            </a:r>
            <a:endParaRPr lang="en-US" altLang="zh-CN" b="0">
              <a:latin typeface="宋体" panose="02010600030101010101" pitchFamily="2" charset="-122"/>
              <a:ea typeface="宋体" panose="02010600030101010101" pitchFamily="2" charset="-122"/>
            </a:endParaRPr>
          </a:p>
          <a:p>
            <a:endParaRPr lang="zh-CN" altLang="zh-CN" b="0">
              <a:latin typeface="宋体" panose="02010600030101010101" pitchFamily="2" charset="-122"/>
              <a:ea typeface="宋体" panose="02010600030101010101" pitchFamily="2" charset="-122"/>
            </a:endParaRPr>
          </a:p>
        </p:txBody>
      </p:sp>
      <p:sp>
        <p:nvSpPr>
          <p:cNvPr id="4" name="object 2"/>
          <p:cNvSpPr/>
          <p:nvPr/>
        </p:nvSpPr>
        <p:spPr>
          <a:xfrm>
            <a:off x="2874963" y="2778125"/>
            <a:ext cx="2478087" cy="2927350"/>
          </a:xfrm>
          <a:prstGeom prst="rect">
            <a:avLst/>
          </a:prstGeom>
          <a:blipFill rotWithShape="1">
            <a:blip r:embed="rId4"/>
            <a:stretch>
              <a:fillRect/>
            </a:stretch>
          </a:blipFill>
          <a:ln w="9525">
            <a:noFill/>
          </a:ln>
        </p:spPr>
        <p:txBody>
          <a:bodyPr wrap="square" lIns="0" tIns="0" rIns="0" bIns="0" anchor="t" anchorCtr="0"/>
          <a:p>
            <a:endParaRPr lang="zh-CN" altLang="zh-CN">
              <a:latin typeface="楷体_GB2312" pitchFamily="49" charset="-122"/>
              <a:ea typeface="楷体_GB2312" pitchFamily="49" charset="-122"/>
            </a:endParaRPr>
          </a:p>
        </p:txBody>
      </p:sp>
      <p:sp>
        <p:nvSpPr>
          <p:cNvPr id="6" name="object 3"/>
          <p:cNvSpPr/>
          <p:nvPr/>
        </p:nvSpPr>
        <p:spPr>
          <a:xfrm>
            <a:off x="2133600" y="4654550"/>
            <a:ext cx="952500" cy="438150"/>
          </a:xfrm>
          <a:custGeom>
            <a:avLst/>
            <a:gdLst/>
            <a:ahLst/>
            <a:cxnLst/>
            <a:pathLst>
              <a:path w="1497329" h="601345">
                <a:moveTo>
                  <a:pt x="1485798" y="601027"/>
                </a:moveTo>
                <a:lnTo>
                  <a:pt x="0" y="29629"/>
                </a:lnTo>
                <a:lnTo>
                  <a:pt x="11391" y="0"/>
                </a:lnTo>
                <a:lnTo>
                  <a:pt x="1497190" y="571398"/>
                </a:lnTo>
                <a:lnTo>
                  <a:pt x="1485798" y="601027"/>
                </a:lnTo>
                <a:close/>
              </a:path>
            </a:pathLst>
          </a:custGeom>
          <a:solidFill>
            <a:srgbClr val="000000"/>
          </a:solidFill>
          <a:ln w="9525">
            <a:noFill/>
          </a:ln>
        </p:spPr>
        <p:txBody>
          <a:bodyPr/>
          <a:p>
            <a:endParaRPr lang="zh-CN" altLang="en-US"/>
          </a:p>
        </p:txBody>
      </p:sp>
      <p:sp>
        <p:nvSpPr>
          <p:cNvPr id="7" name="object 4"/>
          <p:cNvSpPr txBox="1"/>
          <p:nvPr/>
        </p:nvSpPr>
        <p:spPr>
          <a:xfrm>
            <a:off x="1466850" y="4451350"/>
            <a:ext cx="623888" cy="320675"/>
          </a:xfrm>
          <a:prstGeom prst="rect">
            <a:avLst/>
          </a:prstGeom>
          <a:noFill/>
          <a:ln w="9525">
            <a:noFill/>
          </a:ln>
        </p:spPr>
        <p:txBody>
          <a:bodyPr wrap="square" lIns="0" tIns="12700" rIns="0" bIns="0" anchor="t" anchorCtr="0">
            <a:spAutoFit/>
          </a:bodyPr>
          <a:p>
            <a:pPr marL="12700" defTabSz="914400">
              <a:spcBef>
                <a:spcPts val="100"/>
              </a:spcBef>
              <a:tabLst>
                <a:tab pos="513080" algn="l"/>
              </a:tabLst>
            </a:pPr>
            <a:r>
              <a:rPr lang="zh-CN" altLang="zh-CN" b="0" dirty="0">
                <a:latin typeface="宋体" panose="02010600030101010101" pitchFamily="2" charset="-122"/>
                <a:ea typeface="宋体" panose="02010600030101010101" pitchFamily="2" charset="-122"/>
              </a:rPr>
              <a:t>外圈</a:t>
            </a:r>
            <a:endParaRPr lang="zh-CN" altLang="zh-CN" b="0" dirty="0">
              <a:latin typeface="宋体" panose="02010600030101010101" pitchFamily="2" charset="-122"/>
              <a:ea typeface="宋体" panose="02010600030101010101" pitchFamily="2" charset="-122"/>
            </a:endParaRPr>
          </a:p>
        </p:txBody>
      </p:sp>
      <p:sp>
        <p:nvSpPr>
          <p:cNvPr id="8" name="object 5"/>
          <p:cNvSpPr/>
          <p:nvPr/>
        </p:nvSpPr>
        <p:spPr>
          <a:xfrm>
            <a:off x="4598988" y="4560888"/>
            <a:ext cx="1503362" cy="188912"/>
          </a:xfrm>
          <a:custGeom>
            <a:avLst/>
            <a:gdLst/>
            <a:ahLst/>
            <a:cxnLst/>
            <a:pathLst>
              <a:path w="2365375" h="257810">
                <a:moveTo>
                  <a:pt x="3022" y="257644"/>
                </a:moveTo>
                <a:lnTo>
                  <a:pt x="0" y="226034"/>
                </a:lnTo>
                <a:lnTo>
                  <a:pt x="2362034" y="0"/>
                </a:lnTo>
                <a:lnTo>
                  <a:pt x="2365057" y="31597"/>
                </a:lnTo>
                <a:lnTo>
                  <a:pt x="3022" y="257644"/>
                </a:lnTo>
                <a:close/>
              </a:path>
            </a:pathLst>
          </a:custGeom>
          <a:solidFill>
            <a:srgbClr val="000000"/>
          </a:solidFill>
          <a:ln w="9525">
            <a:noFill/>
          </a:ln>
        </p:spPr>
        <p:txBody>
          <a:bodyPr/>
          <a:p>
            <a:endParaRPr lang="zh-CN" altLang="en-US"/>
          </a:p>
        </p:txBody>
      </p:sp>
      <p:sp>
        <p:nvSpPr>
          <p:cNvPr id="9" name="object 6"/>
          <p:cNvSpPr txBox="1"/>
          <p:nvPr/>
        </p:nvSpPr>
        <p:spPr>
          <a:xfrm>
            <a:off x="6388100" y="4414838"/>
            <a:ext cx="555625" cy="320675"/>
          </a:xfrm>
          <a:prstGeom prst="rect">
            <a:avLst/>
          </a:prstGeom>
          <a:noFill/>
          <a:ln w="9525">
            <a:noFill/>
          </a:ln>
        </p:spPr>
        <p:txBody>
          <a:bodyPr wrap="square" lIns="0" tIns="12700" rIns="0" bIns="0" anchor="t" anchorCtr="0">
            <a:spAutoFit/>
          </a:bodyPr>
          <a:p>
            <a:pPr marL="12700" defTabSz="914400">
              <a:spcBef>
                <a:spcPts val="100"/>
              </a:spcBef>
              <a:tabLst>
                <a:tab pos="513080" algn="l"/>
              </a:tabLst>
            </a:pPr>
            <a:r>
              <a:rPr lang="zh-CN" altLang="zh-CN" b="0" dirty="0">
                <a:latin typeface="宋体" panose="02010600030101010101" pitchFamily="2" charset="-122"/>
                <a:ea typeface="宋体" panose="02010600030101010101" pitchFamily="2" charset="-122"/>
              </a:rPr>
              <a:t>内圈</a:t>
            </a:r>
            <a:endParaRPr lang="zh-CN" altLang="zh-CN" b="0" dirty="0">
              <a:latin typeface="宋体" panose="02010600030101010101" pitchFamily="2" charset="-122"/>
              <a:ea typeface="宋体" panose="02010600030101010101" pitchFamily="2" charset="-122"/>
            </a:endParaRPr>
          </a:p>
        </p:txBody>
      </p:sp>
      <p:sp>
        <p:nvSpPr>
          <p:cNvPr id="10" name="object 7"/>
          <p:cNvSpPr/>
          <p:nvPr/>
        </p:nvSpPr>
        <p:spPr>
          <a:xfrm>
            <a:off x="2260600" y="2987675"/>
            <a:ext cx="1027113" cy="307975"/>
          </a:xfrm>
          <a:custGeom>
            <a:avLst/>
            <a:gdLst/>
            <a:ahLst/>
            <a:cxnLst/>
            <a:pathLst>
              <a:path w="2177415" h="899794">
                <a:moveTo>
                  <a:pt x="2165426" y="899668"/>
                </a:moveTo>
                <a:lnTo>
                  <a:pt x="0" y="29464"/>
                </a:lnTo>
                <a:lnTo>
                  <a:pt x="11849" y="0"/>
                </a:lnTo>
                <a:lnTo>
                  <a:pt x="2177262" y="870204"/>
                </a:lnTo>
                <a:lnTo>
                  <a:pt x="2165426" y="899668"/>
                </a:lnTo>
                <a:close/>
              </a:path>
            </a:pathLst>
          </a:custGeom>
          <a:solidFill>
            <a:srgbClr val="000000"/>
          </a:solidFill>
          <a:ln w="9525">
            <a:noFill/>
          </a:ln>
        </p:spPr>
        <p:txBody>
          <a:bodyPr/>
          <a:p>
            <a:endParaRPr lang="zh-CN" altLang="en-US"/>
          </a:p>
        </p:txBody>
      </p:sp>
      <p:sp>
        <p:nvSpPr>
          <p:cNvPr id="11" name="object 8"/>
          <p:cNvSpPr txBox="1"/>
          <p:nvPr/>
        </p:nvSpPr>
        <p:spPr>
          <a:xfrm>
            <a:off x="1270000" y="2667000"/>
            <a:ext cx="815975" cy="320675"/>
          </a:xfrm>
          <a:prstGeom prst="rect">
            <a:avLst/>
          </a:prstGeom>
          <a:noFill/>
          <a:ln w="9525">
            <a:noFill/>
          </a:ln>
        </p:spPr>
        <p:txBody>
          <a:bodyPr wrap="square" lIns="0" tIns="12700" rIns="0" bIns="0" anchor="t" anchorCtr="0">
            <a:spAutoFit/>
          </a:bodyPr>
          <a:p>
            <a:pPr marL="12700">
              <a:spcBef>
                <a:spcPts val="100"/>
              </a:spcBef>
            </a:pPr>
            <a:r>
              <a:rPr lang="zh-CN" altLang="zh-CN" b="0" dirty="0">
                <a:latin typeface="宋体" panose="02010600030101010101" pitchFamily="2" charset="-122"/>
                <a:ea typeface="宋体" panose="02010600030101010101" pitchFamily="2" charset="-122"/>
              </a:rPr>
              <a:t>滚动体</a:t>
            </a:r>
            <a:endParaRPr lang="zh-CN" altLang="zh-CN" b="0" dirty="0">
              <a:latin typeface="宋体" panose="02010600030101010101" pitchFamily="2" charset="-122"/>
              <a:ea typeface="宋体" panose="02010600030101010101" pitchFamily="2" charset="-122"/>
            </a:endParaRPr>
          </a:p>
        </p:txBody>
      </p:sp>
      <p:sp>
        <p:nvSpPr>
          <p:cNvPr id="12" name="object 9"/>
          <p:cNvSpPr/>
          <p:nvPr/>
        </p:nvSpPr>
        <p:spPr>
          <a:xfrm>
            <a:off x="4887913" y="3448050"/>
            <a:ext cx="1430337" cy="393700"/>
          </a:xfrm>
          <a:custGeom>
            <a:avLst/>
            <a:gdLst/>
            <a:ahLst/>
            <a:cxnLst/>
            <a:pathLst>
              <a:path w="2247265" h="540385">
                <a:moveTo>
                  <a:pt x="7035" y="540372"/>
                </a:moveTo>
                <a:lnTo>
                  <a:pt x="0" y="509409"/>
                </a:lnTo>
                <a:lnTo>
                  <a:pt x="2240191" y="0"/>
                </a:lnTo>
                <a:lnTo>
                  <a:pt x="2247239" y="30962"/>
                </a:lnTo>
                <a:lnTo>
                  <a:pt x="7035" y="540372"/>
                </a:lnTo>
                <a:close/>
              </a:path>
            </a:pathLst>
          </a:custGeom>
          <a:solidFill>
            <a:srgbClr val="000000"/>
          </a:solidFill>
          <a:ln w="9525">
            <a:noFill/>
          </a:ln>
        </p:spPr>
        <p:txBody>
          <a:bodyPr/>
          <a:p>
            <a:endParaRPr lang="zh-CN" altLang="en-US"/>
          </a:p>
        </p:txBody>
      </p:sp>
      <p:sp>
        <p:nvSpPr>
          <p:cNvPr id="13" name="object 10"/>
          <p:cNvSpPr txBox="1"/>
          <p:nvPr/>
        </p:nvSpPr>
        <p:spPr>
          <a:xfrm>
            <a:off x="6564313" y="3268663"/>
            <a:ext cx="1066800" cy="320675"/>
          </a:xfrm>
          <a:prstGeom prst="rect">
            <a:avLst/>
          </a:prstGeom>
          <a:noFill/>
          <a:ln w="9525">
            <a:noFill/>
          </a:ln>
        </p:spPr>
        <p:txBody>
          <a:bodyPr wrap="square" lIns="0" tIns="12700" rIns="0" bIns="0" anchor="t" anchorCtr="0">
            <a:spAutoFit/>
          </a:bodyPr>
          <a:p>
            <a:pPr marL="12700">
              <a:spcBef>
                <a:spcPts val="100"/>
              </a:spcBef>
            </a:pPr>
            <a:r>
              <a:rPr lang="zh-CN" altLang="zh-CN" b="0" dirty="0">
                <a:latin typeface="宋体" panose="02010600030101010101" pitchFamily="2" charset="-122"/>
                <a:ea typeface="宋体" panose="02010600030101010101" pitchFamily="2" charset="-122"/>
              </a:rPr>
              <a:t>保持架</a:t>
            </a:r>
            <a:endParaRPr lang="zh-CN" altLang="zh-CN" b="0" dirty="0">
              <a:latin typeface="宋体" panose="02010600030101010101" pitchFamily="2" charset="-122"/>
              <a:ea typeface="宋体" panose="02010600030101010101" pitchFamily="2" charset="-122"/>
            </a:endParaRPr>
          </a:p>
        </p:txBody>
      </p:sp>
      <p:sp>
        <p:nvSpPr>
          <p:cNvPr id="16407" name="矩形 1"/>
          <p:cNvSpPr/>
          <p:nvPr/>
        </p:nvSpPr>
        <p:spPr>
          <a:xfrm>
            <a:off x="1835468" y="287973"/>
            <a:ext cx="5303837"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7   </a:t>
            </a:r>
            <a:r>
              <a:rPr lang="zh-CN" altLang="en-US" sz="2400">
                <a:solidFill>
                  <a:srgbClr val="FFFF00"/>
                </a:solidFill>
                <a:latin typeface="Arial" panose="020B0604020202020204" pitchFamily="34" charset="0"/>
                <a:ea typeface="黑体" panose="02010609060101010101" pitchFamily="2" charset="-122"/>
              </a:rPr>
              <a:t>支撑零部件     </a:t>
            </a:r>
            <a:r>
              <a:rPr lang="en-US" altLang="zh-CN" sz="2400">
                <a:solidFill>
                  <a:srgbClr val="FFFF00"/>
                </a:solidFill>
                <a:latin typeface="Arial" panose="020B0604020202020204" pitchFamily="34" charset="0"/>
                <a:ea typeface="黑体" panose="02010609060101010101" pitchFamily="2" charset="-122"/>
              </a:rPr>
              <a:t>7-3   </a:t>
            </a:r>
            <a:r>
              <a:rPr lang="zh-CN" altLang="en-US" sz="2400">
                <a:solidFill>
                  <a:srgbClr val="FFFF00"/>
                </a:solidFill>
                <a:latin typeface="Arial" panose="020B0604020202020204" pitchFamily="34" charset="0"/>
                <a:ea typeface="黑体" panose="02010609060101010101" pitchFamily="2" charset="-122"/>
              </a:rPr>
              <a:t>滚动轴承</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nodeType="withEffect">
                                  <p:stCondLst>
                                    <p:cond delay="0"/>
                                  </p:stCondLst>
                                  <p:childTnLst>
                                    <p:set>
                                      <p:cBhvr>
                                        <p:cTn id="15" dur="1" fill="hold">
                                          <p:stCondLst>
                                            <p:cond delay="0"/>
                                          </p:stCondLst>
                                        </p:cTn>
                                        <p:tgtEl>
                                          <p:spTgt spid="8211">
                                            <p:txEl>
                                              <p:charRg st="0"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000" fill="hold">
                                          <p:stCondLst>
                                            <p:cond delay="0"/>
                                          </p:stCondLst>
                                        </p:cTn>
                                        <p:tgtEl>
                                          <p:spTgt spid="5"/>
                                        </p:tgtEl>
                                        <p:attrNameLst>
                                          <p:attrName>style.visibility</p:attrName>
                                        </p:attrNameLst>
                                      </p:cBhvr>
                                      <p:to>
                                        <p:strVal val="visible"/>
                                      </p:to>
                                    </p:set>
                                    <p:animEffect transition="in" filter="wipe(left)">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ox(in)">
                                      <p:cBhvr>
                                        <p:cTn id="25" dur="2000"/>
                                        <p:tgtEl>
                                          <p:spTgt spid="4"/>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ox(in)">
                                      <p:cBhvr>
                                        <p:cTn id="28" dur="2000"/>
                                        <p:tgtEl>
                                          <p:spTgt spid="6"/>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ox(in)">
                                      <p:cBhvr>
                                        <p:cTn id="31" dur="2000"/>
                                        <p:tgtEl>
                                          <p:spTgt spid="7"/>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2000"/>
                                        <p:tgtEl>
                                          <p:spTgt spid="8"/>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2000"/>
                                        <p:tgtEl>
                                          <p:spTgt spid="9"/>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ox(in)">
                                      <p:cBhvr>
                                        <p:cTn id="40" dur="2000"/>
                                        <p:tgtEl>
                                          <p:spTgt spid="10"/>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ox(in)">
                                      <p:cBhvr>
                                        <p:cTn id="43" dur="2000"/>
                                        <p:tgtEl>
                                          <p:spTgt spid="11"/>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2000"/>
                                        <p:tgtEl>
                                          <p:spTgt spid="12"/>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ox(in)">
                                      <p:cBhvr>
                                        <p:cTn id="4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 grpId="0"/>
      <p:bldP spid="4" grpId="0" bldLvl="0" animBg="1"/>
      <p:bldP spid="6" grpId="0" bldLvl="0" animBg="1"/>
      <p:bldP spid="7" grpId="0"/>
      <p:bldP spid="8" grpId="0" bldLvl="0" animBg="1"/>
      <p:bldP spid="9" grpId="0"/>
      <p:bldP spid="10" grpId="0" bldLvl="0" animBg="1"/>
      <p:bldP spid="11" grpId="0"/>
      <p:bldP spid="12" grpId="0" bldLvl="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3"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258888" y="6151563"/>
            <a:ext cx="6535737" cy="14287"/>
          </a:xfrm>
          <a:prstGeom prst="line">
            <a:avLst/>
          </a:prstGeom>
          <a:ln w="60325" cap="flat" cmpd="thickThin">
            <a:solidFill>
              <a:srgbClr val="99CC00"/>
            </a:solidFill>
            <a:prstDash val="solid"/>
            <a:round/>
            <a:headEnd type="none" w="med" len="med"/>
            <a:tailEnd type="none" w="med" len="med"/>
          </a:ln>
        </p:spPr>
      </p:sp>
      <p:grpSp>
        <p:nvGrpSpPr>
          <p:cNvPr id="18435" name="组合 287753"/>
          <p:cNvGrpSpPr/>
          <p:nvPr/>
        </p:nvGrpSpPr>
        <p:grpSpPr>
          <a:xfrm>
            <a:off x="0" y="115888"/>
            <a:ext cx="9144000" cy="936625"/>
            <a:chOff x="0" y="73"/>
            <a:chExt cx="5760" cy="590"/>
          </a:xfrm>
        </p:grpSpPr>
        <p:sp>
          <p:nvSpPr>
            <p:cNvPr id="18436"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18437" name="组合 287755"/>
            <p:cNvGrpSpPr/>
            <p:nvPr/>
          </p:nvGrpSpPr>
          <p:grpSpPr>
            <a:xfrm>
              <a:off x="0" y="73"/>
              <a:ext cx="5760" cy="590"/>
              <a:chOff x="0" y="0"/>
              <a:chExt cx="5760" cy="646"/>
            </a:xfrm>
          </p:grpSpPr>
          <p:sp>
            <p:nvSpPr>
              <p:cNvPr id="18438"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18439"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18440"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18441"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18442"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4363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8211" name="文本框 1"/>
          <p:cNvSpPr txBox="1"/>
          <p:nvPr/>
        </p:nvSpPr>
        <p:spPr>
          <a:xfrm>
            <a:off x="1235075" y="1052513"/>
            <a:ext cx="5006975" cy="460375"/>
          </a:xfrm>
          <a:prstGeom prst="rect">
            <a:avLst/>
          </a:prstGeom>
          <a:noFill/>
          <a:ln w="9525">
            <a:noFill/>
          </a:ln>
        </p:spPr>
        <p:txBody>
          <a:bodyPr wrap="square" anchor="t" anchorCtr="0">
            <a:spAutoFit/>
          </a:bodyPr>
          <a:p>
            <a:r>
              <a:rPr lang="zh-CN" altLang="en-US" sz="2400" b="0">
                <a:latin typeface="黑体" panose="02010609060101010101" pitchFamily="2" charset="-122"/>
                <a:ea typeface="黑体" panose="02010609060101010101" pitchFamily="2" charset="-122"/>
              </a:rPr>
              <a:t>二、滚动轴承的结构与分类</a:t>
            </a:r>
            <a:endParaRPr lang="zh-CN" altLang="en-US" sz="2400" b="0">
              <a:latin typeface="黑体" panose="02010609060101010101" pitchFamily="2" charset="-122"/>
              <a:ea typeface="黑体" panose="02010609060101010101" pitchFamily="2" charset="-122"/>
            </a:endParaRPr>
          </a:p>
        </p:txBody>
      </p:sp>
      <p:sp>
        <p:nvSpPr>
          <p:cNvPr id="5" name="文本框 4"/>
          <p:cNvSpPr txBox="1"/>
          <p:nvPr>
            <p:custDataLst>
              <p:tags r:id="rId3"/>
            </p:custDataLst>
          </p:nvPr>
        </p:nvSpPr>
        <p:spPr>
          <a:xfrm>
            <a:off x="1216025" y="1800225"/>
            <a:ext cx="3973513" cy="706438"/>
          </a:xfrm>
          <a:prstGeom prst="rect">
            <a:avLst/>
          </a:prstGeom>
          <a:noFill/>
          <a:ln w="9525">
            <a:noFill/>
          </a:ln>
        </p:spPr>
        <p:txBody>
          <a:bodyPr wrap="square" anchor="t" anchorCtr="0">
            <a:spAutoFit/>
          </a:bodyPr>
          <a:p>
            <a:r>
              <a:rPr lang="en-US" altLang="zh-CN" b="0">
                <a:latin typeface="宋体" panose="02010600030101010101" pitchFamily="2" charset="-122"/>
                <a:ea typeface="宋体" panose="02010600030101010101" pitchFamily="2" charset="-122"/>
              </a:rPr>
              <a:t>1</a:t>
            </a:r>
            <a:r>
              <a:rPr lang="zh-CN" altLang="en-US" b="0">
                <a:latin typeface="宋体" panose="02010600030101010101" pitchFamily="2" charset="-122"/>
                <a:ea typeface="宋体" panose="02010600030101010101" pitchFamily="2" charset="-122"/>
              </a:rPr>
              <a:t>、滚动</a:t>
            </a:r>
            <a:r>
              <a:rPr lang="en-US" altLang="zh-CN" b="0">
                <a:latin typeface="宋体" panose="02010600030101010101" pitchFamily="2" charset="-122"/>
                <a:ea typeface="宋体" panose="02010600030101010101" pitchFamily="2" charset="-122"/>
              </a:rPr>
              <a:t>轴</a:t>
            </a:r>
            <a:r>
              <a:rPr lang="zh-CN" altLang="en-US" b="0">
                <a:latin typeface="宋体" panose="02010600030101010101" pitchFamily="2" charset="-122"/>
                <a:ea typeface="宋体" panose="02010600030101010101" pitchFamily="2" charset="-122"/>
              </a:rPr>
              <a:t>承</a:t>
            </a:r>
            <a:r>
              <a:rPr lang="en-US" altLang="zh-CN" b="0">
                <a:latin typeface="宋体" panose="02010600030101010101" pitchFamily="2" charset="-122"/>
                <a:ea typeface="宋体" panose="02010600030101010101" pitchFamily="2" charset="-122"/>
              </a:rPr>
              <a:t>的</a:t>
            </a:r>
            <a:r>
              <a:rPr lang="zh-CN" altLang="en-US" b="0">
                <a:latin typeface="宋体" panose="02010600030101010101" pitchFamily="2" charset="-122"/>
                <a:ea typeface="宋体" panose="02010600030101010101" pitchFamily="2" charset="-122"/>
              </a:rPr>
              <a:t>结构</a:t>
            </a:r>
            <a:endParaRPr lang="en-US" altLang="zh-CN" b="0">
              <a:latin typeface="宋体" panose="02010600030101010101" pitchFamily="2" charset="-122"/>
              <a:ea typeface="宋体" panose="02010600030101010101" pitchFamily="2" charset="-122"/>
            </a:endParaRPr>
          </a:p>
          <a:p>
            <a:endParaRPr lang="zh-CN" altLang="zh-CN" b="0">
              <a:latin typeface="宋体" panose="02010600030101010101" pitchFamily="2" charset="-122"/>
              <a:ea typeface="宋体" panose="02010600030101010101" pitchFamily="2" charset="-122"/>
            </a:endParaRPr>
          </a:p>
        </p:txBody>
      </p:sp>
      <p:sp>
        <p:nvSpPr>
          <p:cNvPr id="18453" name="object 2"/>
          <p:cNvSpPr txBox="1"/>
          <p:nvPr/>
        </p:nvSpPr>
        <p:spPr>
          <a:xfrm>
            <a:off x="4905375" y="5481638"/>
            <a:ext cx="1179513" cy="319087"/>
          </a:xfrm>
          <a:prstGeom prst="rect">
            <a:avLst/>
          </a:prstGeom>
          <a:noFill/>
          <a:ln w="9525">
            <a:noFill/>
          </a:ln>
        </p:spPr>
        <p:txBody>
          <a:bodyPr wrap="square" lIns="0" tIns="12700" rIns="0" bIns="0" anchor="t" anchorCtr="0">
            <a:spAutoFit/>
          </a:bodyPr>
          <a:p>
            <a:pPr marL="12700">
              <a:spcBef>
                <a:spcPts val="100"/>
              </a:spcBef>
            </a:pPr>
            <a:r>
              <a:rPr lang="zh-CN" altLang="zh-CN" b="0" dirty="0">
                <a:latin typeface="宋体" panose="02010600030101010101" pitchFamily="2" charset="-122"/>
                <a:ea typeface="宋体" panose="02010600030101010101" pitchFamily="2" charset="-122"/>
              </a:rPr>
              <a:t>圆锥滚子</a:t>
            </a:r>
            <a:endParaRPr lang="zh-CN" altLang="zh-CN" b="0" dirty="0">
              <a:latin typeface="宋体" panose="02010600030101010101" pitchFamily="2" charset="-122"/>
              <a:ea typeface="宋体" panose="02010600030101010101" pitchFamily="2" charset="-122"/>
            </a:endParaRPr>
          </a:p>
        </p:txBody>
      </p:sp>
      <p:sp>
        <p:nvSpPr>
          <p:cNvPr id="3" name="object 3"/>
          <p:cNvSpPr txBox="1"/>
          <p:nvPr/>
        </p:nvSpPr>
        <p:spPr>
          <a:xfrm>
            <a:off x="3444875" y="3821113"/>
            <a:ext cx="1031875" cy="628650"/>
          </a:xfrm>
          <a:prstGeom prst="rect">
            <a:avLst/>
          </a:prstGeom>
        </p:spPr>
        <p:txBody>
          <a:bodyPr vert="horz" wrap="square" lIns="0" tIns="12700" rIns="0" bIns="0" rtlCol="0">
            <a:spAutoFit/>
          </a:bodyPr>
          <a:p>
            <a:pPr marL="12700">
              <a:spcBef>
                <a:spcPts val="100"/>
              </a:spcBef>
            </a:pPr>
            <a:r>
              <a:rPr b="0" noProof="1" dirty="0">
                <a:latin typeface="宋体" panose="02010600030101010101" pitchFamily="2" charset="-122"/>
                <a:ea typeface="宋体" panose="02010600030101010101" pitchFamily="2" charset="-122"/>
                <a:cs typeface="宋体" panose="02010600030101010101" pitchFamily="2" charset="-122"/>
              </a:rPr>
              <a:t>球面滚子</a:t>
            </a:r>
            <a:r>
              <a:rPr b="0" spc="-5" noProof="1" dirty="0">
                <a:latin typeface="宋体" panose="02010600030101010101" pitchFamily="2" charset="-122"/>
                <a:ea typeface="宋体" panose="02010600030101010101" pitchFamily="2" charset="-122"/>
                <a:cs typeface="宋体" panose="02010600030101010101" pitchFamily="2" charset="-122"/>
              </a:rPr>
              <a:t>(</a:t>
            </a:r>
            <a:r>
              <a:rPr b="0" noProof="1" dirty="0">
                <a:latin typeface="宋体" panose="02010600030101010101" pitchFamily="2" charset="-122"/>
                <a:ea typeface="宋体" panose="02010600030101010101" pitchFamily="2" charset="-122"/>
                <a:cs typeface="宋体" panose="02010600030101010101" pitchFamily="2" charset="-122"/>
              </a:rPr>
              <a:t>对称形)</a:t>
            </a:r>
            <a:endParaRPr b="0" noProof="1">
              <a:latin typeface="宋体" panose="02010600030101010101" pitchFamily="2" charset="-122"/>
              <a:ea typeface="宋体" panose="02010600030101010101" pitchFamily="2" charset="-122"/>
              <a:cs typeface="宋体" panose="02010600030101010101" pitchFamily="2" charset="-122"/>
            </a:endParaRPr>
          </a:p>
        </p:txBody>
      </p:sp>
      <p:sp>
        <p:nvSpPr>
          <p:cNvPr id="14" name="object 4"/>
          <p:cNvSpPr txBox="1"/>
          <p:nvPr/>
        </p:nvSpPr>
        <p:spPr>
          <a:xfrm>
            <a:off x="3638550" y="5481638"/>
            <a:ext cx="644525" cy="320675"/>
          </a:xfrm>
          <a:prstGeom prst="rect">
            <a:avLst/>
          </a:prstGeom>
          <a:noFill/>
          <a:ln w="9525">
            <a:noFill/>
          </a:ln>
        </p:spPr>
        <p:txBody>
          <a:bodyPr wrap="square" lIns="0" tIns="12700" rIns="0" bIns="0" anchor="t" anchorCtr="0">
            <a:spAutoFit/>
          </a:bodyPr>
          <a:p>
            <a:pPr marL="12700">
              <a:spcBef>
                <a:spcPts val="100"/>
              </a:spcBef>
            </a:pPr>
            <a:r>
              <a:rPr lang="zh-CN" altLang="zh-CN" b="0" dirty="0">
                <a:latin typeface="宋体" panose="02010600030101010101" pitchFamily="2" charset="-122"/>
                <a:ea typeface="宋体" panose="02010600030101010101" pitchFamily="2" charset="-122"/>
              </a:rPr>
              <a:t>滚针</a:t>
            </a:r>
            <a:endParaRPr lang="zh-CN" altLang="zh-CN" b="0" dirty="0">
              <a:latin typeface="宋体" panose="02010600030101010101" pitchFamily="2" charset="-122"/>
              <a:ea typeface="宋体" panose="02010600030101010101" pitchFamily="2" charset="-122"/>
            </a:endParaRPr>
          </a:p>
        </p:txBody>
      </p:sp>
      <p:sp>
        <p:nvSpPr>
          <p:cNvPr id="15" name="object 5"/>
          <p:cNvSpPr txBox="1"/>
          <p:nvPr/>
        </p:nvSpPr>
        <p:spPr>
          <a:xfrm>
            <a:off x="6610350" y="3821113"/>
            <a:ext cx="546100" cy="628650"/>
          </a:xfrm>
          <a:prstGeom prst="rect">
            <a:avLst/>
          </a:prstGeom>
          <a:noFill/>
          <a:ln w="9525">
            <a:noFill/>
          </a:ln>
        </p:spPr>
        <p:txBody>
          <a:bodyPr wrap="square" lIns="0" tIns="12700" rIns="0" bIns="0" anchor="t" anchorCtr="0">
            <a:spAutoFit/>
          </a:bodyPr>
          <a:p>
            <a:pPr marL="12700">
              <a:spcBef>
                <a:spcPts val="100"/>
              </a:spcBef>
            </a:pPr>
            <a:r>
              <a:rPr lang="zh-CN" altLang="zh-CN" b="0" dirty="0">
                <a:latin typeface="宋体" panose="02010600030101010101" pitchFamily="2" charset="-122"/>
                <a:ea typeface="宋体" panose="02010600030101010101" pitchFamily="2" charset="-122"/>
              </a:rPr>
              <a:t>圆柱滚子</a:t>
            </a:r>
            <a:endParaRPr lang="zh-CN" altLang="zh-CN" b="0" dirty="0">
              <a:latin typeface="宋体" panose="02010600030101010101" pitchFamily="2" charset="-122"/>
              <a:ea typeface="宋体" panose="02010600030101010101" pitchFamily="2" charset="-122"/>
            </a:endParaRPr>
          </a:p>
        </p:txBody>
      </p:sp>
      <p:sp>
        <p:nvSpPr>
          <p:cNvPr id="16" name="object 6"/>
          <p:cNvSpPr txBox="1"/>
          <p:nvPr/>
        </p:nvSpPr>
        <p:spPr>
          <a:xfrm>
            <a:off x="1625600" y="4578350"/>
            <a:ext cx="1289050" cy="320675"/>
          </a:xfrm>
          <a:prstGeom prst="rect">
            <a:avLst/>
          </a:prstGeom>
          <a:noFill/>
          <a:ln w="9525">
            <a:noFill/>
          </a:ln>
        </p:spPr>
        <p:txBody>
          <a:bodyPr wrap="square" lIns="0" tIns="12700" rIns="0" bIns="0" anchor="t" anchorCtr="0">
            <a:spAutoFit/>
          </a:bodyPr>
          <a:p>
            <a:pPr marL="12700">
              <a:spcBef>
                <a:spcPts val="100"/>
              </a:spcBef>
            </a:pPr>
            <a:r>
              <a:rPr lang="zh-CN" altLang="zh-CN" b="0" dirty="0">
                <a:latin typeface="宋体" panose="02010600030101010101" pitchFamily="2" charset="-122"/>
                <a:ea typeface="宋体" panose="02010600030101010101" pitchFamily="2" charset="-122"/>
              </a:rPr>
              <a:t>滚珠（钢球）</a:t>
            </a:r>
            <a:endParaRPr lang="zh-CN" altLang="zh-CN" b="0" dirty="0">
              <a:latin typeface="宋体" panose="02010600030101010101" pitchFamily="2" charset="-122"/>
              <a:ea typeface="宋体" panose="02010600030101010101" pitchFamily="2" charset="-122"/>
            </a:endParaRPr>
          </a:p>
        </p:txBody>
      </p:sp>
      <p:sp>
        <p:nvSpPr>
          <p:cNvPr id="17" name="object 7"/>
          <p:cNvSpPr txBox="1"/>
          <p:nvPr/>
        </p:nvSpPr>
        <p:spPr>
          <a:xfrm>
            <a:off x="4905375" y="3781425"/>
            <a:ext cx="1163638" cy="627063"/>
          </a:xfrm>
          <a:prstGeom prst="rect">
            <a:avLst/>
          </a:prstGeom>
        </p:spPr>
        <p:txBody>
          <a:bodyPr vert="horz" wrap="square" lIns="0" tIns="12700" rIns="0" bIns="0" rtlCol="0">
            <a:spAutoFit/>
          </a:bodyPr>
          <a:p>
            <a:pPr marL="12700">
              <a:spcBef>
                <a:spcPts val="100"/>
              </a:spcBef>
            </a:pPr>
            <a:r>
              <a:rPr b="0" noProof="1" dirty="0">
                <a:latin typeface="宋体" panose="02010600030101010101" pitchFamily="2" charset="-122"/>
                <a:ea typeface="宋体" panose="02010600030101010101" pitchFamily="2" charset="-122"/>
                <a:cs typeface="宋体" panose="02010600030101010101" pitchFamily="2" charset="-122"/>
              </a:rPr>
              <a:t>球面滚子</a:t>
            </a:r>
            <a:r>
              <a:rPr b="0" spc="-5" noProof="1" dirty="0">
                <a:latin typeface="宋体" panose="02010600030101010101" pitchFamily="2" charset="-122"/>
                <a:ea typeface="宋体" panose="02010600030101010101" pitchFamily="2" charset="-122"/>
                <a:cs typeface="宋体" panose="02010600030101010101" pitchFamily="2" charset="-122"/>
              </a:rPr>
              <a:t>(</a:t>
            </a:r>
            <a:r>
              <a:rPr b="0" noProof="1" dirty="0">
                <a:latin typeface="宋体" panose="02010600030101010101" pitchFamily="2" charset="-122"/>
                <a:ea typeface="宋体" panose="02010600030101010101" pitchFamily="2" charset="-122"/>
                <a:cs typeface="宋体" panose="02010600030101010101" pitchFamily="2" charset="-122"/>
              </a:rPr>
              <a:t>非对称形)</a:t>
            </a:r>
            <a:endParaRPr b="0" noProof="1">
              <a:latin typeface="宋体" panose="02010600030101010101" pitchFamily="2" charset="-122"/>
              <a:ea typeface="宋体" panose="02010600030101010101" pitchFamily="2" charset="-122"/>
              <a:cs typeface="宋体" panose="02010600030101010101" pitchFamily="2" charset="-122"/>
            </a:endParaRPr>
          </a:p>
        </p:txBody>
      </p:sp>
      <p:sp>
        <p:nvSpPr>
          <p:cNvPr id="18" name="object 8"/>
          <p:cNvSpPr/>
          <p:nvPr/>
        </p:nvSpPr>
        <p:spPr>
          <a:xfrm>
            <a:off x="1916113" y="3524250"/>
            <a:ext cx="787400" cy="884238"/>
          </a:xfrm>
          <a:prstGeom prst="rect">
            <a:avLst/>
          </a:prstGeom>
          <a:blipFill rotWithShape="1">
            <a:blip r:embed="rId4"/>
            <a:stretch>
              <a:fillRect/>
            </a:stretch>
          </a:blipFill>
          <a:ln w="9525">
            <a:noFill/>
          </a:ln>
        </p:spPr>
        <p:txBody>
          <a:bodyPr wrap="square" lIns="0" tIns="0" rIns="0" bIns="0" anchor="t" anchorCtr="0"/>
          <a:p>
            <a:endParaRPr lang="zh-CN" altLang="zh-CN" b="0">
              <a:latin typeface="宋体" panose="02010600030101010101" pitchFamily="2" charset="-122"/>
              <a:ea typeface="宋体" panose="02010600030101010101" pitchFamily="2" charset="-122"/>
            </a:endParaRPr>
          </a:p>
        </p:txBody>
      </p:sp>
      <p:sp>
        <p:nvSpPr>
          <p:cNvPr id="19" name="object 9"/>
          <p:cNvSpPr/>
          <p:nvPr/>
        </p:nvSpPr>
        <p:spPr>
          <a:xfrm>
            <a:off x="3570288" y="2930525"/>
            <a:ext cx="681037" cy="654050"/>
          </a:xfrm>
          <a:prstGeom prst="rect">
            <a:avLst/>
          </a:prstGeom>
          <a:blipFill rotWithShape="1">
            <a:blip r:embed="rId5"/>
            <a:stretch>
              <a:fillRect/>
            </a:stretch>
          </a:blipFill>
          <a:ln w="9525">
            <a:noFill/>
          </a:ln>
        </p:spPr>
        <p:txBody>
          <a:bodyPr wrap="square" lIns="0" tIns="0" rIns="0" bIns="0" anchor="t" anchorCtr="0"/>
          <a:p>
            <a:endParaRPr lang="zh-CN" altLang="zh-CN" b="0">
              <a:latin typeface="宋体" panose="02010600030101010101" pitchFamily="2" charset="-122"/>
              <a:ea typeface="宋体" panose="02010600030101010101" pitchFamily="2" charset="-122"/>
            </a:endParaRPr>
          </a:p>
        </p:txBody>
      </p:sp>
      <p:sp>
        <p:nvSpPr>
          <p:cNvPr id="20" name="object 10"/>
          <p:cNvSpPr/>
          <p:nvPr/>
        </p:nvSpPr>
        <p:spPr>
          <a:xfrm>
            <a:off x="5164138" y="2873375"/>
            <a:ext cx="647700" cy="711200"/>
          </a:xfrm>
          <a:prstGeom prst="rect">
            <a:avLst/>
          </a:prstGeom>
          <a:blipFill rotWithShape="1">
            <a:blip r:embed="rId6"/>
            <a:stretch>
              <a:fillRect/>
            </a:stretch>
          </a:blipFill>
          <a:ln w="9525">
            <a:noFill/>
          </a:ln>
        </p:spPr>
        <p:txBody>
          <a:bodyPr wrap="square" lIns="0" tIns="0" rIns="0" bIns="0" anchor="t" anchorCtr="0"/>
          <a:p>
            <a:endParaRPr lang="zh-CN" altLang="zh-CN" b="0">
              <a:latin typeface="宋体" panose="02010600030101010101" pitchFamily="2" charset="-122"/>
              <a:ea typeface="宋体" panose="02010600030101010101" pitchFamily="2" charset="-122"/>
            </a:endParaRPr>
          </a:p>
        </p:txBody>
      </p:sp>
      <p:sp>
        <p:nvSpPr>
          <p:cNvPr id="21" name="object 11"/>
          <p:cNvSpPr/>
          <p:nvPr/>
        </p:nvSpPr>
        <p:spPr>
          <a:xfrm>
            <a:off x="6683375" y="2887663"/>
            <a:ext cx="536575" cy="633412"/>
          </a:xfrm>
          <a:prstGeom prst="rect">
            <a:avLst/>
          </a:prstGeom>
          <a:blipFill rotWithShape="1">
            <a:blip r:embed="rId7"/>
            <a:stretch>
              <a:fillRect/>
            </a:stretch>
          </a:blipFill>
          <a:ln w="9525">
            <a:noFill/>
          </a:ln>
        </p:spPr>
        <p:txBody>
          <a:bodyPr wrap="square" lIns="0" tIns="0" rIns="0" bIns="0" anchor="t" anchorCtr="0"/>
          <a:p>
            <a:endParaRPr lang="zh-CN" altLang="zh-CN" b="0">
              <a:latin typeface="宋体" panose="02010600030101010101" pitchFamily="2" charset="-122"/>
              <a:ea typeface="宋体" panose="02010600030101010101" pitchFamily="2" charset="-122"/>
            </a:endParaRPr>
          </a:p>
        </p:txBody>
      </p:sp>
      <p:sp>
        <p:nvSpPr>
          <p:cNvPr id="22" name="object 12"/>
          <p:cNvSpPr/>
          <p:nvPr/>
        </p:nvSpPr>
        <p:spPr>
          <a:xfrm>
            <a:off x="3546475" y="4700588"/>
            <a:ext cx="827088" cy="417512"/>
          </a:xfrm>
          <a:prstGeom prst="rect">
            <a:avLst/>
          </a:prstGeom>
          <a:blipFill rotWithShape="1">
            <a:blip r:embed="rId8"/>
            <a:stretch>
              <a:fillRect/>
            </a:stretch>
          </a:blipFill>
          <a:ln w="9525">
            <a:noFill/>
          </a:ln>
        </p:spPr>
        <p:txBody>
          <a:bodyPr wrap="square" lIns="0" tIns="0" rIns="0" bIns="0" anchor="t" anchorCtr="0"/>
          <a:p>
            <a:endParaRPr lang="zh-CN" altLang="zh-CN" b="0">
              <a:latin typeface="宋体" panose="02010600030101010101" pitchFamily="2" charset="-122"/>
              <a:ea typeface="宋体" panose="02010600030101010101" pitchFamily="2" charset="-122"/>
            </a:endParaRPr>
          </a:p>
        </p:txBody>
      </p:sp>
      <p:sp>
        <p:nvSpPr>
          <p:cNvPr id="23" name="object 13"/>
          <p:cNvSpPr/>
          <p:nvPr/>
        </p:nvSpPr>
        <p:spPr>
          <a:xfrm>
            <a:off x="5189538" y="4578350"/>
            <a:ext cx="596900" cy="661988"/>
          </a:xfrm>
          <a:prstGeom prst="rect">
            <a:avLst/>
          </a:prstGeom>
          <a:blipFill rotWithShape="1">
            <a:blip r:embed="rId9"/>
            <a:stretch>
              <a:fillRect/>
            </a:stretch>
          </a:blipFill>
          <a:ln w="9525">
            <a:noFill/>
          </a:ln>
        </p:spPr>
        <p:txBody>
          <a:bodyPr wrap="square" lIns="0" tIns="0" rIns="0" bIns="0" anchor="t" anchorCtr="0"/>
          <a:p>
            <a:endParaRPr lang="zh-CN" altLang="zh-CN" b="0">
              <a:latin typeface="宋体" panose="02010600030101010101" pitchFamily="2" charset="-122"/>
              <a:ea typeface="宋体" panose="02010600030101010101" pitchFamily="2" charset="-122"/>
            </a:endParaRPr>
          </a:p>
        </p:txBody>
      </p:sp>
      <p:sp>
        <p:nvSpPr>
          <p:cNvPr id="29" name="object 19"/>
          <p:cNvSpPr txBox="1"/>
          <p:nvPr/>
        </p:nvSpPr>
        <p:spPr>
          <a:xfrm>
            <a:off x="3641725" y="1800225"/>
            <a:ext cx="1987550" cy="347663"/>
          </a:xfrm>
          <a:prstGeom prst="rect">
            <a:avLst/>
          </a:prstGeom>
          <a:solidFill>
            <a:schemeClr val="bg1"/>
          </a:solidFill>
          <a:ln w="9525">
            <a:noFill/>
          </a:ln>
        </p:spPr>
        <p:txBody>
          <a:bodyPr wrap="square" lIns="0" tIns="40640" rIns="0" bIns="0" anchor="t" anchorCtr="0">
            <a:spAutoFit/>
          </a:bodyPr>
          <a:p>
            <a:pPr marL="341630">
              <a:spcBef>
                <a:spcPts val="325"/>
              </a:spcBef>
            </a:pPr>
            <a:r>
              <a:rPr lang="zh-CN" altLang="zh-CN" b="0" dirty="0">
                <a:latin typeface="宋体" panose="02010600030101010101" pitchFamily="2" charset="-122"/>
                <a:ea typeface="宋体" panose="02010600030101010101" pitchFamily="2" charset="-122"/>
              </a:rPr>
              <a:t>滚动体的类型</a:t>
            </a:r>
            <a:endParaRPr lang="zh-CN" altLang="zh-CN" b="0" dirty="0">
              <a:latin typeface="宋体" panose="02010600030101010101" pitchFamily="2" charset="-122"/>
              <a:ea typeface="宋体" panose="02010600030101010101" pitchFamily="2" charset="-122"/>
            </a:endParaRPr>
          </a:p>
        </p:txBody>
      </p:sp>
      <p:sp>
        <p:nvSpPr>
          <p:cNvPr id="30" name="object 20"/>
          <p:cNvSpPr/>
          <p:nvPr/>
        </p:nvSpPr>
        <p:spPr>
          <a:xfrm flipH="1">
            <a:off x="2914650" y="2697163"/>
            <a:ext cx="106363" cy="3103562"/>
          </a:xfrm>
          <a:custGeom>
            <a:avLst/>
            <a:gdLst/>
            <a:ahLst/>
            <a:cxnLst/>
            <a:pathLst>
              <a:path w="1" h="4388485">
                <a:moveTo>
                  <a:pt x="0" y="0"/>
                </a:moveTo>
                <a:lnTo>
                  <a:pt x="0" y="4388358"/>
                </a:lnTo>
              </a:path>
            </a:pathLst>
          </a:custGeom>
          <a:noFill/>
          <a:ln w="47625" cap="flat" cmpd="sng">
            <a:solidFill>
              <a:srgbClr val="497DBA"/>
            </a:solidFill>
            <a:prstDash val="solid"/>
            <a:round/>
            <a:headEnd type="none" w="med" len="med"/>
            <a:tailEnd type="none" w="med" len="med"/>
          </a:ln>
        </p:spPr>
        <p:txBody>
          <a:bodyPr/>
          <a:p>
            <a:endParaRPr lang="zh-CN" altLang="en-US"/>
          </a:p>
        </p:txBody>
      </p:sp>
      <p:sp>
        <p:nvSpPr>
          <p:cNvPr id="31" name="object 21"/>
          <p:cNvSpPr txBox="1"/>
          <p:nvPr/>
        </p:nvSpPr>
        <p:spPr>
          <a:xfrm>
            <a:off x="982663" y="3600450"/>
            <a:ext cx="696912" cy="347663"/>
          </a:xfrm>
          <a:prstGeom prst="rect">
            <a:avLst/>
          </a:prstGeom>
          <a:solidFill>
            <a:srgbClr val="C5D9F0"/>
          </a:solidFill>
          <a:ln w="9525">
            <a:noFill/>
          </a:ln>
        </p:spPr>
        <p:txBody>
          <a:bodyPr wrap="square" lIns="0" tIns="40640" rIns="0" bIns="0" anchor="t" anchorCtr="0">
            <a:spAutoFit/>
          </a:bodyPr>
          <a:p>
            <a:pPr marL="263525">
              <a:spcBef>
                <a:spcPts val="325"/>
              </a:spcBef>
            </a:pPr>
            <a:r>
              <a:rPr lang="zh-CN" altLang="zh-CN" b="0" dirty="0">
                <a:latin typeface="宋体" panose="02010600030101010101" pitchFamily="2" charset="-122"/>
                <a:ea typeface="宋体" panose="02010600030101010101" pitchFamily="2" charset="-122"/>
              </a:rPr>
              <a:t>球</a:t>
            </a:r>
            <a:endParaRPr lang="zh-CN" altLang="zh-CN" b="0" dirty="0">
              <a:latin typeface="宋体" panose="02010600030101010101" pitchFamily="2" charset="-122"/>
              <a:ea typeface="宋体" panose="02010600030101010101" pitchFamily="2" charset="-122"/>
            </a:endParaRPr>
          </a:p>
        </p:txBody>
      </p:sp>
      <p:sp>
        <p:nvSpPr>
          <p:cNvPr id="32" name="object 22"/>
          <p:cNvSpPr txBox="1"/>
          <p:nvPr/>
        </p:nvSpPr>
        <p:spPr>
          <a:xfrm>
            <a:off x="5356225" y="2327275"/>
            <a:ext cx="958850" cy="349250"/>
          </a:xfrm>
          <a:prstGeom prst="rect">
            <a:avLst/>
          </a:prstGeom>
          <a:solidFill>
            <a:srgbClr val="C5D9F0"/>
          </a:solidFill>
          <a:ln w="9525">
            <a:noFill/>
          </a:ln>
        </p:spPr>
        <p:txBody>
          <a:bodyPr wrap="square" lIns="0" tIns="40640" rIns="0" bIns="0" anchor="t" anchorCtr="0">
            <a:spAutoFit/>
          </a:bodyPr>
          <a:p>
            <a:pPr marL="240030">
              <a:spcBef>
                <a:spcPts val="325"/>
              </a:spcBef>
            </a:pPr>
            <a:r>
              <a:rPr lang="zh-CN" altLang="zh-CN" b="0" dirty="0">
                <a:latin typeface="宋体" panose="02010600030101010101" pitchFamily="2" charset="-122"/>
                <a:ea typeface="宋体" panose="02010600030101010101" pitchFamily="2" charset="-122"/>
              </a:rPr>
              <a:t>滚子</a:t>
            </a:r>
            <a:endParaRPr lang="zh-CN" altLang="zh-CN" b="0" dirty="0">
              <a:latin typeface="宋体" panose="02010600030101010101" pitchFamily="2" charset="-122"/>
              <a:ea typeface="宋体" panose="02010600030101010101" pitchFamily="2" charset="-122"/>
            </a:endParaRPr>
          </a:p>
        </p:txBody>
      </p:sp>
      <p:sp>
        <p:nvSpPr>
          <p:cNvPr id="18462" name="矩形 1"/>
          <p:cNvSpPr/>
          <p:nvPr/>
        </p:nvSpPr>
        <p:spPr>
          <a:xfrm>
            <a:off x="1852613" y="332423"/>
            <a:ext cx="5303837"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7   </a:t>
            </a:r>
            <a:r>
              <a:rPr lang="zh-CN" altLang="en-US" sz="2400">
                <a:solidFill>
                  <a:srgbClr val="FFFF00"/>
                </a:solidFill>
                <a:latin typeface="Arial" panose="020B0604020202020204" pitchFamily="34" charset="0"/>
                <a:ea typeface="黑体" panose="02010609060101010101" pitchFamily="2" charset="-122"/>
              </a:rPr>
              <a:t>支撑零部件     </a:t>
            </a:r>
            <a:r>
              <a:rPr lang="en-US" altLang="zh-CN" sz="2400">
                <a:solidFill>
                  <a:srgbClr val="FFFF00"/>
                </a:solidFill>
                <a:latin typeface="Arial" panose="020B0604020202020204" pitchFamily="34" charset="0"/>
                <a:ea typeface="黑体" panose="02010609060101010101" pitchFamily="2" charset="-122"/>
              </a:rPr>
              <a:t>7-3   </a:t>
            </a:r>
            <a:r>
              <a:rPr lang="zh-CN" altLang="en-US" sz="2400">
                <a:solidFill>
                  <a:srgbClr val="FFFF00"/>
                </a:solidFill>
                <a:latin typeface="Arial" panose="020B0604020202020204" pitchFamily="34" charset="0"/>
                <a:ea typeface="黑体" panose="02010609060101010101" pitchFamily="2" charset="-122"/>
              </a:rPr>
              <a:t>滚动轴承</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nodeType="withEffect">
                                  <p:stCondLst>
                                    <p:cond delay="0"/>
                                  </p:stCondLst>
                                  <p:childTnLst>
                                    <p:set>
                                      <p:cBhvr>
                                        <p:cTn id="15" dur="1" fill="hold">
                                          <p:stCondLst>
                                            <p:cond delay="0"/>
                                          </p:stCondLst>
                                        </p:cTn>
                                        <p:tgtEl>
                                          <p:spTgt spid="8211">
                                            <p:txEl>
                                              <p:charRg st="0"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000" fill="hold">
                                          <p:stCondLst>
                                            <p:cond delay="0"/>
                                          </p:stCondLst>
                                        </p:cTn>
                                        <p:tgtEl>
                                          <p:spTgt spid="5"/>
                                        </p:tgtEl>
                                        <p:attrNameLst>
                                          <p:attrName>style.visibility</p:attrName>
                                        </p:attrNameLst>
                                      </p:cBhvr>
                                      <p:to>
                                        <p:strVal val="visible"/>
                                      </p:to>
                                    </p:set>
                                    <p:animEffect transition="in" filter="wipe(left)">
                                      <p:cBhvr>
                                        <p:cTn id="20" dur="1000"/>
                                        <p:tgtEl>
                                          <p:spTgt spid="5"/>
                                        </p:tgtEl>
                                      </p:cBhvr>
                                    </p:animEffect>
                                  </p:childTnLst>
                                </p:cTn>
                              </p:par>
                            </p:childTnLst>
                          </p:cTn>
                        </p:par>
                        <p:par>
                          <p:cTn id="21" fill="hold">
                            <p:stCondLst>
                              <p:cond delay="1000"/>
                            </p:stCondLst>
                            <p:childTnLst>
                              <p:par>
                                <p:cTn id="22" presetID="4"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ox(in)">
                                      <p:cBhvr>
                                        <p:cTn id="24" dur="20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linds(horizontal)">
                                      <p:cBhvr>
                                        <p:cTn id="41" dur="500"/>
                                        <p:tgtEl>
                                          <p:spTgt spid="17"/>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linds(horizontal)">
                                      <p:cBhvr>
                                        <p:cTn id="44" dur="500"/>
                                        <p:tgtEl>
                                          <p:spTgt spid="18"/>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linds(horizontal)">
                                      <p:cBhvr>
                                        <p:cTn id="50" dur="500"/>
                                        <p:tgtEl>
                                          <p:spTgt spid="20"/>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linds(horizontal)">
                                      <p:cBhvr>
                                        <p:cTn id="53" dur="500"/>
                                        <p:tgtEl>
                                          <p:spTgt spid="21"/>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linds(horizontal)">
                                      <p:cBhvr>
                                        <p:cTn id="56" dur="500"/>
                                        <p:tgtEl>
                                          <p:spTgt spid="22"/>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linds(horizontal)">
                                      <p:cBhvr>
                                        <p:cTn id="59" dur="500"/>
                                        <p:tgtEl>
                                          <p:spTgt spid="23"/>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linds(horizontal)">
                                      <p:cBhvr>
                                        <p:cTn id="62" dur="500"/>
                                        <p:tgtEl>
                                          <p:spTgt spid="31"/>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linds(horizontal)">
                                      <p:cBhvr>
                                        <p:cTn id="65" dur="500"/>
                                        <p:tgtEl>
                                          <p:spTgt spid="32"/>
                                        </p:tgtEl>
                                      </p:cBhvr>
                                    </p:animEffect>
                                  </p:childTnLst>
                                </p:cTn>
                              </p:par>
                              <p:par>
                                <p:cTn id="66" presetID="3" presetClass="entr" presetSubtype="10" fill="hold" grpId="0" nodeType="withEffect">
                                  <p:stCondLst>
                                    <p:cond delay="0"/>
                                  </p:stCondLst>
                                  <p:childTnLst>
                                    <p:set>
                                      <p:cBhvr>
                                        <p:cTn id="67" dur="1000" fill="hold">
                                          <p:stCondLst>
                                            <p:cond delay="0"/>
                                          </p:stCondLst>
                                        </p:cTn>
                                        <p:tgtEl>
                                          <p:spTgt spid="30"/>
                                        </p:tgtEl>
                                        <p:attrNameLst>
                                          <p:attrName>style.visibility</p:attrName>
                                        </p:attrNameLst>
                                      </p:cBhvr>
                                      <p:to>
                                        <p:strVal val="visible"/>
                                      </p:to>
                                    </p:set>
                                    <p:animEffect transition="in" filter="blinds(horizontal)">
                                      <p:cBhvr>
                                        <p:cTn id="68" dur="1000"/>
                                        <p:tgtEl>
                                          <p:spTgt spid="30"/>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8453"/>
                                        </p:tgtEl>
                                        <p:attrNameLst>
                                          <p:attrName>style.visibility</p:attrName>
                                        </p:attrNameLst>
                                      </p:cBhvr>
                                      <p:to>
                                        <p:strVal val="visible"/>
                                      </p:to>
                                    </p:set>
                                    <p:animEffect transition="in" filter="blinds(horizontal)">
                                      <p:cBhvr>
                                        <p:cTn id="71" dur="500"/>
                                        <p:tgtEl>
                                          <p:spTgt spid="18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 grpId="0"/>
      <p:bldP spid="29" grpId="0" bldLvl="0" animBg="1"/>
      <p:bldP spid="3" grpId="0"/>
      <p:bldP spid="14" grpId="0"/>
      <p:bldP spid="15" grpId="0"/>
      <p:bldP spid="16" grpId="0"/>
      <p:bldP spid="17" grpId="0"/>
      <p:bldP spid="18" grpId="0" bldLvl="0" animBg="1"/>
      <p:bldP spid="19" grpId="0" bldLvl="0" animBg="1"/>
      <p:bldP spid="20" grpId="0" bldLvl="0" animBg="1"/>
      <p:bldP spid="21" grpId="0" bldLvl="0" animBg="1"/>
      <p:bldP spid="22" grpId="0" bldLvl="0" animBg="1"/>
      <p:bldP spid="23" grpId="0" bldLvl="0" animBg="1"/>
      <p:bldP spid="31" grpId="0" bldLvl="0" animBg="1"/>
      <p:bldP spid="32" grpId="0" bldLvl="0" animBg="1"/>
      <p:bldP spid="30" grpId="0" bldLvl="0" animBg="1"/>
      <p:bldP spid="184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3"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20483" name="组合 287753"/>
          <p:cNvGrpSpPr/>
          <p:nvPr/>
        </p:nvGrpSpPr>
        <p:grpSpPr>
          <a:xfrm>
            <a:off x="0" y="115888"/>
            <a:ext cx="9144000" cy="936625"/>
            <a:chOff x="0" y="73"/>
            <a:chExt cx="5760" cy="590"/>
          </a:xfrm>
        </p:grpSpPr>
        <p:sp>
          <p:nvSpPr>
            <p:cNvPr id="20484"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20485" name="组合 287755"/>
            <p:cNvGrpSpPr/>
            <p:nvPr/>
          </p:nvGrpSpPr>
          <p:grpSpPr>
            <a:xfrm>
              <a:off x="0" y="73"/>
              <a:ext cx="5760" cy="590"/>
              <a:chOff x="0" y="0"/>
              <a:chExt cx="5760" cy="646"/>
            </a:xfrm>
          </p:grpSpPr>
          <p:sp>
            <p:nvSpPr>
              <p:cNvPr id="20486"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20487"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20488"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20489"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20490"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8211" name="文本框 1"/>
          <p:cNvSpPr txBox="1"/>
          <p:nvPr/>
        </p:nvSpPr>
        <p:spPr>
          <a:xfrm>
            <a:off x="1187450" y="1052513"/>
            <a:ext cx="4302125" cy="460375"/>
          </a:xfrm>
          <a:prstGeom prst="rect">
            <a:avLst/>
          </a:prstGeom>
          <a:noFill/>
          <a:ln w="9525">
            <a:noFill/>
          </a:ln>
        </p:spPr>
        <p:txBody>
          <a:bodyPr wrap="square" anchor="t" anchorCtr="0">
            <a:spAutoFit/>
          </a:bodyPr>
          <a:p>
            <a:r>
              <a:rPr lang="zh-CN" altLang="en-US" sz="2400" b="0">
                <a:latin typeface="黑体" panose="02010609060101010101" pitchFamily="2" charset="-122"/>
                <a:ea typeface="黑体" panose="02010609060101010101" pitchFamily="2" charset="-122"/>
              </a:rPr>
              <a:t>二、滚动轴承的结构与分类</a:t>
            </a:r>
            <a:endParaRPr lang="zh-CN" altLang="en-US" sz="2400" b="0">
              <a:latin typeface="黑体" panose="02010609060101010101" pitchFamily="2" charset="-122"/>
              <a:ea typeface="黑体" panose="02010609060101010101" pitchFamily="2" charset="-122"/>
            </a:endParaRPr>
          </a:p>
        </p:txBody>
      </p:sp>
      <p:sp>
        <p:nvSpPr>
          <p:cNvPr id="5" name="文本框 4"/>
          <p:cNvSpPr txBox="1"/>
          <p:nvPr>
            <p:custDataLst>
              <p:tags r:id="rId3"/>
            </p:custDataLst>
          </p:nvPr>
        </p:nvSpPr>
        <p:spPr>
          <a:xfrm>
            <a:off x="1279525" y="1665288"/>
            <a:ext cx="3973513" cy="706437"/>
          </a:xfrm>
          <a:prstGeom prst="rect">
            <a:avLst/>
          </a:prstGeom>
          <a:noFill/>
          <a:ln w="9525">
            <a:noFill/>
          </a:ln>
        </p:spPr>
        <p:txBody>
          <a:bodyPr wrap="square" anchor="t" anchorCtr="0">
            <a:spAutoFit/>
          </a:bodyPr>
          <a:p>
            <a:r>
              <a:rPr lang="en-US" altLang="zh-CN" b="0">
                <a:latin typeface="宋体" panose="02010600030101010101" pitchFamily="2" charset="-122"/>
                <a:ea typeface="宋体" panose="02010600030101010101" pitchFamily="2" charset="-122"/>
              </a:rPr>
              <a:t>2</a:t>
            </a:r>
            <a:r>
              <a:rPr lang="zh-CN" altLang="en-US" b="0">
                <a:latin typeface="宋体" panose="02010600030101010101" pitchFamily="2" charset="-122"/>
                <a:ea typeface="宋体" panose="02010600030101010101" pitchFamily="2" charset="-122"/>
              </a:rPr>
              <a:t>、滚动</a:t>
            </a:r>
            <a:r>
              <a:rPr lang="en-US" altLang="zh-CN" b="0">
                <a:latin typeface="宋体" panose="02010600030101010101" pitchFamily="2" charset="-122"/>
                <a:ea typeface="宋体" panose="02010600030101010101" pitchFamily="2" charset="-122"/>
              </a:rPr>
              <a:t>轴</a:t>
            </a:r>
            <a:r>
              <a:rPr lang="zh-CN" altLang="en-US" b="0">
                <a:latin typeface="宋体" panose="02010600030101010101" pitchFamily="2" charset="-122"/>
                <a:ea typeface="宋体" panose="02010600030101010101" pitchFamily="2" charset="-122"/>
              </a:rPr>
              <a:t>承</a:t>
            </a:r>
            <a:r>
              <a:rPr lang="en-US" altLang="zh-CN" b="0">
                <a:latin typeface="宋体" panose="02010600030101010101" pitchFamily="2" charset="-122"/>
                <a:ea typeface="宋体" panose="02010600030101010101" pitchFamily="2" charset="-122"/>
              </a:rPr>
              <a:t>的</a:t>
            </a:r>
            <a:r>
              <a:rPr lang="zh-CN" altLang="en-US" b="0">
                <a:latin typeface="宋体" panose="02010600030101010101" pitchFamily="2" charset="-122"/>
                <a:ea typeface="宋体" panose="02010600030101010101" pitchFamily="2" charset="-122"/>
              </a:rPr>
              <a:t>分类</a:t>
            </a:r>
            <a:endParaRPr lang="en-US" altLang="zh-CN" b="0">
              <a:latin typeface="宋体" panose="02010600030101010101" pitchFamily="2" charset="-122"/>
              <a:ea typeface="宋体" panose="02010600030101010101" pitchFamily="2" charset="-122"/>
            </a:endParaRPr>
          </a:p>
          <a:p>
            <a:endParaRPr lang="zh-CN" altLang="zh-CN" b="0">
              <a:latin typeface="宋体" panose="02010600030101010101" pitchFamily="2" charset="-122"/>
              <a:ea typeface="宋体" panose="02010600030101010101" pitchFamily="2" charset="-122"/>
            </a:endParaRPr>
          </a:p>
        </p:txBody>
      </p:sp>
      <p:sp>
        <p:nvSpPr>
          <p:cNvPr id="2" name="object 2"/>
          <p:cNvSpPr txBox="1"/>
          <p:nvPr/>
        </p:nvSpPr>
        <p:spPr>
          <a:xfrm>
            <a:off x="3570288" y="1665288"/>
            <a:ext cx="3186112" cy="320675"/>
          </a:xfrm>
          <a:prstGeom prst="rect">
            <a:avLst/>
          </a:prstGeom>
          <a:noFill/>
          <a:ln w="9525">
            <a:noFill/>
          </a:ln>
        </p:spPr>
        <p:txBody>
          <a:bodyPr wrap="square" lIns="0" tIns="12700" rIns="0" bIns="0" anchor="t" anchorCtr="0">
            <a:spAutoFit/>
          </a:bodyPr>
          <a:p>
            <a:pPr marL="217805" indent="-205105" defTabSz="914400">
              <a:spcBef>
                <a:spcPts val="100"/>
              </a:spcBef>
              <a:buChar char="◆"/>
              <a:tabLst>
                <a:tab pos="217805" algn="l"/>
              </a:tabLst>
            </a:pPr>
            <a:r>
              <a:rPr lang="zh-CN" altLang="zh-CN" b="0" dirty="0">
                <a:latin typeface="宋体" panose="02010600030101010101" pitchFamily="2" charset="-122"/>
                <a:ea typeface="宋体" panose="02010600030101010101" pitchFamily="2" charset="-122"/>
              </a:rPr>
              <a:t>按可承受的外载荷分类：</a:t>
            </a:r>
            <a:endParaRPr lang="zh-CN" altLang="zh-CN" b="0" dirty="0">
              <a:latin typeface="宋体" panose="02010600030101010101" pitchFamily="2" charset="-122"/>
              <a:ea typeface="宋体" panose="02010600030101010101" pitchFamily="2" charset="-122"/>
            </a:endParaRPr>
          </a:p>
        </p:txBody>
      </p:sp>
      <p:sp>
        <p:nvSpPr>
          <p:cNvPr id="3" name="object 3"/>
          <p:cNvSpPr/>
          <p:nvPr/>
        </p:nvSpPr>
        <p:spPr>
          <a:xfrm>
            <a:off x="1476375" y="2300288"/>
            <a:ext cx="1255713" cy="2689225"/>
          </a:xfrm>
          <a:prstGeom prst="rect">
            <a:avLst/>
          </a:prstGeom>
          <a:blipFill rotWithShape="1">
            <a:blip r:embed="rId4"/>
            <a:stretch>
              <a:fillRect/>
            </a:stretch>
          </a:blipFill>
          <a:ln w="9525">
            <a:noFill/>
          </a:ln>
        </p:spPr>
        <p:txBody>
          <a:bodyPr wrap="square" lIns="0" tIns="0" rIns="0" bIns="0" anchor="t" anchorCtr="0"/>
          <a:p>
            <a:endParaRPr lang="zh-CN" altLang="zh-CN">
              <a:latin typeface="楷体_GB2312" pitchFamily="49" charset="-122"/>
              <a:ea typeface="楷体_GB2312" pitchFamily="49" charset="-122"/>
            </a:endParaRPr>
          </a:p>
        </p:txBody>
      </p:sp>
      <p:sp>
        <p:nvSpPr>
          <p:cNvPr id="14" name="object 4"/>
          <p:cNvSpPr/>
          <p:nvPr/>
        </p:nvSpPr>
        <p:spPr>
          <a:xfrm>
            <a:off x="3252788" y="2300288"/>
            <a:ext cx="2001837" cy="2514600"/>
          </a:xfrm>
          <a:prstGeom prst="rect">
            <a:avLst/>
          </a:prstGeom>
          <a:blipFill rotWithShape="1">
            <a:blip r:embed="rId5"/>
            <a:stretch>
              <a:fillRect/>
            </a:stretch>
          </a:blipFill>
          <a:ln w="9525">
            <a:noFill/>
          </a:ln>
        </p:spPr>
        <p:txBody>
          <a:bodyPr wrap="square" lIns="0" tIns="0" rIns="0" bIns="0" anchor="t" anchorCtr="0"/>
          <a:p>
            <a:endParaRPr lang="zh-CN" altLang="zh-CN">
              <a:latin typeface="楷体_GB2312" pitchFamily="49" charset="-122"/>
              <a:ea typeface="楷体_GB2312" pitchFamily="49" charset="-122"/>
            </a:endParaRPr>
          </a:p>
        </p:txBody>
      </p:sp>
      <p:sp>
        <p:nvSpPr>
          <p:cNvPr id="15" name="object 5"/>
          <p:cNvSpPr/>
          <p:nvPr/>
        </p:nvSpPr>
        <p:spPr>
          <a:xfrm>
            <a:off x="5618163" y="2247900"/>
            <a:ext cx="1316037" cy="2566988"/>
          </a:xfrm>
          <a:prstGeom prst="rect">
            <a:avLst/>
          </a:prstGeom>
          <a:blipFill rotWithShape="1">
            <a:blip r:embed="rId6"/>
            <a:stretch>
              <a:fillRect/>
            </a:stretch>
          </a:blipFill>
          <a:ln w="9525">
            <a:noFill/>
          </a:ln>
        </p:spPr>
        <p:txBody>
          <a:bodyPr wrap="square" lIns="0" tIns="0" rIns="0" bIns="0" anchor="t" anchorCtr="0"/>
          <a:p>
            <a:endParaRPr lang="zh-CN" altLang="zh-CN">
              <a:latin typeface="楷体_GB2312" pitchFamily="49" charset="-122"/>
              <a:ea typeface="楷体_GB2312" pitchFamily="49" charset="-122"/>
            </a:endParaRPr>
          </a:p>
        </p:txBody>
      </p:sp>
      <p:sp>
        <p:nvSpPr>
          <p:cNvPr id="16" name="object 11"/>
          <p:cNvSpPr txBox="1"/>
          <p:nvPr/>
        </p:nvSpPr>
        <p:spPr>
          <a:xfrm>
            <a:off x="1504950" y="5262563"/>
            <a:ext cx="1196975" cy="320675"/>
          </a:xfrm>
          <a:prstGeom prst="rect">
            <a:avLst/>
          </a:prstGeom>
          <a:noFill/>
          <a:ln w="9525">
            <a:noFill/>
          </a:ln>
        </p:spPr>
        <p:txBody>
          <a:bodyPr wrap="square" lIns="0" tIns="12700" rIns="0" bIns="0" anchor="t" anchorCtr="0">
            <a:spAutoFit/>
          </a:bodyPr>
          <a:p>
            <a:pPr marL="12700">
              <a:spcBef>
                <a:spcPts val="100"/>
              </a:spcBef>
            </a:pPr>
            <a:r>
              <a:rPr lang="zh-CN" altLang="zh-CN" b="0" dirty="0">
                <a:latin typeface="宋体" panose="02010600030101010101" pitchFamily="2" charset="-122"/>
                <a:ea typeface="宋体" panose="02010600030101010101" pitchFamily="2" charset="-122"/>
              </a:rPr>
              <a:t>向心轴承</a:t>
            </a:r>
            <a:endParaRPr lang="zh-CN" altLang="zh-CN" b="0" dirty="0">
              <a:latin typeface="宋体" panose="02010600030101010101" pitchFamily="2" charset="-122"/>
              <a:ea typeface="宋体" panose="02010600030101010101" pitchFamily="2" charset="-122"/>
            </a:endParaRPr>
          </a:p>
        </p:txBody>
      </p:sp>
      <p:sp>
        <p:nvSpPr>
          <p:cNvPr id="17" name="object 12"/>
          <p:cNvSpPr txBox="1"/>
          <p:nvPr/>
        </p:nvSpPr>
        <p:spPr>
          <a:xfrm>
            <a:off x="3714750" y="5262563"/>
            <a:ext cx="1335088" cy="320675"/>
          </a:xfrm>
          <a:prstGeom prst="rect">
            <a:avLst/>
          </a:prstGeom>
          <a:noFill/>
          <a:ln w="9525">
            <a:noFill/>
          </a:ln>
        </p:spPr>
        <p:txBody>
          <a:bodyPr wrap="square" lIns="0" tIns="12700" rIns="0" bIns="0" anchor="t" anchorCtr="0">
            <a:spAutoFit/>
          </a:bodyPr>
          <a:p>
            <a:pPr marL="12700">
              <a:spcBef>
                <a:spcPts val="100"/>
              </a:spcBef>
            </a:pPr>
            <a:r>
              <a:rPr lang="zh-CN" altLang="zh-CN" b="0" dirty="0">
                <a:latin typeface="宋体" panose="02010600030101010101" pitchFamily="2" charset="-122"/>
                <a:ea typeface="宋体" panose="02010600030101010101" pitchFamily="2" charset="-122"/>
              </a:rPr>
              <a:t>推力轴承</a:t>
            </a:r>
            <a:endParaRPr lang="zh-CN" altLang="zh-CN" b="0" dirty="0">
              <a:latin typeface="宋体" panose="02010600030101010101" pitchFamily="2" charset="-122"/>
              <a:ea typeface="宋体" panose="02010600030101010101" pitchFamily="2" charset="-122"/>
            </a:endParaRPr>
          </a:p>
        </p:txBody>
      </p:sp>
      <p:sp>
        <p:nvSpPr>
          <p:cNvPr id="18" name="object 13"/>
          <p:cNvSpPr txBox="1"/>
          <p:nvPr/>
        </p:nvSpPr>
        <p:spPr>
          <a:xfrm>
            <a:off x="5618163" y="5264150"/>
            <a:ext cx="1778000" cy="319088"/>
          </a:xfrm>
          <a:prstGeom prst="rect">
            <a:avLst/>
          </a:prstGeom>
          <a:noFill/>
          <a:ln w="9525">
            <a:noFill/>
          </a:ln>
        </p:spPr>
        <p:txBody>
          <a:bodyPr wrap="square" lIns="0" tIns="12700" rIns="0" bIns="0" anchor="t" anchorCtr="0">
            <a:spAutoFit/>
          </a:bodyPr>
          <a:p>
            <a:pPr marL="12700">
              <a:spcBef>
                <a:spcPts val="100"/>
              </a:spcBef>
            </a:pPr>
            <a:r>
              <a:rPr lang="zh-CN" altLang="zh-CN" b="0" dirty="0">
                <a:latin typeface="宋体" panose="02010600030101010101" pitchFamily="2" charset="-122"/>
                <a:ea typeface="宋体" panose="02010600030101010101" pitchFamily="2" charset="-122"/>
              </a:rPr>
              <a:t>向心推力轴承</a:t>
            </a:r>
            <a:endParaRPr lang="zh-CN" altLang="zh-CN" b="0" dirty="0">
              <a:latin typeface="宋体" panose="02010600030101010101" pitchFamily="2" charset="-122"/>
              <a:ea typeface="宋体" panose="02010600030101010101" pitchFamily="2" charset="-122"/>
            </a:endParaRPr>
          </a:p>
        </p:txBody>
      </p:sp>
      <p:sp>
        <p:nvSpPr>
          <p:cNvPr id="20501" name="矩形 3"/>
          <p:cNvSpPr/>
          <p:nvPr/>
        </p:nvSpPr>
        <p:spPr>
          <a:xfrm>
            <a:off x="1630363" y="287338"/>
            <a:ext cx="5303837"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7   </a:t>
            </a:r>
            <a:r>
              <a:rPr lang="zh-CN" altLang="en-US" sz="2400">
                <a:solidFill>
                  <a:srgbClr val="FFFF00"/>
                </a:solidFill>
                <a:latin typeface="Arial" panose="020B0604020202020204" pitchFamily="34" charset="0"/>
                <a:ea typeface="黑体" panose="02010609060101010101" pitchFamily="2" charset="-122"/>
              </a:rPr>
              <a:t>支撑零部件     </a:t>
            </a:r>
            <a:r>
              <a:rPr lang="en-US" altLang="zh-CN" sz="2400">
                <a:solidFill>
                  <a:srgbClr val="FFFF00"/>
                </a:solidFill>
                <a:latin typeface="Arial" panose="020B0604020202020204" pitchFamily="34" charset="0"/>
                <a:ea typeface="黑体" panose="02010609060101010101" pitchFamily="2" charset="-122"/>
              </a:rPr>
              <a:t>7-3   </a:t>
            </a:r>
            <a:r>
              <a:rPr lang="zh-CN" altLang="en-US" sz="2400">
                <a:solidFill>
                  <a:srgbClr val="FFFF00"/>
                </a:solidFill>
                <a:latin typeface="Arial" panose="020B0604020202020204" pitchFamily="34" charset="0"/>
                <a:ea typeface="黑体" panose="02010609060101010101" pitchFamily="2" charset="-122"/>
              </a:rPr>
              <a:t>滚动轴承</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nodeType="withEffect">
                                  <p:stCondLst>
                                    <p:cond delay="0"/>
                                  </p:stCondLst>
                                  <p:childTnLst>
                                    <p:set>
                                      <p:cBhvr>
                                        <p:cTn id="15" dur="1" fill="hold">
                                          <p:stCondLst>
                                            <p:cond delay="0"/>
                                          </p:stCondLst>
                                        </p:cTn>
                                        <p:tgtEl>
                                          <p:spTgt spid="8211">
                                            <p:txEl>
                                              <p:charRg st="0"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000" fill="hold">
                                          <p:stCondLst>
                                            <p:cond delay="0"/>
                                          </p:stCondLst>
                                        </p:cTn>
                                        <p:tgtEl>
                                          <p:spTgt spid="5"/>
                                        </p:tgtEl>
                                        <p:attrNameLst>
                                          <p:attrName>style.visibility</p:attrName>
                                        </p:attrNameLst>
                                      </p:cBhvr>
                                      <p:to>
                                        <p:strVal val="visible"/>
                                      </p:to>
                                    </p:set>
                                    <p:animEffect transition="in" filter="wipe(left)">
                                      <p:cBhvr>
                                        <p:cTn id="20" dur="1000"/>
                                        <p:tgtEl>
                                          <p:spTgt spid="5"/>
                                        </p:tgtEl>
                                      </p:cBhvr>
                                    </p:animEffect>
                                  </p:childTnLst>
                                </p:cTn>
                              </p:par>
                            </p:childTnLst>
                          </p:cTn>
                        </p:par>
                        <p:par>
                          <p:cTn id="21" fill="hold">
                            <p:stCondLst>
                              <p:cond delay="1000"/>
                            </p:stCondLst>
                            <p:childTnLst>
                              <p:par>
                                <p:cTn id="22" presetID="4"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ox(in)">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000" fill="hold">
                                          <p:stCondLst>
                                            <p:cond delay="0"/>
                                          </p:stCondLst>
                                        </p:cTn>
                                        <p:tgtEl>
                                          <p:spTgt spid="3"/>
                                        </p:tgtEl>
                                        <p:attrNameLst>
                                          <p:attrName>style.visibility</p:attrName>
                                        </p:attrNameLst>
                                      </p:cBhvr>
                                      <p:to>
                                        <p:strVal val="visible"/>
                                      </p:to>
                                    </p:set>
                                    <p:animEffect transition="in" filter="blinds(horizontal)">
                                      <p:cBhvr>
                                        <p:cTn id="29" dur="1000"/>
                                        <p:tgtEl>
                                          <p:spTgt spid="3"/>
                                        </p:tgtEl>
                                      </p:cBhvr>
                                    </p:animEffect>
                                  </p:childTnLst>
                                </p:cTn>
                              </p:par>
                              <p:par>
                                <p:cTn id="30" presetID="3" presetClass="entr" presetSubtype="10" fill="hold" grpId="0" nodeType="withEffect">
                                  <p:stCondLst>
                                    <p:cond delay="0"/>
                                  </p:stCondLst>
                                  <p:childTnLst>
                                    <p:set>
                                      <p:cBhvr>
                                        <p:cTn id="31" dur="1000" fill="hold">
                                          <p:stCondLst>
                                            <p:cond delay="0"/>
                                          </p:stCondLst>
                                        </p:cTn>
                                        <p:tgtEl>
                                          <p:spTgt spid="14"/>
                                        </p:tgtEl>
                                        <p:attrNameLst>
                                          <p:attrName>style.visibility</p:attrName>
                                        </p:attrNameLst>
                                      </p:cBhvr>
                                      <p:to>
                                        <p:strVal val="visible"/>
                                      </p:to>
                                    </p:set>
                                    <p:animEffect transition="in" filter="blinds(horizontal)">
                                      <p:cBhvr>
                                        <p:cTn id="32" dur="1000"/>
                                        <p:tgtEl>
                                          <p:spTgt spid="14"/>
                                        </p:tgtEl>
                                      </p:cBhvr>
                                    </p:animEffect>
                                  </p:childTnLst>
                                </p:cTn>
                              </p:par>
                              <p:par>
                                <p:cTn id="33" presetID="3" presetClass="entr" presetSubtype="10" fill="hold" grpId="0" nodeType="withEffect">
                                  <p:stCondLst>
                                    <p:cond delay="0"/>
                                  </p:stCondLst>
                                  <p:childTnLst>
                                    <p:set>
                                      <p:cBhvr>
                                        <p:cTn id="34" dur="1000" fill="hold">
                                          <p:stCondLst>
                                            <p:cond delay="0"/>
                                          </p:stCondLst>
                                        </p:cTn>
                                        <p:tgtEl>
                                          <p:spTgt spid="15"/>
                                        </p:tgtEl>
                                        <p:attrNameLst>
                                          <p:attrName>style.visibility</p:attrName>
                                        </p:attrNameLst>
                                      </p:cBhvr>
                                      <p:to>
                                        <p:strVal val="visible"/>
                                      </p:to>
                                    </p:set>
                                    <p:animEffect transition="in" filter="blinds(horizontal)">
                                      <p:cBhvr>
                                        <p:cTn id="35" dur="1000"/>
                                        <p:tgtEl>
                                          <p:spTgt spid="15"/>
                                        </p:tgtEl>
                                      </p:cBhvr>
                                    </p:animEffect>
                                  </p:childTnLst>
                                </p:cTn>
                              </p:par>
                              <p:par>
                                <p:cTn id="36" presetID="3" presetClass="entr" presetSubtype="10" fill="hold" grpId="0" nodeType="withEffect">
                                  <p:stCondLst>
                                    <p:cond delay="0"/>
                                  </p:stCondLst>
                                  <p:childTnLst>
                                    <p:set>
                                      <p:cBhvr>
                                        <p:cTn id="37" dur="1000" fill="hold">
                                          <p:stCondLst>
                                            <p:cond delay="0"/>
                                          </p:stCondLst>
                                        </p:cTn>
                                        <p:tgtEl>
                                          <p:spTgt spid="16"/>
                                        </p:tgtEl>
                                        <p:attrNameLst>
                                          <p:attrName>style.visibility</p:attrName>
                                        </p:attrNameLst>
                                      </p:cBhvr>
                                      <p:to>
                                        <p:strVal val="visible"/>
                                      </p:to>
                                    </p:set>
                                    <p:animEffect transition="in" filter="blinds(horizontal)">
                                      <p:cBhvr>
                                        <p:cTn id="38" dur="1000"/>
                                        <p:tgtEl>
                                          <p:spTgt spid="16"/>
                                        </p:tgtEl>
                                      </p:cBhvr>
                                    </p:animEffect>
                                  </p:childTnLst>
                                </p:cTn>
                              </p:par>
                              <p:par>
                                <p:cTn id="39" presetID="3" presetClass="entr" presetSubtype="10" fill="hold" grpId="0" nodeType="withEffect">
                                  <p:stCondLst>
                                    <p:cond delay="0"/>
                                  </p:stCondLst>
                                  <p:childTnLst>
                                    <p:set>
                                      <p:cBhvr>
                                        <p:cTn id="40" dur="1000" fill="hold">
                                          <p:stCondLst>
                                            <p:cond delay="0"/>
                                          </p:stCondLst>
                                        </p:cTn>
                                        <p:tgtEl>
                                          <p:spTgt spid="17"/>
                                        </p:tgtEl>
                                        <p:attrNameLst>
                                          <p:attrName>style.visibility</p:attrName>
                                        </p:attrNameLst>
                                      </p:cBhvr>
                                      <p:to>
                                        <p:strVal val="visible"/>
                                      </p:to>
                                    </p:set>
                                    <p:animEffect transition="in" filter="blinds(horizontal)">
                                      <p:cBhvr>
                                        <p:cTn id="41" dur="1000"/>
                                        <p:tgtEl>
                                          <p:spTgt spid="17"/>
                                        </p:tgtEl>
                                      </p:cBhvr>
                                    </p:animEffect>
                                  </p:childTnLst>
                                </p:cTn>
                              </p:par>
                              <p:par>
                                <p:cTn id="42" presetID="3" presetClass="entr" presetSubtype="10" fill="hold" grpId="0" nodeType="withEffect">
                                  <p:stCondLst>
                                    <p:cond delay="0"/>
                                  </p:stCondLst>
                                  <p:childTnLst>
                                    <p:set>
                                      <p:cBhvr>
                                        <p:cTn id="43" dur="1000" fill="hold">
                                          <p:stCondLst>
                                            <p:cond delay="0"/>
                                          </p:stCondLst>
                                        </p:cTn>
                                        <p:tgtEl>
                                          <p:spTgt spid="18"/>
                                        </p:tgtEl>
                                        <p:attrNameLst>
                                          <p:attrName>style.visibility</p:attrName>
                                        </p:attrNameLst>
                                      </p:cBhvr>
                                      <p:to>
                                        <p:strVal val="visible"/>
                                      </p:to>
                                    </p:set>
                                    <p:animEffect transition="in" filter="blinds(horizontal)">
                                      <p:cBhvr>
                                        <p:cTn id="4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 grpId="0"/>
      <p:bldP spid="2" grpId="0"/>
      <p:bldP spid="3" grpId="0" bldLvl="0" animBg="1"/>
      <p:bldP spid="14" grpId="0" bldLvl="0" animBg="1"/>
      <p:bldP spid="15" grpId="0" bldLvl="0" animBg="1"/>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3"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22531" name="组合 287753"/>
          <p:cNvGrpSpPr/>
          <p:nvPr/>
        </p:nvGrpSpPr>
        <p:grpSpPr>
          <a:xfrm>
            <a:off x="0" y="115888"/>
            <a:ext cx="9144000" cy="936625"/>
            <a:chOff x="0" y="73"/>
            <a:chExt cx="5760" cy="590"/>
          </a:xfrm>
        </p:grpSpPr>
        <p:sp>
          <p:nvSpPr>
            <p:cNvPr id="22532"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22533" name="组合 287755"/>
            <p:cNvGrpSpPr/>
            <p:nvPr/>
          </p:nvGrpSpPr>
          <p:grpSpPr>
            <a:xfrm>
              <a:off x="0" y="73"/>
              <a:ext cx="5760" cy="590"/>
              <a:chOff x="0" y="0"/>
              <a:chExt cx="5760" cy="646"/>
            </a:xfrm>
          </p:grpSpPr>
          <p:sp>
            <p:nvSpPr>
              <p:cNvPr id="22534"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22535"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22536"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22537"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22538"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8211" name="文本框 1"/>
          <p:cNvSpPr txBox="1"/>
          <p:nvPr/>
        </p:nvSpPr>
        <p:spPr>
          <a:xfrm>
            <a:off x="1104900" y="1123950"/>
            <a:ext cx="5926138" cy="460375"/>
          </a:xfrm>
          <a:prstGeom prst="rect">
            <a:avLst/>
          </a:prstGeom>
          <a:noFill/>
          <a:ln w="9525">
            <a:noFill/>
          </a:ln>
        </p:spPr>
        <p:txBody>
          <a:bodyPr wrap="square" anchor="t" anchorCtr="0">
            <a:spAutoFit/>
          </a:bodyPr>
          <a:p>
            <a:r>
              <a:rPr lang="zh-CN" altLang="en-US" sz="2400" b="0">
                <a:latin typeface="黑体" panose="02010609060101010101" pitchFamily="2" charset="-122"/>
                <a:ea typeface="黑体" panose="02010609060101010101" pitchFamily="2" charset="-122"/>
              </a:rPr>
              <a:t>二、滚动轴承的结构与分类</a:t>
            </a:r>
            <a:endParaRPr lang="zh-CN" altLang="en-US" sz="2400" b="0">
              <a:latin typeface="黑体" panose="02010609060101010101" pitchFamily="2" charset="-122"/>
              <a:ea typeface="黑体" panose="02010609060101010101" pitchFamily="2" charset="-122"/>
            </a:endParaRPr>
          </a:p>
        </p:txBody>
      </p:sp>
      <p:sp>
        <p:nvSpPr>
          <p:cNvPr id="5" name="文本框 4"/>
          <p:cNvSpPr txBox="1"/>
          <p:nvPr>
            <p:custDataLst>
              <p:tags r:id="rId3"/>
            </p:custDataLst>
          </p:nvPr>
        </p:nvSpPr>
        <p:spPr>
          <a:xfrm>
            <a:off x="1184275" y="1809750"/>
            <a:ext cx="2825750" cy="398463"/>
          </a:xfrm>
          <a:prstGeom prst="rect">
            <a:avLst/>
          </a:prstGeom>
          <a:noFill/>
          <a:ln w="9525">
            <a:noFill/>
          </a:ln>
        </p:spPr>
        <p:txBody>
          <a:bodyPr wrap="square" anchor="t" anchorCtr="0">
            <a:spAutoFit/>
          </a:bodyPr>
          <a:p>
            <a:r>
              <a:rPr lang="en-US" altLang="zh-CN" b="0">
                <a:latin typeface="宋体" panose="02010600030101010101" pitchFamily="2" charset="-122"/>
                <a:ea typeface="宋体" panose="02010600030101010101" pitchFamily="2" charset="-122"/>
              </a:rPr>
              <a:t>2</a:t>
            </a:r>
            <a:r>
              <a:rPr lang="zh-CN" altLang="en-US" b="0">
                <a:latin typeface="宋体" panose="02010600030101010101" pitchFamily="2" charset="-122"/>
                <a:ea typeface="宋体" panose="02010600030101010101" pitchFamily="2" charset="-122"/>
              </a:rPr>
              <a:t>、滚动</a:t>
            </a:r>
            <a:r>
              <a:rPr lang="en-US" altLang="zh-CN" b="0">
                <a:latin typeface="宋体" panose="02010600030101010101" pitchFamily="2" charset="-122"/>
                <a:ea typeface="宋体" panose="02010600030101010101" pitchFamily="2" charset="-122"/>
              </a:rPr>
              <a:t>轴</a:t>
            </a:r>
            <a:r>
              <a:rPr lang="zh-CN" altLang="en-US" b="0">
                <a:latin typeface="宋体" panose="02010600030101010101" pitchFamily="2" charset="-122"/>
                <a:ea typeface="宋体" panose="02010600030101010101" pitchFamily="2" charset="-122"/>
              </a:rPr>
              <a:t>承</a:t>
            </a:r>
            <a:r>
              <a:rPr lang="en-US" altLang="zh-CN" b="0">
                <a:latin typeface="宋体" panose="02010600030101010101" pitchFamily="2" charset="-122"/>
                <a:ea typeface="宋体" panose="02010600030101010101" pitchFamily="2" charset="-122"/>
              </a:rPr>
              <a:t>的</a:t>
            </a:r>
            <a:r>
              <a:rPr lang="zh-CN" altLang="en-US" b="0">
                <a:latin typeface="宋体" panose="02010600030101010101" pitchFamily="2" charset="-122"/>
                <a:ea typeface="宋体" panose="02010600030101010101" pitchFamily="2" charset="-122"/>
              </a:rPr>
              <a:t>分类</a:t>
            </a:r>
            <a:endParaRPr lang="zh-CN" altLang="zh-CN" b="0">
              <a:latin typeface="宋体" panose="02010600030101010101" pitchFamily="2" charset="-122"/>
              <a:ea typeface="宋体" panose="02010600030101010101" pitchFamily="2" charset="-122"/>
            </a:endParaRPr>
          </a:p>
        </p:txBody>
      </p:sp>
      <p:sp>
        <p:nvSpPr>
          <p:cNvPr id="2" name="object 2"/>
          <p:cNvSpPr txBox="1"/>
          <p:nvPr/>
        </p:nvSpPr>
        <p:spPr>
          <a:xfrm>
            <a:off x="3570288" y="1809750"/>
            <a:ext cx="3765550" cy="319088"/>
          </a:xfrm>
          <a:prstGeom prst="rect">
            <a:avLst/>
          </a:prstGeom>
          <a:noFill/>
          <a:ln w="9525">
            <a:noFill/>
          </a:ln>
        </p:spPr>
        <p:txBody>
          <a:bodyPr wrap="square" lIns="0" tIns="12700" rIns="0" bIns="0" anchor="t" anchorCtr="0">
            <a:spAutoFit/>
          </a:bodyPr>
          <a:p>
            <a:pPr marL="217805" indent="-205105" defTabSz="914400">
              <a:spcBef>
                <a:spcPts val="100"/>
              </a:spcBef>
              <a:buChar char="◆"/>
              <a:tabLst>
                <a:tab pos="217805" algn="l"/>
              </a:tabLst>
            </a:pPr>
            <a:r>
              <a:rPr lang="zh-CN" altLang="zh-CN" b="0" dirty="0">
                <a:latin typeface="宋体" panose="02010600030101010101" pitchFamily="2" charset="-122"/>
                <a:ea typeface="宋体" panose="02010600030101010101" pitchFamily="2" charset="-122"/>
              </a:rPr>
              <a:t>按轴承的结构形式不同分类：</a:t>
            </a:r>
            <a:endParaRPr lang="zh-CN" altLang="zh-CN" b="0" dirty="0">
              <a:latin typeface="宋体" panose="02010600030101010101" pitchFamily="2" charset="-122"/>
              <a:ea typeface="宋体" panose="02010600030101010101" pitchFamily="2" charset="-122"/>
            </a:endParaRPr>
          </a:p>
        </p:txBody>
      </p:sp>
      <p:sp>
        <p:nvSpPr>
          <p:cNvPr id="4" name="object 2"/>
          <p:cNvSpPr/>
          <p:nvPr/>
        </p:nvSpPr>
        <p:spPr>
          <a:xfrm>
            <a:off x="1643063" y="4217988"/>
            <a:ext cx="935037" cy="1196975"/>
          </a:xfrm>
          <a:prstGeom prst="rect">
            <a:avLst/>
          </a:prstGeom>
          <a:blipFill rotWithShape="1">
            <a:blip r:embed="rId4"/>
            <a:stretch>
              <a:fillRect/>
            </a:stretch>
          </a:blipFill>
          <a:ln w="9525">
            <a:noFill/>
          </a:ln>
        </p:spPr>
        <p:txBody>
          <a:bodyPr wrap="square" lIns="0" tIns="0" rIns="0" bIns="0" anchor="t" anchorCtr="0"/>
          <a:p>
            <a:endParaRPr lang="zh-CN" altLang="zh-CN">
              <a:latin typeface="楷体_GB2312" pitchFamily="49" charset="-122"/>
              <a:ea typeface="楷体_GB2312" pitchFamily="49" charset="-122"/>
            </a:endParaRPr>
          </a:p>
        </p:txBody>
      </p:sp>
      <p:sp>
        <p:nvSpPr>
          <p:cNvPr id="6" name="object 3"/>
          <p:cNvSpPr txBox="1"/>
          <p:nvPr/>
        </p:nvSpPr>
        <p:spPr>
          <a:xfrm>
            <a:off x="1339850" y="5554663"/>
            <a:ext cx="1828800" cy="320675"/>
          </a:xfrm>
          <a:prstGeom prst="rect">
            <a:avLst/>
          </a:prstGeom>
          <a:noFill/>
          <a:ln w="9525">
            <a:noFill/>
          </a:ln>
        </p:spPr>
        <p:txBody>
          <a:bodyPr wrap="square" lIns="0" tIns="12700" rIns="0" bIns="0" anchor="t" anchorCtr="0">
            <a:spAutoFit/>
          </a:bodyPr>
          <a:p>
            <a:pPr marL="12700">
              <a:spcBef>
                <a:spcPts val="100"/>
              </a:spcBef>
            </a:pPr>
            <a:r>
              <a:rPr lang="zh-CN" altLang="zh-CN" b="0" dirty="0">
                <a:latin typeface="宋体" panose="02010600030101010101" pitchFamily="2" charset="-122"/>
                <a:ea typeface="宋体" panose="02010600030101010101" pitchFamily="2" charset="-122"/>
              </a:rPr>
              <a:t>角接触球轴承</a:t>
            </a:r>
            <a:endParaRPr lang="zh-CN" altLang="zh-CN" b="0" dirty="0">
              <a:latin typeface="宋体" panose="02010600030101010101" pitchFamily="2" charset="-122"/>
              <a:ea typeface="宋体" panose="02010600030101010101" pitchFamily="2" charset="-122"/>
            </a:endParaRPr>
          </a:p>
        </p:txBody>
      </p:sp>
      <p:sp>
        <p:nvSpPr>
          <p:cNvPr id="7" name="object 4"/>
          <p:cNvSpPr txBox="1"/>
          <p:nvPr/>
        </p:nvSpPr>
        <p:spPr>
          <a:xfrm>
            <a:off x="1339850" y="3665538"/>
            <a:ext cx="1525588" cy="319087"/>
          </a:xfrm>
          <a:prstGeom prst="rect">
            <a:avLst/>
          </a:prstGeom>
          <a:noFill/>
          <a:ln w="9525">
            <a:noFill/>
          </a:ln>
        </p:spPr>
        <p:txBody>
          <a:bodyPr wrap="square" lIns="0" tIns="12700" rIns="0" bIns="0" anchor="t" anchorCtr="0">
            <a:spAutoFit/>
          </a:bodyPr>
          <a:p>
            <a:pPr marL="12700">
              <a:spcBef>
                <a:spcPts val="100"/>
              </a:spcBef>
            </a:pPr>
            <a:r>
              <a:rPr lang="zh-CN" altLang="zh-CN" b="0" dirty="0">
                <a:latin typeface="宋体" panose="02010600030101010101" pitchFamily="2" charset="-122"/>
                <a:ea typeface="宋体" panose="02010600030101010101" pitchFamily="2" charset="-122"/>
              </a:rPr>
              <a:t>深沟球轴承</a:t>
            </a:r>
            <a:endParaRPr lang="zh-CN" altLang="zh-CN" b="0" dirty="0">
              <a:latin typeface="宋体" panose="02010600030101010101" pitchFamily="2" charset="-122"/>
              <a:ea typeface="宋体" panose="02010600030101010101" pitchFamily="2" charset="-122"/>
            </a:endParaRPr>
          </a:p>
        </p:txBody>
      </p:sp>
      <p:sp>
        <p:nvSpPr>
          <p:cNvPr id="8" name="object 5"/>
          <p:cNvSpPr/>
          <p:nvPr/>
        </p:nvSpPr>
        <p:spPr>
          <a:xfrm>
            <a:off x="1625600" y="2362200"/>
            <a:ext cx="952500" cy="1160463"/>
          </a:xfrm>
          <a:prstGeom prst="rect">
            <a:avLst/>
          </a:prstGeom>
          <a:blipFill rotWithShape="1">
            <a:blip r:embed="rId5"/>
            <a:stretch>
              <a:fillRect/>
            </a:stretch>
          </a:blipFill>
          <a:ln w="9525">
            <a:noFill/>
          </a:ln>
        </p:spPr>
        <p:txBody>
          <a:bodyPr wrap="square" lIns="0" tIns="0" rIns="0" bIns="0" anchor="t" anchorCtr="0"/>
          <a:p>
            <a:endParaRPr lang="zh-CN" altLang="zh-CN">
              <a:latin typeface="楷体_GB2312" pitchFamily="49" charset="-122"/>
              <a:ea typeface="楷体_GB2312" pitchFamily="49" charset="-122"/>
            </a:endParaRPr>
          </a:p>
        </p:txBody>
      </p:sp>
      <p:sp>
        <p:nvSpPr>
          <p:cNvPr id="9" name="object 6"/>
          <p:cNvSpPr/>
          <p:nvPr/>
        </p:nvSpPr>
        <p:spPr>
          <a:xfrm>
            <a:off x="3570288" y="4171950"/>
            <a:ext cx="787400" cy="1196975"/>
          </a:xfrm>
          <a:prstGeom prst="rect">
            <a:avLst/>
          </a:prstGeom>
          <a:blipFill rotWithShape="1">
            <a:blip r:embed="rId6"/>
            <a:stretch>
              <a:fillRect/>
            </a:stretch>
          </a:blipFill>
          <a:ln w="9525">
            <a:noFill/>
          </a:ln>
        </p:spPr>
        <p:txBody>
          <a:bodyPr wrap="square" lIns="0" tIns="0" rIns="0" bIns="0" anchor="t" anchorCtr="0"/>
          <a:p>
            <a:endParaRPr lang="zh-CN" altLang="zh-CN">
              <a:latin typeface="楷体_GB2312" pitchFamily="49" charset="-122"/>
              <a:ea typeface="楷体_GB2312" pitchFamily="49" charset="-122"/>
            </a:endParaRPr>
          </a:p>
        </p:txBody>
      </p:sp>
      <p:sp>
        <p:nvSpPr>
          <p:cNvPr id="10" name="object 7"/>
          <p:cNvSpPr txBox="1"/>
          <p:nvPr/>
        </p:nvSpPr>
        <p:spPr>
          <a:xfrm>
            <a:off x="3195638" y="5554663"/>
            <a:ext cx="1601787" cy="320675"/>
          </a:xfrm>
          <a:prstGeom prst="rect">
            <a:avLst/>
          </a:prstGeom>
          <a:noFill/>
          <a:ln w="9525">
            <a:noFill/>
          </a:ln>
        </p:spPr>
        <p:txBody>
          <a:bodyPr wrap="square" lIns="0" tIns="12700" rIns="0" bIns="0" anchor="t" anchorCtr="0">
            <a:spAutoFit/>
          </a:bodyPr>
          <a:p>
            <a:pPr marL="12700">
              <a:spcBef>
                <a:spcPts val="100"/>
              </a:spcBef>
            </a:pPr>
            <a:r>
              <a:rPr lang="zh-CN" altLang="zh-CN" b="0" dirty="0">
                <a:latin typeface="宋体" panose="02010600030101010101" pitchFamily="2" charset="-122"/>
                <a:ea typeface="宋体" panose="02010600030101010101" pitchFamily="2" charset="-122"/>
              </a:rPr>
              <a:t>圆锥滚子轴承</a:t>
            </a:r>
            <a:endParaRPr lang="zh-CN" altLang="zh-CN" b="0" dirty="0">
              <a:latin typeface="宋体" panose="02010600030101010101" pitchFamily="2" charset="-122"/>
              <a:ea typeface="宋体" panose="02010600030101010101" pitchFamily="2" charset="-122"/>
            </a:endParaRPr>
          </a:p>
        </p:txBody>
      </p:sp>
      <p:sp>
        <p:nvSpPr>
          <p:cNvPr id="11" name="object 8"/>
          <p:cNvSpPr txBox="1"/>
          <p:nvPr/>
        </p:nvSpPr>
        <p:spPr>
          <a:xfrm>
            <a:off x="5461000" y="5554663"/>
            <a:ext cx="1290638" cy="320675"/>
          </a:xfrm>
          <a:prstGeom prst="rect">
            <a:avLst/>
          </a:prstGeom>
          <a:noFill/>
          <a:ln w="9525">
            <a:noFill/>
          </a:ln>
        </p:spPr>
        <p:txBody>
          <a:bodyPr wrap="square" lIns="0" tIns="12700" rIns="0" bIns="0" anchor="t" anchorCtr="0">
            <a:spAutoFit/>
          </a:bodyPr>
          <a:p>
            <a:pPr marL="12700">
              <a:spcBef>
                <a:spcPts val="100"/>
              </a:spcBef>
            </a:pPr>
            <a:r>
              <a:rPr lang="zh-CN" altLang="zh-CN" b="0" dirty="0">
                <a:latin typeface="宋体" panose="02010600030101010101" pitchFamily="2" charset="-122"/>
                <a:ea typeface="宋体" panose="02010600030101010101" pitchFamily="2" charset="-122"/>
              </a:rPr>
              <a:t>调心球轴承</a:t>
            </a:r>
            <a:endParaRPr lang="zh-CN" altLang="zh-CN" b="0" dirty="0">
              <a:latin typeface="宋体" panose="02010600030101010101" pitchFamily="2" charset="-122"/>
              <a:ea typeface="宋体" panose="02010600030101010101" pitchFamily="2" charset="-122"/>
            </a:endParaRPr>
          </a:p>
        </p:txBody>
      </p:sp>
      <p:sp>
        <p:nvSpPr>
          <p:cNvPr id="12" name="object 9"/>
          <p:cNvSpPr/>
          <p:nvPr/>
        </p:nvSpPr>
        <p:spPr>
          <a:xfrm>
            <a:off x="5595938" y="4125913"/>
            <a:ext cx="995362" cy="1289050"/>
          </a:xfrm>
          <a:prstGeom prst="rect">
            <a:avLst/>
          </a:prstGeom>
          <a:blipFill rotWithShape="1">
            <a:blip r:embed="rId7"/>
            <a:stretch>
              <a:fillRect/>
            </a:stretch>
          </a:blipFill>
          <a:ln w="9525">
            <a:noFill/>
          </a:ln>
        </p:spPr>
        <p:txBody>
          <a:bodyPr wrap="square" lIns="0" tIns="0" rIns="0" bIns="0" anchor="t" anchorCtr="0"/>
          <a:p>
            <a:endParaRPr lang="zh-CN" altLang="zh-CN">
              <a:latin typeface="楷体_GB2312" pitchFamily="49" charset="-122"/>
              <a:ea typeface="楷体_GB2312" pitchFamily="49" charset="-122"/>
            </a:endParaRPr>
          </a:p>
        </p:txBody>
      </p:sp>
      <p:sp>
        <p:nvSpPr>
          <p:cNvPr id="13" name="object 10"/>
          <p:cNvSpPr txBox="1"/>
          <p:nvPr/>
        </p:nvSpPr>
        <p:spPr>
          <a:xfrm>
            <a:off x="5311775" y="3741738"/>
            <a:ext cx="1423988" cy="320675"/>
          </a:xfrm>
          <a:prstGeom prst="rect">
            <a:avLst/>
          </a:prstGeom>
          <a:noFill/>
          <a:ln w="9525">
            <a:noFill/>
          </a:ln>
        </p:spPr>
        <p:txBody>
          <a:bodyPr wrap="square" lIns="0" tIns="12700" rIns="0" bIns="0" anchor="t" anchorCtr="0">
            <a:spAutoFit/>
          </a:bodyPr>
          <a:p>
            <a:pPr marL="12700">
              <a:spcBef>
                <a:spcPts val="100"/>
              </a:spcBef>
            </a:pPr>
            <a:r>
              <a:rPr lang="zh-CN" altLang="zh-CN" b="0" dirty="0">
                <a:latin typeface="宋体" panose="02010600030101010101" pitchFamily="2" charset="-122"/>
                <a:ea typeface="宋体" panose="02010600030101010101" pitchFamily="2" charset="-122"/>
              </a:rPr>
              <a:t>推力球轴承</a:t>
            </a:r>
            <a:endParaRPr lang="zh-CN" altLang="zh-CN" b="0" dirty="0">
              <a:latin typeface="宋体" panose="02010600030101010101" pitchFamily="2" charset="-122"/>
              <a:ea typeface="宋体" panose="02010600030101010101" pitchFamily="2" charset="-122"/>
            </a:endParaRPr>
          </a:p>
        </p:txBody>
      </p:sp>
      <p:sp>
        <p:nvSpPr>
          <p:cNvPr id="19" name="object 11"/>
          <p:cNvSpPr/>
          <p:nvPr/>
        </p:nvSpPr>
        <p:spPr>
          <a:xfrm>
            <a:off x="5461000" y="2433638"/>
            <a:ext cx="1098550" cy="1160462"/>
          </a:xfrm>
          <a:prstGeom prst="rect">
            <a:avLst/>
          </a:prstGeom>
          <a:blipFill rotWithShape="1">
            <a:blip r:embed="rId8"/>
            <a:stretch>
              <a:fillRect/>
            </a:stretch>
          </a:blipFill>
          <a:ln w="9525">
            <a:noFill/>
          </a:ln>
        </p:spPr>
        <p:txBody>
          <a:bodyPr wrap="square" lIns="0" tIns="0" rIns="0" bIns="0" anchor="t" anchorCtr="0"/>
          <a:p>
            <a:endParaRPr lang="zh-CN" altLang="zh-CN">
              <a:latin typeface="楷体_GB2312" pitchFamily="49" charset="-122"/>
              <a:ea typeface="楷体_GB2312" pitchFamily="49" charset="-122"/>
            </a:endParaRPr>
          </a:p>
        </p:txBody>
      </p:sp>
      <p:sp>
        <p:nvSpPr>
          <p:cNvPr id="20" name="object 12"/>
          <p:cNvSpPr txBox="1"/>
          <p:nvPr/>
        </p:nvSpPr>
        <p:spPr>
          <a:xfrm>
            <a:off x="3148013" y="3741738"/>
            <a:ext cx="1614487" cy="320675"/>
          </a:xfrm>
          <a:prstGeom prst="rect">
            <a:avLst/>
          </a:prstGeom>
          <a:noFill/>
          <a:ln w="9525">
            <a:noFill/>
          </a:ln>
        </p:spPr>
        <p:txBody>
          <a:bodyPr wrap="square" lIns="0" tIns="12700" rIns="0" bIns="0" anchor="t" anchorCtr="0">
            <a:spAutoFit/>
          </a:bodyPr>
          <a:p>
            <a:pPr marL="12700">
              <a:spcBef>
                <a:spcPts val="100"/>
              </a:spcBef>
            </a:pPr>
            <a:r>
              <a:rPr lang="zh-CN" altLang="zh-CN" b="0" dirty="0">
                <a:latin typeface="宋体" panose="02010600030101010101" pitchFamily="2" charset="-122"/>
                <a:ea typeface="宋体" panose="02010600030101010101" pitchFamily="2" charset="-122"/>
              </a:rPr>
              <a:t>圆柱滚子轴承</a:t>
            </a:r>
            <a:endParaRPr lang="zh-CN" altLang="zh-CN" b="0" dirty="0">
              <a:latin typeface="宋体" panose="02010600030101010101" pitchFamily="2" charset="-122"/>
              <a:ea typeface="宋体" panose="02010600030101010101" pitchFamily="2" charset="-122"/>
            </a:endParaRPr>
          </a:p>
        </p:txBody>
      </p:sp>
      <p:sp>
        <p:nvSpPr>
          <p:cNvPr id="21" name="object 13"/>
          <p:cNvSpPr/>
          <p:nvPr/>
        </p:nvSpPr>
        <p:spPr>
          <a:xfrm>
            <a:off x="3509963" y="2362200"/>
            <a:ext cx="971550" cy="1303338"/>
          </a:xfrm>
          <a:prstGeom prst="rect">
            <a:avLst/>
          </a:prstGeom>
          <a:blipFill rotWithShape="1">
            <a:blip r:embed="rId9"/>
            <a:stretch>
              <a:fillRect/>
            </a:stretch>
          </a:blipFill>
          <a:ln w="9525">
            <a:noFill/>
          </a:ln>
        </p:spPr>
        <p:txBody>
          <a:bodyPr wrap="square" lIns="0" tIns="0" rIns="0" bIns="0" anchor="t" anchorCtr="0"/>
          <a:p>
            <a:endParaRPr lang="zh-CN" altLang="zh-CN">
              <a:latin typeface="楷体_GB2312" pitchFamily="49" charset="-122"/>
              <a:ea typeface="楷体_GB2312" pitchFamily="49" charset="-122"/>
            </a:endParaRPr>
          </a:p>
        </p:txBody>
      </p:sp>
      <p:sp>
        <p:nvSpPr>
          <p:cNvPr id="22555" name="矩形 2"/>
          <p:cNvSpPr/>
          <p:nvPr/>
        </p:nvSpPr>
        <p:spPr>
          <a:xfrm>
            <a:off x="1547813" y="287338"/>
            <a:ext cx="5303837"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7   </a:t>
            </a:r>
            <a:r>
              <a:rPr lang="zh-CN" altLang="en-US" sz="2400">
                <a:solidFill>
                  <a:srgbClr val="FFFF00"/>
                </a:solidFill>
                <a:latin typeface="Arial" panose="020B0604020202020204" pitchFamily="34" charset="0"/>
                <a:ea typeface="黑体" panose="02010609060101010101" pitchFamily="2" charset="-122"/>
              </a:rPr>
              <a:t>支撑零部件     </a:t>
            </a:r>
            <a:r>
              <a:rPr lang="en-US" altLang="zh-CN" sz="2400">
                <a:solidFill>
                  <a:srgbClr val="FFFF00"/>
                </a:solidFill>
                <a:latin typeface="Arial" panose="020B0604020202020204" pitchFamily="34" charset="0"/>
                <a:ea typeface="黑体" panose="02010609060101010101" pitchFamily="2" charset="-122"/>
              </a:rPr>
              <a:t>7-3   </a:t>
            </a:r>
            <a:r>
              <a:rPr lang="zh-CN" altLang="en-US" sz="2400">
                <a:solidFill>
                  <a:srgbClr val="FFFF00"/>
                </a:solidFill>
                <a:latin typeface="Arial" panose="020B0604020202020204" pitchFamily="34" charset="0"/>
                <a:ea typeface="黑体" panose="02010609060101010101" pitchFamily="2" charset="-122"/>
              </a:rPr>
              <a:t>滚动轴承</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nodeType="withEffect">
                                  <p:stCondLst>
                                    <p:cond delay="0"/>
                                  </p:stCondLst>
                                  <p:childTnLst>
                                    <p:set>
                                      <p:cBhvr>
                                        <p:cTn id="15" dur="1" fill="hold">
                                          <p:stCondLst>
                                            <p:cond delay="0"/>
                                          </p:stCondLst>
                                        </p:cTn>
                                        <p:tgtEl>
                                          <p:spTgt spid="8211">
                                            <p:txEl>
                                              <p:charRg st="0"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000" fill="hold">
                                          <p:stCondLst>
                                            <p:cond delay="0"/>
                                          </p:stCondLst>
                                        </p:cTn>
                                        <p:tgtEl>
                                          <p:spTgt spid="5"/>
                                        </p:tgtEl>
                                        <p:attrNameLst>
                                          <p:attrName>style.visibility</p:attrName>
                                        </p:attrNameLst>
                                      </p:cBhvr>
                                      <p:to>
                                        <p:strVal val="visible"/>
                                      </p:to>
                                    </p:set>
                                    <p:animEffect transition="in" filter="wipe(left)">
                                      <p:cBhvr>
                                        <p:cTn id="20" dur="1000"/>
                                        <p:tgtEl>
                                          <p:spTgt spid="5"/>
                                        </p:tgtEl>
                                      </p:cBhvr>
                                    </p:animEffect>
                                  </p:childTnLst>
                                </p:cTn>
                              </p:par>
                            </p:childTnLst>
                          </p:cTn>
                        </p:par>
                        <p:par>
                          <p:cTn id="21" fill="hold">
                            <p:stCondLst>
                              <p:cond delay="1000"/>
                            </p:stCondLst>
                            <p:childTnLst>
                              <p:par>
                                <p:cTn id="22" presetID="4"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ox(in)">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000" fill="hold">
                                          <p:stCondLst>
                                            <p:cond delay="0"/>
                                          </p:stCondLst>
                                        </p:cTn>
                                        <p:tgtEl>
                                          <p:spTgt spid="4"/>
                                        </p:tgtEl>
                                        <p:attrNameLst>
                                          <p:attrName>style.visibility</p:attrName>
                                        </p:attrNameLst>
                                      </p:cBhvr>
                                      <p:to>
                                        <p:strVal val="visible"/>
                                      </p:to>
                                    </p:set>
                                    <p:animEffect transition="in" filter="blinds(horizontal)">
                                      <p:cBhvr>
                                        <p:cTn id="29" dur="1000"/>
                                        <p:tgtEl>
                                          <p:spTgt spid="4"/>
                                        </p:tgtEl>
                                      </p:cBhvr>
                                    </p:animEffect>
                                  </p:childTnLst>
                                </p:cTn>
                              </p:par>
                              <p:par>
                                <p:cTn id="30" presetID="3" presetClass="entr" presetSubtype="10" fill="hold" grpId="0" nodeType="withEffect">
                                  <p:stCondLst>
                                    <p:cond delay="0"/>
                                  </p:stCondLst>
                                  <p:childTnLst>
                                    <p:set>
                                      <p:cBhvr>
                                        <p:cTn id="31" dur="1000" fill="hold">
                                          <p:stCondLst>
                                            <p:cond delay="0"/>
                                          </p:stCondLst>
                                        </p:cTn>
                                        <p:tgtEl>
                                          <p:spTgt spid="6"/>
                                        </p:tgtEl>
                                        <p:attrNameLst>
                                          <p:attrName>style.visibility</p:attrName>
                                        </p:attrNameLst>
                                      </p:cBhvr>
                                      <p:to>
                                        <p:strVal val="visible"/>
                                      </p:to>
                                    </p:set>
                                    <p:animEffect transition="in" filter="blinds(horizontal)">
                                      <p:cBhvr>
                                        <p:cTn id="32" dur="1000"/>
                                        <p:tgtEl>
                                          <p:spTgt spid="6"/>
                                        </p:tgtEl>
                                      </p:cBhvr>
                                    </p:animEffect>
                                  </p:childTnLst>
                                </p:cTn>
                              </p:par>
                              <p:par>
                                <p:cTn id="33" presetID="3" presetClass="entr" presetSubtype="10" fill="hold" grpId="0" nodeType="withEffect">
                                  <p:stCondLst>
                                    <p:cond delay="0"/>
                                  </p:stCondLst>
                                  <p:childTnLst>
                                    <p:set>
                                      <p:cBhvr>
                                        <p:cTn id="34" dur="1000" fill="hold">
                                          <p:stCondLst>
                                            <p:cond delay="0"/>
                                          </p:stCondLst>
                                        </p:cTn>
                                        <p:tgtEl>
                                          <p:spTgt spid="7"/>
                                        </p:tgtEl>
                                        <p:attrNameLst>
                                          <p:attrName>style.visibility</p:attrName>
                                        </p:attrNameLst>
                                      </p:cBhvr>
                                      <p:to>
                                        <p:strVal val="visible"/>
                                      </p:to>
                                    </p:set>
                                    <p:animEffect transition="in" filter="blinds(horizontal)">
                                      <p:cBhvr>
                                        <p:cTn id="35" dur="1000"/>
                                        <p:tgtEl>
                                          <p:spTgt spid="7"/>
                                        </p:tgtEl>
                                      </p:cBhvr>
                                    </p:animEffect>
                                  </p:childTnLst>
                                </p:cTn>
                              </p:par>
                              <p:par>
                                <p:cTn id="36" presetID="3" presetClass="entr" presetSubtype="10" fill="hold" grpId="0" nodeType="withEffect">
                                  <p:stCondLst>
                                    <p:cond delay="0"/>
                                  </p:stCondLst>
                                  <p:childTnLst>
                                    <p:set>
                                      <p:cBhvr>
                                        <p:cTn id="37" dur="1000" fill="hold">
                                          <p:stCondLst>
                                            <p:cond delay="0"/>
                                          </p:stCondLst>
                                        </p:cTn>
                                        <p:tgtEl>
                                          <p:spTgt spid="8"/>
                                        </p:tgtEl>
                                        <p:attrNameLst>
                                          <p:attrName>style.visibility</p:attrName>
                                        </p:attrNameLst>
                                      </p:cBhvr>
                                      <p:to>
                                        <p:strVal val="visible"/>
                                      </p:to>
                                    </p:set>
                                    <p:animEffect transition="in" filter="blinds(horizontal)">
                                      <p:cBhvr>
                                        <p:cTn id="38" dur="1000"/>
                                        <p:tgtEl>
                                          <p:spTgt spid="8"/>
                                        </p:tgtEl>
                                      </p:cBhvr>
                                    </p:animEffect>
                                  </p:childTnLst>
                                </p:cTn>
                              </p:par>
                              <p:par>
                                <p:cTn id="39" presetID="3" presetClass="entr" presetSubtype="10" fill="hold" grpId="0" nodeType="withEffect">
                                  <p:stCondLst>
                                    <p:cond delay="0"/>
                                  </p:stCondLst>
                                  <p:childTnLst>
                                    <p:set>
                                      <p:cBhvr>
                                        <p:cTn id="40" dur="1000" fill="hold">
                                          <p:stCondLst>
                                            <p:cond delay="0"/>
                                          </p:stCondLst>
                                        </p:cTn>
                                        <p:tgtEl>
                                          <p:spTgt spid="9"/>
                                        </p:tgtEl>
                                        <p:attrNameLst>
                                          <p:attrName>style.visibility</p:attrName>
                                        </p:attrNameLst>
                                      </p:cBhvr>
                                      <p:to>
                                        <p:strVal val="visible"/>
                                      </p:to>
                                    </p:set>
                                    <p:animEffect transition="in" filter="blinds(horizontal)">
                                      <p:cBhvr>
                                        <p:cTn id="41" dur="1000"/>
                                        <p:tgtEl>
                                          <p:spTgt spid="9"/>
                                        </p:tgtEl>
                                      </p:cBhvr>
                                    </p:animEffect>
                                  </p:childTnLst>
                                </p:cTn>
                              </p:par>
                              <p:par>
                                <p:cTn id="42" presetID="3" presetClass="entr" presetSubtype="10" fill="hold" grpId="0" nodeType="withEffect">
                                  <p:stCondLst>
                                    <p:cond delay="0"/>
                                  </p:stCondLst>
                                  <p:childTnLst>
                                    <p:set>
                                      <p:cBhvr>
                                        <p:cTn id="43" dur="1000" fill="hold">
                                          <p:stCondLst>
                                            <p:cond delay="0"/>
                                          </p:stCondLst>
                                        </p:cTn>
                                        <p:tgtEl>
                                          <p:spTgt spid="10"/>
                                        </p:tgtEl>
                                        <p:attrNameLst>
                                          <p:attrName>style.visibility</p:attrName>
                                        </p:attrNameLst>
                                      </p:cBhvr>
                                      <p:to>
                                        <p:strVal val="visible"/>
                                      </p:to>
                                    </p:set>
                                    <p:animEffect transition="in" filter="blinds(horizontal)">
                                      <p:cBhvr>
                                        <p:cTn id="44" dur="1000"/>
                                        <p:tgtEl>
                                          <p:spTgt spid="10"/>
                                        </p:tgtEl>
                                      </p:cBhvr>
                                    </p:animEffect>
                                  </p:childTnLst>
                                </p:cTn>
                              </p:par>
                              <p:par>
                                <p:cTn id="45" presetID="3" presetClass="entr" presetSubtype="10" fill="hold" grpId="0" nodeType="withEffect">
                                  <p:stCondLst>
                                    <p:cond delay="0"/>
                                  </p:stCondLst>
                                  <p:childTnLst>
                                    <p:set>
                                      <p:cBhvr>
                                        <p:cTn id="46" dur="1000" fill="hold">
                                          <p:stCondLst>
                                            <p:cond delay="0"/>
                                          </p:stCondLst>
                                        </p:cTn>
                                        <p:tgtEl>
                                          <p:spTgt spid="11"/>
                                        </p:tgtEl>
                                        <p:attrNameLst>
                                          <p:attrName>style.visibility</p:attrName>
                                        </p:attrNameLst>
                                      </p:cBhvr>
                                      <p:to>
                                        <p:strVal val="visible"/>
                                      </p:to>
                                    </p:set>
                                    <p:animEffect transition="in" filter="blinds(horizontal)">
                                      <p:cBhvr>
                                        <p:cTn id="47" dur="1000"/>
                                        <p:tgtEl>
                                          <p:spTgt spid="11"/>
                                        </p:tgtEl>
                                      </p:cBhvr>
                                    </p:animEffect>
                                  </p:childTnLst>
                                </p:cTn>
                              </p:par>
                              <p:par>
                                <p:cTn id="48" presetID="3" presetClass="entr" presetSubtype="10" fill="hold" grpId="0" nodeType="withEffect">
                                  <p:stCondLst>
                                    <p:cond delay="0"/>
                                  </p:stCondLst>
                                  <p:childTnLst>
                                    <p:set>
                                      <p:cBhvr>
                                        <p:cTn id="49" dur="1000" fill="hold">
                                          <p:stCondLst>
                                            <p:cond delay="0"/>
                                          </p:stCondLst>
                                        </p:cTn>
                                        <p:tgtEl>
                                          <p:spTgt spid="12"/>
                                        </p:tgtEl>
                                        <p:attrNameLst>
                                          <p:attrName>style.visibility</p:attrName>
                                        </p:attrNameLst>
                                      </p:cBhvr>
                                      <p:to>
                                        <p:strVal val="visible"/>
                                      </p:to>
                                    </p:set>
                                    <p:animEffect transition="in" filter="blinds(horizontal)">
                                      <p:cBhvr>
                                        <p:cTn id="50" dur="1000"/>
                                        <p:tgtEl>
                                          <p:spTgt spid="12"/>
                                        </p:tgtEl>
                                      </p:cBhvr>
                                    </p:animEffect>
                                  </p:childTnLst>
                                </p:cTn>
                              </p:par>
                              <p:par>
                                <p:cTn id="51" presetID="3" presetClass="entr" presetSubtype="10" fill="hold" grpId="0" nodeType="withEffect">
                                  <p:stCondLst>
                                    <p:cond delay="0"/>
                                  </p:stCondLst>
                                  <p:childTnLst>
                                    <p:set>
                                      <p:cBhvr>
                                        <p:cTn id="52" dur="1000" fill="hold">
                                          <p:stCondLst>
                                            <p:cond delay="0"/>
                                          </p:stCondLst>
                                        </p:cTn>
                                        <p:tgtEl>
                                          <p:spTgt spid="13"/>
                                        </p:tgtEl>
                                        <p:attrNameLst>
                                          <p:attrName>style.visibility</p:attrName>
                                        </p:attrNameLst>
                                      </p:cBhvr>
                                      <p:to>
                                        <p:strVal val="visible"/>
                                      </p:to>
                                    </p:set>
                                    <p:animEffect transition="in" filter="blinds(horizontal)">
                                      <p:cBhvr>
                                        <p:cTn id="53" dur="1000"/>
                                        <p:tgtEl>
                                          <p:spTgt spid="13"/>
                                        </p:tgtEl>
                                      </p:cBhvr>
                                    </p:animEffect>
                                  </p:childTnLst>
                                </p:cTn>
                              </p:par>
                              <p:par>
                                <p:cTn id="54" presetID="3" presetClass="entr" presetSubtype="10" fill="hold" grpId="0" nodeType="withEffect">
                                  <p:stCondLst>
                                    <p:cond delay="0"/>
                                  </p:stCondLst>
                                  <p:childTnLst>
                                    <p:set>
                                      <p:cBhvr>
                                        <p:cTn id="55" dur="1000" fill="hold">
                                          <p:stCondLst>
                                            <p:cond delay="0"/>
                                          </p:stCondLst>
                                        </p:cTn>
                                        <p:tgtEl>
                                          <p:spTgt spid="19"/>
                                        </p:tgtEl>
                                        <p:attrNameLst>
                                          <p:attrName>style.visibility</p:attrName>
                                        </p:attrNameLst>
                                      </p:cBhvr>
                                      <p:to>
                                        <p:strVal val="visible"/>
                                      </p:to>
                                    </p:set>
                                    <p:animEffect transition="in" filter="blinds(horizontal)">
                                      <p:cBhvr>
                                        <p:cTn id="56" dur="1000"/>
                                        <p:tgtEl>
                                          <p:spTgt spid="19"/>
                                        </p:tgtEl>
                                      </p:cBhvr>
                                    </p:animEffect>
                                  </p:childTnLst>
                                </p:cTn>
                              </p:par>
                              <p:par>
                                <p:cTn id="57" presetID="3" presetClass="entr" presetSubtype="10" fill="hold" grpId="0" nodeType="withEffect">
                                  <p:stCondLst>
                                    <p:cond delay="0"/>
                                  </p:stCondLst>
                                  <p:childTnLst>
                                    <p:set>
                                      <p:cBhvr>
                                        <p:cTn id="58" dur="1000" fill="hold">
                                          <p:stCondLst>
                                            <p:cond delay="0"/>
                                          </p:stCondLst>
                                        </p:cTn>
                                        <p:tgtEl>
                                          <p:spTgt spid="20"/>
                                        </p:tgtEl>
                                        <p:attrNameLst>
                                          <p:attrName>style.visibility</p:attrName>
                                        </p:attrNameLst>
                                      </p:cBhvr>
                                      <p:to>
                                        <p:strVal val="visible"/>
                                      </p:to>
                                    </p:set>
                                    <p:animEffect transition="in" filter="blinds(horizontal)">
                                      <p:cBhvr>
                                        <p:cTn id="59" dur="1000"/>
                                        <p:tgtEl>
                                          <p:spTgt spid="20"/>
                                        </p:tgtEl>
                                      </p:cBhvr>
                                    </p:animEffect>
                                  </p:childTnLst>
                                </p:cTn>
                              </p:par>
                              <p:par>
                                <p:cTn id="60" presetID="3" presetClass="entr" presetSubtype="10" fill="hold" grpId="0" nodeType="withEffect">
                                  <p:stCondLst>
                                    <p:cond delay="0"/>
                                  </p:stCondLst>
                                  <p:childTnLst>
                                    <p:set>
                                      <p:cBhvr>
                                        <p:cTn id="61" dur="1000" fill="hold">
                                          <p:stCondLst>
                                            <p:cond delay="0"/>
                                          </p:stCondLst>
                                        </p:cTn>
                                        <p:tgtEl>
                                          <p:spTgt spid="21"/>
                                        </p:tgtEl>
                                        <p:attrNameLst>
                                          <p:attrName>style.visibility</p:attrName>
                                        </p:attrNameLst>
                                      </p:cBhvr>
                                      <p:to>
                                        <p:strVal val="visible"/>
                                      </p:to>
                                    </p:set>
                                    <p:animEffect transition="in" filter="blinds(horizontal)">
                                      <p:cBhvr>
                                        <p:cTn id="6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 grpId="0"/>
      <p:bldP spid="2" grpId="0"/>
      <p:bldP spid="4" grpId="0" bldLvl="0" animBg="1"/>
      <p:bldP spid="6" grpId="0"/>
      <p:bldP spid="7" grpId="0"/>
      <p:bldP spid="8" grpId="0" bldLvl="0" animBg="1"/>
      <p:bldP spid="9" grpId="0" bldLvl="0" animBg="1"/>
      <p:bldP spid="10" grpId="0"/>
      <p:bldP spid="11" grpId="0"/>
      <p:bldP spid="12" grpId="0" bldLvl="0" animBg="1"/>
      <p:bldP spid="13" grpId="0"/>
      <p:bldP spid="19" grpId="0" bldLvl="0" animBg="1"/>
      <p:bldP spid="20" grpId="0"/>
      <p:bldP spid="2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3"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24579" name="组合 287753"/>
          <p:cNvGrpSpPr/>
          <p:nvPr/>
        </p:nvGrpSpPr>
        <p:grpSpPr>
          <a:xfrm>
            <a:off x="0" y="115888"/>
            <a:ext cx="9144000" cy="936625"/>
            <a:chOff x="0" y="73"/>
            <a:chExt cx="5760" cy="590"/>
          </a:xfrm>
        </p:grpSpPr>
        <p:sp>
          <p:nvSpPr>
            <p:cNvPr id="2458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24581" name="组合 287755"/>
            <p:cNvGrpSpPr/>
            <p:nvPr/>
          </p:nvGrpSpPr>
          <p:grpSpPr>
            <a:xfrm>
              <a:off x="0" y="73"/>
              <a:ext cx="5760" cy="590"/>
              <a:chOff x="0" y="0"/>
              <a:chExt cx="5760" cy="646"/>
            </a:xfrm>
          </p:grpSpPr>
          <p:sp>
            <p:nvSpPr>
              <p:cNvPr id="2458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2458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2458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2458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2458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8211" name="文本框 1"/>
          <p:cNvSpPr txBox="1"/>
          <p:nvPr/>
        </p:nvSpPr>
        <p:spPr>
          <a:xfrm>
            <a:off x="869950" y="998538"/>
            <a:ext cx="4233863" cy="460375"/>
          </a:xfrm>
          <a:prstGeom prst="rect">
            <a:avLst/>
          </a:prstGeom>
          <a:noFill/>
          <a:ln w="9525">
            <a:noFill/>
          </a:ln>
        </p:spPr>
        <p:txBody>
          <a:bodyPr wrap="square" anchor="t" anchorCtr="0">
            <a:spAutoFit/>
          </a:bodyPr>
          <a:p>
            <a:r>
              <a:rPr lang="zh-CN" altLang="en-US" sz="2400" b="0">
                <a:latin typeface="黑体" panose="02010609060101010101" pitchFamily="2" charset="-122"/>
                <a:ea typeface="黑体" panose="02010609060101010101" pitchFamily="2" charset="-122"/>
              </a:rPr>
              <a:t>三、滚动轴承的代号</a:t>
            </a:r>
            <a:endParaRPr lang="zh-CN" altLang="en-US" sz="2400" b="0">
              <a:latin typeface="黑体" panose="02010609060101010101" pitchFamily="2" charset="-122"/>
              <a:ea typeface="黑体" panose="02010609060101010101" pitchFamily="2" charset="-122"/>
            </a:endParaRPr>
          </a:p>
        </p:txBody>
      </p:sp>
      <p:sp>
        <p:nvSpPr>
          <p:cNvPr id="566316" name="矩形 566315"/>
          <p:cNvSpPr/>
          <p:nvPr/>
        </p:nvSpPr>
        <p:spPr>
          <a:xfrm>
            <a:off x="414338" y="2751138"/>
            <a:ext cx="8099425" cy="368300"/>
          </a:xfrm>
          <a:prstGeom prst="rect">
            <a:avLst/>
          </a:prstGeom>
          <a:noFill/>
          <a:ln w="9525">
            <a:noFill/>
          </a:ln>
        </p:spPr>
        <p:txBody>
          <a:bodyPr wrap="square" anchor="t" anchorCtr="0">
            <a:spAutoFit/>
          </a:bodyPr>
          <a:p>
            <a:r>
              <a:rPr lang="en-US" altLang="zh-CN" sz="1800" b="0" dirty="0">
                <a:solidFill>
                  <a:srgbClr val="FF3300"/>
                </a:solidFill>
                <a:latin typeface="宋体" panose="02010600030101010101" pitchFamily="2" charset="-122"/>
                <a:ea typeface="宋体" panose="02010600030101010101" pitchFamily="2" charset="-122"/>
              </a:rPr>
              <a:t> </a:t>
            </a:r>
            <a:r>
              <a:rPr lang="en-US" altLang="zh-CN" sz="1800" b="0" dirty="0">
                <a:latin typeface="宋体" panose="02010600030101010101" pitchFamily="2" charset="-122"/>
                <a:ea typeface="宋体" panose="02010600030101010101" pitchFamily="2" charset="-122"/>
              </a:rPr>
              <a:t>①</a:t>
            </a:r>
            <a:r>
              <a:rPr lang="zh-CN" altLang="en-US" sz="1800" b="0" dirty="0">
                <a:solidFill>
                  <a:srgbClr val="FF3300"/>
                </a:solidFill>
                <a:latin typeface="宋体" panose="02010600030101010101" pitchFamily="2" charset="-122"/>
                <a:ea typeface="宋体" panose="02010600030101010101" pitchFamily="2" charset="-122"/>
              </a:rPr>
              <a:t>前置代号（字母） </a:t>
            </a:r>
            <a:r>
              <a:rPr lang="en-US" altLang="zh-CN" sz="1800" b="0" dirty="0">
                <a:latin typeface="宋体" panose="02010600030101010101" pitchFamily="2" charset="-122"/>
                <a:ea typeface="宋体" panose="02010600030101010101" pitchFamily="2" charset="-122"/>
              </a:rPr>
              <a:t>②</a:t>
            </a:r>
            <a:r>
              <a:rPr lang="zh-CN" altLang="en-US" sz="1800" b="0" dirty="0">
                <a:solidFill>
                  <a:srgbClr val="FF3300"/>
                </a:solidFill>
                <a:latin typeface="宋体" panose="02010600030101010101" pitchFamily="2" charset="-122"/>
                <a:ea typeface="宋体" panose="02010600030101010101" pitchFamily="2" charset="-122"/>
              </a:rPr>
              <a:t>基本代号（数字、字母）  </a:t>
            </a:r>
            <a:r>
              <a:rPr lang="en-US" altLang="zh-CN" sz="1800" b="0" dirty="0">
                <a:latin typeface="宋体" panose="02010600030101010101" pitchFamily="2" charset="-122"/>
                <a:ea typeface="宋体" panose="02010600030101010101" pitchFamily="2" charset="-122"/>
              </a:rPr>
              <a:t>③</a:t>
            </a:r>
            <a:r>
              <a:rPr lang="zh-CN" altLang="en-US" sz="1800" b="0" dirty="0">
                <a:solidFill>
                  <a:srgbClr val="FF3300"/>
                </a:solidFill>
                <a:latin typeface="宋体" panose="02010600030101010101" pitchFamily="2" charset="-122"/>
                <a:ea typeface="宋体" panose="02010600030101010101" pitchFamily="2" charset="-122"/>
              </a:rPr>
              <a:t>后置代号（字母</a:t>
            </a:r>
            <a:r>
              <a:rPr lang="en-US" altLang="zh-CN" sz="1800" b="0" dirty="0">
                <a:solidFill>
                  <a:srgbClr val="FF3300"/>
                </a:solidFill>
                <a:latin typeface="宋体" panose="02010600030101010101" pitchFamily="2" charset="-122"/>
                <a:ea typeface="宋体" panose="02010600030101010101" pitchFamily="2" charset="-122"/>
              </a:rPr>
              <a:t>+</a:t>
            </a:r>
            <a:r>
              <a:rPr lang="zh-CN" altLang="en-US" sz="1800" b="0" dirty="0">
                <a:solidFill>
                  <a:srgbClr val="FF3300"/>
                </a:solidFill>
                <a:latin typeface="宋体" panose="02010600030101010101" pitchFamily="2" charset="-122"/>
                <a:ea typeface="宋体" panose="02010600030101010101" pitchFamily="2" charset="-122"/>
              </a:rPr>
              <a:t>数字）</a:t>
            </a:r>
            <a:endParaRPr lang="zh-CN" altLang="en-US" sz="1800" b="0" dirty="0">
              <a:solidFill>
                <a:srgbClr val="FF3300"/>
              </a:solidFill>
              <a:latin typeface="宋体" panose="02010600030101010101" pitchFamily="2" charset="-122"/>
              <a:ea typeface="宋体" panose="02010600030101010101" pitchFamily="2" charset="-122"/>
            </a:endParaRPr>
          </a:p>
        </p:txBody>
      </p:sp>
      <p:sp>
        <p:nvSpPr>
          <p:cNvPr id="566318" name="矩形 566317"/>
          <p:cNvSpPr/>
          <p:nvPr/>
        </p:nvSpPr>
        <p:spPr>
          <a:xfrm>
            <a:off x="971550" y="3262313"/>
            <a:ext cx="503238" cy="2308225"/>
          </a:xfrm>
          <a:prstGeom prst="rect">
            <a:avLst/>
          </a:prstGeom>
          <a:noFill/>
          <a:ln w="9525">
            <a:noFill/>
          </a:ln>
        </p:spPr>
        <p:txBody>
          <a:bodyPr anchor="t" anchorCtr="0">
            <a:spAutoFit/>
          </a:bodyPr>
          <a:p>
            <a:r>
              <a:rPr lang="en-US" altLang="zh-CN" sz="1800" b="0">
                <a:latin typeface="宋体" panose="02010600030101010101" pitchFamily="2" charset="-122"/>
                <a:ea typeface="宋体" panose="02010600030101010101" pitchFamily="2" charset="-122"/>
              </a:rPr>
              <a:t>∣</a:t>
            </a:r>
            <a:endParaRPr lang="en-US" altLang="zh-CN" sz="1800" b="0">
              <a:latin typeface="宋体" panose="02010600030101010101" pitchFamily="2" charset="-122"/>
              <a:ea typeface="宋体" panose="02010600030101010101" pitchFamily="2" charset="-122"/>
            </a:endParaRPr>
          </a:p>
          <a:p>
            <a:r>
              <a:rPr lang="zh-CN" altLang="en-US" sz="1800" b="0" dirty="0">
                <a:latin typeface="宋体" panose="02010600030101010101" pitchFamily="2" charset="-122"/>
                <a:ea typeface="宋体" panose="02010600030101010101" pitchFamily="2" charset="-122"/>
              </a:rPr>
              <a:t>轴承分部件代号 </a:t>
            </a:r>
            <a:endParaRPr lang="zh-CN" altLang="en-US" sz="1800" b="0" dirty="0">
              <a:latin typeface="宋体" panose="02010600030101010101" pitchFamily="2" charset="-122"/>
              <a:ea typeface="宋体" panose="02010600030101010101" pitchFamily="2" charset="-122"/>
            </a:endParaRPr>
          </a:p>
        </p:txBody>
      </p:sp>
      <p:sp>
        <p:nvSpPr>
          <p:cNvPr id="566319" name="矩形 566318"/>
          <p:cNvSpPr/>
          <p:nvPr/>
        </p:nvSpPr>
        <p:spPr>
          <a:xfrm>
            <a:off x="5868988" y="3262313"/>
            <a:ext cx="288925" cy="2308225"/>
          </a:xfrm>
          <a:prstGeom prst="rect">
            <a:avLst/>
          </a:prstGeom>
          <a:noFill/>
          <a:ln w="9525">
            <a:noFill/>
          </a:ln>
        </p:spPr>
        <p:txBody>
          <a:bodyPr anchor="t" anchorCtr="0">
            <a:spAutoFit/>
          </a:bodyPr>
          <a:p>
            <a:r>
              <a:rPr lang="en-US" altLang="zh-CN" sz="1800" b="0">
                <a:latin typeface="宋体" panose="02010600030101010101" pitchFamily="2" charset="-122"/>
                <a:ea typeface="宋体" panose="02010600030101010101" pitchFamily="2" charset="-122"/>
              </a:rPr>
              <a:t>∣</a:t>
            </a:r>
            <a:endParaRPr lang="en-US" altLang="zh-CN" sz="1800" b="0">
              <a:latin typeface="宋体" panose="02010600030101010101" pitchFamily="2" charset="-122"/>
              <a:ea typeface="宋体" panose="02010600030101010101" pitchFamily="2" charset="-122"/>
            </a:endParaRPr>
          </a:p>
          <a:p>
            <a:r>
              <a:rPr lang="zh-CN" altLang="en-US" sz="1800" b="0" dirty="0">
                <a:latin typeface="宋体" panose="02010600030101010101" pitchFamily="2" charset="-122"/>
                <a:ea typeface="宋体" panose="02010600030101010101" pitchFamily="2" charset="-122"/>
              </a:rPr>
              <a:t>密封与防尘代号 </a:t>
            </a:r>
            <a:endParaRPr lang="zh-CN" altLang="en-US" sz="1800" b="0" dirty="0">
              <a:latin typeface="宋体" panose="02010600030101010101" pitchFamily="2" charset="-122"/>
              <a:ea typeface="宋体" panose="02010600030101010101" pitchFamily="2" charset="-122"/>
            </a:endParaRPr>
          </a:p>
        </p:txBody>
      </p:sp>
      <p:sp>
        <p:nvSpPr>
          <p:cNvPr id="566320" name="矩形 566319"/>
          <p:cNvSpPr/>
          <p:nvPr/>
        </p:nvSpPr>
        <p:spPr>
          <a:xfrm>
            <a:off x="2628900" y="3092450"/>
            <a:ext cx="3240088" cy="368300"/>
          </a:xfrm>
          <a:prstGeom prst="rect">
            <a:avLst/>
          </a:prstGeom>
          <a:noFill/>
          <a:ln w="9525">
            <a:noFill/>
          </a:ln>
        </p:spPr>
        <p:txBody>
          <a:bodyPr anchor="t" anchorCtr="0">
            <a:spAutoFit/>
          </a:bodyPr>
          <a:p>
            <a:r>
              <a:rPr lang="en-US" altLang="zh-CN" sz="1800" b="0" dirty="0">
                <a:latin typeface="宋体" panose="02010600030101010101" pitchFamily="2" charset="-122"/>
                <a:ea typeface="宋体" panose="02010600030101010101" pitchFamily="2" charset="-122"/>
              </a:rPr>
              <a:t> </a:t>
            </a:r>
            <a:r>
              <a:rPr lang="zh-CN" altLang="en-US" sz="1800" b="0" dirty="0">
                <a:latin typeface="宋体" panose="02010600030101010101" pitchFamily="2" charset="-122"/>
                <a:ea typeface="宋体" panose="02010600030101010101" pitchFamily="2" charset="-122"/>
              </a:rPr>
              <a:t>五  四  三  二 一</a:t>
            </a:r>
            <a:endParaRPr lang="zh-CN" altLang="en-US" sz="1800" b="0" dirty="0">
              <a:latin typeface="宋体" panose="02010600030101010101" pitchFamily="2" charset="-122"/>
              <a:ea typeface="宋体" panose="02010600030101010101" pitchFamily="2" charset="-122"/>
            </a:endParaRPr>
          </a:p>
        </p:txBody>
      </p:sp>
      <p:sp>
        <p:nvSpPr>
          <p:cNvPr id="566321" name="矩形 566320"/>
          <p:cNvSpPr/>
          <p:nvPr/>
        </p:nvSpPr>
        <p:spPr>
          <a:xfrm>
            <a:off x="2770188" y="3694113"/>
            <a:ext cx="431800" cy="1476375"/>
          </a:xfrm>
          <a:prstGeom prst="rect">
            <a:avLst/>
          </a:prstGeom>
          <a:noFill/>
          <a:ln w="9525">
            <a:noFill/>
          </a:ln>
        </p:spPr>
        <p:txBody>
          <a:bodyPr anchor="t" anchorCtr="0">
            <a:spAutoFit/>
          </a:bodyPr>
          <a:p>
            <a:r>
              <a:rPr lang="en-US" altLang="zh-CN" sz="1800" b="0">
                <a:latin typeface="宋体" panose="02010600030101010101" pitchFamily="2" charset="-122"/>
                <a:ea typeface="宋体" panose="02010600030101010101" pitchFamily="2" charset="-122"/>
              </a:rPr>
              <a:t>∣</a:t>
            </a:r>
            <a:endParaRPr lang="en-US" altLang="zh-CN" sz="1800" b="0">
              <a:latin typeface="宋体" panose="02010600030101010101" pitchFamily="2" charset="-122"/>
              <a:ea typeface="宋体" panose="02010600030101010101" pitchFamily="2" charset="-122"/>
            </a:endParaRPr>
          </a:p>
          <a:p>
            <a:r>
              <a:rPr lang="zh-CN" altLang="en-US" sz="1800" b="0" dirty="0">
                <a:latin typeface="宋体" panose="02010600030101010101" pitchFamily="2" charset="-122"/>
                <a:ea typeface="宋体" panose="02010600030101010101" pitchFamily="2" charset="-122"/>
              </a:rPr>
              <a:t>类型代号 </a:t>
            </a:r>
            <a:endParaRPr lang="zh-CN" altLang="en-US" sz="1800" b="0" dirty="0">
              <a:latin typeface="宋体" panose="02010600030101010101" pitchFamily="2" charset="-122"/>
              <a:ea typeface="宋体" panose="02010600030101010101" pitchFamily="2" charset="-122"/>
            </a:endParaRPr>
          </a:p>
        </p:txBody>
      </p:sp>
      <p:sp>
        <p:nvSpPr>
          <p:cNvPr id="566322" name="矩形 566321"/>
          <p:cNvSpPr/>
          <p:nvPr/>
        </p:nvSpPr>
        <p:spPr>
          <a:xfrm>
            <a:off x="3275013" y="3622675"/>
            <a:ext cx="431800" cy="2030413"/>
          </a:xfrm>
          <a:prstGeom prst="rect">
            <a:avLst/>
          </a:prstGeom>
          <a:noFill/>
          <a:ln w="9525">
            <a:noFill/>
          </a:ln>
        </p:spPr>
        <p:txBody>
          <a:bodyPr anchor="t" anchorCtr="0">
            <a:spAutoFit/>
          </a:bodyPr>
          <a:p>
            <a:r>
              <a:rPr lang="en-US" altLang="zh-CN" sz="1800" b="0">
                <a:latin typeface="宋体" panose="02010600030101010101" pitchFamily="2" charset="-122"/>
                <a:ea typeface="宋体" panose="02010600030101010101" pitchFamily="2" charset="-122"/>
              </a:rPr>
              <a:t>∣</a:t>
            </a:r>
            <a:endParaRPr lang="en-US" altLang="zh-CN" sz="1800" b="0">
              <a:latin typeface="宋体" panose="02010600030101010101" pitchFamily="2" charset="-122"/>
              <a:ea typeface="宋体" panose="02010600030101010101" pitchFamily="2" charset="-122"/>
            </a:endParaRPr>
          </a:p>
          <a:p>
            <a:r>
              <a:rPr lang="zh-CN" altLang="en-US" sz="1800" b="0" dirty="0">
                <a:latin typeface="宋体" panose="02010600030101010101" pitchFamily="2" charset="-122"/>
                <a:ea typeface="宋体" panose="02010600030101010101" pitchFamily="2" charset="-122"/>
              </a:rPr>
              <a:t>宽度系列代号 </a:t>
            </a:r>
            <a:endParaRPr lang="zh-CN" altLang="en-US" sz="1800" b="0" dirty="0">
              <a:latin typeface="宋体" panose="02010600030101010101" pitchFamily="2" charset="-122"/>
              <a:ea typeface="宋体" panose="02010600030101010101" pitchFamily="2" charset="-122"/>
            </a:endParaRPr>
          </a:p>
        </p:txBody>
      </p:sp>
      <p:sp>
        <p:nvSpPr>
          <p:cNvPr id="566323" name="矩形 566322"/>
          <p:cNvSpPr/>
          <p:nvPr/>
        </p:nvSpPr>
        <p:spPr>
          <a:xfrm>
            <a:off x="3779838" y="3622675"/>
            <a:ext cx="503237" cy="2030413"/>
          </a:xfrm>
          <a:prstGeom prst="rect">
            <a:avLst/>
          </a:prstGeom>
          <a:noFill/>
          <a:ln w="9525">
            <a:noFill/>
          </a:ln>
        </p:spPr>
        <p:txBody>
          <a:bodyPr wrap="square" anchor="t" anchorCtr="0">
            <a:spAutoFit/>
          </a:bodyPr>
          <a:p>
            <a:r>
              <a:rPr lang="en-US" altLang="zh-CN" sz="1800" b="0">
                <a:latin typeface="宋体" panose="02010600030101010101" pitchFamily="2" charset="-122"/>
                <a:ea typeface="宋体" panose="02010600030101010101" pitchFamily="2" charset="-122"/>
              </a:rPr>
              <a:t>∣</a:t>
            </a:r>
            <a:endParaRPr lang="en-US" altLang="zh-CN" sz="1800" b="0">
              <a:latin typeface="宋体" panose="02010600030101010101" pitchFamily="2" charset="-122"/>
              <a:ea typeface="宋体" panose="02010600030101010101" pitchFamily="2" charset="-122"/>
            </a:endParaRPr>
          </a:p>
          <a:p>
            <a:r>
              <a:rPr lang="zh-CN" altLang="en-US" sz="1800" b="0" dirty="0">
                <a:latin typeface="宋体" panose="02010600030101010101" pitchFamily="2" charset="-122"/>
                <a:ea typeface="宋体" panose="02010600030101010101" pitchFamily="2" charset="-122"/>
              </a:rPr>
              <a:t>直径系列代号 </a:t>
            </a:r>
            <a:endParaRPr lang="zh-CN" altLang="en-US" sz="1800" b="0" dirty="0">
              <a:latin typeface="宋体" panose="02010600030101010101" pitchFamily="2" charset="-122"/>
              <a:ea typeface="宋体" panose="02010600030101010101" pitchFamily="2" charset="-122"/>
            </a:endParaRPr>
          </a:p>
        </p:txBody>
      </p:sp>
      <p:sp>
        <p:nvSpPr>
          <p:cNvPr id="566324" name="矩形 566323"/>
          <p:cNvSpPr/>
          <p:nvPr/>
        </p:nvSpPr>
        <p:spPr>
          <a:xfrm>
            <a:off x="4500563" y="3622675"/>
            <a:ext cx="504825" cy="1476375"/>
          </a:xfrm>
          <a:prstGeom prst="rect">
            <a:avLst/>
          </a:prstGeom>
          <a:noFill/>
          <a:ln w="9525">
            <a:noFill/>
          </a:ln>
        </p:spPr>
        <p:txBody>
          <a:bodyPr anchor="t" anchorCtr="0">
            <a:spAutoFit/>
          </a:bodyPr>
          <a:p>
            <a:r>
              <a:rPr lang="en-US" altLang="zh-CN" sz="1800" b="0">
                <a:latin typeface="宋体" panose="02010600030101010101" pitchFamily="2" charset="-122"/>
                <a:ea typeface="宋体" panose="02010600030101010101" pitchFamily="2" charset="-122"/>
              </a:rPr>
              <a:t>∣</a:t>
            </a:r>
            <a:endParaRPr lang="en-US" altLang="zh-CN" sz="1800" b="0">
              <a:latin typeface="宋体" panose="02010600030101010101" pitchFamily="2" charset="-122"/>
              <a:ea typeface="宋体" panose="02010600030101010101" pitchFamily="2" charset="-122"/>
            </a:endParaRPr>
          </a:p>
          <a:p>
            <a:r>
              <a:rPr lang="zh-CN" altLang="en-US" sz="1800" b="0" dirty="0">
                <a:latin typeface="宋体" panose="02010600030101010101" pitchFamily="2" charset="-122"/>
                <a:ea typeface="宋体" panose="02010600030101010101" pitchFamily="2" charset="-122"/>
              </a:rPr>
              <a:t>内径代号 </a:t>
            </a:r>
            <a:endParaRPr lang="zh-CN" altLang="en-US" sz="1800" b="0" dirty="0">
              <a:latin typeface="宋体" panose="02010600030101010101" pitchFamily="2" charset="-122"/>
              <a:ea typeface="宋体" panose="02010600030101010101" pitchFamily="2" charset="-122"/>
            </a:endParaRPr>
          </a:p>
        </p:txBody>
      </p:sp>
      <p:sp>
        <p:nvSpPr>
          <p:cNvPr id="566326" name="矩形 566325"/>
          <p:cNvSpPr/>
          <p:nvPr/>
        </p:nvSpPr>
        <p:spPr>
          <a:xfrm>
            <a:off x="6156325" y="3262313"/>
            <a:ext cx="482600" cy="2584450"/>
          </a:xfrm>
          <a:prstGeom prst="rect">
            <a:avLst/>
          </a:prstGeom>
          <a:noFill/>
          <a:ln w="9525">
            <a:noFill/>
          </a:ln>
        </p:spPr>
        <p:txBody>
          <a:bodyPr anchor="t" anchorCtr="0">
            <a:spAutoFit/>
          </a:bodyPr>
          <a:p>
            <a:r>
              <a:rPr lang="en-US" altLang="zh-CN" sz="1800" b="0" dirty="0">
                <a:latin typeface="宋体" panose="02010600030101010101" pitchFamily="2" charset="-122"/>
                <a:ea typeface="宋体" panose="02010600030101010101" pitchFamily="2" charset="-122"/>
              </a:rPr>
              <a:t>∣</a:t>
            </a:r>
            <a:endParaRPr lang="en-US" altLang="zh-CN" sz="1800" b="0">
              <a:latin typeface="宋体" panose="02010600030101010101" pitchFamily="2" charset="-122"/>
              <a:ea typeface="宋体" panose="02010600030101010101" pitchFamily="2" charset="-122"/>
            </a:endParaRPr>
          </a:p>
          <a:p>
            <a:r>
              <a:rPr lang="zh-CN" altLang="en-US" sz="1800" b="0" dirty="0">
                <a:latin typeface="宋体" panose="02010600030101010101" pitchFamily="2" charset="-122"/>
                <a:ea typeface="宋体" panose="02010600030101010101" pitchFamily="2" charset="-122"/>
              </a:rPr>
              <a:t>保持架及材料代号 </a:t>
            </a:r>
            <a:endParaRPr lang="zh-CN" altLang="en-US" sz="1800" b="0" dirty="0">
              <a:latin typeface="宋体" panose="02010600030101010101" pitchFamily="2" charset="-122"/>
              <a:ea typeface="宋体" panose="02010600030101010101" pitchFamily="2" charset="-122"/>
            </a:endParaRPr>
          </a:p>
        </p:txBody>
      </p:sp>
      <p:sp>
        <p:nvSpPr>
          <p:cNvPr id="566327" name="矩形 566326"/>
          <p:cNvSpPr/>
          <p:nvPr/>
        </p:nvSpPr>
        <p:spPr>
          <a:xfrm flipH="1">
            <a:off x="6516688" y="3262313"/>
            <a:ext cx="430212" cy="2584450"/>
          </a:xfrm>
          <a:prstGeom prst="rect">
            <a:avLst/>
          </a:prstGeom>
          <a:noFill/>
          <a:ln w="9525">
            <a:noFill/>
          </a:ln>
        </p:spPr>
        <p:txBody>
          <a:bodyPr anchor="t" anchorCtr="0">
            <a:spAutoFit/>
          </a:bodyPr>
          <a:p>
            <a:r>
              <a:rPr lang="en-US" altLang="zh-CN" sz="1800" b="0">
                <a:latin typeface="宋体" panose="02010600030101010101" pitchFamily="2" charset="-122"/>
                <a:ea typeface="宋体" panose="02010600030101010101" pitchFamily="2" charset="-122"/>
              </a:rPr>
              <a:t>∣</a:t>
            </a:r>
            <a:endParaRPr lang="en-US" altLang="zh-CN" sz="1800" b="0">
              <a:latin typeface="宋体" panose="02010600030101010101" pitchFamily="2" charset="-122"/>
              <a:ea typeface="宋体" panose="02010600030101010101" pitchFamily="2" charset="-122"/>
            </a:endParaRPr>
          </a:p>
          <a:p>
            <a:r>
              <a:rPr lang="zh-CN" altLang="en-US" sz="1800" b="0" dirty="0">
                <a:latin typeface="宋体" panose="02010600030101010101" pitchFamily="2" charset="-122"/>
                <a:ea typeface="宋体" panose="02010600030101010101" pitchFamily="2" charset="-122"/>
              </a:rPr>
              <a:t>特殊轴承材料代号 </a:t>
            </a:r>
            <a:endParaRPr lang="zh-CN" altLang="en-US" sz="1800" b="0" dirty="0">
              <a:latin typeface="宋体" panose="02010600030101010101" pitchFamily="2" charset="-122"/>
              <a:ea typeface="宋体" panose="02010600030101010101" pitchFamily="2" charset="-122"/>
            </a:endParaRPr>
          </a:p>
        </p:txBody>
      </p:sp>
      <p:sp>
        <p:nvSpPr>
          <p:cNvPr id="566328" name="矩形 566327"/>
          <p:cNvSpPr/>
          <p:nvPr/>
        </p:nvSpPr>
        <p:spPr>
          <a:xfrm>
            <a:off x="6877050" y="3262313"/>
            <a:ext cx="360363" cy="2030412"/>
          </a:xfrm>
          <a:prstGeom prst="rect">
            <a:avLst/>
          </a:prstGeom>
          <a:noFill/>
          <a:ln w="9525">
            <a:noFill/>
          </a:ln>
        </p:spPr>
        <p:txBody>
          <a:bodyPr anchor="t" anchorCtr="0">
            <a:spAutoFit/>
          </a:bodyPr>
          <a:p>
            <a:r>
              <a:rPr lang="en-US" altLang="zh-CN" sz="1800" b="0">
                <a:latin typeface="宋体" panose="02010600030101010101" pitchFamily="2" charset="-122"/>
                <a:ea typeface="宋体" panose="02010600030101010101" pitchFamily="2" charset="-122"/>
              </a:rPr>
              <a:t>∣</a:t>
            </a:r>
            <a:endParaRPr lang="en-US" altLang="zh-CN" sz="1800" b="0">
              <a:latin typeface="宋体" panose="02010600030101010101" pitchFamily="2" charset="-122"/>
              <a:ea typeface="宋体" panose="02010600030101010101" pitchFamily="2" charset="-122"/>
            </a:endParaRPr>
          </a:p>
          <a:p>
            <a:r>
              <a:rPr lang="zh-CN" altLang="en-US" sz="1800" b="0" dirty="0">
                <a:latin typeface="宋体" panose="02010600030101010101" pitchFamily="2" charset="-122"/>
                <a:ea typeface="宋体" panose="02010600030101010101" pitchFamily="2" charset="-122"/>
              </a:rPr>
              <a:t>公差等级代号 </a:t>
            </a:r>
            <a:endParaRPr lang="zh-CN" altLang="en-US" sz="1800" b="0" dirty="0">
              <a:latin typeface="宋体" panose="02010600030101010101" pitchFamily="2" charset="-122"/>
              <a:ea typeface="宋体" panose="02010600030101010101" pitchFamily="2" charset="-122"/>
            </a:endParaRPr>
          </a:p>
        </p:txBody>
      </p:sp>
      <p:sp>
        <p:nvSpPr>
          <p:cNvPr id="566329" name="矩形 566328"/>
          <p:cNvSpPr/>
          <p:nvPr/>
        </p:nvSpPr>
        <p:spPr>
          <a:xfrm>
            <a:off x="7164388" y="3262313"/>
            <a:ext cx="503237" cy="2030412"/>
          </a:xfrm>
          <a:prstGeom prst="rect">
            <a:avLst/>
          </a:prstGeom>
          <a:noFill/>
          <a:ln w="9525">
            <a:noFill/>
          </a:ln>
        </p:spPr>
        <p:txBody>
          <a:bodyPr anchor="t" anchorCtr="0">
            <a:spAutoFit/>
          </a:bodyPr>
          <a:p>
            <a:r>
              <a:rPr lang="en-US" altLang="zh-CN" sz="1800" b="0">
                <a:latin typeface="宋体" panose="02010600030101010101" pitchFamily="2" charset="-122"/>
                <a:ea typeface="宋体" panose="02010600030101010101" pitchFamily="2" charset="-122"/>
              </a:rPr>
              <a:t>∣</a:t>
            </a:r>
            <a:endParaRPr lang="en-US" altLang="zh-CN" sz="1800" b="0">
              <a:latin typeface="宋体" panose="02010600030101010101" pitchFamily="2" charset="-122"/>
              <a:ea typeface="宋体" panose="02010600030101010101" pitchFamily="2" charset="-122"/>
            </a:endParaRPr>
          </a:p>
          <a:p>
            <a:r>
              <a:rPr lang="zh-CN" altLang="en-US" sz="1800" b="0" dirty="0">
                <a:latin typeface="宋体" panose="02010600030101010101" pitchFamily="2" charset="-122"/>
                <a:ea typeface="宋体" panose="02010600030101010101" pitchFamily="2" charset="-122"/>
              </a:rPr>
              <a:t>内部结构代号 </a:t>
            </a:r>
            <a:endParaRPr lang="zh-CN" altLang="en-US" sz="1800" b="0" dirty="0">
              <a:latin typeface="宋体" panose="02010600030101010101" pitchFamily="2" charset="-122"/>
              <a:ea typeface="宋体" panose="02010600030101010101" pitchFamily="2" charset="-122"/>
            </a:endParaRPr>
          </a:p>
        </p:txBody>
      </p:sp>
      <p:sp>
        <p:nvSpPr>
          <p:cNvPr id="566330" name="矩形 566329"/>
          <p:cNvSpPr/>
          <p:nvPr/>
        </p:nvSpPr>
        <p:spPr>
          <a:xfrm>
            <a:off x="7451725" y="3262313"/>
            <a:ext cx="396875" cy="1476375"/>
          </a:xfrm>
          <a:prstGeom prst="rect">
            <a:avLst/>
          </a:prstGeom>
          <a:noFill/>
          <a:ln w="9525">
            <a:noFill/>
          </a:ln>
        </p:spPr>
        <p:txBody>
          <a:bodyPr anchor="t" anchorCtr="0">
            <a:spAutoFit/>
          </a:bodyPr>
          <a:p>
            <a:r>
              <a:rPr lang="en-US" altLang="zh-CN" sz="1800" b="0">
                <a:latin typeface="宋体" panose="02010600030101010101" pitchFamily="2" charset="-122"/>
                <a:ea typeface="宋体" panose="02010600030101010101" pitchFamily="2" charset="-122"/>
              </a:rPr>
              <a:t>∣</a:t>
            </a:r>
            <a:endParaRPr lang="en-US" altLang="zh-CN" sz="1800" b="0">
              <a:latin typeface="宋体" panose="02010600030101010101" pitchFamily="2" charset="-122"/>
              <a:ea typeface="宋体" panose="02010600030101010101" pitchFamily="2" charset="-122"/>
            </a:endParaRPr>
          </a:p>
          <a:p>
            <a:r>
              <a:rPr lang="zh-CN" altLang="en-US" sz="1800" b="0" dirty="0">
                <a:latin typeface="宋体" panose="02010600030101010101" pitchFamily="2" charset="-122"/>
                <a:ea typeface="宋体" panose="02010600030101010101" pitchFamily="2" charset="-122"/>
              </a:rPr>
              <a:t>游隙代号 </a:t>
            </a:r>
            <a:endParaRPr lang="zh-CN" altLang="en-US" sz="1800" b="0" dirty="0">
              <a:latin typeface="宋体" panose="02010600030101010101" pitchFamily="2" charset="-122"/>
              <a:ea typeface="宋体" panose="02010600030101010101" pitchFamily="2" charset="-122"/>
            </a:endParaRPr>
          </a:p>
        </p:txBody>
      </p:sp>
      <p:sp>
        <p:nvSpPr>
          <p:cNvPr id="566331" name="矩形 566330"/>
          <p:cNvSpPr/>
          <p:nvPr/>
        </p:nvSpPr>
        <p:spPr>
          <a:xfrm>
            <a:off x="7812088" y="3262313"/>
            <a:ext cx="517525" cy="1476375"/>
          </a:xfrm>
          <a:prstGeom prst="rect">
            <a:avLst/>
          </a:prstGeom>
          <a:noFill/>
          <a:ln w="9525">
            <a:noFill/>
          </a:ln>
        </p:spPr>
        <p:txBody>
          <a:bodyPr anchor="t" anchorCtr="0">
            <a:spAutoFit/>
          </a:bodyPr>
          <a:p>
            <a:r>
              <a:rPr lang="en-US" altLang="zh-CN" sz="1800" b="0">
                <a:latin typeface="宋体" panose="02010600030101010101" pitchFamily="2" charset="-122"/>
                <a:ea typeface="宋体" panose="02010600030101010101" pitchFamily="2" charset="-122"/>
              </a:rPr>
              <a:t>∣</a:t>
            </a:r>
            <a:endParaRPr lang="en-US" altLang="zh-CN" sz="1800" b="0">
              <a:latin typeface="宋体" panose="02010600030101010101" pitchFamily="2" charset="-122"/>
              <a:ea typeface="宋体" panose="02010600030101010101" pitchFamily="2" charset="-122"/>
            </a:endParaRPr>
          </a:p>
          <a:p>
            <a:r>
              <a:rPr lang="zh-CN" altLang="en-US" sz="1800" b="0" dirty="0">
                <a:latin typeface="宋体" panose="02010600030101010101" pitchFamily="2" charset="-122"/>
                <a:ea typeface="宋体" panose="02010600030101010101" pitchFamily="2" charset="-122"/>
              </a:rPr>
              <a:t>其他代号 </a:t>
            </a:r>
            <a:endParaRPr lang="zh-CN" altLang="en-US" sz="1800" b="0" dirty="0">
              <a:latin typeface="宋体" panose="02010600030101010101" pitchFamily="2" charset="-122"/>
              <a:ea typeface="宋体" panose="02010600030101010101" pitchFamily="2" charset="-122"/>
            </a:endParaRPr>
          </a:p>
        </p:txBody>
      </p:sp>
      <p:sp>
        <p:nvSpPr>
          <p:cNvPr id="566315" name="矩形 566314"/>
          <p:cNvSpPr/>
          <p:nvPr/>
        </p:nvSpPr>
        <p:spPr>
          <a:xfrm>
            <a:off x="566738" y="1530350"/>
            <a:ext cx="7613650" cy="1016000"/>
          </a:xfrm>
          <a:prstGeom prst="rect">
            <a:avLst/>
          </a:prstGeom>
          <a:noFill/>
          <a:ln w="9525">
            <a:noFill/>
          </a:ln>
        </p:spPr>
        <p:txBody>
          <a:bodyPr wrap="square" anchor="t" anchorCtr="0">
            <a:spAutoFit/>
          </a:bodyPr>
          <a:p>
            <a:r>
              <a:rPr lang="en-US" altLang="zh-CN" b="0" dirty="0">
                <a:latin typeface="宋体" panose="02010600030101010101" pitchFamily="2" charset="-122"/>
                <a:ea typeface="宋体" panose="02010600030101010101" pitchFamily="2" charset="-122"/>
              </a:rPr>
              <a:t>    </a:t>
            </a:r>
            <a:r>
              <a:rPr lang="zh-CN" altLang="en-US" b="0" dirty="0">
                <a:latin typeface="宋体" panose="02010600030101010101" pitchFamily="2" charset="-122"/>
                <a:ea typeface="宋体" panose="02010600030101010101" pitchFamily="2" charset="-122"/>
              </a:rPr>
              <a:t>滚动轴承代号是用字母加数字来表示轴承结构、尺寸、公差等级、技术性能等特征的产品符号。国家标准</a:t>
            </a:r>
            <a:r>
              <a:rPr lang="en-US" altLang="zh-CN" b="0" dirty="0">
                <a:latin typeface="宋体" panose="02010600030101010101" pitchFamily="2" charset="-122"/>
                <a:ea typeface="宋体" panose="02010600030101010101" pitchFamily="2" charset="-122"/>
              </a:rPr>
              <a:t>GB/T272-93</a:t>
            </a:r>
            <a:r>
              <a:rPr lang="zh-CN" altLang="en-US" b="0" dirty="0">
                <a:latin typeface="宋体" panose="02010600030101010101" pitchFamily="2" charset="-122"/>
                <a:ea typeface="宋体" panose="02010600030101010101" pitchFamily="2" charset="-122"/>
              </a:rPr>
              <a:t>规定轴承的代号由三部分组成：   </a:t>
            </a:r>
            <a:endParaRPr lang="zh-CN" altLang="en-US" b="0" dirty="0">
              <a:latin typeface="宋体" panose="02010600030101010101" pitchFamily="2" charset="-122"/>
              <a:ea typeface="宋体" panose="02010600030101010101" pitchFamily="2" charset="-122"/>
            </a:endParaRPr>
          </a:p>
        </p:txBody>
      </p:sp>
      <p:sp>
        <p:nvSpPr>
          <p:cNvPr id="24604" name="矩形 1"/>
          <p:cNvSpPr/>
          <p:nvPr/>
        </p:nvSpPr>
        <p:spPr>
          <a:xfrm>
            <a:off x="1763713" y="332423"/>
            <a:ext cx="5303837"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7   </a:t>
            </a:r>
            <a:r>
              <a:rPr lang="zh-CN" altLang="en-US" sz="2400">
                <a:solidFill>
                  <a:srgbClr val="FFFF00"/>
                </a:solidFill>
                <a:latin typeface="Arial" panose="020B0604020202020204" pitchFamily="34" charset="0"/>
                <a:ea typeface="黑体" panose="02010609060101010101" pitchFamily="2" charset="-122"/>
              </a:rPr>
              <a:t>支撑零部件     </a:t>
            </a:r>
            <a:r>
              <a:rPr lang="en-US" altLang="zh-CN" sz="2400">
                <a:solidFill>
                  <a:srgbClr val="FFFF00"/>
                </a:solidFill>
                <a:latin typeface="Arial" panose="020B0604020202020204" pitchFamily="34" charset="0"/>
                <a:ea typeface="黑体" panose="02010609060101010101" pitchFamily="2" charset="-122"/>
              </a:rPr>
              <a:t>7-3   </a:t>
            </a:r>
            <a:r>
              <a:rPr lang="zh-CN" altLang="en-US" sz="2400">
                <a:solidFill>
                  <a:srgbClr val="FFFF00"/>
                </a:solidFill>
                <a:latin typeface="Arial" panose="020B0604020202020204" pitchFamily="34" charset="0"/>
                <a:ea typeface="黑体" panose="02010609060101010101" pitchFamily="2" charset="-122"/>
              </a:rPr>
              <a:t>滚动轴承</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211"/>
                                        </p:tgtEl>
                                        <p:attrNameLst>
                                          <p:attrName>style.visibility</p:attrName>
                                        </p:attrNameLst>
                                      </p:cBhvr>
                                      <p:to>
                                        <p:strVal val="visible"/>
                                      </p:to>
                                    </p:set>
                                    <p:animEffect transition="in" filter="blinds(horizontal)">
                                      <p:cBhvr>
                                        <p:cTn id="16" dur="500"/>
                                        <p:tgtEl>
                                          <p:spTgt spid="82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5" fill="hold" grpId="0" nodeType="clickEffect">
                                  <p:stCondLst>
                                    <p:cond delay="0"/>
                                  </p:stCondLst>
                                  <p:childTnLst>
                                    <p:set>
                                      <p:cBhvr>
                                        <p:cTn id="20" dur="1000" fill="hold">
                                          <p:stCondLst>
                                            <p:cond delay="0"/>
                                          </p:stCondLst>
                                        </p:cTn>
                                        <p:tgtEl>
                                          <p:spTgt spid="566315"/>
                                        </p:tgtEl>
                                        <p:attrNameLst>
                                          <p:attrName>style.visibility</p:attrName>
                                        </p:attrNameLst>
                                      </p:cBhvr>
                                      <p:to>
                                        <p:strVal val="visible"/>
                                      </p:to>
                                    </p:set>
                                    <p:animEffect transition="in" filter="blinds(vertical)">
                                      <p:cBhvr>
                                        <p:cTn id="21" dur="1000"/>
                                        <p:tgtEl>
                                          <p:spTgt spid="5663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000" fill="hold">
                                          <p:stCondLst>
                                            <p:cond delay="0"/>
                                          </p:stCondLst>
                                        </p:cTn>
                                        <p:tgtEl>
                                          <p:spTgt spid="566316"/>
                                        </p:tgtEl>
                                        <p:attrNameLst>
                                          <p:attrName>style.visibility</p:attrName>
                                        </p:attrNameLst>
                                      </p:cBhvr>
                                      <p:to>
                                        <p:strVal val="visible"/>
                                      </p:to>
                                    </p:set>
                                    <p:animEffect transition="in" filter="wipe(left)">
                                      <p:cBhvr>
                                        <p:cTn id="26" dur="1000"/>
                                        <p:tgtEl>
                                          <p:spTgt spid="56631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66318"/>
                                        </p:tgtEl>
                                        <p:attrNameLst>
                                          <p:attrName>style.visibility</p:attrName>
                                        </p:attrNameLst>
                                      </p:cBhvr>
                                      <p:to>
                                        <p:strVal val="visible"/>
                                      </p:to>
                                    </p:set>
                                    <p:animEffect transition="in" filter="blinds(horizontal)">
                                      <p:cBhvr>
                                        <p:cTn id="31" dur="500"/>
                                        <p:tgtEl>
                                          <p:spTgt spid="56631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66320"/>
                                        </p:tgtEl>
                                        <p:attrNameLst>
                                          <p:attrName>style.visibility</p:attrName>
                                        </p:attrNameLst>
                                      </p:cBhvr>
                                      <p:to>
                                        <p:strVal val="visible"/>
                                      </p:to>
                                    </p:set>
                                    <p:animEffect transition="in" filter="blinds(horizontal)">
                                      <p:cBhvr>
                                        <p:cTn id="36" dur="500"/>
                                        <p:tgtEl>
                                          <p:spTgt spid="56632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566321"/>
                                        </p:tgtEl>
                                        <p:attrNameLst>
                                          <p:attrName>style.visibility</p:attrName>
                                        </p:attrNameLst>
                                      </p:cBhvr>
                                      <p:to>
                                        <p:strVal val="visible"/>
                                      </p:to>
                                    </p:set>
                                    <p:animEffect transition="in" filter="blinds(horizontal)">
                                      <p:cBhvr>
                                        <p:cTn id="41" dur="500"/>
                                        <p:tgtEl>
                                          <p:spTgt spid="56632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566322"/>
                                        </p:tgtEl>
                                        <p:attrNameLst>
                                          <p:attrName>style.visibility</p:attrName>
                                        </p:attrNameLst>
                                      </p:cBhvr>
                                      <p:to>
                                        <p:strVal val="visible"/>
                                      </p:to>
                                    </p:set>
                                    <p:animEffect transition="in" filter="blinds(horizontal)">
                                      <p:cBhvr>
                                        <p:cTn id="46" dur="500"/>
                                        <p:tgtEl>
                                          <p:spTgt spid="56632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566323"/>
                                        </p:tgtEl>
                                        <p:attrNameLst>
                                          <p:attrName>style.visibility</p:attrName>
                                        </p:attrNameLst>
                                      </p:cBhvr>
                                      <p:to>
                                        <p:strVal val="visible"/>
                                      </p:to>
                                    </p:set>
                                    <p:animEffect transition="in" filter="blinds(horizontal)">
                                      <p:cBhvr>
                                        <p:cTn id="51" dur="500"/>
                                        <p:tgtEl>
                                          <p:spTgt spid="56632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566324"/>
                                        </p:tgtEl>
                                        <p:attrNameLst>
                                          <p:attrName>style.visibility</p:attrName>
                                        </p:attrNameLst>
                                      </p:cBhvr>
                                      <p:to>
                                        <p:strVal val="visible"/>
                                      </p:to>
                                    </p:set>
                                    <p:animEffect transition="in" filter="blinds(horizontal)">
                                      <p:cBhvr>
                                        <p:cTn id="56" dur="500"/>
                                        <p:tgtEl>
                                          <p:spTgt spid="566324"/>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566319"/>
                                        </p:tgtEl>
                                        <p:attrNameLst>
                                          <p:attrName>style.visibility</p:attrName>
                                        </p:attrNameLst>
                                      </p:cBhvr>
                                      <p:to>
                                        <p:strVal val="visible"/>
                                      </p:to>
                                    </p:set>
                                    <p:animEffect transition="in" filter="blinds(horizontal)">
                                      <p:cBhvr>
                                        <p:cTn id="61" dur="500"/>
                                        <p:tgtEl>
                                          <p:spTgt spid="566319"/>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566326"/>
                                        </p:tgtEl>
                                        <p:attrNameLst>
                                          <p:attrName>style.visibility</p:attrName>
                                        </p:attrNameLst>
                                      </p:cBhvr>
                                      <p:to>
                                        <p:strVal val="visible"/>
                                      </p:to>
                                    </p:set>
                                    <p:animEffect transition="in" filter="blinds(horizontal)">
                                      <p:cBhvr>
                                        <p:cTn id="66" dur="500"/>
                                        <p:tgtEl>
                                          <p:spTgt spid="566326"/>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566327"/>
                                        </p:tgtEl>
                                        <p:attrNameLst>
                                          <p:attrName>style.visibility</p:attrName>
                                        </p:attrNameLst>
                                      </p:cBhvr>
                                      <p:to>
                                        <p:strVal val="visible"/>
                                      </p:to>
                                    </p:set>
                                    <p:animEffect transition="in" filter="blinds(horizontal)">
                                      <p:cBhvr>
                                        <p:cTn id="71" dur="500"/>
                                        <p:tgtEl>
                                          <p:spTgt spid="566327"/>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566328"/>
                                        </p:tgtEl>
                                        <p:attrNameLst>
                                          <p:attrName>style.visibility</p:attrName>
                                        </p:attrNameLst>
                                      </p:cBhvr>
                                      <p:to>
                                        <p:strVal val="visible"/>
                                      </p:to>
                                    </p:set>
                                    <p:animEffect transition="in" filter="blinds(horizontal)">
                                      <p:cBhvr>
                                        <p:cTn id="76" dur="500"/>
                                        <p:tgtEl>
                                          <p:spTgt spid="566328"/>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566329"/>
                                        </p:tgtEl>
                                        <p:attrNameLst>
                                          <p:attrName>style.visibility</p:attrName>
                                        </p:attrNameLst>
                                      </p:cBhvr>
                                      <p:to>
                                        <p:strVal val="visible"/>
                                      </p:to>
                                    </p:set>
                                    <p:animEffect transition="in" filter="blinds(horizontal)">
                                      <p:cBhvr>
                                        <p:cTn id="81" dur="500"/>
                                        <p:tgtEl>
                                          <p:spTgt spid="566329"/>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566330"/>
                                        </p:tgtEl>
                                        <p:attrNameLst>
                                          <p:attrName>style.visibility</p:attrName>
                                        </p:attrNameLst>
                                      </p:cBhvr>
                                      <p:to>
                                        <p:strVal val="visible"/>
                                      </p:to>
                                    </p:set>
                                    <p:animEffect transition="in" filter="blinds(horizontal)">
                                      <p:cBhvr>
                                        <p:cTn id="86" dur="500"/>
                                        <p:tgtEl>
                                          <p:spTgt spid="566330"/>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566331"/>
                                        </p:tgtEl>
                                        <p:attrNameLst>
                                          <p:attrName>style.visibility</p:attrName>
                                        </p:attrNameLst>
                                      </p:cBhvr>
                                      <p:to>
                                        <p:strVal val="visible"/>
                                      </p:to>
                                    </p:set>
                                    <p:animEffect transition="in" filter="blinds(horizontal)">
                                      <p:cBhvr>
                                        <p:cTn id="91" dur="500"/>
                                        <p:tgtEl>
                                          <p:spTgt spid="566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66318" grpId="0"/>
      <p:bldP spid="566319" grpId="0"/>
      <p:bldP spid="566320" grpId="0"/>
      <p:bldP spid="566321" grpId="0"/>
      <p:bldP spid="566322" grpId="0"/>
      <p:bldP spid="566323" grpId="0"/>
      <p:bldP spid="566324" grpId="0"/>
      <p:bldP spid="566326" grpId="0"/>
      <p:bldP spid="566327" grpId="0"/>
      <p:bldP spid="566328" grpId="0"/>
      <p:bldP spid="566329" grpId="0"/>
      <p:bldP spid="566330" grpId="0"/>
      <p:bldP spid="566331" grpId="0"/>
      <p:bldP spid="566315" grpId="0"/>
      <p:bldP spid="566316" grpId="0"/>
      <p:bldP spid="8211" grpId="0"/>
    </p:bldLst>
  </p:timing>
</p:sld>
</file>

<file path=ppt/tags/tag1.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5668432953_1_1"/>
</p:tagLst>
</file>

<file path=ppt/tags/tag2.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5668432953_1_1"/>
</p:tagLst>
</file>

<file path=ppt/tags/tag3.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5668432953_1_1"/>
</p:tagLst>
</file>

<file path=ppt/tags/tag4.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5668432953_1_1"/>
</p:tagLst>
</file>

<file path=ppt/tags/tag5.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5668432953_1_1"/>
</p:tagLst>
</file>

<file path=ppt/tags/tag6.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5668432953_1_1"/>
</p:tagLst>
</file>

<file path=ppt/tags/tag7.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5668432953_1_1"/>
</p:tagLst>
</file>

<file path=ppt/tags/tag8.xml><?xml version="1.0" encoding="utf-8"?>
<p:tagLst xmlns:p="http://schemas.openxmlformats.org/presentationml/2006/main">
  <p:tag name="COMMONDATA" val="eyJoZGlkIjoiMjA5ODQyMDQxMTAxMTg5MjE1OWJjODBmMDk2OWY4ZmEifQ=="/>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3213</Words>
  <Application>WPS 演示</Application>
  <PresentationFormat>在屏幕上显示</PresentationFormat>
  <Paragraphs>422</Paragraphs>
  <Slides>22</Slides>
  <Notes>13</Notes>
  <HiddenSlides>0</HiddenSlides>
  <MMClips>0</MMClips>
  <ScaleCrop>false</ScaleCrop>
  <HeadingPairs>
    <vt:vector size="8" baseType="variant">
      <vt:variant>
        <vt:lpstr>已用的字体</vt:lpstr>
      </vt:variant>
      <vt:variant>
        <vt:i4>11</vt:i4>
      </vt:variant>
      <vt:variant>
        <vt:lpstr>主题</vt:lpstr>
      </vt:variant>
      <vt:variant>
        <vt:i4>6</vt:i4>
      </vt:variant>
      <vt:variant>
        <vt:lpstr>嵌入 OLE 服务器</vt:lpstr>
      </vt:variant>
      <vt:variant>
        <vt:i4>2</vt:i4>
      </vt:variant>
      <vt:variant>
        <vt:lpstr>幻灯片标题</vt:lpstr>
      </vt:variant>
      <vt:variant>
        <vt:i4>22</vt:i4>
      </vt:variant>
    </vt:vector>
  </HeadingPairs>
  <TitlesOfParts>
    <vt:vector size="41" baseType="lpstr">
      <vt:lpstr>Arial</vt:lpstr>
      <vt:lpstr>宋体</vt:lpstr>
      <vt:lpstr>Wingdings</vt:lpstr>
      <vt:lpstr>楷体_GB2312</vt:lpstr>
      <vt:lpstr>新宋体</vt:lpstr>
      <vt:lpstr>黑体</vt:lpstr>
      <vt:lpstr>Calibri</vt:lpstr>
      <vt:lpstr>微软雅黑</vt:lpstr>
      <vt:lpstr>Arial Unicode MS</vt:lpstr>
      <vt:lpstr>Calibri</vt:lpstr>
      <vt:lpstr>Wingdings</vt:lpstr>
      <vt:lpstr>默认设计模板</vt:lpstr>
      <vt:lpstr>1_默认设计模板</vt:lpstr>
      <vt:lpstr>2_默认设计模板</vt:lpstr>
      <vt:lpstr>3_默认设计模板</vt:lpstr>
      <vt:lpstr>4_默认设计模板</vt:lpstr>
      <vt:lpstr>5_默认设计模板</vt:lpstr>
      <vt:lpstr>Paint.Picture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小结</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胡君</dc:creator>
  <cp:lastModifiedBy>WPS_1606719979</cp:lastModifiedBy>
  <cp:revision>367</cp:revision>
  <dcterms:created xsi:type="dcterms:W3CDTF">2011-08-04T15:40:00Z</dcterms:created>
  <dcterms:modified xsi:type="dcterms:W3CDTF">2022-07-18T13:09:32Z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2CC6ACFABE6E4B3CB0008B632F53BF5C</vt:lpwstr>
  </property>
</Properties>
</file>