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8" r:id="rId4"/>
    <p:sldMasterId id="2147483693" r:id="rId5"/>
    <p:sldMasterId id="2147483708" r:id="rId6"/>
  </p:sldMasterIdLst>
  <p:notesMasterIdLst>
    <p:notesMasterId r:id="rId8"/>
  </p:notesMasterIdLst>
  <p:handoutMasterIdLst>
    <p:handoutMasterId r:id="rId21"/>
  </p:handoutMasterIdLst>
  <p:sldIdLst>
    <p:sldId id="279" r:id="rId7"/>
    <p:sldId id="424" r:id="rId9"/>
    <p:sldId id="401" r:id="rId10"/>
    <p:sldId id="316" r:id="rId11"/>
    <p:sldId id="415" r:id="rId12"/>
    <p:sldId id="416" r:id="rId13"/>
    <p:sldId id="417" r:id="rId14"/>
    <p:sldId id="418" r:id="rId15"/>
    <p:sldId id="419" r:id="rId16"/>
    <p:sldId id="420" r:id="rId17"/>
    <p:sldId id="393" r:id="rId18"/>
    <p:sldId id="421" r:id="rId19"/>
    <p:sldId id="403" r:id="rId20"/>
  </p:sldIdLst>
  <p:sldSz cx="9144000" cy="6858000" type="screen4x3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 SYSTEM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CCCC"/>
    <a:srgbClr val="FF3300"/>
    <a:srgbClr val="FFFF00"/>
    <a:srgbClr val="D60093"/>
    <a:srgbClr val="990099"/>
    <a:srgbClr val="99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-480" y="-96"/>
      </p:cViewPr>
      <p:guideLst>
        <p:guide orient="horz" pos="2306"/>
        <p:guide pos="28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gs" Target="tags/tag2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6148" name="幻灯片图像占位符 5123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49" name="文本占位符 512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7" name="灯片编号占位符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楷体_GB2312" pitchFamily="49" charset="-122"/>
                <a:ea typeface="楷体_GB2312" pitchFamily="49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  <p:sp>
        <p:nvSpPr>
          <p:cNvPr id="8194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8195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6626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6627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674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8675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072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7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27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024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229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229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38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4339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86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7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434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8435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048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253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4578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4579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0.xml"/><Relationship Id="rId7" Type="http://schemas.openxmlformats.org/officeDocument/2006/relationships/slideLayout" Target="../slideLayouts/slideLayout49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2.xml"/><Relationship Id="rId1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9.xml"/><Relationship Id="rId2" Type="http://schemas.openxmlformats.org/officeDocument/2006/relationships/slideLayout" Target="../slideLayouts/slideLayout58.xml"/><Relationship Id="rId15" Type="http://schemas.openxmlformats.org/officeDocument/2006/relationships/theme" Target="../theme/theme5.xml"/><Relationship Id="rId14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6.xml"/><Relationship Id="rId1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123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54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0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2.xml"/><Relationship Id="rId8" Type="http://schemas.openxmlformats.org/officeDocument/2006/relationships/slideLayout" Target="../slideLayouts/slideLayout54.xml"/><Relationship Id="rId7" Type="http://schemas.openxmlformats.org/officeDocument/2006/relationships/image" Target="../media/image14.png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3.xml"/><Relationship Id="rId6" Type="http://schemas.openxmlformats.org/officeDocument/2006/relationships/slideLayout" Target="../slideLayouts/slideLayout40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68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0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6.xml"/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54.xml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54.xml"/><Relationship Id="rId4" Type="http://schemas.openxmlformats.org/officeDocument/2006/relationships/tags" Target="../tags/tag1.xml"/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54.xml"/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54.xml"/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54.xml"/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7171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7172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7173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7174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7175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7176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77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7178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80" name="矩形 287766"/>
          <p:cNvSpPr/>
          <p:nvPr/>
        </p:nvSpPr>
        <p:spPr>
          <a:xfrm>
            <a:off x="1216025" y="28765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7181" name="矩形 287774"/>
          <p:cNvSpPr/>
          <p:nvPr/>
        </p:nvSpPr>
        <p:spPr>
          <a:xfrm>
            <a:off x="460375" y="1487488"/>
            <a:ext cx="7899400" cy="3881755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p>
            <a:pPr algn="ctr" eaLnBrk="0" hangingPunct="0">
              <a:lnSpc>
                <a:spcPct val="140000"/>
              </a:lnSpc>
            </a:pPr>
            <a:endParaRPr lang="zh-CN" altLang="en-US" sz="4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en-US" altLang="zh-CN" sz="4000" dirty="0">
                <a:latin typeface="黑体" panose="02010609060101010101" pitchFamily="2" charset="-122"/>
                <a:ea typeface="黑体" panose="02010609060101010101" pitchFamily="2" charset="-122"/>
              </a:rPr>
              <a:t>7-4  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机械的润滑和密封 </a:t>
            </a:r>
            <a:r>
              <a:rPr lang="zh-CN" altLang="en-US" sz="4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4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4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4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5603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25604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5605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25606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5607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25608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5609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5610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76375" y="1044575"/>
            <a:ext cx="265271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1476375" y="1746250"/>
            <a:ext cx="2652713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、润滑系统的管理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7350" y="1746250"/>
            <a:ext cx="2524125" cy="3492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1275" rIns="0" bIns="0" anchor="t" anchorCtr="0">
            <a:spAutoFit/>
          </a:bodyPr>
          <a:p>
            <a:pPr marL="114300">
              <a:spcBef>
                <a:spcPts val="32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润滑管理的“</a:t>
            </a:r>
            <a:r>
              <a:rPr lang="zh-CN" altLang="zh-CN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五定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object 10"/>
          <p:cNvSpPr txBox="1"/>
          <p:nvPr/>
        </p:nvSpPr>
        <p:spPr>
          <a:xfrm>
            <a:off x="769938" y="2487613"/>
            <a:ext cx="946150" cy="317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640" rIns="0" bIns="0" anchor="t" anchorCtr="0">
            <a:spAutoFit/>
          </a:bodyPr>
          <a:p>
            <a:pPr marL="243205">
              <a:spcBef>
                <a:spcPts val="325"/>
              </a:spcBef>
            </a:pPr>
            <a:r>
              <a:rPr lang="zh-CN" altLang="zh-CN" sz="1800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定点</a:t>
            </a:r>
            <a:endParaRPr lang="zh-CN" altLang="zh-CN" sz="1800" b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938" y="3868738"/>
            <a:ext cx="946150" cy="317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640" rIns="0" bIns="0" anchor="t" anchorCtr="0">
            <a:spAutoFit/>
          </a:bodyPr>
          <a:p>
            <a:pPr marL="243205">
              <a:spcBef>
                <a:spcPts val="325"/>
              </a:spcBef>
            </a:pPr>
            <a:r>
              <a:rPr lang="zh-CN" altLang="zh-CN" sz="1800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定量</a:t>
            </a:r>
            <a:endParaRPr lang="zh-CN" altLang="zh-CN" sz="1800" b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9938" y="4483100"/>
            <a:ext cx="946150" cy="3190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1275" rIns="0" bIns="0" anchor="t" anchorCtr="0">
            <a:spAutoFit/>
          </a:bodyPr>
          <a:p>
            <a:pPr marL="243205">
              <a:spcBef>
                <a:spcPts val="325"/>
              </a:spcBef>
            </a:pPr>
            <a:r>
              <a:rPr lang="zh-CN" altLang="zh-CN" sz="1800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定期</a:t>
            </a:r>
            <a:endParaRPr lang="zh-CN" altLang="zh-CN" sz="1800" b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9938" y="3246438"/>
            <a:ext cx="946150" cy="317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43205">
              <a:spcBef>
                <a:spcPts val="315"/>
              </a:spcBef>
            </a:pPr>
            <a:r>
              <a:rPr lang="zh-CN" altLang="zh-CN" sz="1800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定质</a:t>
            </a:r>
            <a:endParaRPr lang="zh-CN" altLang="zh-CN" sz="1800" b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9938" y="5097463"/>
            <a:ext cx="946150" cy="3175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43205">
              <a:spcBef>
                <a:spcPts val="315"/>
              </a:spcBef>
            </a:pPr>
            <a:r>
              <a:rPr lang="zh-CN" altLang="zh-CN" sz="1800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定人</a:t>
            </a:r>
            <a:endParaRPr lang="zh-CN" altLang="zh-CN" sz="1800" b="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5013" y="2360613"/>
            <a:ext cx="6197600" cy="1201737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根据设备润滑卡片上指定的润滑部位、润滑点和检查点（游标、观察孔等）实施定点加油、添油和换油，并检查油面高度和供油情况。</a:t>
            </a:r>
            <a:endParaRPr lang="zh-CN" altLang="zh-CN" sz="1600" b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12700">
              <a:spcBef>
                <a:spcPts val="1600"/>
              </a:spcBef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各润滑部位所加油或脂的牌号和质量必须符合润滑卡片上的要求。</a:t>
            </a:r>
            <a:endParaRPr lang="zh-CN" altLang="zh-CN" sz="1600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05013" y="3921125"/>
            <a:ext cx="6197600" cy="2587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spcBef>
                <a:spcPts val="100"/>
              </a:spcBef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按照润滑规定的数量将油和脂添加到润滑部位和油箱、油杯。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78025" y="4548188"/>
            <a:ext cx="4140200" cy="258762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spcBef>
                <a:spcPts val="100"/>
              </a:spcBef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按照润滑规定的时间间隔添加油和换油。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78025" y="5137150"/>
            <a:ext cx="4140200" cy="258763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spcBef>
                <a:spcPts val="100"/>
              </a:spcBef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按照润滑卡片上的分工规定，各司其职。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24" name="矩形 2"/>
          <p:cNvSpPr/>
          <p:nvPr/>
        </p:nvSpPr>
        <p:spPr>
          <a:xfrm>
            <a:off x="1187450" y="33274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6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charRg st="61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9" grpId="0" bldLvl="0" animBg="1"/>
      <p:bldP spid="5" grpId="0" bldLvl="0" animBg="1"/>
      <p:bldP spid="13" grpId="0" bldLvl="0" animBg="1"/>
      <p:bldP spid="11" grpId="0" bldLvl="0" animBg="1"/>
      <p:bldP spid="16" grpId="0"/>
      <p:bldP spid="12" grpId="0" bldLvl="0" animBg="1"/>
      <p:bldP spid="17" grpId="0"/>
      <p:bldP spid="14" grpId="0" bldLvl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7651" name="组合 287753"/>
          <p:cNvGrpSpPr/>
          <p:nvPr/>
        </p:nvGrpSpPr>
        <p:grpSpPr>
          <a:xfrm>
            <a:off x="0" y="74613"/>
            <a:ext cx="9144000" cy="936625"/>
            <a:chOff x="0" y="73"/>
            <a:chExt cx="5760" cy="590"/>
          </a:xfrm>
        </p:grpSpPr>
        <p:sp>
          <p:nvSpPr>
            <p:cNvPr id="27652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7653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27654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7655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27656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7657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7658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71563" y="1020763"/>
            <a:ext cx="30765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二、机械的密封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234" name="文本框 99"/>
          <p:cNvSpPr txBox="1"/>
          <p:nvPr/>
        </p:nvSpPr>
        <p:spPr>
          <a:xfrm>
            <a:off x="1187450" y="1668463"/>
            <a:ext cx="2300288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、密封的目的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9442" name="文本占位符 342018"/>
          <p:cNvSpPr>
            <a:spLocks noGrp="1"/>
          </p:cNvSpPr>
          <p:nvPr>
            <p:ph idx="1"/>
          </p:nvPr>
        </p:nvSpPr>
        <p:spPr>
          <a:xfrm>
            <a:off x="1069975" y="3094038"/>
            <a:ext cx="5553075" cy="1046163"/>
          </a:xfrm>
        </p:spPr>
        <p:txBody>
          <a:bodyPr anchor="t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000" b="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kumimoji="0" lang="zh-CN" altLang="en-US" sz="2000" b="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）静密封</a:t>
            </a:r>
            <a:endParaRPr kumimoji="0" lang="zh-CN" altLang="en-US" sz="2000" b="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sz="2000" b="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两零件接合面间没有相对运动的密封</a:t>
            </a:r>
            <a:r>
              <a:rPr kumimoji="0" lang="zh-CN" altLang="en-US" sz="2000" b="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kumimoji="0" lang="zh-CN" altLang="en-US" sz="2000" b="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占位符 342018"/>
          <p:cNvSpPr>
            <a:spLocks noGrp="1"/>
          </p:cNvSpPr>
          <p:nvPr/>
        </p:nvSpPr>
        <p:spPr>
          <a:xfrm>
            <a:off x="1154113" y="4068763"/>
            <a:ext cx="5334000" cy="15367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00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kumimoji="0" lang="zh-CN" altLang="en-US" sz="200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）动密封</a:t>
            </a:r>
            <a:endParaRPr kumimoji="0" lang="zh-CN" altLang="en-US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sz="200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往复动密封、旋转动密封、螺旋动密封</a:t>
            </a:r>
            <a:endParaRPr kumimoji="0" lang="zh-CN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zh-CN" sz="2000" i="0" u="none" strike="noStrike" kern="1200" cap="none" spc="0" normalizeH="0" baseline="0" noProof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旋转动密封分为接触式和非接触式两类。</a:t>
            </a:r>
            <a:endParaRPr kumimoji="0" lang="zh-CN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i="0" u="none" strike="noStrike" kern="1200" cap="none" spc="0" normalizeH="0" baseline="0" noProof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99"/>
          <p:cNvSpPr txBox="1"/>
          <p:nvPr/>
        </p:nvSpPr>
        <p:spPr>
          <a:xfrm>
            <a:off x="1212850" y="2622550"/>
            <a:ext cx="1933575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、密封的分类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文本框 99"/>
          <p:cNvSpPr txBox="1"/>
          <p:nvPr/>
        </p:nvSpPr>
        <p:spPr>
          <a:xfrm>
            <a:off x="1212850" y="2139950"/>
            <a:ext cx="7140575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阻止润滑剂和工作介质泄露，防止灰尘、水分等杂物侵入机器。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666" name="矩形 2"/>
          <p:cNvSpPr/>
          <p:nvPr/>
        </p:nvSpPr>
        <p:spPr>
          <a:xfrm>
            <a:off x="1115695" y="35814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89442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charRg st="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89442">
                                            <p:txEl>
                                              <p:charRg st="9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9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charRg st="9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charRg st="26" end="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189442" grpId="0" uiExpand="1" build="p"/>
      <p:bldP spid="4" grpId="0" uiExpand="1" build="p"/>
      <p:bldP spid="8" grpId="0"/>
      <p:bldP spid="9" grpId="0"/>
      <p:bldP spid="92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87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9699" name="组合 287753"/>
          <p:cNvGrpSpPr/>
          <p:nvPr/>
        </p:nvGrpSpPr>
        <p:grpSpPr>
          <a:xfrm>
            <a:off x="0" y="74613"/>
            <a:ext cx="9144000" cy="936625"/>
            <a:chOff x="0" y="73"/>
            <a:chExt cx="5760" cy="590"/>
          </a:xfrm>
        </p:grpSpPr>
        <p:sp>
          <p:nvSpPr>
            <p:cNvPr id="2970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970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2970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970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2970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970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970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54113" y="1011238"/>
            <a:ext cx="28225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二、机械的密封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323850" y="1590675"/>
            <a:ext cx="8531225" cy="3879850"/>
          </a:xfrm>
          <a:custGeom>
            <a:avLst/>
            <a:gdLst/>
            <a:ahLst/>
            <a:cxnLst/>
            <a:pathLst>
              <a:path w="11289665" h="4805680">
                <a:moveTo>
                  <a:pt x="11279974" y="4805248"/>
                </a:moveTo>
                <a:lnTo>
                  <a:pt x="9525" y="4805248"/>
                </a:lnTo>
                <a:lnTo>
                  <a:pt x="7404" y="4805006"/>
                </a:lnTo>
                <a:lnTo>
                  <a:pt x="0" y="4795723"/>
                </a:lnTo>
                <a:lnTo>
                  <a:pt x="0" y="9525"/>
                </a:lnTo>
                <a:lnTo>
                  <a:pt x="9525" y="0"/>
                </a:lnTo>
                <a:lnTo>
                  <a:pt x="11279974" y="0"/>
                </a:lnTo>
                <a:lnTo>
                  <a:pt x="11289499" y="9525"/>
                </a:lnTo>
                <a:lnTo>
                  <a:pt x="19050" y="9525"/>
                </a:lnTo>
                <a:lnTo>
                  <a:pt x="9525" y="19050"/>
                </a:lnTo>
                <a:lnTo>
                  <a:pt x="19050" y="19050"/>
                </a:lnTo>
                <a:lnTo>
                  <a:pt x="19050" y="4786198"/>
                </a:lnTo>
                <a:lnTo>
                  <a:pt x="9525" y="4786198"/>
                </a:lnTo>
                <a:lnTo>
                  <a:pt x="19050" y="4795723"/>
                </a:lnTo>
                <a:lnTo>
                  <a:pt x="11289499" y="4795723"/>
                </a:lnTo>
                <a:lnTo>
                  <a:pt x="11289271" y="4797844"/>
                </a:lnTo>
                <a:lnTo>
                  <a:pt x="11282095" y="4805006"/>
                </a:lnTo>
                <a:lnTo>
                  <a:pt x="11279974" y="4805248"/>
                </a:lnTo>
                <a:close/>
              </a:path>
              <a:path w="11289665" h="4805680">
                <a:moveTo>
                  <a:pt x="19050" y="19050"/>
                </a:moveTo>
                <a:lnTo>
                  <a:pt x="9525" y="19050"/>
                </a:lnTo>
                <a:lnTo>
                  <a:pt x="19050" y="9525"/>
                </a:lnTo>
                <a:lnTo>
                  <a:pt x="19050" y="19050"/>
                </a:lnTo>
                <a:close/>
              </a:path>
              <a:path w="11289665" h="4805680">
                <a:moveTo>
                  <a:pt x="11270449" y="19050"/>
                </a:moveTo>
                <a:lnTo>
                  <a:pt x="19050" y="19050"/>
                </a:lnTo>
                <a:lnTo>
                  <a:pt x="19050" y="9525"/>
                </a:lnTo>
                <a:lnTo>
                  <a:pt x="11270449" y="9525"/>
                </a:lnTo>
                <a:lnTo>
                  <a:pt x="11270449" y="19050"/>
                </a:lnTo>
                <a:close/>
              </a:path>
              <a:path w="11289665" h="4805680">
                <a:moveTo>
                  <a:pt x="11270449" y="4795723"/>
                </a:moveTo>
                <a:lnTo>
                  <a:pt x="11270449" y="9525"/>
                </a:lnTo>
                <a:lnTo>
                  <a:pt x="11279974" y="19050"/>
                </a:lnTo>
                <a:lnTo>
                  <a:pt x="11289499" y="19050"/>
                </a:lnTo>
                <a:lnTo>
                  <a:pt x="11289499" y="4786198"/>
                </a:lnTo>
                <a:lnTo>
                  <a:pt x="11279974" y="4786198"/>
                </a:lnTo>
                <a:lnTo>
                  <a:pt x="11270449" y="4795723"/>
                </a:lnTo>
                <a:close/>
              </a:path>
              <a:path w="11289665" h="4805680">
                <a:moveTo>
                  <a:pt x="11289499" y="19050"/>
                </a:moveTo>
                <a:lnTo>
                  <a:pt x="11279974" y="19050"/>
                </a:lnTo>
                <a:lnTo>
                  <a:pt x="11270449" y="9525"/>
                </a:lnTo>
                <a:lnTo>
                  <a:pt x="11289499" y="9525"/>
                </a:lnTo>
                <a:lnTo>
                  <a:pt x="11289499" y="19050"/>
                </a:lnTo>
                <a:close/>
              </a:path>
              <a:path w="11289665" h="4805680">
                <a:moveTo>
                  <a:pt x="19050" y="4795723"/>
                </a:moveTo>
                <a:lnTo>
                  <a:pt x="9525" y="4786198"/>
                </a:lnTo>
                <a:lnTo>
                  <a:pt x="19050" y="4786198"/>
                </a:lnTo>
                <a:lnTo>
                  <a:pt x="19050" y="4795723"/>
                </a:lnTo>
                <a:close/>
              </a:path>
              <a:path w="11289665" h="4805680">
                <a:moveTo>
                  <a:pt x="11270449" y="4795723"/>
                </a:moveTo>
                <a:lnTo>
                  <a:pt x="19050" y="4795723"/>
                </a:lnTo>
                <a:lnTo>
                  <a:pt x="19050" y="4786198"/>
                </a:lnTo>
                <a:lnTo>
                  <a:pt x="11270449" y="4786198"/>
                </a:lnTo>
                <a:lnTo>
                  <a:pt x="11270449" y="4795723"/>
                </a:lnTo>
                <a:close/>
              </a:path>
              <a:path w="11289665" h="4805680">
                <a:moveTo>
                  <a:pt x="11289499" y="4795723"/>
                </a:moveTo>
                <a:lnTo>
                  <a:pt x="11270449" y="4795723"/>
                </a:lnTo>
                <a:lnTo>
                  <a:pt x="11279974" y="4786198"/>
                </a:lnTo>
                <a:lnTo>
                  <a:pt x="11289499" y="4786198"/>
                </a:lnTo>
                <a:lnTo>
                  <a:pt x="11289499" y="4795723"/>
                </a:lnTo>
                <a:close/>
              </a:path>
            </a:pathLst>
          </a:custGeom>
          <a:solidFill>
            <a:srgbClr val="BEBEBE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5" name="object 15"/>
          <p:cNvSpPr/>
          <p:nvPr/>
        </p:nvSpPr>
        <p:spPr>
          <a:xfrm>
            <a:off x="323850" y="3370263"/>
            <a:ext cx="8531225" cy="76200"/>
          </a:xfrm>
          <a:custGeom>
            <a:avLst/>
            <a:gdLst/>
            <a:ahLst/>
            <a:cxnLst/>
            <a:pathLst>
              <a:path w="11270615" h="1">
                <a:moveTo>
                  <a:pt x="0" y="0"/>
                </a:moveTo>
                <a:lnTo>
                  <a:pt x="11270462" y="0"/>
                </a:lnTo>
              </a:path>
            </a:pathLst>
          </a:custGeom>
          <a:noFill/>
          <a:ln w="19050" cap="flat" cmpd="sng">
            <a:solidFill>
              <a:srgbClr val="BEBEBE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6" name="object 14"/>
          <p:cNvSpPr/>
          <p:nvPr/>
        </p:nvSpPr>
        <p:spPr>
          <a:xfrm flipH="1">
            <a:off x="2328863" y="1590675"/>
            <a:ext cx="76200" cy="3711575"/>
          </a:xfrm>
          <a:custGeom>
            <a:avLst/>
            <a:gdLst/>
            <a:ahLst/>
            <a:cxnLst/>
            <a:pathLst>
              <a:path w="1" h="4786630">
                <a:moveTo>
                  <a:pt x="0" y="0"/>
                </a:moveTo>
                <a:lnTo>
                  <a:pt x="0" y="4786198"/>
                </a:lnTo>
              </a:path>
            </a:pathLst>
          </a:custGeom>
          <a:noFill/>
          <a:ln w="19050" cap="flat" cmpd="sng">
            <a:solidFill>
              <a:srgbClr val="BEBEBE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" name="object 16"/>
          <p:cNvSpPr txBox="1"/>
          <p:nvPr/>
        </p:nvSpPr>
        <p:spPr>
          <a:xfrm>
            <a:off x="776288" y="2127250"/>
            <a:ext cx="1169988" cy="9382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>
              <a:spcBef>
                <a:spcPts val="100"/>
              </a:spcBef>
            </a:pPr>
            <a:r>
              <a:rPr b="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接触式旋</a:t>
            </a:r>
            <a:endParaRPr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>
              <a:spcBef>
                <a:spcPts val="20"/>
              </a:spcBef>
            </a:pPr>
            <a:endParaRPr b="0" noProof="1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12700"/>
            <a:r>
              <a:rPr b="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转动密封</a:t>
            </a:r>
            <a:endParaRPr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28" name="object 17"/>
          <p:cNvSpPr txBox="1"/>
          <p:nvPr/>
        </p:nvSpPr>
        <p:spPr>
          <a:xfrm>
            <a:off x="776288" y="4164013"/>
            <a:ext cx="1452562" cy="639762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spcBef>
                <a:spcPts val="100"/>
              </a:spcBef>
            </a:pP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非接触式</a:t>
            </a:r>
            <a:endParaRPr 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12700">
              <a:spcBef>
                <a:spcPts val="100"/>
              </a:spcBef>
            </a:pP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旋转动密封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object 9"/>
          <p:cNvSpPr/>
          <p:nvPr/>
        </p:nvSpPr>
        <p:spPr>
          <a:xfrm>
            <a:off x="2573338" y="1743075"/>
            <a:ext cx="1617662" cy="121443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" name="object 10"/>
          <p:cNvSpPr/>
          <p:nvPr/>
        </p:nvSpPr>
        <p:spPr>
          <a:xfrm>
            <a:off x="4514850" y="1943100"/>
            <a:ext cx="1887538" cy="81438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" name="object 11"/>
          <p:cNvSpPr/>
          <p:nvPr/>
        </p:nvSpPr>
        <p:spPr>
          <a:xfrm>
            <a:off x="6907213" y="1679575"/>
            <a:ext cx="1560512" cy="1277938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2" name="object 18"/>
          <p:cNvSpPr txBox="1"/>
          <p:nvPr/>
        </p:nvSpPr>
        <p:spPr>
          <a:xfrm>
            <a:off x="2728913" y="2980055"/>
            <a:ext cx="1247775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16510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毛毡密封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" name="object 18"/>
          <p:cNvSpPr txBox="1"/>
          <p:nvPr/>
        </p:nvSpPr>
        <p:spPr>
          <a:xfrm>
            <a:off x="4500245" y="2910205"/>
            <a:ext cx="1900238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16510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O形橡胶圈密封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4" name="object 18"/>
          <p:cNvSpPr txBox="1"/>
          <p:nvPr/>
        </p:nvSpPr>
        <p:spPr>
          <a:xfrm>
            <a:off x="6791325" y="2946400"/>
            <a:ext cx="1792288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12700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J形橡胶圈密封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5" name="object 12"/>
          <p:cNvSpPr/>
          <p:nvPr/>
        </p:nvSpPr>
        <p:spPr>
          <a:xfrm>
            <a:off x="2728913" y="3559175"/>
            <a:ext cx="1439862" cy="1436688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6" name="object 8"/>
          <p:cNvSpPr/>
          <p:nvPr/>
        </p:nvSpPr>
        <p:spPr>
          <a:xfrm>
            <a:off x="5003800" y="3489325"/>
            <a:ext cx="1573213" cy="1506538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7" name="object 18"/>
          <p:cNvSpPr txBox="1"/>
          <p:nvPr/>
        </p:nvSpPr>
        <p:spPr>
          <a:xfrm>
            <a:off x="2728913" y="5056188"/>
            <a:ext cx="1247775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16510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沟槽密封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8" name="object 18"/>
          <p:cNvSpPr txBox="1"/>
          <p:nvPr/>
        </p:nvSpPr>
        <p:spPr>
          <a:xfrm>
            <a:off x="5154613" y="5056188"/>
            <a:ext cx="1247775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16510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迷宫密封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724" name="矩形 2"/>
          <p:cNvSpPr/>
          <p:nvPr/>
        </p:nvSpPr>
        <p:spPr>
          <a:xfrm>
            <a:off x="1216025" y="34099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23" grpId="0" bldLvl="0" animBg="1"/>
      <p:bldP spid="25" grpId="0" bldLvl="0" animBg="1"/>
      <p:bldP spid="26" grpId="0" bldLvl="0" animBg="1"/>
      <p:bldP spid="27" grpId="0"/>
      <p:bldP spid="28" grpId="0"/>
      <p:bldP spid="29" grpId="0" bldLvl="0" animBg="1"/>
      <p:bldP spid="30" grpId="0" bldLvl="0" animBg="1"/>
      <p:bldP spid="31" grpId="0" bldLvl="0" animBg="1"/>
      <p:bldP spid="32" grpId="0" bldLvl="0" animBg="1"/>
      <p:bldP spid="33" grpId="0" bldLvl="0" animBg="1"/>
      <p:bldP spid="34" grpId="0" bldLvl="0" animBg="1"/>
      <p:bldP spid="35" grpId="0" bldLvl="0" animBg="1"/>
      <p:bldP spid="36" grpId="0" bldLvl="0" animBg="1"/>
      <p:bldP spid="37" grpId="0" bldLvl="0" animBg="1"/>
      <p:bldP spid="3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78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31747" name="组合 287753"/>
          <p:cNvGrpSpPr/>
          <p:nvPr/>
        </p:nvGrpSpPr>
        <p:grpSpPr>
          <a:xfrm>
            <a:off x="0" y="142875"/>
            <a:ext cx="9144000" cy="936625"/>
            <a:chOff x="0" y="73"/>
            <a:chExt cx="5760" cy="590"/>
          </a:xfrm>
        </p:grpSpPr>
        <p:sp>
          <p:nvSpPr>
            <p:cNvPr id="317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317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317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317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317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17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317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756" name="矩形 1"/>
          <p:cNvSpPr/>
          <p:nvPr/>
        </p:nvSpPr>
        <p:spPr>
          <a:xfrm>
            <a:off x="1146175" y="28257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object 2"/>
          <p:cNvSpPr txBox="1">
            <a:spLocks noGrp="1"/>
          </p:cNvSpPr>
          <p:nvPr>
            <p:ph type="title" idx="4294967295"/>
          </p:nvPr>
        </p:nvSpPr>
        <p:spPr>
          <a:xfrm>
            <a:off x="1146175" y="2262188"/>
            <a:ext cx="928688" cy="447675"/>
          </a:xfrm>
        </p:spPr>
        <p:txBody>
          <a:bodyPr vert="horz" wrap="square" lIns="0" tIns="17145" rIns="0" bIns="0" rtlCol="0">
            <a:spAutoFit/>
          </a:bodyPr>
          <a:p>
            <a:pPr marL="12700" marR="0" indent="0" algn="ctr" defTabSz="914400" rtl="0" eaLnBrk="1" fontAlgn="base" latinLnBrk="0" hangingPunct="1">
              <a:lnSpc>
                <a:spcPct val="100000"/>
              </a:lnSpc>
              <a:spcBef>
                <a:spcPts val="135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2800" b="0" i="0" u="none" strike="noStrike" kern="1200" cap="none" spc="35" normalizeH="0" baseline="0" noProof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小</a:t>
            </a:r>
            <a:r>
              <a:rPr kumimoji="0" sz="2800" b="0" i="0" u="none" strike="noStrike" kern="1200" cap="none" spc="35" normalizeH="0" baseline="0" noProof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结</a:t>
            </a:r>
            <a:endParaRPr kumimoji="0" sz="2800" b="0" i="0" u="none" strike="noStrike" kern="1200" cap="none" spc="35" normalizeH="0" baseline="0" noProof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3195638" y="2724150"/>
            <a:ext cx="136525" cy="33813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p>
            <a:pPr marL="12700">
              <a:spcBef>
                <a:spcPts val="125"/>
              </a:spcBef>
            </a:pPr>
            <a:r>
              <a:rPr sz="2100" spc="10" noProof="1" dirty="0">
                <a:solidFill>
                  <a:srgbClr val="FFFFFF"/>
                </a:solidFill>
                <a:latin typeface="Calibri" panose="020F0502020204030204"/>
                <a:ea typeface="楷体_GB2312" pitchFamily="49" charset="-122"/>
                <a:cs typeface="Calibri" panose="020F0502020204030204"/>
              </a:rPr>
              <a:t>1</a:t>
            </a:r>
            <a:endParaRPr sz="2100" noProof="1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1044575" y="1943100"/>
            <a:ext cx="7053263" cy="131921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" name="object 5"/>
          <p:cNvSpPr txBox="1"/>
          <p:nvPr/>
        </p:nvSpPr>
        <p:spPr>
          <a:xfrm rot="19320000">
            <a:off x="3232150" y="1812925"/>
            <a:ext cx="1811338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p>
            <a:pPr>
              <a:lnSpc>
                <a:spcPts val="2115"/>
              </a:lnSpc>
            </a:pPr>
            <a:r>
              <a:rPr sz="2100" b="0" spc="-15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机械</a:t>
            </a:r>
            <a:r>
              <a:rPr sz="3150" b="0" spc="7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的</a:t>
            </a:r>
            <a:r>
              <a:rPr sz="3150" b="0" spc="-22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润</a:t>
            </a:r>
            <a:r>
              <a:rPr sz="3150" b="0" spc="22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滑</a:t>
            </a:r>
            <a:endParaRPr sz="3150" b="0" baseline="100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6275388" y="2736850"/>
            <a:ext cx="138113" cy="33813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p>
            <a:pPr marL="12700">
              <a:spcBef>
                <a:spcPts val="125"/>
              </a:spcBef>
            </a:pPr>
            <a:r>
              <a:rPr sz="2100" spc="10" noProof="1" dirty="0">
                <a:solidFill>
                  <a:srgbClr val="FFFFFF"/>
                </a:solidFill>
                <a:latin typeface="Calibri" panose="020F0502020204030204"/>
                <a:ea typeface="楷体_GB2312" pitchFamily="49" charset="-122"/>
                <a:cs typeface="Calibri" panose="020F0502020204030204"/>
              </a:rPr>
              <a:t>2</a:t>
            </a:r>
            <a:endParaRPr sz="2100" noProof="1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7"/>
          <p:cNvSpPr txBox="1"/>
          <p:nvPr/>
        </p:nvSpPr>
        <p:spPr>
          <a:xfrm rot="19320000">
            <a:off x="5286375" y="1795463"/>
            <a:ext cx="1758950" cy="27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p>
            <a:pPr>
              <a:lnSpc>
                <a:spcPts val="2115"/>
              </a:lnSpc>
            </a:pPr>
            <a:r>
              <a:rPr sz="2100" b="0" spc="-15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机械</a:t>
            </a:r>
            <a:r>
              <a:rPr sz="3150" b="0" spc="7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的</a:t>
            </a:r>
            <a:r>
              <a:rPr sz="3150" b="0" spc="-22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密</a:t>
            </a:r>
            <a:r>
              <a:rPr sz="3150" b="0" spc="22" baseline="100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封</a:t>
            </a:r>
            <a:endParaRPr sz="3150" b="0" baseline="100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1762125" y="3505200"/>
            <a:ext cx="2527300" cy="176847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object 9"/>
          <p:cNvSpPr txBox="1"/>
          <p:nvPr/>
        </p:nvSpPr>
        <p:spPr>
          <a:xfrm>
            <a:off x="1876425" y="3662363"/>
            <a:ext cx="2268538" cy="1477963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p>
            <a:pPr marL="393700" indent="-381000">
              <a:spcBef>
                <a:spcPts val="10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润滑剂的种</a:t>
            </a:r>
            <a:r>
              <a:rPr sz="1600" b="0" spc="-5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类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marL="393700" indent="-381000">
              <a:spcBef>
                <a:spcPts val="9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润滑方式和润滑装</a:t>
            </a:r>
            <a:r>
              <a:rPr sz="1600" b="0" spc="-5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置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marL="393700" indent="-381000">
              <a:spcBef>
                <a:spcPts val="9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典型机械零件的润</a:t>
            </a:r>
            <a:r>
              <a:rPr sz="1600" b="0" spc="-5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滑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marL="393700" indent="-381000">
              <a:spcBef>
                <a:spcPts val="9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润滑系统的管</a:t>
            </a:r>
            <a:r>
              <a:rPr sz="1600" b="0" spc="-5" noProof="1" dirty="0">
                <a:solidFill>
                  <a:srgbClr val="16375E"/>
                </a:solidFill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理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11" name="object 10"/>
          <p:cNvSpPr/>
          <p:nvPr/>
        </p:nvSpPr>
        <p:spPr>
          <a:xfrm>
            <a:off x="4532313" y="3763963"/>
            <a:ext cx="2316162" cy="121761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4652963" y="3929063"/>
            <a:ext cx="2052638" cy="744538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p>
            <a:pPr marL="393700" indent="-381000">
              <a:spcBef>
                <a:spcPts val="10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接触式旋转动密</a:t>
            </a:r>
            <a:r>
              <a:rPr sz="1600" b="0" spc="-5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封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marL="393700" indent="-381000">
              <a:spcBef>
                <a:spcPts val="940"/>
              </a:spcBef>
              <a:buFont typeface="Wingdings" panose="05000000000000000000"/>
              <a:buChar char=""/>
              <a:tabLst>
                <a:tab pos="393065" algn="l"/>
                <a:tab pos="393700" algn="l"/>
              </a:tabLst>
            </a:pPr>
            <a:r>
              <a:rPr sz="1600" b="0" spc="-1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非接触式旋转动</a:t>
            </a:r>
            <a:r>
              <a:rPr sz="1600" b="0" spc="-5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密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3" grpId="0"/>
      <p:bldP spid="4" grpId="0"/>
      <p:bldP spid="5" grpId="0" bldLvl="0" animBg="1"/>
      <p:bldP spid="6" grpId="0"/>
      <p:bldP spid="7" grpId="0"/>
      <p:bldP spid="8" grpId="0"/>
      <p:bldP spid="9" grpId="0" bldLvl="0" animBg="1"/>
      <p:bldP spid="10" grpId="0"/>
      <p:bldP spid="11" grpId="0" bldLvl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3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9219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922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922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922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922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922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2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922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28" name="矩形 287766"/>
          <p:cNvSpPr/>
          <p:nvPr/>
        </p:nvSpPr>
        <p:spPr>
          <a:xfrm>
            <a:off x="1115695" y="28003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65188" y="1722438"/>
            <a:ext cx="7019925" cy="706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r>
              <a:rPr lang="zh-CN" altLang="zh-CN" b="0">
                <a:latin typeface="Times New Roman" panose="02020603050405020304" pitchFamily="18" charset="0"/>
                <a:ea typeface="宋体" panose="02010600030101010101" pitchFamily="2" charset="-122"/>
              </a:rPr>
              <a:t>机器为什么要加入润滑油？润滑剂有哪几种？各有什么特性？润滑的方法又有哪些？</a:t>
            </a:r>
            <a:endParaRPr lang="zh-CN" altLang="en-US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1267" name="组合 287753"/>
          <p:cNvGrpSpPr/>
          <p:nvPr/>
        </p:nvGrpSpPr>
        <p:grpSpPr>
          <a:xfrm>
            <a:off x="0" y="74613"/>
            <a:ext cx="9144000" cy="936625"/>
            <a:chOff x="0" y="73"/>
            <a:chExt cx="5760" cy="590"/>
          </a:xfrm>
        </p:grpSpPr>
        <p:sp>
          <p:nvSpPr>
            <p:cNvPr id="1126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126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127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127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127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7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127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450" y="1011238"/>
            <a:ext cx="34988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99"/>
          <p:cNvSpPr txBox="1"/>
          <p:nvPr/>
        </p:nvSpPr>
        <p:spPr>
          <a:xfrm>
            <a:off x="1187450" y="1527175"/>
            <a:ext cx="4291013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1、润滑剂的种类、性能及用途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78" name="object 10"/>
          <p:cNvSpPr/>
          <p:nvPr/>
        </p:nvSpPr>
        <p:spPr>
          <a:xfrm>
            <a:off x="1301750" y="3203575"/>
            <a:ext cx="3478213" cy="218598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1750" y="2108200"/>
            <a:ext cx="6400800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12700">
              <a:spcBef>
                <a:spcPts val="100"/>
              </a:spcBef>
            </a:pP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用于润滑、冷却和密封机械摩擦部分的物质称为</a:t>
            </a:r>
            <a:r>
              <a:rPr lang="zh-CN" b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润滑剂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608638" y="2613025"/>
            <a:ext cx="1719262" cy="3984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marL="12700"/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润滑剂的种类</a:t>
            </a:r>
            <a:endParaRPr lang="zh-CN" altLang="en-US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3563" y="3340100"/>
            <a:ext cx="2311400" cy="16748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p>
            <a:pPr marL="12700">
              <a:spcBef>
                <a:spcPts val="105"/>
              </a:spcBef>
            </a:pPr>
            <a:r>
              <a:rPr sz="18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油状液体润滑</a:t>
            </a:r>
            <a:r>
              <a:rPr sz="1800" b="0" spc="5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油</a:t>
            </a:r>
            <a:endParaRPr sz="1800" b="0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250000"/>
              </a:lnSpc>
            </a:pPr>
            <a:r>
              <a:rPr sz="18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油脂状半固体润滑脂 固体润滑</a:t>
            </a:r>
            <a:r>
              <a:rPr sz="1800" b="0" spc="5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剂</a:t>
            </a:r>
            <a:endParaRPr sz="1800" b="0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282" name="矩形 4"/>
          <p:cNvSpPr/>
          <p:nvPr/>
        </p:nvSpPr>
        <p:spPr>
          <a:xfrm>
            <a:off x="1115695" y="24638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3" grpId="0"/>
      <p:bldP spid="2" grpId="0"/>
      <p:bldP spid="9" grpId="0"/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3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3315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13316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3317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3318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3319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3320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21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3322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44625" y="1052513"/>
            <a:ext cx="32035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1333500" y="1719263"/>
            <a:ext cx="3373438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、润滑方式和润滑装置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1231900" y="2327275"/>
            <a:ext cx="7021513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手工定时润滑：靠手工定时加油、加脂，属于间歇润滑。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object 9"/>
          <p:cNvSpPr/>
          <p:nvPr/>
        </p:nvSpPr>
        <p:spPr>
          <a:xfrm>
            <a:off x="1333500" y="3028950"/>
            <a:ext cx="6819900" cy="210502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328" name="矩形 5"/>
          <p:cNvSpPr/>
          <p:nvPr/>
        </p:nvSpPr>
        <p:spPr>
          <a:xfrm>
            <a:off x="1188085" y="25527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3" grpId="0"/>
      <p:bldP spid="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5363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15364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5365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5366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5367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5368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5369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5370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17600" y="1044575"/>
            <a:ext cx="28082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1044575" y="1671638"/>
            <a:ext cx="3175000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、润滑方式和润滑装置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850900" y="2368550"/>
            <a:ext cx="7105650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2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）连续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润滑：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连续供油，供油比较可靠，有的还可以调节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。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9038" y="5516563"/>
            <a:ext cx="1495425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640" rIns="0" bIns="0" anchor="t" anchorCtr="0">
            <a:spAutoFit/>
          </a:bodyPr>
          <a:p>
            <a:pPr marL="285750">
              <a:spcBef>
                <a:spcPts val="32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油绳润滑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16013" y="2927350"/>
            <a:ext cx="1647825" cy="245427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60750" y="2998788"/>
            <a:ext cx="1627188" cy="238283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90838" y="5554663"/>
            <a:ext cx="2624137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640" rIns="0" bIns="0" anchor="t" anchorCtr="0">
            <a:spAutoFit/>
          </a:bodyPr>
          <a:p>
            <a:pPr marL="163830">
              <a:spcBef>
                <a:spcPts val="32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针阀式注油油杯润滑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19725" y="3146425"/>
            <a:ext cx="2465388" cy="170497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00700" y="5308600"/>
            <a:ext cx="2127250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640" rIns="0" bIns="0" anchor="t" anchorCtr="0">
            <a:spAutoFit/>
          </a:bodyPr>
          <a:p>
            <a:pPr marL="186055">
              <a:spcBef>
                <a:spcPts val="32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油浴和飞溅润滑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381" name="矩形 4"/>
          <p:cNvSpPr/>
          <p:nvPr/>
        </p:nvSpPr>
        <p:spPr>
          <a:xfrm>
            <a:off x="1189355" y="26098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3" grpId="0"/>
      <p:bldP spid="10" grpId="0" bldLvl="0" animBg="1"/>
      <p:bldP spid="9" grpId="0" bldLvl="0" animBg="1"/>
      <p:bldP spid="11" grpId="0" bldLvl="0" animBg="1"/>
      <p:bldP spid="13" grpId="0" bldLvl="0" animBg="1"/>
      <p:bldP spid="12" grpId="0" bldLvl="0" animBg="1"/>
      <p:bldP spid="14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7411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17412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7413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7414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7415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7416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17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7418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044575"/>
            <a:ext cx="27654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827723" y="1571308"/>
            <a:ext cx="3381375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、典型机械零件的润滑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787400" y="2348865"/>
            <a:ext cx="2603500" cy="31908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滑动轴承的润滑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object 9"/>
          <p:cNvSpPr/>
          <p:nvPr/>
        </p:nvSpPr>
        <p:spPr>
          <a:xfrm>
            <a:off x="1000125" y="3187700"/>
            <a:ext cx="2178050" cy="228758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" name="object 10"/>
          <p:cNvSpPr txBox="1"/>
          <p:nvPr/>
        </p:nvSpPr>
        <p:spPr>
          <a:xfrm>
            <a:off x="5186363" y="1504950"/>
            <a:ext cx="2300287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3495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润滑剂类型的选择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8" name="object 11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275648" y="1965643"/>
          <a:ext cx="5337810" cy="408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9140"/>
                <a:gridCol w="811530"/>
                <a:gridCol w="1948815"/>
                <a:gridCol w="1838325"/>
              </a:tblGrid>
              <a:tr h="272415">
                <a:tc grid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润滑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剂</a:t>
                      </a:r>
                      <a:endParaRPr sz="1400" b="1" dirty="0">
                        <a:solidFill>
                          <a:srgbClr val="FFFFF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应用范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围</a:t>
                      </a:r>
                      <a:endParaRPr sz="1400" b="1" dirty="0">
                        <a:solidFill>
                          <a:srgbClr val="FFFFF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备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注</a:t>
                      </a:r>
                      <a:endParaRPr sz="1400" b="1" dirty="0">
                        <a:solidFill>
                          <a:srgbClr val="FFFFFF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590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</a:tr>
              <a:tr h="875665">
                <a:tc gridSpan="2">
                  <a:txBody>
                    <a:bodyPr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marL="4984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固体润滑</a:t>
                      </a:r>
                      <a:r>
                        <a:rPr sz="1400" spc="-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剂</a:t>
                      </a: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低速，环境温度超过液体润滑剂工作范围，对冷却作用无要求的场合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磨损不可避免，轴承寿命有限，摩擦损失较大。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144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681355">
                <a:tc gridSpan="2"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润滑</a:t>
                      </a:r>
                      <a:r>
                        <a:rPr sz="1400" spc="-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脂</a:t>
                      </a: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cPr marL="0" marR="0" marT="0" marB="0"/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速度不超过1-2m/s，环境不清洁，对冷却作用无要求的场合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速度高而环境不清洁场合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81355">
                <a:tc rowSpan="3"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流</a:t>
                      </a:r>
                      <a:r>
                        <a:rPr sz="1400" spc="-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体</a:t>
                      </a:r>
                      <a:endParaRPr sz="1400" spc="-5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润滑</a:t>
                      </a: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剂</a:t>
                      </a: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矿物</a:t>
                      </a:r>
                      <a:r>
                        <a:rPr sz="1400" spc="-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油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各种载荷和速度，但对环境温度有限制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黏度范围广，某些添加剂有腐蚀作用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94715">
                <a:tc vMerge="1"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合成</a:t>
                      </a:r>
                      <a:r>
                        <a:rPr sz="1400" spc="-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微软雅黑" panose="020B0503020204020204" charset="-122"/>
                        </a:rPr>
                        <a:t>油</a:t>
                      </a:r>
                      <a:endParaRPr sz="1400">
                        <a:latin typeface="宋体" panose="02010600030101010101" pitchFamily="2" charset="-122"/>
                        <a:ea typeface="宋体" panose="02010600030101010101" pitchFamily="2" charset="-122"/>
                        <a:cs typeface="微软雅黑" panose="020B0503020204020204" charset="-122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各种载荷和速度，适宜较高或较低的环境温度和有防火要求的场合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现有合成油的黏度范围有限，有的价格较高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681355">
                <a:tc vMerge="1"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140335" marR="1346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spc="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水或经</a:t>
                      </a: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</a:t>
                      </a:r>
                      <a:r>
                        <a:rPr sz="1400" spc="5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理的液</a:t>
                      </a: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体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要求防止油污染的场合，如食品、纺织、药品等机械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p>
                      <a:pPr marL="92075" marR="86995" indent="635" algn="l">
                        <a:lnSpc>
                          <a:spcPct val="100000"/>
                        </a:lnSpc>
                        <a:spcBef>
                          <a:spcPts val="325"/>
                        </a:spcBef>
                        <a:buClrTx/>
                        <a:buSzTx/>
                        <a:buFontTx/>
                      </a:pPr>
                      <a:r>
                        <a:rPr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要特别注意轴承材料的选用</a:t>
                      </a:r>
                      <a:endParaRPr sz="14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17457" name="矩形 6"/>
          <p:cNvSpPr/>
          <p:nvPr/>
        </p:nvSpPr>
        <p:spPr>
          <a:xfrm>
            <a:off x="1177925" y="33274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3" grpId="0"/>
      <p:bldP spid="5" grpId="0" bldLvl="0" animBg="1"/>
      <p:bldP spid="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9459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1946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46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946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946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946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946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946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020763"/>
            <a:ext cx="30876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1187450" y="1647825"/>
            <a:ext cx="3852863" cy="39846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、典型机械零件的润滑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1028700" y="2182813"/>
            <a:ext cx="2914650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滑动轴承的润滑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object 9"/>
          <p:cNvSpPr/>
          <p:nvPr/>
        </p:nvSpPr>
        <p:spPr>
          <a:xfrm>
            <a:off x="1028700" y="3151188"/>
            <a:ext cx="2146300" cy="236537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51375" y="2182813"/>
            <a:ext cx="2301875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3495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润滑油黏度的选择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389313" y="2822575"/>
            <a:ext cx="4568825" cy="2109788"/>
          </a:xfrm>
          <a:custGeom>
            <a:avLst/>
            <a:gdLst/>
            <a:ahLst/>
            <a:cxnLst/>
            <a:pathLst>
              <a:path w="6191250" h="3048000">
                <a:moveTo>
                  <a:pt x="6181725" y="3047377"/>
                </a:moveTo>
                <a:lnTo>
                  <a:pt x="9525" y="3047377"/>
                </a:lnTo>
                <a:lnTo>
                  <a:pt x="7404" y="3047136"/>
                </a:lnTo>
                <a:lnTo>
                  <a:pt x="0" y="3037852"/>
                </a:lnTo>
                <a:lnTo>
                  <a:pt x="0" y="9525"/>
                </a:lnTo>
                <a:lnTo>
                  <a:pt x="9525" y="0"/>
                </a:lnTo>
                <a:lnTo>
                  <a:pt x="6181725" y="0"/>
                </a:lnTo>
                <a:lnTo>
                  <a:pt x="6191250" y="9525"/>
                </a:lnTo>
                <a:lnTo>
                  <a:pt x="19050" y="9525"/>
                </a:lnTo>
                <a:lnTo>
                  <a:pt x="9525" y="19050"/>
                </a:lnTo>
                <a:lnTo>
                  <a:pt x="19050" y="19050"/>
                </a:lnTo>
                <a:lnTo>
                  <a:pt x="19050" y="3028327"/>
                </a:lnTo>
                <a:lnTo>
                  <a:pt x="9525" y="3028327"/>
                </a:lnTo>
                <a:lnTo>
                  <a:pt x="19050" y="3037852"/>
                </a:lnTo>
                <a:lnTo>
                  <a:pt x="6191250" y="3037852"/>
                </a:lnTo>
                <a:lnTo>
                  <a:pt x="6191021" y="3039973"/>
                </a:lnTo>
                <a:lnTo>
                  <a:pt x="6183845" y="3047136"/>
                </a:lnTo>
                <a:lnTo>
                  <a:pt x="6181725" y="3047377"/>
                </a:lnTo>
                <a:close/>
              </a:path>
              <a:path w="6191250" h="3048000">
                <a:moveTo>
                  <a:pt x="19050" y="19050"/>
                </a:moveTo>
                <a:lnTo>
                  <a:pt x="9525" y="19050"/>
                </a:lnTo>
                <a:lnTo>
                  <a:pt x="19050" y="9525"/>
                </a:lnTo>
                <a:lnTo>
                  <a:pt x="19050" y="19050"/>
                </a:lnTo>
                <a:close/>
              </a:path>
              <a:path w="6191250" h="3048000">
                <a:moveTo>
                  <a:pt x="6172200" y="19050"/>
                </a:moveTo>
                <a:lnTo>
                  <a:pt x="19050" y="19050"/>
                </a:lnTo>
                <a:lnTo>
                  <a:pt x="19050" y="9525"/>
                </a:lnTo>
                <a:lnTo>
                  <a:pt x="6172200" y="9525"/>
                </a:lnTo>
                <a:lnTo>
                  <a:pt x="6172200" y="19050"/>
                </a:lnTo>
                <a:close/>
              </a:path>
              <a:path w="6191250" h="3048000">
                <a:moveTo>
                  <a:pt x="6172200" y="3037852"/>
                </a:moveTo>
                <a:lnTo>
                  <a:pt x="6172200" y="9525"/>
                </a:lnTo>
                <a:lnTo>
                  <a:pt x="6181725" y="19050"/>
                </a:lnTo>
                <a:lnTo>
                  <a:pt x="6191250" y="19050"/>
                </a:lnTo>
                <a:lnTo>
                  <a:pt x="6191250" y="3028327"/>
                </a:lnTo>
                <a:lnTo>
                  <a:pt x="6181725" y="3028327"/>
                </a:lnTo>
                <a:lnTo>
                  <a:pt x="6172200" y="3037852"/>
                </a:lnTo>
                <a:close/>
              </a:path>
              <a:path w="6191250" h="3048000">
                <a:moveTo>
                  <a:pt x="6191250" y="19050"/>
                </a:moveTo>
                <a:lnTo>
                  <a:pt x="6181725" y="19050"/>
                </a:lnTo>
                <a:lnTo>
                  <a:pt x="6172200" y="9525"/>
                </a:lnTo>
                <a:lnTo>
                  <a:pt x="6191250" y="9525"/>
                </a:lnTo>
                <a:lnTo>
                  <a:pt x="6191250" y="19050"/>
                </a:lnTo>
                <a:close/>
              </a:path>
              <a:path w="6191250" h="3048000">
                <a:moveTo>
                  <a:pt x="19050" y="3037852"/>
                </a:moveTo>
                <a:lnTo>
                  <a:pt x="9525" y="3028327"/>
                </a:lnTo>
                <a:lnTo>
                  <a:pt x="19050" y="3028327"/>
                </a:lnTo>
                <a:lnTo>
                  <a:pt x="19050" y="3037852"/>
                </a:lnTo>
                <a:close/>
              </a:path>
              <a:path w="6191250" h="3048000">
                <a:moveTo>
                  <a:pt x="6172200" y="3037852"/>
                </a:moveTo>
                <a:lnTo>
                  <a:pt x="19050" y="3037852"/>
                </a:lnTo>
                <a:lnTo>
                  <a:pt x="19050" y="3028327"/>
                </a:lnTo>
                <a:lnTo>
                  <a:pt x="6172200" y="3028327"/>
                </a:lnTo>
                <a:lnTo>
                  <a:pt x="6172200" y="3037852"/>
                </a:lnTo>
                <a:close/>
              </a:path>
              <a:path w="6191250" h="3048000">
                <a:moveTo>
                  <a:pt x="6191250" y="3037852"/>
                </a:moveTo>
                <a:lnTo>
                  <a:pt x="6172200" y="3037852"/>
                </a:lnTo>
                <a:lnTo>
                  <a:pt x="6181725" y="3028327"/>
                </a:lnTo>
                <a:lnTo>
                  <a:pt x="6191250" y="3028327"/>
                </a:lnTo>
                <a:lnTo>
                  <a:pt x="6191250" y="3037852"/>
                </a:lnTo>
                <a:close/>
              </a:path>
            </a:pathLst>
          </a:custGeom>
          <a:solidFill>
            <a:srgbClr val="BEBEBE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" name="object 12"/>
          <p:cNvSpPr txBox="1"/>
          <p:nvPr/>
        </p:nvSpPr>
        <p:spPr>
          <a:xfrm>
            <a:off x="3536950" y="3008313"/>
            <a:ext cx="4421188" cy="17446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12700">
              <a:spcBef>
                <a:spcPts val="100"/>
              </a:spcBef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对于流体润滑轴承，润滑剂最重要的性质是黏度。黏度小则承载能力低，黏度大则功耗大，轴承温度高。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>
              <a:spcBef>
                <a:spcPts val="35"/>
              </a:spcBef>
            </a:pP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298450" indent="-285750">
              <a:buFont typeface="Wingdings" panose="05000000000000000000"/>
              <a:buChar char=""/>
              <a:tabLst>
                <a:tab pos="298450" algn="l"/>
              </a:tabLst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转速高、比压小时可选黏度较小的润滑油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>
              <a:spcBef>
                <a:spcPts val="30"/>
              </a:spcBef>
              <a:buFont typeface="Wingdings" panose="05000000000000000000"/>
              <a:buChar char=""/>
            </a:pP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marL="298450" indent="-285750">
              <a:buFont typeface="Wingdings" panose="05000000000000000000"/>
              <a:buChar char=""/>
              <a:tabLst>
                <a:tab pos="298450" algn="l"/>
              </a:tabLst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微软雅黑" panose="020B0503020204020204" charset="-122"/>
              </a:rPr>
              <a:t>转速低、比压大时应选黏度较大的润滑油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19475" name="矩形 5"/>
          <p:cNvSpPr/>
          <p:nvPr/>
        </p:nvSpPr>
        <p:spPr>
          <a:xfrm>
            <a:off x="1115695" y="28067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3" grpId="0"/>
      <p:bldP spid="5" grpId="0" bldLvl="0" animBg="1"/>
      <p:bldP spid="10" grpId="0" bldLvl="0" animBg="1"/>
      <p:bldP spid="11" grpId="0" bldLvl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150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2150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150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2151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151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2151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51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151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" name="object 9"/>
          <p:cNvSpPr/>
          <p:nvPr/>
        </p:nvSpPr>
        <p:spPr>
          <a:xfrm>
            <a:off x="885825" y="3454400"/>
            <a:ext cx="2289175" cy="206216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68800" y="2070100"/>
            <a:ext cx="2301875" cy="347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34950">
              <a:spcBef>
                <a:spcPts val="31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润滑脂的选择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object 11"/>
          <p:cNvSpPr/>
          <p:nvPr/>
        </p:nvSpPr>
        <p:spPr>
          <a:xfrm>
            <a:off x="3240088" y="2614613"/>
            <a:ext cx="4772025" cy="2803525"/>
          </a:xfrm>
          <a:custGeom>
            <a:avLst/>
            <a:gdLst/>
            <a:ahLst/>
            <a:cxnLst/>
            <a:pathLst>
              <a:path w="6191250" h="3213100">
                <a:moveTo>
                  <a:pt x="6181725" y="3212820"/>
                </a:moveTo>
                <a:lnTo>
                  <a:pt x="9525" y="3212820"/>
                </a:lnTo>
                <a:lnTo>
                  <a:pt x="7404" y="3212579"/>
                </a:lnTo>
                <a:lnTo>
                  <a:pt x="0" y="3203295"/>
                </a:lnTo>
                <a:lnTo>
                  <a:pt x="0" y="9525"/>
                </a:lnTo>
                <a:lnTo>
                  <a:pt x="9525" y="0"/>
                </a:lnTo>
                <a:lnTo>
                  <a:pt x="6181725" y="0"/>
                </a:lnTo>
                <a:lnTo>
                  <a:pt x="6191250" y="9525"/>
                </a:lnTo>
                <a:lnTo>
                  <a:pt x="19050" y="9525"/>
                </a:lnTo>
                <a:lnTo>
                  <a:pt x="9525" y="19050"/>
                </a:lnTo>
                <a:lnTo>
                  <a:pt x="19050" y="19050"/>
                </a:lnTo>
                <a:lnTo>
                  <a:pt x="19050" y="3193770"/>
                </a:lnTo>
                <a:lnTo>
                  <a:pt x="9525" y="3193770"/>
                </a:lnTo>
                <a:lnTo>
                  <a:pt x="19050" y="3203295"/>
                </a:lnTo>
                <a:lnTo>
                  <a:pt x="6191250" y="3203295"/>
                </a:lnTo>
                <a:lnTo>
                  <a:pt x="6191008" y="3205416"/>
                </a:lnTo>
                <a:lnTo>
                  <a:pt x="6183845" y="3212579"/>
                </a:lnTo>
                <a:lnTo>
                  <a:pt x="6181725" y="3212820"/>
                </a:lnTo>
                <a:close/>
              </a:path>
              <a:path w="6191250" h="3213100">
                <a:moveTo>
                  <a:pt x="19050" y="19050"/>
                </a:moveTo>
                <a:lnTo>
                  <a:pt x="9525" y="19050"/>
                </a:lnTo>
                <a:lnTo>
                  <a:pt x="19050" y="9525"/>
                </a:lnTo>
                <a:lnTo>
                  <a:pt x="19050" y="19050"/>
                </a:lnTo>
                <a:close/>
              </a:path>
              <a:path w="6191250" h="3213100">
                <a:moveTo>
                  <a:pt x="6172200" y="19050"/>
                </a:moveTo>
                <a:lnTo>
                  <a:pt x="19050" y="19050"/>
                </a:lnTo>
                <a:lnTo>
                  <a:pt x="19050" y="9525"/>
                </a:lnTo>
                <a:lnTo>
                  <a:pt x="6172200" y="9525"/>
                </a:lnTo>
                <a:lnTo>
                  <a:pt x="6172200" y="19050"/>
                </a:lnTo>
                <a:close/>
              </a:path>
              <a:path w="6191250" h="3213100">
                <a:moveTo>
                  <a:pt x="6172200" y="3203295"/>
                </a:moveTo>
                <a:lnTo>
                  <a:pt x="6172200" y="9525"/>
                </a:lnTo>
                <a:lnTo>
                  <a:pt x="6181725" y="19050"/>
                </a:lnTo>
                <a:lnTo>
                  <a:pt x="6191250" y="19050"/>
                </a:lnTo>
                <a:lnTo>
                  <a:pt x="6191250" y="3193770"/>
                </a:lnTo>
                <a:lnTo>
                  <a:pt x="6181725" y="3193770"/>
                </a:lnTo>
                <a:lnTo>
                  <a:pt x="6172200" y="3203295"/>
                </a:lnTo>
                <a:close/>
              </a:path>
              <a:path w="6191250" h="3213100">
                <a:moveTo>
                  <a:pt x="6191250" y="19050"/>
                </a:moveTo>
                <a:lnTo>
                  <a:pt x="6181725" y="19050"/>
                </a:lnTo>
                <a:lnTo>
                  <a:pt x="6172200" y="9525"/>
                </a:lnTo>
                <a:lnTo>
                  <a:pt x="6191250" y="9525"/>
                </a:lnTo>
                <a:lnTo>
                  <a:pt x="6191250" y="19050"/>
                </a:lnTo>
                <a:close/>
              </a:path>
              <a:path w="6191250" h="3213100">
                <a:moveTo>
                  <a:pt x="19050" y="3203295"/>
                </a:moveTo>
                <a:lnTo>
                  <a:pt x="9525" y="3193770"/>
                </a:lnTo>
                <a:lnTo>
                  <a:pt x="19050" y="3193770"/>
                </a:lnTo>
                <a:lnTo>
                  <a:pt x="19050" y="3203295"/>
                </a:lnTo>
                <a:close/>
              </a:path>
              <a:path w="6191250" h="3213100">
                <a:moveTo>
                  <a:pt x="6172200" y="3203295"/>
                </a:moveTo>
                <a:lnTo>
                  <a:pt x="19050" y="3203295"/>
                </a:lnTo>
                <a:lnTo>
                  <a:pt x="19050" y="3193770"/>
                </a:lnTo>
                <a:lnTo>
                  <a:pt x="6172200" y="3193770"/>
                </a:lnTo>
                <a:lnTo>
                  <a:pt x="6172200" y="3203295"/>
                </a:lnTo>
                <a:close/>
              </a:path>
              <a:path w="6191250" h="3213100">
                <a:moveTo>
                  <a:pt x="6191250" y="3203295"/>
                </a:moveTo>
                <a:lnTo>
                  <a:pt x="6172200" y="3203295"/>
                </a:lnTo>
                <a:lnTo>
                  <a:pt x="6181725" y="3193770"/>
                </a:lnTo>
                <a:lnTo>
                  <a:pt x="6191250" y="3193770"/>
                </a:lnTo>
                <a:lnTo>
                  <a:pt x="6191250" y="3203295"/>
                </a:lnTo>
                <a:close/>
              </a:path>
            </a:pathLst>
          </a:custGeom>
          <a:solidFill>
            <a:srgbClr val="BEBEBE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" name="object 12"/>
          <p:cNvSpPr txBox="1"/>
          <p:nvPr/>
        </p:nvSpPr>
        <p:spPr>
          <a:xfrm>
            <a:off x="3346450" y="2679700"/>
            <a:ext cx="4665663" cy="2613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p>
            <a:pPr marL="298450" marR="233680" indent="-285750">
              <a:lnSpc>
                <a:spcPct val="150000"/>
              </a:lnSpc>
              <a:spcBef>
                <a:spcPts val="100"/>
              </a:spcBef>
              <a:buFont typeface="Wingdings" panose="05000000000000000000"/>
              <a:buChar char=""/>
              <a:tabLst>
                <a:tab pos="298450" algn="l"/>
              </a:tabLst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当轴颈转速低、轴承载荷大时，应选锥入度较小（号数大）的润滑脂；反之，应选锥入度较大的润滑脂。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98450" indent="-285750">
              <a:spcBef>
                <a:spcPts val="1080"/>
              </a:spcBef>
              <a:buFont typeface="Wingdings" panose="05000000000000000000"/>
              <a:buChar char=""/>
              <a:tabLst>
                <a:tab pos="298450" algn="l"/>
              </a:tabLst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润滑脂的滴点一般应高于工作温度</a:t>
            </a:r>
            <a:r>
              <a:rPr sz="1600" b="0" spc="-5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20-30℃</a:t>
            </a: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98450" marR="5080" indent="-285750">
              <a:lnSpc>
                <a:spcPct val="150000"/>
              </a:lnSpc>
              <a:buFont typeface="Wingdings" panose="05000000000000000000"/>
              <a:buChar char=""/>
              <a:tabLst>
                <a:tab pos="298450" algn="l"/>
              </a:tabLst>
            </a:pP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滑动轴承如在水淋或潮湿环境中工作时，应选用钙基、铝基或锂基润滑脂；如在环境温度较高的条件下工作时</a:t>
            </a:r>
            <a:r>
              <a:rPr lang="zh-CN"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1600" b="0" noProof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可选用钙钠基脂或合成脂。</a:t>
            </a:r>
            <a:endParaRPr sz="1600" b="0" noProof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1520" name="矩形 7"/>
          <p:cNvSpPr/>
          <p:nvPr/>
        </p:nvSpPr>
        <p:spPr>
          <a:xfrm>
            <a:off x="1115695" y="280670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71550" y="1020763"/>
            <a:ext cx="30876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文本框 99"/>
          <p:cNvSpPr txBox="1"/>
          <p:nvPr/>
        </p:nvSpPr>
        <p:spPr>
          <a:xfrm>
            <a:off x="1044575" y="1576388"/>
            <a:ext cx="3852863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、典型机械零件的润滑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955675" y="2111375"/>
            <a:ext cx="2916238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1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滑动轴承的润滑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5" grpId="0" bldLvl="0" animBg="1"/>
      <p:bldP spid="10" grpId="0" bldLvl="0" animBg="1"/>
      <p:bldP spid="6" grpId="0" bldLvl="0" animBg="1"/>
      <p:bldP spid="7" grpId="0"/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0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3555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23556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3557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23558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3559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23560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3561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23562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044575"/>
            <a:ext cx="292576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zh-CN" sz="2400" b="0">
                <a:latin typeface="黑体" panose="02010609060101010101" pitchFamily="2" charset="-122"/>
                <a:ea typeface="黑体" panose="02010609060101010101" pitchFamily="2" charset="-122"/>
              </a:rPr>
              <a:t>一、机械的润滑</a:t>
            </a:r>
            <a:endParaRPr lang="zh-CN" altLang="zh-CN" sz="2400" b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99"/>
          <p:cNvSpPr txBox="1"/>
          <p:nvPr/>
        </p:nvSpPr>
        <p:spPr>
          <a:xfrm>
            <a:off x="1314450" y="1671638"/>
            <a:ext cx="3330575" cy="3984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b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b="0">
                <a:latin typeface="宋体" panose="02010600030101010101" pitchFamily="2" charset="-122"/>
                <a:ea typeface="宋体" panose="02010600030101010101" pitchFamily="2" charset="-122"/>
              </a:rPr>
              <a:t>、典型机械零件的润滑</a:t>
            </a:r>
            <a:endParaRPr lang="zh-CN" alt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1184275" y="2212975"/>
            <a:ext cx="3240088" cy="3206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>
              <a:spcBef>
                <a:spcPts val="40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（</a:t>
            </a:r>
            <a:r>
              <a:rPr lang="en-US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2</a:t>
            </a: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）滚</a:t>
            </a:r>
            <a:r>
              <a:rPr lang="zh-CN" b="0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动轴承的润滑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3225" y="2141538"/>
            <a:ext cx="3671888" cy="3476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0" tIns="40005" rIns="0" bIns="0" anchor="t" anchorCtr="0">
            <a:spAutoFit/>
          </a:bodyPr>
          <a:p>
            <a:pPr marL="201930">
              <a:spcBef>
                <a:spcPts val="325"/>
              </a:spcBef>
            </a:pPr>
            <a:r>
              <a:rPr lang="zh-CN" altLang="zh-CN" b="0" dirty="0">
                <a:latin typeface="宋体" panose="02010600030101010101" pitchFamily="2" charset="-122"/>
                <a:ea typeface="宋体" panose="02010600030101010101" pitchFamily="2" charset="-122"/>
              </a:rPr>
              <a:t>减轻元件之间的摩擦和磨损</a:t>
            </a:r>
            <a:endParaRPr lang="zh-CN" altLang="zh-CN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object 11"/>
          <p:cNvSpPr/>
          <p:nvPr/>
        </p:nvSpPr>
        <p:spPr>
          <a:xfrm>
            <a:off x="3316288" y="2822575"/>
            <a:ext cx="4976812" cy="2774950"/>
          </a:xfrm>
          <a:custGeom>
            <a:avLst/>
            <a:gdLst/>
            <a:ahLst/>
            <a:cxnLst/>
            <a:pathLst>
              <a:path w="6191250" h="3213100">
                <a:moveTo>
                  <a:pt x="6181725" y="3212820"/>
                </a:moveTo>
                <a:lnTo>
                  <a:pt x="9525" y="3212820"/>
                </a:lnTo>
                <a:lnTo>
                  <a:pt x="7404" y="3212579"/>
                </a:lnTo>
                <a:lnTo>
                  <a:pt x="0" y="3203295"/>
                </a:lnTo>
                <a:lnTo>
                  <a:pt x="0" y="9525"/>
                </a:lnTo>
                <a:lnTo>
                  <a:pt x="9525" y="0"/>
                </a:lnTo>
                <a:lnTo>
                  <a:pt x="6181725" y="0"/>
                </a:lnTo>
                <a:lnTo>
                  <a:pt x="6191250" y="9525"/>
                </a:lnTo>
                <a:lnTo>
                  <a:pt x="19050" y="9525"/>
                </a:lnTo>
                <a:lnTo>
                  <a:pt x="9525" y="19050"/>
                </a:lnTo>
                <a:lnTo>
                  <a:pt x="19050" y="19050"/>
                </a:lnTo>
                <a:lnTo>
                  <a:pt x="19050" y="3193770"/>
                </a:lnTo>
                <a:lnTo>
                  <a:pt x="9525" y="3193770"/>
                </a:lnTo>
                <a:lnTo>
                  <a:pt x="19050" y="3203295"/>
                </a:lnTo>
                <a:lnTo>
                  <a:pt x="6191250" y="3203295"/>
                </a:lnTo>
                <a:lnTo>
                  <a:pt x="6191008" y="3205416"/>
                </a:lnTo>
                <a:lnTo>
                  <a:pt x="6183845" y="3212579"/>
                </a:lnTo>
                <a:lnTo>
                  <a:pt x="6181725" y="3212820"/>
                </a:lnTo>
                <a:close/>
              </a:path>
              <a:path w="6191250" h="3213100">
                <a:moveTo>
                  <a:pt x="19050" y="19050"/>
                </a:moveTo>
                <a:lnTo>
                  <a:pt x="9525" y="19050"/>
                </a:lnTo>
                <a:lnTo>
                  <a:pt x="19050" y="9525"/>
                </a:lnTo>
                <a:lnTo>
                  <a:pt x="19050" y="19050"/>
                </a:lnTo>
                <a:close/>
              </a:path>
              <a:path w="6191250" h="3213100">
                <a:moveTo>
                  <a:pt x="6172200" y="19050"/>
                </a:moveTo>
                <a:lnTo>
                  <a:pt x="19050" y="19050"/>
                </a:lnTo>
                <a:lnTo>
                  <a:pt x="19050" y="9525"/>
                </a:lnTo>
                <a:lnTo>
                  <a:pt x="6172200" y="9525"/>
                </a:lnTo>
                <a:lnTo>
                  <a:pt x="6172200" y="19050"/>
                </a:lnTo>
                <a:close/>
              </a:path>
              <a:path w="6191250" h="3213100">
                <a:moveTo>
                  <a:pt x="6172200" y="3203295"/>
                </a:moveTo>
                <a:lnTo>
                  <a:pt x="6172200" y="9525"/>
                </a:lnTo>
                <a:lnTo>
                  <a:pt x="6181725" y="19050"/>
                </a:lnTo>
                <a:lnTo>
                  <a:pt x="6191250" y="19050"/>
                </a:lnTo>
                <a:lnTo>
                  <a:pt x="6191250" y="3193770"/>
                </a:lnTo>
                <a:lnTo>
                  <a:pt x="6181725" y="3193770"/>
                </a:lnTo>
                <a:lnTo>
                  <a:pt x="6172200" y="3203295"/>
                </a:lnTo>
                <a:close/>
              </a:path>
              <a:path w="6191250" h="3213100">
                <a:moveTo>
                  <a:pt x="6191250" y="19050"/>
                </a:moveTo>
                <a:lnTo>
                  <a:pt x="6181725" y="19050"/>
                </a:lnTo>
                <a:lnTo>
                  <a:pt x="6172200" y="9525"/>
                </a:lnTo>
                <a:lnTo>
                  <a:pt x="6191250" y="9525"/>
                </a:lnTo>
                <a:lnTo>
                  <a:pt x="6191250" y="19050"/>
                </a:lnTo>
                <a:close/>
              </a:path>
              <a:path w="6191250" h="3213100">
                <a:moveTo>
                  <a:pt x="19050" y="3203295"/>
                </a:moveTo>
                <a:lnTo>
                  <a:pt x="9525" y="3193770"/>
                </a:lnTo>
                <a:lnTo>
                  <a:pt x="19050" y="3193770"/>
                </a:lnTo>
                <a:lnTo>
                  <a:pt x="19050" y="3203295"/>
                </a:lnTo>
                <a:close/>
              </a:path>
              <a:path w="6191250" h="3213100">
                <a:moveTo>
                  <a:pt x="6172200" y="3203295"/>
                </a:moveTo>
                <a:lnTo>
                  <a:pt x="19050" y="3203295"/>
                </a:lnTo>
                <a:lnTo>
                  <a:pt x="19050" y="3193770"/>
                </a:lnTo>
                <a:lnTo>
                  <a:pt x="6172200" y="3193770"/>
                </a:lnTo>
                <a:lnTo>
                  <a:pt x="6172200" y="3203295"/>
                </a:lnTo>
                <a:close/>
              </a:path>
              <a:path w="6191250" h="3213100">
                <a:moveTo>
                  <a:pt x="6191250" y="3203295"/>
                </a:moveTo>
                <a:lnTo>
                  <a:pt x="6172200" y="3203295"/>
                </a:lnTo>
                <a:lnTo>
                  <a:pt x="6181725" y="3193770"/>
                </a:lnTo>
                <a:lnTo>
                  <a:pt x="6191250" y="3193770"/>
                </a:lnTo>
                <a:lnTo>
                  <a:pt x="6191250" y="3203295"/>
                </a:lnTo>
                <a:close/>
              </a:path>
            </a:pathLst>
          </a:custGeom>
          <a:solidFill>
            <a:srgbClr val="BEBEBE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" name="object 12"/>
          <p:cNvSpPr txBox="1"/>
          <p:nvPr/>
        </p:nvSpPr>
        <p:spPr>
          <a:xfrm>
            <a:off x="3417888" y="2822575"/>
            <a:ext cx="4876800" cy="2624138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12700" rIns="0" bIns="0" anchor="t" anchorCtr="0">
            <a:spAutoFit/>
          </a:bodyPr>
          <a:p>
            <a:pPr marL="298450" indent="-285750" defTabSz="914400">
              <a:lnSpc>
                <a:spcPct val="150000"/>
              </a:lnSpc>
              <a:spcBef>
                <a:spcPts val="100"/>
              </a:spcBef>
              <a:buFont typeface="Wingdings" panose="05000000000000000000"/>
              <a:buChar char=""/>
              <a:tabLst>
                <a:tab pos="298450" algn="l"/>
              </a:tabLst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润滑剂类型的选择原则：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98450" indent="-285750" defTabSz="914400">
              <a:lnSpc>
                <a:spcPct val="150000"/>
              </a:lnSpc>
              <a:spcBef>
                <a:spcPts val="100"/>
              </a:spcBef>
              <a:buFont typeface="Wingdings" panose="05000000000000000000"/>
              <a:buChar char=""/>
              <a:tabLst>
                <a:tab pos="298450" algn="l"/>
              </a:tabLst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闭式传动传动件的线速度大于2m/s，能保证实现溅油润滑，润滑油能到达各润滑点且润滑油能够循环使用的场合，均可选用润滑油。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98450" indent="-285750" defTabSz="914400">
              <a:lnSpc>
                <a:spcPct val="150000"/>
              </a:lnSpc>
              <a:spcBef>
                <a:spcPts val="100"/>
              </a:spcBef>
              <a:buFont typeface="Wingdings" panose="05000000000000000000"/>
              <a:buChar char=""/>
              <a:tabLst>
                <a:tab pos="298450" algn="l"/>
              </a:tabLst>
            </a:pPr>
            <a:r>
              <a:rPr lang="zh-CN" altLang="zh-CN" sz="1600" b="0" dirty="0">
                <a:latin typeface="宋体" panose="02010600030101010101" pitchFamily="2" charset="-122"/>
                <a:ea typeface="宋体" panose="02010600030101010101" pitchFamily="2" charset="-122"/>
              </a:rPr>
              <a:t>开式传动和传动件线速度低于2m/s而无法采用润滑油的闭式传动，或对润滑要求不严格、工作环境较差、 压力较大的传动，一般选用润滑脂。</a:t>
            </a:r>
            <a:endParaRPr lang="zh-CN" altLang="zh-CN" sz="1600" b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570" name="object 10"/>
          <p:cNvSpPr/>
          <p:nvPr/>
        </p:nvSpPr>
        <p:spPr>
          <a:xfrm>
            <a:off x="1184275" y="3244850"/>
            <a:ext cx="1976438" cy="181768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 w="9525">
            <a:noFill/>
          </a:ln>
        </p:spPr>
        <p:txBody>
          <a:bodyPr wrap="square" lIns="0" tIns="0" rIns="0" bIns="0" anchor="t" anchorCtr="0"/>
          <a:p>
            <a:endParaRPr lang="zh-CN" altLang="zh-CN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571" name="矩形 4"/>
          <p:cNvSpPr/>
          <p:nvPr/>
        </p:nvSpPr>
        <p:spPr>
          <a:xfrm>
            <a:off x="1115695" y="288925"/>
            <a:ext cx="630872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支撑零部件   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7-4  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机械的润滑和密封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" grpId="0"/>
      <p:bldP spid="4" grpId="0"/>
      <p:bldP spid="3" grpId="0"/>
      <p:bldP spid="10" grpId="0" bldLvl="0" animBg="1"/>
      <p:bldP spid="6" grpId="0" bldLvl="0" animBg="1"/>
      <p:bldP spid="7" grpId="0"/>
    </p:bldLst>
  </p:timing>
</p:sld>
</file>

<file path=ppt/tags/tag1.xml><?xml version="1.0" encoding="utf-8"?>
<p:tagLst xmlns:p="http://schemas.openxmlformats.org/presentationml/2006/main">
  <p:tag name="KSO_WM_UNIT_TABLE_BEAUTIFY" val="smartTable{6adb2fce-5935-4468-83ee-0319e648171c}"/>
</p:tagLst>
</file>

<file path=ppt/tags/tag2.xml><?xml version="1.0" encoding="utf-8"?>
<p:tagLst xmlns:p="http://schemas.openxmlformats.org/presentationml/2006/main">
  <p:tag name="COMMONDATA" val="eyJoZGlkIjoiMjA5ODQyMDQxMTAxMTg5MjE1OWJjODBmMDk2OWY4Z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2103</Words>
  <Application>WPS 演示</Application>
  <PresentationFormat>在屏幕上显示</PresentationFormat>
  <Paragraphs>271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Wingdings</vt:lpstr>
      <vt:lpstr>楷体_GB2312</vt:lpstr>
      <vt:lpstr>新宋体</vt:lpstr>
      <vt:lpstr>黑体</vt:lpstr>
      <vt:lpstr>Times New Roman</vt:lpstr>
      <vt:lpstr>微软雅黑</vt:lpstr>
      <vt:lpstr>Times New Roman</vt:lpstr>
      <vt:lpstr>Wingdings</vt:lpstr>
      <vt:lpstr>Calibri</vt:lpstr>
      <vt:lpstr>Arial Unicode MS</vt:lpstr>
      <vt:lpstr>默认设计模板</vt:lpstr>
      <vt:lpstr>4_默认设计模板</vt:lpstr>
      <vt:lpstr>5_默认设计模板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小结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胡君</dc:creator>
  <cp:lastModifiedBy>WPS_1606719979</cp:lastModifiedBy>
  <cp:revision>396</cp:revision>
  <dcterms:created xsi:type="dcterms:W3CDTF">2011-08-04T15:40:00Z</dcterms:created>
  <dcterms:modified xsi:type="dcterms:W3CDTF">2022-07-18T13:09:44Z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00B20C58B67E41878FDFB36EDBFB7C20</vt:lpwstr>
  </property>
</Properties>
</file>