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comments/comment16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  <p:sldMasterId id="2147483678" r:id="rId4"/>
    <p:sldMasterId id="2147483693" r:id="rId5"/>
    <p:sldMasterId id="2147483708" r:id="rId6"/>
  </p:sldMasterIdLst>
  <p:notesMasterIdLst>
    <p:notesMasterId r:id="rId8"/>
  </p:notesMasterIdLst>
  <p:sldIdLst>
    <p:sldId id="322" r:id="rId7"/>
    <p:sldId id="281" r:id="rId9"/>
    <p:sldId id="282" r:id="rId10"/>
    <p:sldId id="285" r:id="rId11"/>
    <p:sldId id="308" r:id="rId12"/>
    <p:sldId id="284" r:id="rId13"/>
    <p:sldId id="309" r:id="rId14"/>
    <p:sldId id="310" r:id="rId15"/>
    <p:sldId id="312" r:id="rId16"/>
    <p:sldId id="313" r:id="rId17"/>
    <p:sldId id="314" r:id="rId18"/>
    <p:sldId id="311" r:id="rId19"/>
    <p:sldId id="315" r:id="rId20"/>
    <p:sldId id="316" r:id="rId21"/>
    <p:sldId id="283" r:id="rId22"/>
    <p:sldId id="304" r:id="rId23"/>
    <p:sldId id="305" r:id="rId24"/>
    <p:sldId id="317" r:id="rId25"/>
  </p:sldIdLst>
  <p:sldSz cx="9144000" cy="6858000" type="screen4x3"/>
  <p:notesSz cx="6858000" cy="9144000"/>
  <p:embeddedFontLst>
    <p:embeddedFont>
      <p:font typeface="黑体" panose="02010609060101010101" pitchFamily="2" charset="-122"/>
      <p:regular r:id="rId30"/>
    </p:embeddedFont>
    <p:embeddedFont>
      <p:font typeface="微软雅黑" panose="020B0503020204020204" charset="-122"/>
      <p:regular r:id="rId31"/>
    </p:embeddedFont>
    <p:embeddedFont>
      <p:font typeface="Calibri" panose="020F0502020204030204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CCCC"/>
    <a:srgbClr val="FF3300"/>
    <a:srgbClr val="FFFF00"/>
    <a:srgbClr val="D60093"/>
    <a:srgbClr val="990099"/>
    <a:srgbClr val="99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-480" y="-96"/>
      </p:cViewPr>
      <p:guideLst>
        <p:guide orient="horz" pos="2137"/>
        <p:guide pos="28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1.xml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786497536">
    <p:pos x="65541" y="1966087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页眉占位符 512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3" name="日期占位符 512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b="0" strike="noStrike" noProof="1" dirty="0"/>
          </a:p>
        </p:txBody>
      </p:sp>
      <p:sp>
        <p:nvSpPr>
          <p:cNvPr id="5124" name="幻灯片图像占位符 5123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文本占位符 512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126" name="页脚占位符 512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7" name="灯片编号占位符 512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b="0" strike="noStrike" noProof="1" dirty="0">
                <a:latin typeface="楷体_GB2312" pitchFamily="49" charset="-122"/>
                <a:ea typeface="楷体_GB2312" pitchFamily="49" charset="-122"/>
                <a:cs typeface="+mn-cs"/>
              </a:rPr>
            </a:fld>
            <a:endParaRPr lang="zh-CN" altLang="en-US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17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17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58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58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58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58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66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5362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5363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1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2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3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7" name="矩形 287766"/>
          <p:cNvSpPr/>
          <p:nvPr userDrawn="1"/>
        </p:nvSpPr>
        <p:spPr>
          <a:xfrm>
            <a:off x="1979930" y="260350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7" Type="http://schemas.openxmlformats.org/officeDocument/2006/relationships/theme" Target="../theme/theme4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7" Type="http://schemas.openxmlformats.org/officeDocument/2006/relationships/theme" Target="../theme/theme5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直接连接符 6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8" name="矩形 7"/>
          <p:cNvSpPr/>
          <p:nvPr userDrawn="1"/>
        </p:nvSpPr>
        <p:spPr>
          <a:xfrm>
            <a:off x="1476375" y="6237288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979930" y="260350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476375" y="6237288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1979930" y="260350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476375" y="6237288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1979930" y="260350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476375" y="6237288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1979930" y="260350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476375" y="6237288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1979930" y="260350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8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8.xml"/><Relationship Id="rId4" Type="http://schemas.openxmlformats.org/officeDocument/2006/relationships/image" Target="../media/image21.png"/><Relationship Id="rId3" Type="http://schemas.openxmlformats.org/officeDocument/2006/relationships/image" Target="../media/image34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68.xml"/><Relationship Id="rId4" Type="http://schemas.openxmlformats.org/officeDocument/2006/relationships/image" Target="../media/image21.png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0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8.xml"/><Relationship Id="rId3" Type="http://schemas.openxmlformats.org/officeDocument/2006/relationships/image" Target="../media/image21.png"/><Relationship Id="rId2" Type="http://schemas.openxmlformats.org/officeDocument/2006/relationships/image" Target="../media/image45.jpe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1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8.xml"/><Relationship Id="rId4" Type="http://schemas.openxmlformats.org/officeDocument/2006/relationships/image" Target="../media/image21.png"/><Relationship Id="rId3" Type="http://schemas.openxmlformats.org/officeDocument/2006/relationships/image" Target="../media/image19.png"/><Relationship Id="rId2" Type="http://schemas.openxmlformats.org/officeDocument/2006/relationships/image" Target="../media/image46.jpe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2.xml"/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68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3.xm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4.xm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8.xml"/><Relationship Id="rId3" Type="http://schemas.openxmlformats.org/officeDocument/2006/relationships/image" Target="../media/image21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5.xml"/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68.xml"/><Relationship Id="rId5" Type="http://schemas.openxmlformats.org/officeDocument/2006/relationships/image" Target="../media/image21.pn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6.xml"/><Relationship Id="rId15" Type="http://schemas.openxmlformats.org/officeDocument/2006/relationships/image" Target="../media/image17.jpeg"/><Relationship Id="rId14" Type="http://schemas.openxmlformats.org/officeDocument/2006/relationships/image" Target="../media/image16.jpeg"/><Relationship Id="rId13" Type="http://schemas.openxmlformats.org/officeDocument/2006/relationships/image" Target="../media/image15.png"/><Relationship Id="rId12" Type="http://schemas.openxmlformats.org/officeDocument/2006/relationships/image" Target="../media/image14.jpeg"/><Relationship Id="rId11" Type="http://schemas.openxmlformats.org/officeDocument/2006/relationships/image" Target="../media/image13.jpeg"/><Relationship Id="rId10" Type="http://schemas.openxmlformats.org/officeDocument/2006/relationships/image" Target="../media/image12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8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21.png"/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comments" Target="../comments/comment5.xml"/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68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8.xml"/><Relationship Id="rId4" Type="http://schemas.openxmlformats.org/officeDocument/2006/relationships/image" Target="../media/image21.png"/><Relationship Id="rId3" Type="http://schemas.openxmlformats.org/officeDocument/2006/relationships/image" Target="../media/image19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7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8.xml"/><Relationship Id="rId4" Type="http://schemas.openxmlformats.org/officeDocument/2006/relationships/image" Target="../media/image21.png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7775" name="矩形 287774"/>
          <p:cNvSpPr/>
          <p:nvPr/>
        </p:nvSpPr>
        <p:spPr>
          <a:xfrm>
            <a:off x="1687830" y="2098040"/>
            <a:ext cx="5902325" cy="215836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lnSpc>
                <a:spcPct val="140000"/>
              </a:lnSpc>
            </a:pP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r>
              <a:rPr lang="en-US" altLang="zh-CN" sz="4800" dirty="0">
                <a:latin typeface="黑体" panose="02010609060101010101" pitchFamily="2" charset="-122"/>
                <a:ea typeface="黑体" panose="02010609060101010101" pitchFamily="2" charset="-122"/>
              </a:rPr>
              <a:t>3-1 </a:t>
            </a:r>
            <a:r>
              <a:rPr lang="zh-CN" altLang="en-US" sz="4800" dirty="0">
                <a:latin typeface="黑体" panose="02010609060101010101" pitchFamily="2" charset="-122"/>
                <a:ea typeface="黑体" panose="02010609060101010101" pitchFamily="2" charset="-122"/>
              </a:rPr>
              <a:t>金属材料的性能</a:t>
            </a:r>
            <a:r>
              <a:rPr lang="zh-CN" altLang="en-US" sz="2400" dirty="0"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877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object 3"/>
          <p:cNvSpPr/>
          <p:nvPr/>
        </p:nvSpPr>
        <p:spPr>
          <a:xfrm>
            <a:off x="4620386" y="3348227"/>
            <a:ext cx="2849879" cy="210464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1400174" y="3348227"/>
            <a:ext cx="2849879" cy="2104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1536573" y="2424937"/>
            <a:ext cx="1252727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8"/>
          <p:cNvSpPr txBox="1"/>
          <p:nvPr/>
        </p:nvSpPr>
        <p:spPr>
          <a:xfrm>
            <a:off x="1668616" y="2464024"/>
            <a:ext cx="97663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抗氧化性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47596" y="2207005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1349120" y="2642870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11"/>
          <p:cNvSpPr txBox="1"/>
          <p:nvPr/>
        </p:nvSpPr>
        <p:spPr>
          <a:xfrm>
            <a:off x="831215" y="1833880"/>
            <a:ext cx="1483360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化学性能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3869" y="2479472"/>
            <a:ext cx="4780915" cy="292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抗氧化性是指金属材料抵抗氧化作用的能力。</a:t>
            </a:r>
            <a:endParaRPr sz="1800" spc="20" dirty="0">
              <a:solidFill>
                <a:srgbClr val="3F3F3F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5" name="object 9"/>
          <p:cNvSpPr/>
          <p:nvPr/>
        </p:nvSpPr>
        <p:spPr>
          <a:xfrm>
            <a:off x="642620" y="1135380"/>
            <a:ext cx="3590290" cy="513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10"/>
          <p:cNvSpPr txBox="1"/>
          <p:nvPr/>
        </p:nvSpPr>
        <p:spPr>
          <a:xfrm>
            <a:off x="706120" y="1196340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3" grpId="1" animBg="1"/>
      <p:bldP spid="4" grpId="1" animBg="1"/>
      <p:bldP spid="7" grpId="1" animBg="1"/>
      <p:bldP spid="8" grpId="1"/>
      <p:bldP spid="9" grpId="1" animBg="1"/>
      <p:bldP spid="10" grpId="1" animBg="1"/>
      <p:bldP spid="11" grpId="1" animBg="1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/>
          <p:nvPr/>
        </p:nvSpPr>
        <p:spPr>
          <a:xfrm>
            <a:off x="910335" y="3255264"/>
            <a:ext cx="3468624" cy="230428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3"/>
          <p:cNvSpPr/>
          <p:nvPr/>
        </p:nvSpPr>
        <p:spPr>
          <a:xfrm>
            <a:off x="4815966" y="3255264"/>
            <a:ext cx="3573780" cy="2348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5"/>
          <p:cNvSpPr/>
          <p:nvPr/>
        </p:nvSpPr>
        <p:spPr>
          <a:xfrm>
            <a:off x="1338072" y="2496692"/>
            <a:ext cx="1484375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6"/>
          <p:cNvSpPr txBox="1"/>
          <p:nvPr/>
        </p:nvSpPr>
        <p:spPr>
          <a:xfrm>
            <a:off x="1453351" y="2535779"/>
            <a:ext cx="121412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化学稳定性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1132331" y="227876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0" name="object 8"/>
          <p:cNvSpPr/>
          <p:nvPr/>
        </p:nvSpPr>
        <p:spPr>
          <a:xfrm>
            <a:off x="1133855" y="271462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9"/>
          <p:cNvSpPr txBox="1"/>
          <p:nvPr/>
        </p:nvSpPr>
        <p:spPr>
          <a:xfrm>
            <a:off x="544195" y="1905635"/>
            <a:ext cx="1690370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化学性能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26370" y="2564405"/>
            <a:ext cx="5731510" cy="292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化学稳定性是金属材料的耐腐蚀性和抗氧化性的总称。</a:t>
            </a:r>
            <a:endParaRPr sz="1800" spc="20" dirty="0">
              <a:solidFill>
                <a:srgbClr val="3F3F3F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5" name="object 9"/>
          <p:cNvSpPr/>
          <p:nvPr/>
        </p:nvSpPr>
        <p:spPr>
          <a:xfrm>
            <a:off x="499110" y="1207135"/>
            <a:ext cx="3590290" cy="513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10"/>
          <p:cNvSpPr txBox="1"/>
          <p:nvPr/>
        </p:nvSpPr>
        <p:spPr>
          <a:xfrm>
            <a:off x="562610" y="1268095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2" grpId="1" animBg="1"/>
      <p:bldP spid="3" grpId="1" animBg="1"/>
      <p:bldP spid="7" grpId="1" animBg="1"/>
      <p:bldP spid="8" grpId="1"/>
      <p:bldP spid="9" grpId="1" animBg="1"/>
      <p:bldP spid="10" grpId="1" animBg="1"/>
      <p:bldP spid="11" grpId="1" animBg="1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/>
        </p:nvSpPr>
        <p:spPr>
          <a:xfrm>
            <a:off x="538480" y="3355975"/>
            <a:ext cx="3665220" cy="736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25400" marR="17780" indent="424815">
              <a:lnSpc>
                <a:spcPct val="131000"/>
              </a:lnSpc>
              <a:spcBef>
                <a:spcPts val="95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金属材料在静载荷作用下抵抗永久变形或断裂的能力。</a:t>
            </a:r>
            <a:endParaRPr sz="1800" spc="20" baseline="-20000" dirty="0">
              <a:solidFill>
                <a:srgbClr val="3F3F3F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65676" y="5499610"/>
            <a:ext cx="126936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金属拉伸试验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1464818" y="2496692"/>
            <a:ext cx="1060704" cy="42062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6"/>
          <p:cNvSpPr txBox="1"/>
          <p:nvPr/>
        </p:nvSpPr>
        <p:spPr>
          <a:xfrm>
            <a:off x="1731057" y="2525100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强度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1275841" y="227876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0" name="object 8"/>
          <p:cNvSpPr/>
          <p:nvPr/>
        </p:nvSpPr>
        <p:spPr>
          <a:xfrm>
            <a:off x="1277365" y="271462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9"/>
          <p:cNvSpPr txBox="1"/>
          <p:nvPr/>
        </p:nvSpPr>
        <p:spPr>
          <a:xfrm>
            <a:off x="687705" y="1905635"/>
            <a:ext cx="1651635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力学性能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69207" y="2537460"/>
            <a:ext cx="4370831" cy="2779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" name="object 9"/>
          <p:cNvSpPr/>
          <p:nvPr/>
        </p:nvSpPr>
        <p:spPr>
          <a:xfrm>
            <a:off x="642620" y="1135380"/>
            <a:ext cx="3590290" cy="513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10"/>
          <p:cNvSpPr txBox="1"/>
          <p:nvPr/>
        </p:nvSpPr>
        <p:spPr>
          <a:xfrm>
            <a:off x="706120" y="1196340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8" grpId="0"/>
      <p:bldP spid="9" grpId="0" animBg="1"/>
      <p:bldP spid="10" grpId="0" animBg="1"/>
      <p:bldP spid="11" grpId="0" animBg="1"/>
      <p:bldP spid="13" grpId="0" animBg="1"/>
      <p:bldP spid="2" grpId="1"/>
      <p:bldP spid="4" grpId="1"/>
      <p:bldP spid="7" grpId="1" animBg="1"/>
      <p:bldP spid="8" grpId="1"/>
      <p:bldP spid="9" grpId="1" animBg="1"/>
      <p:bldP spid="10" grpId="1" animBg="1"/>
      <p:bldP spid="11" grpId="1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92" name="组合 287753"/>
          <p:cNvGrpSpPr/>
          <p:nvPr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1639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639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1639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1639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16397" name="图片 287758"/>
              <p:cNvPicPr>
                <a:picLocks noChangeAspect="1"/>
              </p:cNvPicPr>
              <p:nvPr/>
            </p:nvPicPr>
            <p:blipFill>
              <a:blip r:embed="rId1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39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1639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" name="object 2"/>
          <p:cNvSpPr txBox="1"/>
          <p:nvPr/>
        </p:nvSpPr>
        <p:spPr>
          <a:xfrm>
            <a:off x="682625" y="3356610"/>
            <a:ext cx="3246120" cy="147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5080" indent="487680">
              <a:lnSpc>
                <a:spcPct val="131000"/>
              </a:lnSpc>
              <a:spcBef>
                <a:spcPts val="95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金属材料在静载荷作用下产生永久变形而不破坏的能力。</a:t>
            </a:r>
            <a:endParaRPr sz="1800" spc="20" dirty="0">
              <a:solidFill>
                <a:srgbClr val="3F3F3F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indent="487680">
              <a:lnSpc>
                <a:spcPct val="131000"/>
              </a:lnSpc>
              <a:spcBef>
                <a:spcPts val="95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——断后伸长率A和断面收缩率Z。</a:t>
            </a:r>
            <a:endParaRPr lang="zh-CN" sz="1950" spc="-50" dirty="0">
              <a:solidFill>
                <a:srgbClr val="3F3F3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97325" y="2500630"/>
            <a:ext cx="4082415" cy="3361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1680083" y="2568447"/>
            <a:ext cx="1060704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8"/>
          <p:cNvSpPr txBox="1"/>
          <p:nvPr/>
        </p:nvSpPr>
        <p:spPr>
          <a:xfrm>
            <a:off x="1946322" y="2596855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塑性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91106" y="2350515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1492630" y="2786380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11"/>
          <p:cNvSpPr txBox="1"/>
          <p:nvPr/>
        </p:nvSpPr>
        <p:spPr>
          <a:xfrm>
            <a:off x="902970" y="1977390"/>
            <a:ext cx="1471295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力学性能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9"/>
          <p:cNvSpPr/>
          <p:nvPr/>
        </p:nvSpPr>
        <p:spPr>
          <a:xfrm>
            <a:off x="570865" y="1278890"/>
            <a:ext cx="3590290" cy="513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10"/>
          <p:cNvSpPr txBox="1"/>
          <p:nvPr/>
        </p:nvSpPr>
        <p:spPr>
          <a:xfrm>
            <a:off x="634365" y="1339850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/>
      <p:bldP spid="9" grpId="0" animBg="1"/>
      <p:bldP spid="10" grpId="0" animBg="1"/>
      <p:bldP spid="11" grpId="0" animBg="1"/>
      <p:bldP spid="2" grpId="1"/>
      <p:bldP spid="4" grpId="1" animBg="1"/>
      <p:bldP spid="7" grpId="1" animBg="1"/>
      <p:bldP spid="8" grpId="1"/>
      <p:bldP spid="9" grpId="1" animBg="1"/>
      <p:bldP spid="10" grpId="1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/>
          <p:nvPr/>
        </p:nvSpPr>
        <p:spPr>
          <a:xfrm>
            <a:off x="848360" y="3857244"/>
            <a:ext cx="2538983" cy="196291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3"/>
          <p:cNvSpPr/>
          <p:nvPr/>
        </p:nvSpPr>
        <p:spPr>
          <a:xfrm>
            <a:off x="663321" y="3281172"/>
            <a:ext cx="2021205" cy="368935"/>
          </a:xfrm>
          <a:custGeom>
            <a:avLst/>
            <a:gdLst/>
            <a:ahLst/>
            <a:cxnLst/>
            <a:rect l="l" t="t" r="r" b="b"/>
            <a:pathLst>
              <a:path w="2021204" h="368935">
                <a:moveTo>
                  <a:pt x="0" y="0"/>
                </a:moveTo>
                <a:lnTo>
                  <a:pt x="2020824" y="0"/>
                </a:lnTo>
                <a:lnTo>
                  <a:pt x="2020824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B3C6E6"/>
          </a:solidFill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3985223" y="3858767"/>
            <a:ext cx="1256383" cy="1987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5"/>
          <p:cNvSpPr/>
          <p:nvPr/>
        </p:nvSpPr>
        <p:spPr>
          <a:xfrm>
            <a:off x="6102471" y="3856925"/>
            <a:ext cx="2101015" cy="1871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6"/>
          <p:cNvSpPr txBox="1"/>
          <p:nvPr/>
        </p:nvSpPr>
        <p:spPr>
          <a:xfrm>
            <a:off x="659649" y="3299005"/>
            <a:ext cx="7887334" cy="299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438400" algn="l"/>
                <a:tab pos="6016625" algn="l"/>
              </a:tabLst>
            </a:pP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布氏硬度</a:t>
            </a:r>
            <a:r>
              <a:rPr sz="1850" spc="15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（HBW）</a:t>
            </a:r>
            <a:r>
              <a:rPr lang="en-US" sz="1850" spc="15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洛氏硬</a:t>
            </a:r>
            <a:r>
              <a:rPr sz="1850" spc="15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度</a:t>
            </a:r>
            <a:r>
              <a:rPr sz="160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（HRA、</a:t>
            </a:r>
            <a:r>
              <a:rPr sz="160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HRB</a:t>
            </a:r>
            <a:r>
              <a:rPr sz="160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60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HRC）</a:t>
            </a:r>
            <a:r>
              <a:rPr lang="en-US" sz="160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维氏硬度</a:t>
            </a:r>
            <a:r>
              <a:rPr sz="1850" spc="15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（HV）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21308" y="2496692"/>
            <a:ext cx="1060704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0"/>
          <p:cNvSpPr txBox="1"/>
          <p:nvPr/>
        </p:nvSpPr>
        <p:spPr>
          <a:xfrm>
            <a:off x="1564678" y="2525100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硬度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32331" y="227876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2" name="object 12"/>
          <p:cNvSpPr/>
          <p:nvPr/>
        </p:nvSpPr>
        <p:spPr>
          <a:xfrm>
            <a:off x="1133855" y="271462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3" name="object 13"/>
          <p:cNvSpPr txBox="1"/>
          <p:nvPr/>
        </p:nvSpPr>
        <p:spPr>
          <a:xfrm>
            <a:off x="544195" y="1905635"/>
            <a:ext cx="1444625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力学性能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10314" y="2143492"/>
            <a:ext cx="5736590" cy="67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5080" indent="487680">
              <a:lnSpc>
                <a:spcPct val="119000"/>
              </a:lnSpc>
              <a:spcBef>
                <a:spcPts val="95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金属材料抵抗局部变形，特别是塑性变形、压痕 或划痕的能力，是衡量金属材料软硬程度的一个指标。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9"/>
          <p:cNvSpPr/>
          <p:nvPr/>
        </p:nvSpPr>
        <p:spPr>
          <a:xfrm>
            <a:off x="570865" y="1207135"/>
            <a:ext cx="3590290" cy="513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10"/>
          <p:cNvSpPr txBox="1"/>
          <p:nvPr/>
        </p:nvSpPr>
        <p:spPr>
          <a:xfrm>
            <a:off x="634365" y="1268095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0" animBg="1"/>
      <p:bldP spid="15" grpId="0"/>
      <p:bldP spid="2" grpId="1" animBg="1"/>
      <p:bldP spid="3" grpId="1" animBg="1"/>
      <p:bldP spid="7" grpId="1" animBg="1"/>
      <p:bldP spid="8" grpId="1"/>
      <p:bldP spid="9" grpId="1" animBg="1"/>
      <p:bldP spid="10" grpId="1"/>
      <p:bldP spid="11" grpId="1" animBg="1"/>
      <p:bldP spid="12" grpId="1" animBg="1"/>
      <p:bldP spid="13" grpId="1" animBg="1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object 3"/>
          <p:cNvSpPr/>
          <p:nvPr/>
        </p:nvSpPr>
        <p:spPr>
          <a:xfrm>
            <a:off x="908176" y="3104388"/>
            <a:ext cx="3957954" cy="2552700"/>
          </a:xfrm>
          <a:custGeom>
            <a:avLst/>
            <a:gdLst/>
            <a:ahLst/>
            <a:cxnLst/>
            <a:rect l="l" t="t" r="r" b="b"/>
            <a:pathLst>
              <a:path w="3957954" h="2552700">
                <a:moveTo>
                  <a:pt x="0" y="0"/>
                </a:moveTo>
                <a:lnTo>
                  <a:pt x="3957828" y="0"/>
                </a:lnTo>
                <a:lnTo>
                  <a:pt x="3957828" y="2552699"/>
                </a:lnTo>
                <a:lnTo>
                  <a:pt x="0" y="2552699"/>
                </a:lnTo>
                <a:lnTo>
                  <a:pt x="0" y="0"/>
                </a:lnTo>
                <a:close/>
              </a:path>
            </a:pathLst>
          </a:custGeom>
          <a:ln w="111252">
            <a:solidFill>
              <a:srgbClr val="3F3F3F"/>
            </a:solidFill>
          </a:ln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1006474" y="3166491"/>
            <a:ext cx="3845051" cy="244144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0"/>
          <p:cNvSpPr txBox="1"/>
          <p:nvPr/>
        </p:nvSpPr>
        <p:spPr>
          <a:xfrm>
            <a:off x="2843640" y="2535779"/>
            <a:ext cx="3829685" cy="292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金属在断裂前吸收变形能量的能力。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7263" y="4326385"/>
            <a:ext cx="8877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i="1" spc="-45" dirty="0">
                <a:latin typeface="Calibri" panose="020F0502020204030204"/>
                <a:cs typeface="Calibri" panose="020F0502020204030204"/>
              </a:rPr>
              <a:t>K</a:t>
            </a:r>
            <a:r>
              <a:rPr sz="2100" i="1" dirty="0">
                <a:latin typeface="Calibri" panose="020F0502020204030204"/>
                <a:cs typeface="Calibri" panose="020F0502020204030204"/>
              </a:rPr>
              <a:t>U</a:t>
            </a:r>
            <a:r>
              <a:rPr sz="2100" spc="5" dirty="0"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2100" i="1" dirty="0">
                <a:latin typeface="Calibri" panose="020F0502020204030204"/>
                <a:cs typeface="Calibri" panose="020F0502020204030204"/>
              </a:rPr>
              <a:t>K</a:t>
            </a:r>
            <a:r>
              <a:rPr sz="2100" i="1" spc="-5" dirty="0">
                <a:latin typeface="Calibri" panose="020F0502020204030204"/>
                <a:cs typeface="Calibri" panose="020F0502020204030204"/>
              </a:rPr>
              <a:t>V</a:t>
            </a:r>
            <a:r>
              <a:rPr sz="2100" dirty="0"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sz="2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81858" y="4501134"/>
            <a:ext cx="160655" cy="0"/>
          </a:xfrm>
          <a:custGeom>
            <a:avLst/>
            <a:gdLst/>
            <a:ahLst/>
            <a:cxnLst/>
            <a:rect l="l" t="t" r="r" b="b"/>
            <a:pathLst>
              <a:path w="160654">
                <a:moveTo>
                  <a:pt x="0" y="0"/>
                </a:moveTo>
                <a:lnTo>
                  <a:pt x="160496" y="0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p/>
        </p:txBody>
      </p:sp>
      <p:sp>
        <p:nvSpPr>
          <p:cNvPr id="13" name="object 13"/>
          <p:cNvSpPr/>
          <p:nvPr/>
        </p:nvSpPr>
        <p:spPr>
          <a:xfrm>
            <a:off x="5981858" y="4557522"/>
            <a:ext cx="160655" cy="0"/>
          </a:xfrm>
          <a:custGeom>
            <a:avLst/>
            <a:gdLst/>
            <a:ahLst/>
            <a:cxnLst/>
            <a:rect l="l" t="t" r="r" b="b"/>
            <a:pathLst>
              <a:path w="160654">
                <a:moveTo>
                  <a:pt x="0" y="0"/>
                </a:moveTo>
                <a:lnTo>
                  <a:pt x="160496" y="0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p/>
        </p:txBody>
      </p:sp>
      <p:sp>
        <p:nvSpPr>
          <p:cNvPr id="14" name="object 14"/>
          <p:cNvSpPr/>
          <p:nvPr/>
        </p:nvSpPr>
        <p:spPr>
          <a:xfrm>
            <a:off x="6238367" y="4427220"/>
            <a:ext cx="570865" cy="236220"/>
          </a:xfrm>
          <a:custGeom>
            <a:avLst/>
            <a:gdLst/>
            <a:ahLst/>
            <a:cxnLst/>
            <a:rect l="l" t="t" r="r" b="b"/>
            <a:pathLst>
              <a:path w="570865" h="236220">
                <a:moveTo>
                  <a:pt x="7429" y="82296"/>
                </a:moveTo>
                <a:lnTo>
                  <a:pt x="0" y="75057"/>
                </a:lnTo>
                <a:lnTo>
                  <a:pt x="5602" y="69437"/>
                </a:lnTo>
                <a:lnTo>
                  <a:pt x="10727" y="64674"/>
                </a:lnTo>
                <a:lnTo>
                  <a:pt x="37909" y="51816"/>
                </a:lnTo>
                <a:lnTo>
                  <a:pt x="43433" y="51911"/>
                </a:lnTo>
                <a:lnTo>
                  <a:pt x="47720" y="53721"/>
                </a:lnTo>
                <a:lnTo>
                  <a:pt x="54101" y="61055"/>
                </a:lnTo>
                <a:lnTo>
                  <a:pt x="55526" y="65506"/>
                </a:lnTo>
                <a:lnTo>
                  <a:pt x="55626" y="67056"/>
                </a:lnTo>
                <a:lnTo>
                  <a:pt x="28289" y="67056"/>
                </a:lnTo>
                <a:lnTo>
                  <a:pt x="25622" y="67151"/>
                </a:lnTo>
                <a:lnTo>
                  <a:pt x="22860" y="68294"/>
                </a:lnTo>
                <a:lnTo>
                  <a:pt x="19685" y="70580"/>
                </a:lnTo>
                <a:lnTo>
                  <a:pt x="16764" y="72771"/>
                </a:lnTo>
                <a:lnTo>
                  <a:pt x="12668" y="76676"/>
                </a:lnTo>
                <a:lnTo>
                  <a:pt x="7429" y="82296"/>
                </a:lnTo>
                <a:close/>
              </a:path>
              <a:path w="570865" h="236220">
                <a:moveTo>
                  <a:pt x="64305" y="87058"/>
                </a:moveTo>
                <a:lnTo>
                  <a:pt x="54197" y="87058"/>
                </a:lnTo>
                <a:lnTo>
                  <a:pt x="60196" y="78755"/>
                </a:lnTo>
                <a:lnTo>
                  <a:pt x="90023" y="54090"/>
                </a:lnTo>
                <a:lnTo>
                  <a:pt x="102012" y="51816"/>
                </a:lnTo>
                <a:lnTo>
                  <a:pt x="110395" y="51911"/>
                </a:lnTo>
                <a:lnTo>
                  <a:pt x="116681" y="54292"/>
                </a:lnTo>
                <a:lnTo>
                  <a:pt x="121062" y="58959"/>
                </a:lnTo>
                <a:lnTo>
                  <a:pt x="125444" y="63722"/>
                </a:lnTo>
                <a:lnTo>
                  <a:pt x="126462" y="67056"/>
                </a:lnTo>
                <a:lnTo>
                  <a:pt x="91058" y="67056"/>
                </a:lnTo>
                <a:lnTo>
                  <a:pt x="87820" y="67151"/>
                </a:lnTo>
                <a:lnTo>
                  <a:pt x="66389" y="84391"/>
                </a:lnTo>
                <a:lnTo>
                  <a:pt x="64305" y="87058"/>
                </a:lnTo>
                <a:close/>
              </a:path>
              <a:path w="570865" h="236220">
                <a:moveTo>
                  <a:pt x="138341" y="83248"/>
                </a:moveTo>
                <a:lnTo>
                  <a:pt x="127444" y="83248"/>
                </a:lnTo>
                <a:lnTo>
                  <a:pt x="133016" y="75874"/>
                </a:lnTo>
                <a:lnTo>
                  <a:pt x="164877" y="51911"/>
                </a:lnTo>
                <a:lnTo>
                  <a:pt x="172878" y="51816"/>
                </a:lnTo>
                <a:lnTo>
                  <a:pt x="180879" y="51911"/>
                </a:lnTo>
                <a:lnTo>
                  <a:pt x="186975" y="54197"/>
                </a:lnTo>
                <a:lnTo>
                  <a:pt x="195738" y="63341"/>
                </a:lnTo>
                <a:lnTo>
                  <a:pt x="196958" y="67056"/>
                </a:lnTo>
                <a:lnTo>
                  <a:pt x="162591" y="67056"/>
                </a:lnTo>
                <a:lnTo>
                  <a:pt x="158972" y="67151"/>
                </a:lnTo>
                <a:lnTo>
                  <a:pt x="155067" y="68580"/>
                </a:lnTo>
                <a:lnTo>
                  <a:pt x="150876" y="71247"/>
                </a:lnTo>
                <a:lnTo>
                  <a:pt x="146685" y="74009"/>
                </a:lnTo>
                <a:lnTo>
                  <a:pt x="142303" y="78295"/>
                </a:lnTo>
                <a:lnTo>
                  <a:pt x="138341" y="83248"/>
                </a:lnTo>
                <a:close/>
              </a:path>
              <a:path w="570865" h="236220">
                <a:moveTo>
                  <a:pt x="36004" y="178308"/>
                </a:moveTo>
                <a:lnTo>
                  <a:pt x="13430" y="178308"/>
                </a:lnTo>
                <a:lnTo>
                  <a:pt x="34385" y="87915"/>
                </a:lnTo>
                <a:lnTo>
                  <a:pt x="35224" y="82296"/>
                </a:lnTo>
                <a:lnTo>
                  <a:pt x="28289" y="67056"/>
                </a:lnTo>
                <a:lnTo>
                  <a:pt x="55626" y="67056"/>
                </a:lnTo>
                <a:lnTo>
                  <a:pt x="55590" y="76676"/>
                </a:lnTo>
                <a:lnTo>
                  <a:pt x="54673" y="81533"/>
                </a:lnTo>
                <a:lnTo>
                  <a:pt x="52673" y="86868"/>
                </a:lnTo>
                <a:lnTo>
                  <a:pt x="54197" y="87058"/>
                </a:lnTo>
                <a:lnTo>
                  <a:pt x="64305" y="87058"/>
                </a:lnTo>
                <a:lnTo>
                  <a:pt x="61563" y="90582"/>
                </a:lnTo>
                <a:lnTo>
                  <a:pt x="57816" y="96202"/>
                </a:lnTo>
                <a:lnTo>
                  <a:pt x="55149" y="101727"/>
                </a:lnTo>
                <a:lnTo>
                  <a:pt x="52482" y="107346"/>
                </a:lnTo>
                <a:lnTo>
                  <a:pt x="50196" y="114109"/>
                </a:lnTo>
                <a:lnTo>
                  <a:pt x="48387" y="122015"/>
                </a:lnTo>
                <a:lnTo>
                  <a:pt x="36004" y="178308"/>
                </a:lnTo>
                <a:close/>
              </a:path>
              <a:path w="570865" h="236220">
                <a:moveTo>
                  <a:pt x="107632" y="178308"/>
                </a:moveTo>
                <a:lnTo>
                  <a:pt x="85058" y="178308"/>
                </a:lnTo>
                <a:lnTo>
                  <a:pt x="100012" y="112204"/>
                </a:lnTo>
                <a:lnTo>
                  <a:pt x="101917" y="104203"/>
                </a:lnTo>
                <a:lnTo>
                  <a:pt x="103155" y="98298"/>
                </a:lnTo>
                <a:lnTo>
                  <a:pt x="104489" y="90582"/>
                </a:lnTo>
                <a:lnTo>
                  <a:pt x="104717" y="87915"/>
                </a:lnTo>
                <a:lnTo>
                  <a:pt x="104708" y="78009"/>
                </a:lnTo>
                <a:lnTo>
                  <a:pt x="103772" y="74009"/>
                </a:lnTo>
                <a:lnTo>
                  <a:pt x="103645" y="73723"/>
                </a:lnTo>
                <a:lnTo>
                  <a:pt x="100893" y="70485"/>
                </a:lnTo>
                <a:lnTo>
                  <a:pt x="99250" y="68484"/>
                </a:lnTo>
                <a:lnTo>
                  <a:pt x="95821" y="67151"/>
                </a:lnTo>
                <a:lnTo>
                  <a:pt x="91058" y="67056"/>
                </a:lnTo>
                <a:lnTo>
                  <a:pt x="126462" y="67056"/>
                </a:lnTo>
                <a:lnTo>
                  <a:pt x="127510" y="70485"/>
                </a:lnTo>
                <a:lnTo>
                  <a:pt x="127444" y="83248"/>
                </a:lnTo>
                <a:lnTo>
                  <a:pt x="138341" y="83248"/>
                </a:lnTo>
                <a:lnTo>
                  <a:pt x="119324" y="122015"/>
                </a:lnTo>
                <a:lnTo>
                  <a:pt x="107632" y="178308"/>
                </a:lnTo>
                <a:close/>
              </a:path>
              <a:path w="570865" h="236220">
                <a:moveTo>
                  <a:pt x="186023" y="179832"/>
                </a:moveTo>
                <a:lnTo>
                  <a:pt x="173259" y="179832"/>
                </a:lnTo>
                <a:lnTo>
                  <a:pt x="168783" y="177927"/>
                </a:lnTo>
                <a:lnTo>
                  <a:pt x="161925" y="169926"/>
                </a:lnTo>
                <a:lnTo>
                  <a:pt x="160210" y="164782"/>
                </a:lnTo>
                <a:lnTo>
                  <a:pt x="160210" y="152971"/>
                </a:lnTo>
                <a:lnTo>
                  <a:pt x="161639" y="144780"/>
                </a:lnTo>
                <a:lnTo>
                  <a:pt x="164496" y="133731"/>
                </a:lnTo>
                <a:lnTo>
                  <a:pt x="170211" y="111347"/>
                </a:lnTo>
                <a:lnTo>
                  <a:pt x="175355" y="78009"/>
                </a:lnTo>
                <a:lnTo>
                  <a:pt x="174402" y="73723"/>
                </a:lnTo>
                <a:lnTo>
                  <a:pt x="171958" y="70485"/>
                </a:lnTo>
                <a:lnTo>
                  <a:pt x="170402" y="68484"/>
                </a:lnTo>
                <a:lnTo>
                  <a:pt x="167163" y="67151"/>
                </a:lnTo>
                <a:lnTo>
                  <a:pt x="162591" y="67056"/>
                </a:lnTo>
                <a:lnTo>
                  <a:pt x="196958" y="67056"/>
                </a:lnTo>
                <a:lnTo>
                  <a:pt x="197740" y="69437"/>
                </a:lnTo>
                <a:lnTo>
                  <a:pt x="197681" y="84391"/>
                </a:lnTo>
                <a:lnTo>
                  <a:pt x="196596" y="91154"/>
                </a:lnTo>
                <a:lnTo>
                  <a:pt x="185642" y="134874"/>
                </a:lnTo>
                <a:lnTo>
                  <a:pt x="183356" y="144399"/>
                </a:lnTo>
                <a:lnTo>
                  <a:pt x="182117" y="150971"/>
                </a:lnTo>
                <a:lnTo>
                  <a:pt x="182117" y="158400"/>
                </a:lnTo>
                <a:lnTo>
                  <a:pt x="182689" y="160877"/>
                </a:lnTo>
                <a:lnTo>
                  <a:pt x="184975" y="163925"/>
                </a:lnTo>
                <a:lnTo>
                  <a:pt x="186690" y="164687"/>
                </a:lnTo>
                <a:lnTo>
                  <a:pt x="209460" y="164687"/>
                </a:lnTo>
                <a:lnTo>
                  <a:pt x="206930" y="167104"/>
                </a:lnTo>
                <a:lnTo>
                  <a:pt x="202251" y="171112"/>
                </a:lnTo>
                <a:lnTo>
                  <a:pt x="197929" y="174307"/>
                </a:lnTo>
                <a:lnTo>
                  <a:pt x="192405" y="178117"/>
                </a:lnTo>
                <a:lnTo>
                  <a:pt x="186023" y="179832"/>
                </a:lnTo>
                <a:close/>
              </a:path>
              <a:path w="570865" h="236220">
                <a:moveTo>
                  <a:pt x="209460" y="164687"/>
                </a:moveTo>
                <a:lnTo>
                  <a:pt x="191833" y="164687"/>
                </a:lnTo>
                <a:lnTo>
                  <a:pt x="194595" y="163639"/>
                </a:lnTo>
                <a:lnTo>
                  <a:pt x="200501" y="159448"/>
                </a:lnTo>
                <a:lnTo>
                  <a:pt x="204596" y="155448"/>
                </a:lnTo>
                <a:lnTo>
                  <a:pt x="209930" y="149352"/>
                </a:lnTo>
                <a:lnTo>
                  <a:pt x="217360" y="156686"/>
                </a:lnTo>
                <a:lnTo>
                  <a:pt x="211966" y="162292"/>
                </a:lnTo>
                <a:lnTo>
                  <a:pt x="209460" y="164687"/>
                </a:lnTo>
                <a:close/>
              </a:path>
              <a:path w="570865" h="236220">
                <a:moveTo>
                  <a:pt x="191833" y="164687"/>
                </a:moveTo>
                <a:lnTo>
                  <a:pt x="186690" y="164687"/>
                </a:lnTo>
                <a:lnTo>
                  <a:pt x="189166" y="164591"/>
                </a:lnTo>
                <a:lnTo>
                  <a:pt x="191833" y="164687"/>
                </a:lnTo>
                <a:close/>
              </a:path>
              <a:path w="570865" h="236220">
                <a:moveTo>
                  <a:pt x="289369" y="179832"/>
                </a:moveTo>
                <a:lnTo>
                  <a:pt x="271557" y="179832"/>
                </a:lnTo>
                <a:lnTo>
                  <a:pt x="264223" y="176403"/>
                </a:lnTo>
                <a:lnTo>
                  <a:pt x="251009" y="139446"/>
                </a:lnTo>
                <a:lnTo>
                  <a:pt x="251037" y="137922"/>
                </a:lnTo>
                <a:lnTo>
                  <a:pt x="259746" y="96393"/>
                </a:lnTo>
                <a:lnTo>
                  <a:pt x="284035" y="63912"/>
                </a:lnTo>
                <a:lnTo>
                  <a:pt x="318516" y="51816"/>
                </a:lnTo>
                <a:lnTo>
                  <a:pt x="324040" y="51911"/>
                </a:lnTo>
                <a:lnTo>
                  <a:pt x="348710" y="60769"/>
                </a:lnTo>
                <a:lnTo>
                  <a:pt x="367478" y="60769"/>
                </a:lnTo>
                <a:lnTo>
                  <a:pt x="367097" y="62483"/>
                </a:lnTo>
                <a:lnTo>
                  <a:pt x="320611" y="62483"/>
                </a:lnTo>
                <a:lnTo>
                  <a:pt x="314145" y="63214"/>
                </a:lnTo>
                <a:lnTo>
                  <a:pt x="283471" y="93379"/>
                </a:lnTo>
                <a:lnTo>
                  <a:pt x="274034" y="137922"/>
                </a:lnTo>
                <a:lnTo>
                  <a:pt x="274072" y="147161"/>
                </a:lnTo>
                <a:lnTo>
                  <a:pt x="275368" y="153638"/>
                </a:lnTo>
                <a:lnTo>
                  <a:pt x="277939" y="158020"/>
                </a:lnTo>
                <a:lnTo>
                  <a:pt x="280606" y="162496"/>
                </a:lnTo>
                <a:lnTo>
                  <a:pt x="284702" y="164687"/>
                </a:lnTo>
                <a:lnTo>
                  <a:pt x="312695" y="164687"/>
                </a:lnTo>
                <a:lnTo>
                  <a:pt x="309860" y="167501"/>
                </a:lnTo>
                <a:lnTo>
                  <a:pt x="304323" y="172021"/>
                </a:lnTo>
                <a:lnTo>
                  <a:pt x="297084" y="177355"/>
                </a:lnTo>
                <a:lnTo>
                  <a:pt x="289369" y="179832"/>
                </a:lnTo>
                <a:close/>
              </a:path>
              <a:path w="570865" h="236220">
                <a:moveTo>
                  <a:pt x="367478" y="60769"/>
                </a:moveTo>
                <a:lnTo>
                  <a:pt x="348710" y="60769"/>
                </a:lnTo>
                <a:lnTo>
                  <a:pt x="360711" y="51816"/>
                </a:lnTo>
                <a:lnTo>
                  <a:pt x="368998" y="53911"/>
                </a:lnTo>
                <a:lnTo>
                  <a:pt x="367478" y="60769"/>
                </a:lnTo>
                <a:close/>
              </a:path>
              <a:path w="570865" h="236220">
                <a:moveTo>
                  <a:pt x="312695" y="164687"/>
                </a:moveTo>
                <a:lnTo>
                  <a:pt x="294703" y="164687"/>
                </a:lnTo>
                <a:lnTo>
                  <a:pt x="299085" y="163258"/>
                </a:lnTo>
                <a:lnTo>
                  <a:pt x="303466" y="160210"/>
                </a:lnTo>
                <a:lnTo>
                  <a:pt x="307848" y="157257"/>
                </a:lnTo>
                <a:lnTo>
                  <a:pt x="312610" y="152495"/>
                </a:lnTo>
                <a:lnTo>
                  <a:pt x="317563" y="145923"/>
                </a:lnTo>
                <a:lnTo>
                  <a:pt x="322516" y="139446"/>
                </a:lnTo>
                <a:lnTo>
                  <a:pt x="326421" y="133159"/>
                </a:lnTo>
                <a:lnTo>
                  <a:pt x="329183" y="127158"/>
                </a:lnTo>
                <a:lnTo>
                  <a:pt x="332041" y="121253"/>
                </a:lnTo>
                <a:lnTo>
                  <a:pt x="334422" y="113823"/>
                </a:lnTo>
                <a:lnTo>
                  <a:pt x="336327" y="104870"/>
                </a:lnTo>
                <a:lnTo>
                  <a:pt x="338232" y="96107"/>
                </a:lnTo>
                <a:lnTo>
                  <a:pt x="339185" y="88391"/>
                </a:lnTo>
                <a:lnTo>
                  <a:pt x="339185" y="75152"/>
                </a:lnTo>
                <a:lnTo>
                  <a:pt x="320611" y="62483"/>
                </a:lnTo>
                <a:lnTo>
                  <a:pt x="367097" y="62483"/>
                </a:lnTo>
                <a:lnTo>
                  <a:pt x="355568" y="114490"/>
                </a:lnTo>
                <a:lnTo>
                  <a:pt x="354636" y="118901"/>
                </a:lnTo>
                <a:lnTo>
                  <a:pt x="349034" y="146780"/>
                </a:lnTo>
                <a:lnTo>
                  <a:pt x="327755" y="146780"/>
                </a:lnTo>
                <a:lnTo>
                  <a:pt x="321576" y="154889"/>
                </a:lnTo>
                <a:lnTo>
                  <a:pt x="315611" y="161794"/>
                </a:lnTo>
                <a:lnTo>
                  <a:pt x="312695" y="164687"/>
                </a:lnTo>
                <a:close/>
              </a:path>
              <a:path w="570865" h="236220">
                <a:moveTo>
                  <a:pt x="315194" y="225552"/>
                </a:moveTo>
                <a:lnTo>
                  <a:pt x="273843" y="225552"/>
                </a:lnTo>
                <a:lnTo>
                  <a:pt x="281451" y="225105"/>
                </a:lnTo>
                <a:lnTo>
                  <a:pt x="288274" y="223766"/>
                </a:lnTo>
                <a:lnTo>
                  <a:pt x="316230" y="195357"/>
                </a:lnTo>
                <a:lnTo>
                  <a:pt x="329565" y="147161"/>
                </a:lnTo>
                <a:lnTo>
                  <a:pt x="327755" y="146780"/>
                </a:lnTo>
                <a:lnTo>
                  <a:pt x="349034" y="146780"/>
                </a:lnTo>
                <a:lnTo>
                  <a:pt x="340423" y="185166"/>
                </a:lnTo>
                <a:lnTo>
                  <a:pt x="332136" y="205740"/>
                </a:lnTo>
                <a:lnTo>
                  <a:pt x="328898" y="211931"/>
                </a:lnTo>
                <a:lnTo>
                  <a:pt x="324612" y="217265"/>
                </a:lnTo>
                <a:lnTo>
                  <a:pt x="319373" y="221837"/>
                </a:lnTo>
                <a:lnTo>
                  <a:pt x="315194" y="225552"/>
                </a:lnTo>
                <a:close/>
              </a:path>
              <a:path w="570865" h="236220">
                <a:moveTo>
                  <a:pt x="294703" y="164687"/>
                </a:moveTo>
                <a:lnTo>
                  <a:pt x="284702" y="164687"/>
                </a:lnTo>
                <a:lnTo>
                  <a:pt x="290227" y="164591"/>
                </a:lnTo>
                <a:lnTo>
                  <a:pt x="294703" y="164687"/>
                </a:lnTo>
                <a:close/>
              </a:path>
              <a:path w="570865" h="236220">
                <a:moveTo>
                  <a:pt x="274034" y="236220"/>
                </a:moveTo>
                <a:lnTo>
                  <a:pt x="252531" y="234431"/>
                </a:lnTo>
                <a:lnTo>
                  <a:pt x="237172" y="229052"/>
                </a:lnTo>
                <a:lnTo>
                  <a:pt x="227956" y="220066"/>
                </a:lnTo>
                <a:lnTo>
                  <a:pt x="224885" y="207454"/>
                </a:lnTo>
                <a:lnTo>
                  <a:pt x="224982" y="202311"/>
                </a:lnTo>
                <a:lnTo>
                  <a:pt x="226409" y="198120"/>
                </a:lnTo>
                <a:lnTo>
                  <a:pt x="232314" y="190119"/>
                </a:lnTo>
                <a:lnTo>
                  <a:pt x="236982" y="185832"/>
                </a:lnTo>
                <a:lnTo>
                  <a:pt x="243458" y="181356"/>
                </a:lnTo>
                <a:lnTo>
                  <a:pt x="252888" y="188976"/>
                </a:lnTo>
                <a:lnTo>
                  <a:pt x="251269" y="190976"/>
                </a:lnTo>
                <a:lnTo>
                  <a:pt x="249840" y="192976"/>
                </a:lnTo>
                <a:lnTo>
                  <a:pt x="247554" y="196786"/>
                </a:lnTo>
                <a:lnTo>
                  <a:pt x="246793" y="198691"/>
                </a:lnTo>
                <a:lnTo>
                  <a:pt x="245840" y="202311"/>
                </a:lnTo>
                <a:lnTo>
                  <a:pt x="245554" y="204501"/>
                </a:lnTo>
                <a:lnTo>
                  <a:pt x="245554" y="213455"/>
                </a:lnTo>
                <a:lnTo>
                  <a:pt x="247936" y="218217"/>
                </a:lnTo>
                <a:lnTo>
                  <a:pt x="252603" y="221170"/>
                </a:lnTo>
                <a:lnTo>
                  <a:pt x="257365" y="224123"/>
                </a:lnTo>
                <a:lnTo>
                  <a:pt x="264414" y="225552"/>
                </a:lnTo>
                <a:lnTo>
                  <a:pt x="315194" y="225552"/>
                </a:lnTo>
                <a:lnTo>
                  <a:pt x="314229" y="226409"/>
                </a:lnTo>
                <a:lnTo>
                  <a:pt x="281411" y="235987"/>
                </a:lnTo>
                <a:lnTo>
                  <a:pt x="274034" y="236220"/>
                </a:lnTo>
                <a:close/>
              </a:path>
              <a:path w="570865" h="236220">
                <a:moveTo>
                  <a:pt x="443483" y="178308"/>
                </a:moveTo>
                <a:lnTo>
                  <a:pt x="391477" y="178308"/>
                </a:lnTo>
                <a:lnTo>
                  <a:pt x="392906" y="172212"/>
                </a:lnTo>
                <a:lnTo>
                  <a:pt x="396240" y="171831"/>
                </a:lnTo>
                <a:lnTo>
                  <a:pt x="398716" y="170973"/>
                </a:lnTo>
                <a:lnTo>
                  <a:pt x="400336" y="169735"/>
                </a:lnTo>
                <a:lnTo>
                  <a:pt x="402050" y="168592"/>
                </a:lnTo>
                <a:lnTo>
                  <a:pt x="403384" y="166973"/>
                </a:lnTo>
                <a:lnTo>
                  <a:pt x="405670" y="162782"/>
                </a:lnTo>
                <a:lnTo>
                  <a:pt x="406622" y="160210"/>
                </a:lnTo>
                <a:lnTo>
                  <a:pt x="407574" y="157162"/>
                </a:lnTo>
                <a:lnTo>
                  <a:pt x="408527" y="154209"/>
                </a:lnTo>
                <a:lnTo>
                  <a:pt x="409955" y="148399"/>
                </a:lnTo>
                <a:lnTo>
                  <a:pt x="411860" y="139636"/>
                </a:lnTo>
                <a:lnTo>
                  <a:pt x="434816" y="35147"/>
                </a:lnTo>
                <a:lnTo>
                  <a:pt x="435483" y="31337"/>
                </a:lnTo>
                <a:lnTo>
                  <a:pt x="436626" y="23241"/>
                </a:lnTo>
                <a:lnTo>
                  <a:pt x="436844" y="20764"/>
                </a:lnTo>
                <a:lnTo>
                  <a:pt x="436911" y="13525"/>
                </a:lnTo>
                <a:lnTo>
                  <a:pt x="435959" y="10668"/>
                </a:lnTo>
                <a:lnTo>
                  <a:pt x="433863" y="9048"/>
                </a:lnTo>
                <a:lnTo>
                  <a:pt x="431768" y="7524"/>
                </a:lnTo>
                <a:lnTo>
                  <a:pt x="428529" y="6477"/>
                </a:lnTo>
                <a:lnTo>
                  <a:pt x="424148" y="6096"/>
                </a:lnTo>
                <a:lnTo>
                  <a:pt x="425576" y="0"/>
                </a:lnTo>
                <a:lnTo>
                  <a:pt x="477678" y="0"/>
                </a:lnTo>
                <a:lnTo>
                  <a:pt x="476250" y="6096"/>
                </a:lnTo>
                <a:lnTo>
                  <a:pt x="473011" y="6858"/>
                </a:lnTo>
                <a:lnTo>
                  <a:pt x="470630" y="7715"/>
                </a:lnTo>
                <a:lnTo>
                  <a:pt x="448341" y="79248"/>
                </a:lnTo>
                <a:lnTo>
                  <a:pt x="541481" y="79248"/>
                </a:lnTo>
                <a:lnTo>
                  <a:pt x="538811" y="91440"/>
                </a:lnTo>
                <a:lnTo>
                  <a:pt x="445769" y="91440"/>
                </a:lnTo>
                <a:lnTo>
                  <a:pt x="434911" y="140684"/>
                </a:lnTo>
                <a:lnTo>
                  <a:pt x="432182" y="164973"/>
                </a:lnTo>
                <a:lnTo>
                  <a:pt x="433102" y="167640"/>
                </a:lnTo>
                <a:lnTo>
                  <a:pt x="434911" y="169354"/>
                </a:lnTo>
                <a:lnTo>
                  <a:pt x="436530" y="170973"/>
                </a:lnTo>
                <a:lnTo>
                  <a:pt x="439959" y="171926"/>
                </a:lnTo>
                <a:lnTo>
                  <a:pt x="444912" y="172212"/>
                </a:lnTo>
                <a:lnTo>
                  <a:pt x="443483" y="178308"/>
                </a:lnTo>
                <a:close/>
              </a:path>
              <a:path w="570865" h="236220">
                <a:moveTo>
                  <a:pt x="541481" y="79248"/>
                </a:moveTo>
                <a:lnTo>
                  <a:pt x="518255" y="79248"/>
                </a:lnTo>
                <a:lnTo>
                  <a:pt x="527908" y="35147"/>
                </a:lnTo>
                <a:lnTo>
                  <a:pt x="528568" y="31337"/>
                </a:lnTo>
                <a:lnTo>
                  <a:pt x="529693" y="23241"/>
                </a:lnTo>
                <a:lnTo>
                  <a:pt x="529912" y="20764"/>
                </a:lnTo>
                <a:lnTo>
                  <a:pt x="529939" y="13525"/>
                </a:lnTo>
                <a:lnTo>
                  <a:pt x="529018" y="10763"/>
                </a:lnTo>
                <a:lnTo>
                  <a:pt x="526923" y="9048"/>
                </a:lnTo>
                <a:lnTo>
                  <a:pt x="524922" y="7524"/>
                </a:lnTo>
                <a:lnTo>
                  <a:pt x="521684" y="6477"/>
                </a:lnTo>
                <a:lnTo>
                  <a:pt x="517207" y="6096"/>
                </a:lnTo>
                <a:lnTo>
                  <a:pt x="518636" y="0"/>
                </a:lnTo>
                <a:lnTo>
                  <a:pt x="570737" y="0"/>
                </a:lnTo>
                <a:lnTo>
                  <a:pt x="569309" y="6096"/>
                </a:lnTo>
                <a:lnTo>
                  <a:pt x="566070" y="6858"/>
                </a:lnTo>
                <a:lnTo>
                  <a:pt x="563689" y="7715"/>
                </a:lnTo>
                <a:lnTo>
                  <a:pt x="552143" y="30575"/>
                </a:lnTo>
                <a:lnTo>
                  <a:pt x="541481" y="79248"/>
                </a:lnTo>
                <a:close/>
              </a:path>
              <a:path w="570865" h="236220">
                <a:moveTo>
                  <a:pt x="536638" y="178308"/>
                </a:moveTo>
                <a:lnTo>
                  <a:pt x="484536" y="178308"/>
                </a:lnTo>
                <a:lnTo>
                  <a:pt x="485965" y="172212"/>
                </a:lnTo>
                <a:lnTo>
                  <a:pt x="489299" y="171831"/>
                </a:lnTo>
                <a:lnTo>
                  <a:pt x="491775" y="170973"/>
                </a:lnTo>
                <a:lnTo>
                  <a:pt x="493394" y="169735"/>
                </a:lnTo>
                <a:lnTo>
                  <a:pt x="495109" y="168592"/>
                </a:lnTo>
                <a:lnTo>
                  <a:pt x="496442" y="166973"/>
                </a:lnTo>
                <a:lnTo>
                  <a:pt x="497585" y="164877"/>
                </a:lnTo>
                <a:lnTo>
                  <a:pt x="498728" y="162877"/>
                </a:lnTo>
                <a:lnTo>
                  <a:pt x="499806" y="160210"/>
                </a:lnTo>
                <a:lnTo>
                  <a:pt x="501705" y="154209"/>
                </a:lnTo>
                <a:lnTo>
                  <a:pt x="503131" y="148399"/>
                </a:lnTo>
                <a:lnTo>
                  <a:pt x="515683" y="91440"/>
                </a:lnTo>
                <a:lnTo>
                  <a:pt x="538811" y="91440"/>
                </a:lnTo>
                <a:lnTo>
                  <a:pt x="526923" y="145732"/>
                </a:lnTo>
                <a:lnTo>
                  <a:pt x="525303" y="164973"/>
                </a:lnTo>
                <a:lnTo>
                  <a:pt x="526351" y="167830"/>
                </a:lnTo>
                <a:lnTo>
                  <a:pt x="528256" y="169354"/>
                </a:lnTo>
                <a:lnTo>
                  <a:pt x="530256" y="171069"/>
                </a:lnTo>
                <a:lnTo>
                  <a:pt x="533495" y="172021"/>
                </a:lnTo>
                <a:lnTo>
                  <a:pt x="538067" y="172212"/>
                </a:lnTo>
                <a:lnTo>
                  <a:pt x="536638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5" name="object 15"/>
          <p:cNvSpPr/>
          <p:nvPr/>
        </p:nvSpPr>
        <p:spPr>
          <a:xfrm>
            <a:off x="6903879" y="4530090"/>
            <a:ext cx="160655" cy="0"/>
          </a:xfrm>
          <a:custGeom>
            <a:avLst/>
            <a:gdLst/>
            <a:ahLst/>
            <a:cxnLst/>
            <a:rect l="l" t="t" r="r" b="b"/>
            <a:pathLst>
              <a:path w="160654">
                <a:moveTo>
                  <a:pt x="0" y="0"/>
                </a:moveTo>
                <a:lnTo>
                  <a:pt x="160496" y="0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p/>
        </p:txBody>
      </p:sp>
      <p:sp>
        <p:nvSpPr>
          <p:cNvPr id="16" name="object 16"/>
          <p:cNvSpPr/>
          <p:nvPr/>
        </p:nvSpPr>
        <p:spPr>
          <a:xfrm>
            <a:off x="7146671" y="4419600"/>
            <a:ext cx="528955" cy="243840"/>
          </a:xfrm>
          <a:custGeom>
            <a:avLst/>
            <a:gdLst/>
            <a:ahLst/>
            <a:cxnLst/>
            <a:rect l="l" t="t" r="r" b="b"/>
            <a:pathLst>
              <a:path w="528954" h="243839">
                <a:moveTo>
                  <a:pt x="7429" y="89916"/>
                </a:moveTo>
                <a:lnTo>
                  <a:pt x="0" y="82676"/>
                </a:lnTo>
                <a:lnTo>
                  <a:pt x="5602" y="77057"/>
                </a:lnTo>
                <a:lnTo>
                  <a:pt x="10727" y="72294"/>
                </a:lnTo>
                <a:lnTo>
                  <a:pt x="37909" y="59435"/>
                </a:lnTo>
                <a:lnTo>
                  <a:pt x="43433" y="59531"/>
                </a:lnTo>
                <a:lnTo>
                  <a:pt x="47720" y="61341"/>
                </a:lnTo>
                <a:lnTo>
                  <a:pt x="54101" y="68675"/>
                </a:lnTo>
                <a:lnTo>
                  <a:pt x="55526" y="73126"/>
                </a:lnTo>
                <a:lnTo>
                  <a:pt x="55626" y="74675"/>
                </a:lnTo>
                <a:lnTo>
                  <a:pt x="28289" y="74675"/>
                </a:lnTo>
                <a:lnTo>
                  <a:pt x="25622" y="74771"/>
                </a:lnTo>
                <a:lnTo>
                  <a:pt x="22860" y="75914"/>
                </a:lnTo>
                <a:lnTo>
                  <a:pt x="19685" y="78200"/>
                </a:lnTo>
                <a:lnTo>
                  <a:pt x="16764" y="80391"/>
                </a:lnTo>
                <a:lnTo>
                  <a:pt x="12668" y="84296"/>
                </a:lnTo>
                <a:lnTo>
                  <a:pt x="7429" y="89916"/>
                </a:lnTo>
                <a:close/>
              </a:path>
              <a:path w="528954" h="243839">
                <a:moveTo>
                  <a:pt x="64305" y="94678"/>
                </a:moveTo>
                <a:lnTo>
                  <a:pt x="54197" y="94678"/>
                </a:lnTo>
                <a:lnTo>
                  <a:pt x="60196" y="86375"/>
                </a:lnTo>
                <a:lnTo>
                  <a:pt x="90023" y="61710"/>
                </a:lnTo>
                <a:lnTo>
                  <a:pt x="102012" y="59435"/>
                </a:lnTo>
                <a:lnTo>
                  <a:pt x="110395" y="59531"/>
                </a:lnTo>
                <a:lnTo>
                  <a:pt x="116681" y="61912"/>
                </a:lnTo>
                <a:lnTo>
                  <a:pt x="121062" y="66579"/>
                </a:lnTo>
                <a:lnTo>
                  <a:pt x="125444" y="71342"/>
                </a:lnTo>
                <a:lnTo>
                  <a:pt x="126463" y="74675"/>
                </a:lnTo>
                <a:lnTo>
                  <a:pt x="91058" y="74675"/>
                </a:lnTo>
                <a:lnTo>
                  <a:pt x="87820" y="74771"/>
                </a:lnTo>
                <a:lnTo>
                  <a:pt x="66389" y="92011"/>
                </a:lnTo>
                <a:lnTo>
                  <a:pt x="64305" y="94678"/>
                </a:lnTo>
                <a:close/>
              </a:path>
              <a:path w="528954" h="243839">
                <a:moveTo>
                  <a:pt x="138341" y="90868"/>
                </a:moveTo>
                <a:lnTo>
                  <a:pt x="127444" y="90868"/>
                </a:lnTo>
                <a:lnTo>
                  <a:pt x="133016" y="83494"/>
                </a:lnTo>
                <a:lnTo>
                  <a:pt x="164877" y="59531"/>
                </a:lnTo>
                <a:lnTo>
                  <a:pt x="172878" y="59435"/>
                </a:lnTo>
                <a:lnTo>
                  <a:pt x="180880" y="59531"/>
                </a:lnTo>
                <a:lnTo>
                  <a:pt x="186975" y="61817"/>
                </a:lnTo>
                <a:lnTo>
                  <a:pt x="195739" y="70961"/>
                </a:lnTo>
                <a:lnTo>
                  <a:pt x="196958" y="74675"/>
                </a:lnTo>
                <a:lnTo>
                  <a:pt x="162591" y="74675"/>
                </a:lnTo>
                <a:lnTo>
                  <a:pt x="158972" y="74771"/>
                </a:lnTo>
                <a:lnTo>
                  <a:pt x="155067" y="76200"/>
                </a:lnTo>
                <a:lnTo>
                  <a:pt x="150876" y="78866"/>
                </a:lnTo>
                <a:lnTo>
                  <a:pt x="146685" y="81629"/>
                </a:lnTo>
                <a:lnTo>
                  <a:pt x="142303" y="85915"/>
                </a:lnTo>
                <a:lnTo>
                  <a:pt x="138341" y="90868"/>
                </a:lnTo>
                <a:close/>
              </a:path>
              <a:path w="528954" h="243839">
                <a:moveTo>
                  <a:pt x="36004" y="185927"/>
                </a:moveTo>
                <a:lnTo>
                  <a:pt x="13430" y="185927"/>
                </a:lnTo>
                <a:lnTo>
                  <a:pt x="34385" y="95535"/>
                </a:lnTo>
                <a:lnTo>
                  <a:pt x="35224" y="89916"/>
                </a:lnTo>
                <a:lnTo>
                  <a:pt x="28289" y="74675"/>
                </a:lnTo>
                <a:lnTo>
                  <a:pt x="55626" y="74675"/>
                </a:lnTo>
                <a:lnTo>
                  <a:pt x="55590" y="84296"/>
                </a:lnTo>
                <a:lnTo>
                  <a:pt x="54673" y="89153"/>
                </a:lnTo>
                <a:lnTo>
                  <a:pt x="52673" y="94488"/>
                </a:lnTo>
                <a:lnTo>
                  <a:pt x="54197" y="94678"/>
                </a:lnTo>
                <a:lnTo>
                  <a:pt x="64305" y="94678"/>
                </a:lnTo>
                <a:lnTo>
                  <a:pt x="61563" y="98202"/>
                </a:lnTo>
                <a:lnTo>
                  <a:pt x="57816" y="103822"/>
                </a:lnTo>
                <a:lnTo>
                  <a:pt x="55150" y="109347"/>
                </a:lnTo>
                <a:lnTo>
                  <a:pt x="52482" y="114966"/>
                </a:lnTo>
                <a:lnTo>
                  <a:pt x="50196" y="121729"/>
                </a:lnTo>
                <a:lnTo>
                  <a:pt x="48387" y="129635"/>
                </a:lnTo>
                <a:lnTo>
                  <a:pt x="36004" y="185927"/>
                </a:lnTo>
                <a:close/>
              </a:path>
              <a:path w="528954" h="243839">
                <a:moveTo>
                  <a:pt x="107632" y="185927"/>
                </a:moveTo>
                <a:lnTo>
                  <a:pt x="85058" y="185927"/>
                </a:lnTo>
                <a:lnTo>
                  <a:pt x="100012" y="119824"/>
                </a:lnTo>
                <a:lnTo>
                  <a:pt x="101917" y="111823"/>
                </a:lnTo>
                <a:lnTo>
                  <a:pt x="103155" y="105917"/>
                </a:lnTo>
                <a:lnTo>
                  <a:pt x="104489" y="98202"/>
                </a:lnTo>
                <a:lnTo>
                  <a:pt x="104717" y="95535"/>
                </a:lnTo>
                <a:lnTo>
                  <a:pt x="104708" y="85629"/>
                </a:lnTo>
                <a:lnTo>
                  <a:pt x="103772" y="81629"/>
                </a:lnTo>
                <a:lnTo>
                  <a:pt x="103645" y="81343"/>
                </a:lnTo>
                <a:lnTo>
                  <a:pt x="100894" y="78105"/>
                </a:lnTo>
                <a:lnTo>
                  <a:pt x="99250" y="76104"/>
                </a:lnTo>
                <a:lnTo>
                  <a:pt x="95821" y="74771"/>
                </a:lnTo>
                <a:lnTo>
                  <a:pt x="91058" y="74675"/>
                </a:lnTo>
                <a:lnTo>
                  <a:pt x="126463" y="74675"/>
                </a:lnTo>
                <a:lnTo>
                  <a:pt x="127510" y="78105"/>
                </a:lnTo>
                <a:lnTo>
                  <a:pt x="127444" y="90868"/>
                </a:lnTo>
                <a:lnTo>
                  <a:pt x="138341" y="90868"/>
                </a:lnTo>
                <a:lnTo>
                  <a:pt x="119325" y="129635"/>
                </a:lnTo>
                <a:lnTo>
                  <a:pt x="107632" y="185927"/>
                </a:lnTo>
                <a:close/>
              </a:path>
              <a:path w="528954" h="243839">
                <a:moveTo>
                  <a:pt x="186023" y="187451"/>
                </a:moveTo>
                <a:lnTo>
                  <a:pt x="173259" y="187451"/>
                </a:lnTo>
                <a:lnTo>
                  <a:pt x="168783" y="185547"/>
                </a:lnTo>
                <a:lnTo>
                  <a:pt x="161925" y="177546"/>
                </a:lnTo>
                <a:lnTo>
                  <a:pt x="160210" y="172402"/>
                </a:lnTo>
                <a:lnTo>
                  <a:pt x="160210" y="160591"/>
                </a:lnTo>
                <a:lnTo>
                  <a:pt x="161639" y="152400"/>
                </a:lnTo>
                <a:lnTo>
                  <a:pt x="164496" y="141350"/>
                </a:lnTo>
                <a:lnTo>
                  <a:pt x="170211" y="118967"/>
                </a:lnTo>
                <a:lnTo>
                  <a:pt x="175355" y="85629"/>
                </a:lnTo>
                <a:lnTo>
                  <a:pt x="174402" y="81343"/>
                </a:lnTo>
                <a:lnTo>
                  <a:pt x="171958" y="78105"/>
                </a:lnTo>
                <a:lnTo>
                  <a:pt x="170402" y="76104"/>
                </a:lnTo>
                <a:lnTo>
                  <a:pt x="167164" y="74771"/>
                </a:lnTo>
                <a:lnTo>
                  <a:pt x="162591" y="74675"/>
                </a:lnTo>
                <a:lnTo>
                  <a:pt x="196958" y="74675"/>
                </a:lnTo>
                <a:lnTo>
                  <a:pt x="197740" y="77057"/>
                </a:lnTo>
                <a:lnTo>
                  <a:pt x="197681" y="92011"/>
                </a:lnTo>
                <a:lnTo>
                  <a:pt x="196596" y="98774"/>
                </a:lnTo>
                <a:lnTo>
                  <a:pt x="185642" y="142493"/>
                </a:lnTo>
                <a:lnTo>
                  <a:pt x="183356" y="152018"/>
                </a:lnTo>
                <a:lnTo>
                  <a:pt x="182117" y="158591"/>
                </a:lnTo>
                <a:lnTo>
                  <a:pt x="182117" y="166020"/>
                </a:lnTo>
                <a:lnTo>
                  <a:pt x="182689" y="168497"/>
                </a:lnTo>
                <a:lnTo>
                  <a:pt x="184975" y="171545"/>
                </a:lnTo>
                <a:lnTo>
                  <a:pt x="186690" y="172307"/>
                </a:lnTo>
                <a:lnTo>
                  <a:pt x="209460" y="172307"/>
                </a:lnTo>
                <a:lnTo>
                  <a:pt x="206930" y="174724"/>
                </a:lnTo>
                <a:lnTo>
                  <a:pt x="202251" y="178732"/>
                </a:lnTo>
                <a:lnTo>
                  <a:pt x="197929" y="181927"/>
                </a:lnTo>
                <a:lnTo>
                  <a:pt x="192405" y="185737"/>
                </a:lnTo>
                <a:lnTo>
                  <a:pt x="186023" y="187451"/>
                </a:lnTo>
                <a:close/>
              </a:path>
              <a:path w="528954" h="243839">
                <a:moveTo>
                  <a:pt x="209460" y="172307"/>
                </a:moveTo>
                <a:lnTo>
                  <a:pt x="191833" y="172307"/>
                </a:lnTo>
                <a:lnTo>
                  <a:pt x="194595" y="171259"/>
                </a:lnTo>
                <a:lnTo>
                  <a:pt x="200501" y="167068"/>
                </a:lnTo>
                <a:lnTo>
                  <a:pt x="204597" y="163067"/>
                </a:lnTo>
                <a:lnTo>
                  <a:pt x="209931" y="156972"/>
                </a:lnTo>
                <a:lnTo>
                  <a:pt x="217360" y="164306"/>
                </a:lnTo>
                <a:lnTo>
                  <a:pt x="211967" y="169912"/>
                </a:lnTo>
                <a:lnTo>
                  <a:pt x="209460" y="172307"/>
                </a:lnTo>
                <a:close/>
              </a:path>
              <a:path w="528954" h="243839">
                <a:moveTo>
                  <a:pt x="191833" y="172307"/>
                </a:moveTo>
                <a:lnTo>
                  <a:pt x="186690" y="172307"/>
                </a:lnTo>
                <a:lnTo>
                  <a:pt x="189166" y="172211"/>
                </a:lnTo>
                <a:lnTo>
                  <a:pt x="191833" y="172307"/>
                </a:lnTo>
                <a:close/>
              </a:path>
              <a:path w="528954" h="243839">
                <a:moveTo>
                  <a:pt x="289369" y="187451"/>
                </a:moveTo>
                <a:lnTo>
                  <a:pt x="271557" y="187451"/>
                </a:lnTo>
                <a:lnTo>
                  <a:pt x="264223" y="184023"/>
                </a:lnTo>
                <a:lnTo>
                  <a:pt x="251009" y="147066"/>
                </a:lnTo>
                <a:lnTo>
                  <a:pt x="251037" y="145541"/>
                </a:lnTo>
                <a:lnTo>
                  <a:pt x="259746" y="104013"/>
                </a:lnTo>
                <a:lnTo>
                  <a:pt x="284035" y="71532"/>
                </a:lnTo>
                <a:lnTo>
                  <a:pt x="318516" y="59435"/>
                </a:lnTo>
                <a:lnTo>
                  <a:pt x="324040" y="59531"/>
                </a:lnTo>
                <a:lnTo>
                  <a:pt x="348710" y="68389"/>
                </a:lnTo>
                <a:lnTo>
                  <a:pt x="367478" y="68389"/>
                </a:lnTo>
                <a:lnTo>
                  <a:pt x="367098" y="70103"/>
                </a:lnTo>
                <a:lnTo>
                  <a:pt x="320611" y="70103"/>
                </a:lnTo>
                <a:lnTo>
                  <a:pt x="314145" y="70834"/>
                </a:lnTo>
                <a:lnTo>
                  <a:pt x="283471" y="100999"/>
                </a:lnTo>
                <a:lnTo>
                  <a:pt x="274034" y="145541"/>
                </a:lnTo>
                <a:lnTo>
                  <a:pt x="274072" y="154781"/>
                </a:lnTo>
                <a:lnTo>
                  <a:pt x="275368" y="161258"/>
                </a:lnTo>
                <a:lnTo>
                  <a:pt x="277939" y="165639"/>
                </a:lnTo>
                <a:lnTo>
                  <a:pt x="280606" y="170116"/>
                </a:lnTo>
                <a:lnTo>
                  <a:pt x="284702" y="172307"/>
                </a:lnTo>
                <a:lnTo>
                  <a:pt x="312695" y="172307"/>
                </a:lnTo>
                <a:lnTo>
                  <a:pt x="309860" y="175121"/>
                </a:lnTo>
                <a:lnTo>
                  <a:pt x="304323" y="179641"/>
                </a:lnTo>
                <a:lnTo>
                  <a:pt x="297084" y="184975"/>
                </a:lnTo>
                <a:lnTo>
                  <a:pt x="289369" y="187451"/>
                </a:lnTo>
                <a:close/>
              </a:path>
              <a:path w="528954" h="243839">
                <a:moveTo>
                  <a:pt x="367478" y="68389"/>
                </a:moveTo>
                <a:lnTo>
                  <a:pt x="348710" y="68389"/>
                </a:lnTo>
                <a:lnTo>
                  <a:pt x="360711" y="59435"/>
                </a:lnTo>
                <a:lnTo>
                  <a:pt x="368998" y="61531"/>
                </a:lnTo>
                <a:lnTo>
                  <a:pt x="367478" y="68389"/>
                </a:lnTo>
                <a:close/>
              </a:path>
              <a:path w="528954" h="243839">
                <a:moveTo>
                  <a:pt x="312695" y="172307"/>
                </a:moveTo>
                <a:lnTo>
                  <a:pt x="294703" y="172307"/>
                </a:lnTo>
                <a:lnTo>
                  <a:pt x="299085" y="170878"/>
                </a:lnTo>
                <a:lnTo>
                  <a:pt x="303466" y="167830"/>
                </a:lnTo>
                <a:lnTo>
                  <a:pt x="307848" y="164877"/>
                </a:lnTo>
                <a:lnTo>
                  <a:pt x="312610" y="160115"/>
                </a:lnTo>
                <a:lnTo>
                  <a:pt x="317563" y="153542"/>
                </a:lnTo>
                <a:lnTo>
                  <a:pt x="322516" y="147066"/>
                </a:lnTo>
                <a:lnTo>
                  <a:pt x="326421" y="140779"/>
                </a:lnTo>
                <a:lnTo>
                  <a:pt x="329183" y="134778"/>
                </a:lnTo>
                <a:lnTo>
                  <a:pt x="332041" y="128873"/>
                </a:lnTo>
                <a:lnTo>
                  <a:pt x="334423" y="121443"/>
                </a:lnTo>
                <a:lnTo>
                  <a:pt x="336327" y="112490"/>
                </a:lnTo>
                <a:lnTo>
                  <a:pt x="338232" y="103727"/>
                </a:lnTo>
                <a:lnTo>
                  <a:pt x="339185" y="96011"/>
                </a:lnTo>
                <a:lnTo>
                  <a:pt x="339185" y="82772"/>
                </a:lnTo>
                <a:lnTo>
                  <a:pt x="320611" y="70103"/>
                </a:lnTo>
                <a:lnTo>
                  <a:pt x="367098" y="70103"/>
                </a:lnTo>
                <a:lnTo>
                  <a:pt x="355568" y="122110"/>
                </a:lnTo>
                <a:lnTo>
                  <a:pt x="354636" y="126521"/>
                </a:lnTo>
                <a:lnTo>
                  <a:pt x="349034" y="154400"/>
                </a:lnTo>
                <a:lnTo>
                  <a:pt x="327755" y="154400"/>
                </a:lnTo>
                <a:lnTo>
                  <a:pt x="321576" y="162509"/>
                </a:lnTo>
                <a:lnTo>
                  <a:pt x="315611" y="169413"/>
                </a:lnTo>
                <a:lnTo>
                  <a:pt x="312695" y="172307"/>
                </a:lnTo>
                <a:close/>
              </a:path>
              <a:path w="528954" h="243839">
                <a:moveTo>
                  <a:pt x="315194" y="233172"/>
                </a:moveTo>
                <a:lnTo>
                  <a:pt x="273843" y="233172"/>
                </a:lnTo>
                <a:lnTo>
                  <a:pt x="281451" y="232725"/>
                </a:lnTo>
                <a:lnTo>
                  <a:pt x="288274" y="231386"/>
                </a:lnTo>
                <a:lnTo>
                  <a:pt x="316230" y="202977"/>
                </a:lnTo>
                <a:lnTo>
                  <a:pt x="329565" y="154781"/>
                </a:lnTo>
                <a:lnTo>
                  <a:pt x="327755" y="154400"/>
                </a:lnTo>
                <a:lnTo>
                  <a:pt x="349034" y="154400"/>
                </a:lnTo>
                <a:lnTo>
                  <a:pt x="340423" y="192785"/>
                </a:lnTo>
                <a:lnTo>
                  <a:pt x="332136" y="213359"/>
                </a:lnTo>
                <a:lnTo>
                  <a:pt x="328898" y="219551"/>
                </a:lnTo>
                <a:lnTo>
                  <a:pt x="324612" y="224885"/>
                </a:lnTo>
                <a:lnTo>
                  <a:pt x="319373" y="229457"/>
                </a:lnTo>
                <a:lnTo>
                  <a:pt x="315194" y="233172"/>
                </a:lnTo>
                <a:close/>
              </a:path>
              <a:path w="528954" h="243839">
                <a:moveTo>
                  <a:pt x="294703" y="172307"/>
                </a:moveTo>
                <a:lnTo>
                  <a:pt x="284702" y="172307"/>
                </a:lnTo>
                <a:lnTo>
                  <a:pt x="290227" y="172211"/>
                </a:lnTo>
                <a:lnTo>
                  <a:pt x="294703" y="172307"/>
                </a:lnTo>
                <a:close/>
              </a:path>
              <a:path w="528954" h="243839">
                <a:moveTo>
                  <a:pt x="274034" y="243840"/>
                </a:moveTo>
                <a:lnTo>
                  <a:pt x="252531" y="242051"/>
                </a:lnTo>
                <a:lnTo>
                  <a:pt x="237172" y="236672"/>
                </a:lnTo>
                <a:lnTo>
                  <a:pt x="227957" y="227686"/>
                </a:lnTo>
                <a:lnTo>
                  <a:pt x="224885" y="215074"/>
                </a:lnTo>
                <a:lnTo>
                  <a:pt x="224982" y="209931"/>
                </a:lnTo>
                <a:lnTo>
                  <a:pt x="226409" y="205740"/>
                </a:lnTo>
                <a:lnTo>
                  <a:pt x="232314" y="197739"/>
                </a:lnTo>
                <a:lnTo>
                  <a:pt x="236982" y="193452"/>
                </a:lnTo>
                <a:lnTo>
                  <a:pt x="243458" y="188975"/>
                </a:lnTo>
                <a:lnTo>
                  <a:pt x="252889" y="196596"/>
                </a:lnTo>
                <a:lnTo>
                  <a:pt x="251269" y="198596"/>
                </a:lnTo>
                <a:lnTo>
                  <a:pt x="249841" y="200596"/>
                </a:lnTo>
                <a:lnTo>
                  <a:pt x="247555" y="204406"/>
                </a:lnTo>
                <a:lnTo>
                  <a:pt x="246793" y="206311"/>
                </a:lnTo>
                <a:lnTo>
                  <a:pt x="245840" y="209931"/>
                </a:lnTo>
                <a:lnTo>
                  <a:pt x="245554" y="212121"/>
                </a:lnTo>
                <a:lnTo>
                  <a:pt x="245554" y="221075"/>
                </a:lnTo>
                <a:lnTo>
                  <a:pt x="247936" y="225837"/>
                </a:lnTo>
                <a:lnTo>
                  <a:pt x="252603" y="228790"/>
                </a:lnTo>
                <a:lnTo>
                  <a:pt x="257365" y="231743"/>
                </a:lnTo>
                <a:lnTo>
                  <a:pt x="264414" y="233172"/>
                </a:lnTo>
                <a:lnTo>
                  <a:pt x="315194" y="233172"/>
                </a:lnTo>
                <a:lnTo>
                  <a:pt x="314230" y="234029"/>
                </a:lnTo>
                <a:lnTo>
                  <a:pt x="281411" y="243607"/>
                </a:lnTo>
                <a:lnTo>
                  <a:pt x="274034" y="243840"/>
                </a:lnTo>
                <a:close/>
              </a:path>
              <a:path w="528954" h="243839">
                <a:moveTo>
                  <a:pt x="418528" y="185927"/>
                </a:moveTo>
                <a:lnTo>
                  <a:pt x="395954" y="185927"/>
                </a:lnTo>
                <a:lnTo>
                  <a:pt x="429482" y="37052"/>
                </a:lnTo>
                <a:lnTo>
                  <a:pt x="431577" y="27908"/>
                </a:lnTo>
                <a:lnTo>
                  <a:pt x="432625" y="21431"/>
                </a:lnTo>
                <a:lnTo>
                  <a:pt x="432625" y="14287"/>
                </a:lnTo>
                <a:lnTo>
                  <a:pt x="431577" y="11715"/>
                </a:lnTo>
                <a:lnTo>
                  <a:pt x="429291" y="10191"/>
                </a:lnTo>
                <a:lnTo>
                  <a:pt x="427101" y="8763"/>
                </a:lnTo>
                <a:lnTo>
                  <a:pt x="423100" y="7905"/>
                </a:lnTo>
                <a:lnTo>
                  <a:pt x="417385" y="7619"/>
                </a:lnTo>
                <a:lnTo>
                  <a:pt x="418909" y="1524"/>
                </a:lnTo>
                <a:lnTo>
                  <a:pt x="451866" y="0"/>
                </a:lnTo>
                <a:lnTo>
                  <a:pt x="459391" y="0"/>
                </a:lnTo>
                <a:lnTo>
                  <a:pt x="437007" y="90106"/>
                </a:lnTo>
                <a:lnTo>
                  <a:pt x="438531" y="90582"/>
                </a:lnTo>
                <a:lnTo>
                  <a:pt x="450195" y="90582"/>
                </a:lnTo>
                <a:lnTo>
                  <a:pt x="448532" y="92678"/>
                </a:lnTo>
                <a:lnTo>
                  <a:pt x="443770" y="98774"/>
                </a:lnTo>
                <a:lnTo>
                  <a:pt x="439959" y="104489"/>
                </a:lnTo>
                <a:lnTo>
                  <a:pt x="434245" y="115538"/>
                </a:lnTo>
                <a:lnTo>
                  <a:pt x="432054" y="122110"/>
                </a:lnTo>
                <a:lnTo>
                  <a:pt x="430339" y="129635"/>
                </a:lnTo>
                <a:lnTo>
                  <a:pt x="418528" y="185927"/>
                </a:lnTo>
                <a:close/>
              </a:path>
              <a:path w="528954" h="243839">
                <a:moveTo>
                  <a:pt x="450195" y="90582"/>
                </a:moveTo>
                <a:lnTo>
                  <a:pt x="438531" y="90582"/>
                </a:lnTo>
                <a:lnTo>
                  <a:pt x="444657" y="82992"/>
                </a:lnTo>
                <a:lnTo>
                  <a:pt x="476726" y="59531"/>
                </a:lnTo>
                <a:lnTo>
                  <a:pt x="484155" y="59435"/>
                </a:lnTo>
                <a:lnTo>
                  <a:pt x="492251" y="59531"/>
                </a:lnTo>
                <a:lnTo>
                  <a:pt x="498443" y="61817"/>
                </a:lnTo>
                <a:lnTo>
                  <a:pt x="502825" y="66389"/>
                </a:lnTo>
                <a:lnTo>
                  <a:pt x="507206" y="71056"/>
                </a:lnTo>
                <a:lnTo>
                  <a:pt x="508394" y="74675"/>
                </a:lnTo>
                <a:lnTo>
                  <a:pt x="473964" y="74675"/>
                </a:lnTo>
                <a:lnTo>
                  <a:pt x="470439" y="74771"/>
                </a:lnTo>
                <a:lnTo>
                  <a:pt x="466534" y="76295"/>
                </a:lnTo>
                <a:lnTo>
                  <a:pt x="462153" y="79152"/>
                </a:lnTo>
                <a:lnTo>
                  <a:pt x="457866" y="82200"/>
                </a:lnTo>
                <a:lnTo>
                  <a:pt x="453295" y="86677"/>
                </a:lnTo>
                <a:lnTo>
                  <a:pt x="450195" y="90582"/>
                </a:lnTo>
                <a:close/>
              </a:path>
              <a:path w="528954" h="243839">
                <a:moveTo>
                  <a:pt x="497014" y="187451"/>
                </a:moveTo>
                <a:lnTo>
                  <a:pt x="484632" y="187451"/>
                </a:lnTo>
                <a:lnTo>
                  <a:pt x="480155" y="185547"/>
                </a:lnTo>
                <a:lnTo>
                  <a:pt x="476821" y="181546"/>
                </a:lnTo>
                <a:lnTo>
                  <a:pt x="473487" y="177641"/>
                </a:lnTo>
                <a:lnTo>
                  <a:pt x="471773" y="172497"/>
                </a:lnTo>
                <a:lnTo>
                  <a:pt x="471773" y="160591"/>
                </a:lnTo>
                <a:lnTo>
                  <a:pt x="473201" y="152400"/>
                </a:lnTo>
                <a:lnTo>
                  <a:pt x="476059" y="141350"/>
                </a:lnTo>
                <a:lnTo>
                  <a:pt x="483679" y="111061"/>
                </a:lnTo>
                <a:lnTo>
                  <a:pt x="485013" y="105060"/>
                </a:lnTo>
                <a:lnTo>
                  <a:pt x="485680" y="100965"/>
                </a:lnTo>
                <a:lnTo>
                  <a:pt x="486441" y="96964"/>
                </a:lnTo>
                <a:lnTo>
                  <a:pt x="486727" y="93821"/>
                </a:lnTo>
                <a:lnTo>
                  <a:pt x="486727" y="85534"/>
                </a:lnTo>
                <a:lnTo>
                  <a:pt x="473964" y="74675"/>
                </a:lnTo>
                <a:lnTo>
                  <a:pt x="508394" y="74675"/>
                </a:lnTo>
                <a:lnTo>
                  <a:pt x="509302" y="77438"/>
                </a:lnTo>
                <a:lnTo>
                  <a:pt x="509302" y="91058"/>
                </a:lnTo>
                <a:lnTo>
                  <a:pt x="508063" y="98774"/>
                </a:lnTo>
                <a:lnTo>
                  <a:pt x="505491" y="108680"/>
                </a:lnTo>
                <a:lnTo>
                  <a:pt x="497014" y="142493"/>
                </a:lnTo>
                <a:lnTo>
                  <a:pt x="494728" y="152018"/>
                </a:lnTo>
                <a:lnTo>
                  <a:pt x="493490" y="158591"/>
                </a:lnTo>
                <a:lnTo>
                  <a:pt x="493490" y="166020"/>
                </a:lnTo>
                <a:lnTo>
                  <a:pt x="494061" y="168497"/>
                </a:lnTo>
                <a:lnTo>
                  <a:pt x="496348" y="171545"/>
                </a:lnTo>
                <a:lnTo>
                  <a:pt x="498157" y="172307"/>
                </a:lnTo>
                <a:lnTo>
                  <a:pt x="520956" y="172307"/>
                </a:lnTo>
                <a:lnTo>
                  <a:pt x="517481" y="175593"/>
                </a:lnTo>
                <a:lnTo>
                  <a:pt x="512634" y="179629"/>
                </a:lnTo>
                <a:lnTo>
                  <a:pt x="508349" y="182594"/>
                </a:lnTo>
                <a:lnTo>
                  <a:pt x="503015" y="185927"/>
                </a:lnTo>
                <a:lnTo>
                  <a:pt x="497014" y="187451"/>
                </a:lnTo>
                <a:close/>
              </a:path>
              <a:path w="528954" h="243839">
                <a:moveTo>
                  <a:pt x="520956" y="172307"/>
                </a:moveTo>
                <a:lnTo>
                  <a:pt x="503205" y="172307"/>
                </a:lnTo>
                <a:lnTo>
                  <a:pt x="505967" y="171259"/>
                </a:lnTo>
                <a:lnTo>
                  <a:pt x="511874" y="167068"/>
                </a:lnTo>
                <a:lnTo>
                  <a:pt x="516064" y="163067"/>
                </a:lnTo>
                <a:lnTo>
                  <a:pt x="521399" y="156972"/>
                </a:lnTo>
                <a:lnTo>
                  <a:pt x="528828" y="164306"/>
                </a:lnTo>
                <a:lnTo>
                  <a:pt x="522882" y="170485"/>
                </a:lnTo>
                <a:lnTo>
                  <a:pt x="520956" y="172307"/>
                </a:lnTo>
                <a:close/>
              </a:path>
              <a:path w="528954" h="243839">
                <a:moveTo>
                  <a:pt x="503205" y="172307"/>
                </a:moveTo>
                <a:lnTo>
                  <a:pt x="498157" y="172307"/>
                </a:lnTo>
                <a:lnTo>
                  <a:pt x="500539" y="172211"/>
                </a:lnTo>
                <a:lnTo>
                  <a:pt x="503205" y="1723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7" name="object 17"/>
          <p:cNvSpPr txBox="1"/>
          <p:nvPr/>
        </p:nvSpPr>
        <p:spPr>
          <a:xfrm>
            <a:off x="5447896" y="4725066"/>
            <a:ext cx="12287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20" dirty="0">
                <a:latin typeface="宋体" panose="02010600030101010101" pitchFamily="2" charset="-122"/>
                <a:cs typeface="宋体" panose="02010600030101010101" pitchFamily="2" charset="-122"/>
              </a:rPr>
              <a:t>单</a:t>
            </a:r>
            <a:r>
              <a:rPr sz="2100" dirty="0">
                <a:latin typeface="宋体" panose="02010600030101010101" pitchFamily="2" charset="-122"/>
                <a:cs typeface="宋体" panose="02010600030101010101" pitchFamily="2" charset="-122"/>
              </a:rPr>
              <a:t>位为(J)</a:t>
            </a:r>
            <a:endParaRPr sz="2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36573" y="2496692"/>
            <a:ext cx="1060704" cy="420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" name="object 21"/>
          <p:cNvSpPr txBox="1"/>
          <p:nvPr/>
        </p:nvSpPr>
        <p:spPr>
          <a:xfrm>
            <a:off x="1784470" y="2535779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韧性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47596" y="227876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23" name="object 23"/>
          <p:cNvSpPr/>
          <p:nvPr/>
        </p:nvSpPr>
        <p:spPr>
          <a:xfrm>
            <a:off x="1349120" y="271462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24" name="object 24"/>
          <p:cNvSpPr txBox="1"/>
          <p:nvPr/>
        </p:nvSpPr>
        <p:spPr>
          <a:xfrm>
            <a:off x="759460" y="1905635"/>
            <a:ext cx="1453515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力学性能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9"/>
          <p:cNvSpPr/>
          <p:nvPr/>
        </p:nvSpPr>
        <p:spPr>
          <a:xfrm>
            <a:off x="570865" y="1207135"/>
            <a:ext cx="3590290" cy="513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6" name="object 10"/>
          <p:cNvSpPr txBox="1"/>
          <p:nvPr/>
        </p:nvSpPr>
        <p:spPr>
          <a:xfrm>
            <a:off x="634365" y="1268095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20" grpId="0" animBg="1"/>
      <p:bldP spid="21" grpId="0"/>
      <p:bldP spid="22" grpId="0" animBg="1"/>
      <p:bldP spid="23" grpId="0" animBg="1"/>
      <p:bldP spid="24" grpId="0" animBg="1"/>
      <p:bldP spid="3" grpId="1" animBg="1"/>
      <p:bldP spid="8" grpId="1" animBg="1"/>
      <p:bldP spid="10" grpId="1"/>
      <p:bldP spid="11" grpId="1"/>
      <p:bldP spid="12" grpId="1" animBg="1"/>
      <p:bldP spid="13" grpId="1" animBg="1"/>
      <p:bldP spid="14" grpId="1" animBg="1"/>
      <p:bldP spid="15" grpId="1" animBg="1"/>
      <p:bldP spid="16" grpId="1" animBg="1"/>
      <p:bldP spid="17" grpId="1"/>
      <p:bldP spid="20" grpId="1" animBg="1"/>
      <p:bldP spid="21" grpId="1"/>
      <p:bldP spid="22" grpId="1" animBg="1"/>
      <p:bldP spid="23" grpId="1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/>
          <p:nvPr/>
        </p:nvSpPr>
        <p:spPr>
          <a:xfrm>
            <a:off x="714375" y="3280410"/>
            <a:ext cx="3722370" cy="21564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3"/>
          <p:cNvSpPr/>
          <p:nvPr/>
        </p:nvSpPr>
        <p:spPr>
          <a:xfrm>
            <a:off x="1522729" y="4084446"/>
            <a:ext cx="71755" cy="17145"/>
          </a:xfrm>
          <a:custGeom>
            <a:avLst/>
            <a:gdLst/>
            <a:ahLst/>
            <a:cxnLst/>
            <a:rect l="l" t="t" r="r" b="b"/>
            <a:pathLst>
              <a:path w="71755" h="17145">
                <a:moveTo>
                  <a:pt x="71628" y="16764"/>
                </a:moveTo>
                <a:lnTo>
                  <a:pt x="0" y="16764"/>
                </a:lnTo>
                <a:lnTo>
                  <a:pt x="0" y="0"/>
                </a:lnTo>
                <a:lnTo>
                  <a:pt x="71628" y="0"/>
                </a:lnTo>
                <a:lnTo>
                  <a:pt x="71628" y="1676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1397761" y="4084446"/>
            <a:ext cx="71755" cy="17145"/>
          </a:xfrm>
          <a:custGeom>
            <a:avLst/>
            <a:gdLst/>
            <a:ahLst/>
            <a:cxnLst/>
            <a:rect l="l" t="t" r="r" b="b"/>
            <a:pathLst>
              <a:path w="71755" h="17145">
                <a:moveTo>
                  <a:pt x="71627" y="16764"/>
                </a:moveTo>
                <a:lnTo>
                  <a:pt x="0" y="16764"/>
                </a:lnTo>
                <a:lnTo>
                  <a:pt x="0" y="0"/>
                </a:lnTo>
                <a:lnTo>
                  <a:pt x="71627" y="0"/>
                </a:lnTo>
                <a:lnTo>
                  <a:pt x="71627" y="1676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5" name="object 5"/>
          <p:cNvSpPr/>
          <p:nvPr/>
        </p:nvSpPr>
        <p:spPr>
          <a:xfrm>
            <a:off x="1272794" y="4084446"/>
            <a:ext cx="71755" cy="17145"/>
          </a:xfrm>
          <a:custGeom>
            <a:avLst/>
            <a:gdLst/>
            <a:ahLst/>
            <a:cxnLst/>
            <a:rect l="l" t="t" r="r" b="b"/>
            <a:pathLst>
              <a:path w="71755" h="17145">
                <a:moveTo>
                  <a:pt x="71627" y="16764"/>
                </a:moveTo>
                <a:lnTo>
                  <a:pt x="0" y="16764"/>
                </a:lnTo>
                <a:lnTo>
                  <a:pt x="0" y="0"/>
                </a:lnTo>
                <a:lnTo>
                  <a:pt x="71627" y="0"/>
                </a:lnTo>
                <a:lnTo>
                  <a:pt x="71627" y="1676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6" name="object 6"/>
          <p:cNvSpPr/>
          <p:nvPr/>
        </p:nvSpPr>
        <p:spPr>
          <a:xfrm>
            <a:off x="1149350" y="4084446"/>
            <a:ext cx="70485" cy="17145"/>
          </a:xfrm>
          <a:custGeom>
            <a:avLst/>
            <a:gdLst/>
            <a:ahLst/>
            <a:cxnLst/>
            <a:rect l="l" t="t" r="r" b="b"/>
            <a:pathLst>
              <a:path w="70485" h="17145">
                <a:moveTo>
                  <a:pt x="70104" y="16764"/>
                </a:moveTo>
                <a:lnTo>
                  <a:pt x="0" y="16764"/>
                </a:lnTo>
                <a:lnTo>
                  <a:pt x="0" y="0"/>
                </a:lnTo>
                <a:lnTo>
                  <a:pt x="70104" y="0"/>
                </a:lnTo>
                <a:lnTo>
                  <a:pt x="70104" y="1676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1024382" y="4084446"/>
            <a:ext cx="70485" cy="17145"/>
          </a:xfrm>
          <a:custGeom>
            <a:avLst/>
            <a:gdLst/>
            <a:ahLst/>
            <a:cxnLst/>
            <a:rect l="l" t="t" r="r" b="b"/>
            <a:pathLst>
              <a:path w="70485" h="17145">
                <a:moveTo>
                  <a:pt x="70104" y="16764"/>
                </a:moveTo>
                <a:lnTo>
                  <a:pt x="0" y="16764"/>
                </a:lnTo>
                <a:lnTo>
                  <a:pt x="0" y="0"/>
                </a:lnTo>
                <a:lnTo>
                  <a:pt x="70104" y="0"/>
                </a:lnTo>
                <a:lnTo>
                  <a:pt x="70104" y="1676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899413" y="4084446"/>
            <a:ext cx="71755" cy="17145"/>
          </a:xfrm>
          <a:custGeom>
            <a:avLst/>
            <a:gdLst/>
            <a:ahLst/>
            <a:cxnLst/>
            <a:rect l="l" t="t" r="r" b="b"/>
            <a:pathLst>
              <a:path w="71755" h="17145">
                <a:moveTo>
                  <a:pt x="71627" y="16764"/>
                </a:moveTo>
                <a:lnTo>
                  <a:pt x="0" y="16764"/>
                </a:lnTo>
                <a:lnTo>
                  <a:pt x="0" y="0"/>
                </a:lnTo>
                <a:lnTo>
                  <a:pt x="71627" y="0"/>
                </a:lnTo>
                <a:lnTo>
                  <a:pt x="71627" y="1676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9" name="object 9"/>
          <p:cNvSpPr/>
          <p:nvPr/>
        </p:nvSpPr>
        <p:spPr>
          <a:xfrm>
            <a:off x="774445" y="4084446"/>
            <a:ext cx="71755" cy="17145"/>
          </a:xfrm>
          <a:custGeom>
            <a:avLst/>
            <a:gdLst/>
            <a:ahLst/>
            <a:cxnLst/>
            <a:rect l="l" t="t" r="r" b="b"/>
            <a:pathLst>
              <a:path w="71755" h="17145">
                <a:moveTo>
                  <a:pt x="71628" y="16764"/>
                </a:moveTo>
                <a:lnTo>
                  <a:pt x="0" y="16764"/>
                </a:lnTo>
                <a:lnTo>
                  <a:pt x="0" y="0"/>
                </a:lnTo>
                <a:lnTo>
                  <a:pt x="71628" y="0"/>
                </a:lnTo>
                <a:lnTo>
                  <a:pt x="71628" y="1676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1601977" y="4092066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8288" y="71628"/>
                </a:moveTo>
                <a:lnTo>
                  <a:pt x="0" y="71628"/>
                </a:lnTo>
                <a:lnTo>
                  <a:pt x="0" y="0"/>
                </a:lnTo>
                <a:lnTo>
                  <a:pt x="18288" y="0"/>
                </a:lnTo>
                <a:lnTo>
                  <a:pt x="18288" y="7162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1601977" y="4217034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8288" y="71627"/>
                </a:moveTo>
                <a:lnTo>
                  <a:pt x="0" y="71627"/>
                </a:lnTo>
                <a:lnTo>
                  <a:pt x="0" y="0"/>
                </a:lnTo>
                <a:lnTo>
                  <a:pt x="18288" y="0"/>
                </a:lnTo>
                <a:lnTo>
                  <a:pt x="18288" y="71627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2" name="object 12"/>
          <p:cNvSpPr/>
          <p:nvPr/>
        </p:nvSpPr>
        <p:spPr>
          <a:xfrm>
            <a:off x="1601977" y="4342002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8288" y="71627"/>
                </a:moveTo>
                <a:lnTo>
                  <a:pt x="0" y="71627"/>
                </a:lnTo>
                <a:lnTo>
                  <a:pt x="0" y="0"/>
                </a:lnTo>
                <a:lnTo>
                  <a:pt x="18288" y="0"/>
                </a:lnTo>
                <a:lnTo>
                  <a:pt x="18288" y="71627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3" name="object 13"/>
          <p:cNvSpPr/>
          <p:nvPr/>
        </p:nvSpPr>
        <p:spPr>
          <a:xfrm>
            <a:off x="1601977" y="4466970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8288" y="71628"/>
                </a:moveTo>
                <a:lnTo>
                  <a:pt x="0" y="71628"/>
                </a:lnTo>
                <a:lnTo>
                  <a:pt x="0" y="0"/>
                </a:lnTo>
                <a:lnTo>
                  <a:pt x="18288" y="0"/>
                </a:lnTo>
                <a:lnTo>
                  <a:pt x="18288" y="7162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4" name="object 14"/>
          <p:cNvSpPr/>
          <p:nvPr/>
        </p:nvSpPr>
        <p:spPr>
          <a:xfrm>
            <a:off x="1601977" y="4591938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8288" y="71628"/>
                </a:moveTo>
                <a:lnTo>
                  <a:pt x="0" y="71628"/>
                </a:lnTo>
                <a:lnTo>
                  <a:pt x="0" y="0"/>
                </a:lnTo>
                <a:lnTo>
                  <a:pt x="18288" y="0"/>
                </a:lnTo>
                <a:lnTo>
                  <a:pt x="18288" y="7162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5" name="object 15"/>
          <p:cNvSpPr/>
          <p:nvPr/>
        </p:nvSpPr>
        <p:spPr>
          <a:xfrm>
            <a:off x="1601977" y="4716906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18288" y="70104"/>
                </a:moveTo>
                <a:lnTo>
                  <a:pt x="0" y="70104"/>
                </a:lnTo>
                <a:lnTo>
                  <a:pt x="0" y="0"/>
                </a:lnTo>
                <a:lnTo>
                  <a:pt x="18288" y="0"/>
                </a:lnTo>
                <a:lnTo>
                  <a:pt x="18288" y="7010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6" name="object 16"/>
          <p:cNvSpPr/>
          <p:nvPr/>
        </p:nvSpPr>
        <p:spPr>
          <a:xfrm>
            <a:off x="1601977" y="4841875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18288" y="70104"/>
                </a:moveTo>
                <a:lnTo>
                  <a:pt x="0" y="70104"/>
                </a:lnTo>
                <a:lnTo>
                  <a:pt x="0" y="0"/>
                </a:lnTo>
                <a:lnTo>
                  <a:pt x="18288" y="0"/>
                </a:lnTo>
                <a:lnTo>
                  <a:pt x="18288" y="7010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7" name="object 17"/>
          <p:cNvSpPr/>
          <p:nvPr/>
        </p:nvSpPr>
        <p:spPr>
          <a:xfrm>
            <a:off x="1601977" y="4965319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8288" y="71627"/>
                </a:moveTo>
                <a:lnTo>
                  <a:pt x="0" y="71627"/>
                </a:lnTo>
                <a:lnTo>
                  <a:pt x="0" y="0"/>
                </a:lnTo>
                <a:lnTo>
                  <a:pt x="18288" y="0"/>
                </a:lnTo>
                <a:lnTo>
                  <a:pt x="18288" y="71627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8" name="object 18"/>
          <p:cNvSpPr/>
          <p:nvPr/>
        </p:nvSpPr>
        <p:spPr>
          <a:xfrm>
            <a:off x="1601977" y="5090287"/>
            <a:ext cx="18415" cy="66040"/>
          </a:xfrm>
          <a:custGeom>
            <a:avLst/>
            <a:gdLst/>
            <a:ahLst/>
            <a:cxnLst/>
            <a:rect l="l" t="t" r="r" b="b"/>
            <a:pathLst>
              <a:path w="18414" h="66039">
                <a:moveTo>
                  <a:pt x="18288" y="65531"/>
                </a:moveTo>
                <a:lnTo>
                  <a:pt x="0" y="65531"/>
                </a:lnTo>
                <a:lnTo>
                  <a:pt x="0" y="0"/>
                </a:lnTo>
                <a:lnTo>
                  <a:pt x="18288" y="0"/>
                </a:lnTo>
                <a:lnTo>
                  <a:pt x="18288" y="65531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9" name="object 19"/>
          <p:cNvSpPr/>
          <p:nvPr/>
        </p:nvSpPr>
        <p:spPr>
          <a:xfrm>
            <a:off x="2432557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0" name="object 20"/>
          <p:cNvSpPr/>
          <p:nvPr/>
        </p:nvSpPr>
        <p:spPr>
          <a:xfrm>
            <a:off x="2307589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1" name="object 21"/>
          <p:cNvSpPr/>
          <p:nvPr/>
        </p:nvSpPr>
        <p:spPr>
          <a:xfrm>
            <a:off x="2182622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2" name="object 22"/>
          <p:cNvSpPr/>
          <p:nvPr/>
        </p:nvSpPr>
        <p:spPr>
          <a:xfrm>
            <a:off x="2057653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3" name="object 23"/>
          <p:cNvSpPr/>
          <p:nvPr/>
        </p:nvSpPr>
        <p:spPr>
          <a:xfrm>
            <a:off x="1932685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4" name="object 24"/>
          <p:cNvSpPr/>
          <p:nvPr/>
        </p:nvSpPr>
        <p:spPr>
          <a:xfrm>
            <a:off x="1809241" y="4462399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5" name="object 25"/>
          <p:cNvSpPr/>
          <p:nvPr/>
        </p:nvSpPr>
        <p:spPr>
          <a:xfrm>
            <a:off x="1684273" y="4462399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6" name="object 26"/>
          <p:cNvSpPr/>
          <p:nvPr/>
        </p:nvSpPr>
        <p:spPr>
          <a:xfrm>
            <a:off x="1559305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7" name="object 27"/>
          <p:cNvSpPr/>
          <p:nvPr/>
        </p:nvSpPr>
        <p:spPr>
          <a:xfrm>
            <a:off x="1434337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8" name="object 28"/>
          <p:cNvSpPr/>
          <p:nvPr/>
        </p:nvSpPr>
        <p:spPr>
          <a:xfrm>
            <a:off x="1309369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29" name="object 29"/>
          <p:cNvSpPr/>
          <p:nvPr/>
        </p:nvSpPr>
        <p:spPr>
          <a:xfrm>
            <a:off x="1184401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30" name="object 30"/>
          <p:cNvSpPr/>
          <p:nvPr/>
        </p:nvSpPr>
        <p:spPr>
          <a:xfrm>
            <a:off x="1059433" y="44623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31" name="object 31"/>
          <p:cNvSpPr/>
          <p:nvPr/>
        </p:nvSpPr>
        <p:spPr>
          <a:xfrm>
            <a:off x="935989" y="4462399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32" name="object 32"/>
          <p:cNvSpPr/>
          <p:nvPr/>
        </p:nvSpPr>
        <p:spPr>
          <a:xfrm>
            <a:off x="811021" y="4462399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4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33" name="object 33"/>
          <p:cNvSpPr/>
          <p:nvPr/>
        </p:nvSpPr>
        <p:spPr>
          <a:xfrm>
            <a:off x="719581" y="4462399"/>
            <a:ext cx="38100" cy="18415"/>
          </a:xfrm>
          <a:custGeom>
            <a:avLst/>
            <a:gdLst/>
            <a:ahLst/>
            <a:cxnLst/>
            <a:rect l="l" t="t" r="r" b="b"/>
            <a:pathLst>
              <a:path w="38100" h="18414">
                <a:moveTo>
                  <a:pt x="38100" y="18288"/>
                </a:moveTo>
                <a:lnTo>
                  <a:pt x="0" y="18288"/>
                </a:lnTo>
                <a:lnTo>
                  <a:pt x="0" y="0"/>
                </a:lnTo>
                <a:lnTo>
                  <a:pt x="38100" y="0"/>
                </a:lnTo>
                <a:lnTo>
                  <a:pt x="38100" y="1828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34" name="object 34"/>
          <p:cNvSpPr/>
          <p:nvPr/>
        </p:nvSpPr>
        <p:spPr>
          <a:xfrm>
            <a:off x="2482850" y="4471543"/>
            <a:ext cx="20320" cy="684530"/>
          </a:xfrm>
          <a:custGeom>
            <a:avLst/>
            <a:gdLst/>
            <a:ahLst/>
            <a:cxnLst/>
            <a:rect l="l" t="t" r="r" b="b"/>
            <a:pathLst>
              <a:path w="20319" h="684529">
                <a:moveTo>
                  <a:pt x="19812" y="71628"/>
                </a:moveTo>
                <a:lnTo>
                  <a:pt x="1524" y="71628"/>
                </a:lnTo>
                <a:lnTo>
                  <a:pt x="1524" y="0"/>
                </a:lnTo>
                <a:lnTo>
                  <a:pt x="19812" y="0"/>
                </a:lnTo>
                <a:lnTo>
                  <a:pt x="19812" y="71628"/>
                </a:lnTo>
                <a:close/>
              </a:path>
              <a:path w="20319" h="684529">
                <a:moveTo>
                  <a:pt x="18288" y="196595"/>
                </a:moveTo>
                <a:lnTo>
                  <a:pt x="1524" y="196595"/>
                </a:lnTo>
                <a:lnTo>
                  <a:pt x="1524" y="124968"/>
                </a:lnTo>
                <a:lnTo>
                  <a:pt x="19812" y="124968"/>
                </a:lnTo>
                <a:lnTo>
                  <a:pt x="18288" y="196595"/>
                </a:lnTo>
                <a:close/>
              </a:path>
              <a:path w="20319" h="684529">
                <a:moveTo>
                  <a:pt x="18288" y="321563"/>
                </a:moveTo>
                <a:lnTo>
                  <a:pt x="0" y="320039"/>
                </a:lnTo>
                <a:lnTo>
                  <a:pt x="1524" y="249936"/>
                </a:lnTo>
                <a:lnTo>
                  <a:pt x="18288" y="249936"/>
                </a:lnTo>
                <a:lnTo>
                  <a:pt x="18288" y="321563"/>
                </a:lnTo>
                <a:close/>
              </a:path>
              <a:path w="20319" h="684529">
                <a:moveTo>
                  <a:pt x="18288" y="445008"/>
                </a:moveTo>
                <a:lnTo>
                  <a:pt x="0" y="445008"/>
                </a:lnTo>
                <a:lnTo>
                  <a:pt x="0" y="374904"/>
                </a:lnTo>
                <a:lnTo>
                  <a:pt x="18288" y="374904"/>
                </a:lnTo>
                <a:lnTo>
                  <a:pt x="18288" y="445008"/>
                </a:lnTo>
                <a:close/>
              </a:path>
              <a:path w="20319" h="684529">
                <a:moveTo>
                  <a:pt x="18288" y="569976"/>
                </a:moveTo>
                <a:lnTo>
                  <a:pt x="0" y="569976"/>
                </a:lnTo>
                <a:lnTo>
                  <a:pt x="0" y="498348"/>
                </a:lnTo>
                <a:lnTo>
                  <a:pt x="18288" y="498348"/>
                </a:lnTo>
                <a:lnTo>
                  <a:pt x="18288" y="569976"/>
                </a:lnTo>
                <a:close/>
              </a:path>
              <a:path w="20319" h="684529">
                <a:moveTo>
                  <a:pt x="16764" y="684275"/>
                </a:moveTo>
                <a:lnTo>
                  <a:pt x="0" y="684275"/>
                </a:lnTo>
                <a:lnTo>
                  <a:pt x="0" y="623316"/>
                </a:lnTo>
                <a:lnTo>
                  <a:pt x="16764" y="623316"/>
                </a:lnTo>
                <a:lnTo>
                  <a:pt x="16764" y="684275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35" name="object 35"/>
          <p:cNvSpPr txBox="1"/>
          <p:nvPr/>
        </p:nvSpPr>
        <p:spPr>
          <a:xfrm>
            <a:off x="4886180" y="1789048"/>
            <a:ext cx="854710" cy="1095375"/>
          </a:xfrm>
          <a:prstGeom prst="rect">
            <a:avLst/>
          </a:prstGeom>
        </p:spPr>
        <p:txBody>
          <a:bodyPr vert="horz" wrap="square" lIns="0" tIns="123190" rIns="0" bIns="0" rtlCol="0">
            <a:spAutoFit/>
          </a:bodyPr>
          <a:p>
            <a:pPr marL="12700">
              <a:lnSpc>
                <a:spcPct val="100000"/>
              </a:lnSpc>
              <a:spcBef>
                <a:spcPts val="970"/>
              </a:spcBef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工作应力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55245">
              <a:lnSpc>
                <a:spcPct val="100000"/>
              </a:lnSpc>
              <a:spcBef>
                <a:spcPts val="875"/>
              </a:spcBef>
            </a:pPr>
            <a:r>
              <a:rPr sz="1600" spc="1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700</a:t>
            </a:r>
            <a:r>
              <a:rPr sz="1600" spc="-55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60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MPa</a:t>
            </a:r>
            <a:endParaRPr sz="1600">
              <a:latin typeface="Calibri" panose="020F0502020204030204"/>
              <a:cs typeface="Calibri" panose="020F0502020204030204"/>
            </a:endParaRPr>
          </a:p>
          <a:p>
            <a:pPr marL="90170">
              <a:lnSpc>
                <a:spcPct val="100000"/>
              </a:lnSpc>
              <a:spcBef>
                <a:spcPts val="910"/>
              </a:spcBef>
            </a:pPr>
            <a:r>
              <a:rPr sz="1600" spc="1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625</a:t>
            </a:r>
            <a:r>
              <a:rPr sz="1600" spc="-25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60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MPa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34960" y="3009492"/>
            <a:ext cx="76771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0" dirty="0">
                <a:solidFill>
                  <a:srgbClr val="ED7C31"/>
                </a:solidFill>
                <a:latin typeface="Calibri" panose="020F0502020204030204"/>
                <a:cs typeface="Calibri" panose="020F0502020204030204"/>
              </a:rPr>
              <a:t>580</a:t>
            </a:r>
            <a:r>
              <a:rPr sz="1600" spc="-35" dirty="0">
                <a:solidFill>
                  <a:srgbClr val="ED7C3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600" dirty="0">
                <a:solidFill>
                  <a:srgbClr val="ED7C31"/>
                </a:solidFill>
                <a:latin typeface="Calibri" panose="020F0502020204030204"/>
                <a:cs typeface="Calibri" panose="020F0502020204030204"/>
              </a:rPr>
              <a:t>MPa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859525" y="1786013"/>
            <a:ext cx="2385060" cy="150241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p>
            <a:pPr marL="50800">
              <a:lnSpc>
                <a:spcPct val="100000"/>
              </a:lnSpc>
              <a:spcBef>
                <a:spcPts val="990"/>
              </a:spcBef>
              <a:tabLst>
                <a:tab pos="1105535" algn="l"/>
              </a:tabLst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承受次数</a:t>
            </a: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结果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89865">
              <a:lnSpc>
                <a:spcPct val="100000"/>
              </a:lnSpc>
              <a:spcBef>
                <a:spcPts val="900"/>
              </a:spcBef>
              <a:tabLst>
                <a:tab pos="1094740" algn="l"/>
              </a:tabLst>
            </a:pPr>
            <a:r>
              <a:rPr sz="1600" spc="2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1</a:t>
            </a:r>
            <a:r>
              <a:rPr sz="1600" spc="1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0</a:t>
            </a:r>
            <a:r>
              <a:rPr sz="1650" spc="-7" baseline="2500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5</a:t>
            </a:r>
            <a:r>
              <a:rPr sz="1600" spc="30" dirty="0">
                <a:solidFill>
                  <a:srgbClr val="5B9AD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次</a:t>
            </a:r>
            <a:r>
              <a:rPr sz="1600" dirty="0">
                <a:solidFill>
                  <a:srgbClr val="5B9AD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r>
              <a:rPr sz="2400" spc="44" baseline="3000" dirty="0">
                <a:solidFill>
                  <a:srgbClr val="5B9AD4"/>
                </a:solidFill>
                <a:latin typeface="微软雅黑" panose="020B0503020204020204" charset="-122"/>
                <a:cs typeface="微软雅黑" panose="020B0503020204020204" charset="-122"/>
              </a:rPr>
              <a:t>断裂</a:t>
            </a:r>
            <a:endParaRPr sz="24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189865">
              <a:lnSpc>
                <a:spcPct val="100000"/>
              </a:lnSpc>
              <a:spcBef>
                <a:spcPts val="915"/>
              </a:spcBef>
              <a:tabLst>
                <a:tab pos="1094740" algn="l"/>
              </a:tabLst>
            </a:pPr>
            <a:r>
              <a:rPr sz="1600" spc="2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1</a:t>
            </a:r>
            <a:r>
              <a:rPr sz="1600" spc="1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0</a:t>
            </a:r>
            <a:r>
              <a:rPr sz="1650" spc="-7" baseline="25000" dirty="0">
                <a:solidFill>
                  <a:srgbClr val="5B9AD4"/>
                </a:solidFill>
                <a:latin typeface="Calibri" panose="020F0502020204030204"/>
                <a:cs typeface="Calibri" panose="020F0502020204030204"/>
              </a:rPr>
              <a:t>6</a:t>
            </a:r>
            <a:r>
              <a:rPr sz="1600" spc="30" dirty="0">
                <a:solidFill>
                  <a:srgbClr val="5B9AD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次</a:t>
            </a:r>
            <a:r>
              <a:rPr sz="1600" dirty="0">
                <a:solidFill>
                  <a:srgbClr val="5B9AD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r>
              <a:rPr sz="2400" spc="44" baseline="7000" dirty="0">
                <a:solidFill>
                  <a:srgbClr val="5B9AD4"/>
                </a:solidFill>
                <a:latin typeface="微软雅黑" panose="020B0503020204020204" charset="-122"/>
                <a:cs typeface="微软雅黑" panose="020B0503020204020204" charset="-122"/>
              </a:rPr>
              <a:t>断裂</a:t>
            </a:r>
            <a:endParaRPr sz="2400" baseline="7000">
              <a:latin typeface="微软雅黑" panose="020B0503020204020204" charset="-122"/>
              <a:cs typeface="微软雅黑" panose="020B0503020204020204" charset="-122"/>
            </a:endParaRPr>
          </a:p>
          <a:p>
            <a:pPr marL="93980">
              <a:lnSpc>
                <a:spcPct val="100000"/>
              </a:lnSpc>
              <a:spcBef>
                <a:spcPts val="1235"/>
              </a:spcBef>
              <a:tabLst>
                <a:tab pos="895350" algn="l"/>
              </a:tabLst>
            </a:pPr>
            <a:r>
              <a:rPr sz="1600" spc="30" dirty="0">
                <a:solidFill>
                  <a:srgbClr val="ED7C31"/>
                </a:solidFill>
                <a:latin typeface="微软雅黑" panose="020B0503020204020204" charset="-122"/>
                <a:cs typeface="微软雅黑" panose="020B0503020204020204" charset="-122"/>
              </a:rPr>
              <a:t>无数次	</a:t>
            </a:r>
            <a:r>
              <a:rPr sz="2400" spc="44" baseline="2000" dirty="0">
                <a:solidFill>
                  <a:srgbClr val="ED7C31"/>
                </a:solidFill>
                <a:latin typeface="微软雅黑" panose="020B0503020204020204" charset="-122"/>
                <a:cs typeface="微软雅黑" panose="020B0503020204020204" charset="-122"/>
              </a:rPr>
              <a:t>可视为永不断裂</a:t>
            </a:r>
            <a:endParaRPr sz="2400" baseline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51912" y="5514734"/>
            <a:ext cx="25222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交变应力作用下的金属疲劳曲线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209541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41" name="object 41"/>
          <p:cNvSpPr/>
          <p:nvPr/>
        </p:nvSpPr>
        <p:spPr>
          <a:xfrm>
            <a:off x="4084573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/>
        </p:nvSpPr>
        <p:spPr>
          <a:xfrm>
            <a:off x="3959605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/>
        </p:nvSpPr>
        <p:spPr>
          <a:xfrm>
            <a:off x="3834638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/>
        </p:nvSpPr>
        <p:spPr>
          <a:xfrm>
            <a:off x="3711194" y="4672710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/>
        </p:nvSpPr>
        <p:spPr>
          <a:xfrm>
            <a:off x="3586226" y="4672710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46" name="object 46"/>
          <p:cNvSpPr/>
          <p:nvPr/>
        </p:nvSpPr>
        <p:spPr>
          <a:xfrm>
            <a:off x="3461257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47" name="object 47"/>
          <p:cNvSpPr/>
          <p:nvPr/>
        </p:nvSpPr>
        <p:spPr>
          <a:xfrm>
            <a:off x="3336289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48" name="object 48"/>
          <p:cNvSpPr/>
          <p:nvPr/>
        </p:nvSpPr>
        <p:spPr>
          <a:xfrm>
            <a:off x="3211321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49" name="object 49"/>
          <p:cNvSpPr/>
          <p:nvPr/>
        </p:nvSpPr>
        <p:spPr>
          <a:xfrm>
            <a:off x="3086353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0" name="object 50"/>
          <p:cNvSpPr/>
          <p:nvPr/>
        </p:nvSpPr>
        <p:spPr>
          <a:xfrm>
            <a:off x="2961385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1" name="object 51"/>
          <p:cNvSpPr/>
          <p:nvPr/>
        </p:nvSpPr>
        <p:spPr>
          <a:xfrm>
            <a:off x="2837941" y="4672710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2" name="object 52"/>
          <p:cNvSpPr/>
          <p:nvPr/>
        </p:nvSpPr>
        <p:spPr>
          <a:xfrm>
            <a:off x="2712973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3" name="object 53"/>
          <p:cNvSpPr/>
          <p:nvPr/>
        </p:nvSpPr>
        <p:spPr>
          <a:xfrm>
            <a:off x="2588005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4" name="object 54"/>
          <p:cNvSpPr/>
          <p:nvPr/>
        </p:nvSpPr>
        <p:spPr>
          <a:xfrm>
            <a:off x="2463037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4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5" name="object 55"/>
          <p:cNvSpPr/>
          <p:nvPr/>
        </p:nvSpPr>
        <p:spPr>
          <a:xfrm>
            <a:off x="2338069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6" name="object 56"/>
          <p:cNvSpPr/>
          <p:nvPr/>
        </p:nvSpPr>
        <p:spPr>
          <a:xfrm>
            <a:off x="2213101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7" name="object 57"/>
          <p:cNvSpPr/>
          <p:nvPr/>
        </p:nvSpPr>
        <p:spPr>
          <a:xfrm>
            <a:off x="2089657" y="4672710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8" name="object 58"/>
          <p:cNvSpPr/>
          <p:nvPr/>
        </p:nvSpPr>
        <p:spPr>
          <a:xfrm>
            <a:off x="1964689" y="4672710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59" name="object 59"/>
          <p:cNvSpPr/>
          <p:nvPr/>
        </p:nvSpPr>
        <p:spPr>
          <a:xfrm>
            <a:off x="1839721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0" name="object 60"/>
          <p:cNvSpPr/>
          <p:nvPr/>
        </p:nvSpPr>
        <p:spPr>
          <a:xfrm>
            <a:off x="1714753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1" name="object 61"/>
          <p:cNvSpPr/>
          <p:nvPr/>
        </p:nvSpPr>
        <p:spPr>
          <a:xfrm>
            <a:off x="1589785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2" name="object 62"/>
          <p:cNvSpPr/>
          <p:nvPr/>
        </p:nvSpPr>
        <p:spPr>
          <a:xfrm>
            <a:off x="1464817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3" name="object 63"/>
          <p:cNvSpPr/>
          <p:nvPr/>
        </p:nvSpPr>
        <p:spPr>
          <a:xfrm>
            <a:off x="1339850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4" name="object 64"/>
          <p:cNvSpPr/>
          <p:nvPr/>
        </p:nvSpPr>
        <p:spPr>
          <a:xfrm>
            <a:off x="1216405" y="4672710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4" y="18288"/>
                </a:moveTo>
                <a:lnTo>
                  <a:pt x="0" y="18288"/>
                </a:lnTo>
                <a:lnTo>
                  <a:pt x="0" y="0"/>
                </a:lnTo>
                <a:lnTo>
                  <a:pt x="70104" y="0"/>
                </a:lnTo>
                <a:lnTo>
                  <a:pt x="70104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5" name="object 65"/>
          <p:cNvSpPr/>
          <p:nvPr/>
        </p:nvSpPr>
        <p:spPr>
          <a:xfrm>
            <a:off x="1091437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8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8" y="0"/>
                </a:lnTo>
                <a:lnTo>
                  <a:pt x="71628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6" name="object 66"/>
          <p:cNvSpPr/>
          <p:nvPr/>
        </p:nvSpPr>
        <p:spPr>
          <a:xfrm>
            <a:off x="966469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7" name="object 67"/>
          <p:cNvSpPr/>
          <p:nvPr/>
        </p:nvSpPr>
        <p:spPr>
          <a:xfrm>
            <a:off x="841501" y="4672710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627" y="18288"/>
                </a:moveTo>
                <a:lnTo>
                  <a:pt x="0" y="18288"/>
                </a:lnTo>
                <a:lnTo>
                  <a:pt x="0" y="0"/>
                </a:lnTo>
                <a:lnTo>
                  <a:pt x="71627" y="0"/>
                </a:lnTo>
                <a:lnTo>
                  <a:pt x="71627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8" name="object 68"/>
          <p:cNvSpPr/>
          <p:nvPr/>
        </p:nvSpPr>
        <p:spPr>
          <a:xfrm>
            <a:off x="719581" y="4672710"/>
            <a:ext cx="68580" cy="18415"/>
          </a:xfrm>
          <a:custGeom>
            <a:avLst/>
            <a:gdLst/>
            <a:ahLst/>
            <a:cxnLst/>
            <a:rect l="l" t="t" r="r" b="b"/>
            <a:pathLst>
              <a:path w="68580" h="18414">
                <a:moveTo>
                  <a:pt x="68580" y="18288"/>
                </a:moveTo>
                <a:lnTo>
                  <a:pt x="0" y="18288"/>
                </a:lnTo>
                <a:lnTo>
                  <a:pt x="0" y="0"/>
                </a:lnTo>
                <a:lnTo>
                  <a:pt x="68580" y="0"/>
                </a:lnTo>
                <a:lnTo>
                  <a:pt x="68580" y="1828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p/>
        </p:txBody>
      </p:sp>
      <p:sp>
        <p:nvSpPr>
          <p:cNvPr id="69" name="object 69"/>
          <p:cNvSpPr/>
          <p:nvPr/>
        </p:nvSpPr>
        <p:spPr>
          <a:xfrm>
            <a:off x="4451984" y="3862450"/>
            <a:ext cx="1755775" cy="407034"/>
          </a:xfrm>
          <a:custGeom>
            <a:avLst/>
            <a:gdLst/>
            <a:ahLst/>
            <a:cxnLst/>
            <a:rect l="l" t="t" r="r" b="b"/>
            <a:pathLst>
              <a:path w="1755775" h="407035">
                <a:moveTo>
                  <a:pt x="1688592" y="406908"/>
                </a:moveTo>
                <a:lnTo>
                  <a:pt x="68580" y="406908"/>
                </a:lnTo>
                <a:lnTo>
                  <a:pt x="41790" y="401574"/>
                </a:lnTo>
                <a:lnTo>
                  <a:pt x="20002" y="387096"/>
                </a:lnTo>
                <a:lnTo>
                  <a:pt x="5357" y="365760"/>
                </a:lnTo>
                <a:lnTo>
                  <a:pt x="0" y="339852"/>
                </a:lnTo>
                <a:lnTo>
                  <a:pt x="0" y="67056"/>
                </a:lnTo>
                <a:lnTo>
                  <a:pt x="5357" y="41148"/>
                </a:lnTo>
                <a:lnTo>
                  <a:pt x="20002" y="19812"/>
                </a:lnTo>
                <a:lnTo>
                  <a:pt x="41790" y="5334"/>
                </a:lnTo>
                <a:lnTo>
                  <a:pt x="68580" y="0"/>
                </a:lnTo>
                <a:lnTo>
                  <a:pt x="1688592" y="0"/>
                </a:lnTo>
                <a:lnTo>
                  <a:pt x="1714500" y="5334"/>
                </a:lnTo>
                <a:lnTo>
                  <a:pt x="1735836" y="19812"/>
                </a:lnTo>
                <a:lnTo>
                  <a:pt x="1750314" y="41148"/>
                </a:lnTo>
                <a:lnTo>
                  <a:pt x="1755648" y="67056"/>
                </a:lnTo>
                <a:lnTo>
                  <a:pt x="1755648" y="339852"/>
                </a:lnTo>
                <a:lnTo>
                  <a:pt x="1750314" y="365760"/>
                </a:lnTo>
                <a:lnTo>
                  <a:pt x="1735836" y="387096"/>
                </a:lnTo>
                <a:lnTo>
                  <a:pt x="1714500" y="401574"/>
                </a:lnTo>
                <a:lnTo>
                  <a:pt x="1688592" y="406908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p/>
        </p:txBody>
      </p:sp>
      <p:sp>
        <p:nvSpPr>
          <p:cNvPr id="70" name="object 70"/>
          <p:cNvSpPr/>
          <p:nvPr/>
        </p:nvSpPr>
        <p:spPr>
          <a:xfrm>
            <a:off x="6422516" y="3918839"/>
            <a:ext cx="504825" cy="368935"/>
          </a:xfrm>
          <a:custGeom>
            <a:avLst/>
            <a:gdLst/>
            <a:ahLst/>
            <a:cxnLst/>
            <a:rect l="l" t="t" r="r" b="b"/>
            <a:pathLst>
              <a:path w="504825" h="368935">
                <a:moveTo>
                  <a:pt x="504444" y="368808"/>
                </a:moveTo>
                <a:lnTo>
                  <a:pt x="355092" y="368808"/>
                </a:lnTo>
                <a:lnTo>
                  <a:pt x="0" y="184403"/>
                </a:lnTo>
                <a:lnTo>
                  <a:pt x="355092" y="0"/>
                </a:lnTo>
                <a:lnTo>
                  <a:pt x="504444" y="0"/>
                </a:lnTo>
                <a:lnTo>
                  <a:pt x="149351" y="184403"/>
                </a:lnTo>
                <a:lnTo>
                  <a:pt x="504444" y="368808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p/>
        </p:txBody>
      </p:sp>
      <p:sp>
        <p:nvSpPr>
          <p:cNvPr id="71" name="object 71"/>
          <p:cNvSpPr/>
          <p:nvPr/>
        </p:nvSpPr>
        <p:spPr>
          <a:xfrm>
            <a:off x="7093077" y="3860926"/>
            <a:ext cx="1347470" cy="408940"/>
          </a:xfrm>
          <a:custGeom>
            <a:avLst/>
            <a:gdLst/>
            <a:ahLst/>
            <a:cxnLst/>
            <a:rect l="l" t="t" r="r" b="b"/>
            <a:pathLst>
              <a:path w="1347470" h="408939">
                <a:moveTo>
                  <a:pt x="1278636" y="408432"/>
                </a:moveTo>
                <a:lnTo>
                  <a:pt x="68580" y="408432"/>
                </a:lnTo>
                <a:lnTo>
                  <a:pt x="41790" y="403074"/>
                </a:lnTo>
                <a:lnTo>
                  <a:pt x="20002" y="388429"/>
                </a:lnTo>
                <a:lnTo>
                  <a:pt x="5357" y="366641"/>
                </a:lnTo>
                <a:lnTo>
                  <a:pt x="0" y="339852"/>
                </a:lnTo>
                <a:lnTo>
                  <a:pt x="0" y="68580"/>
                </a:lnTo>
                <a:lnTo>
                  <a:pt x="5357" y="41790"/>
                </a:lnTo>
                <a:lnTo>
                  <a:pt x="20002" y="20002"/>
                </a:lnTo>
                <a:lnTo>
                  <a:pt x="41790" y="5357"/>
                </a:lnTo>
                <a:lnTo>
                  <a:pt x="68580" y="0"/>
                </a:lnTo>
                <a:lnTo>
                  <a:pt x="1278636" y="0"/>
                </a:lnTo>
                <a:lnTo>
                  <a:pt x="1305425" y="5357"/>
                </a:lnTo>
                <a:lnTo>
                  <a:pt x="1327213" y="20002"/>
                </a:lnTo>
                <a:lnTo>
                  <a:pt x="1341858" y="41790"/>
                </a:lnTo>
                <a:lnTo>
                  <a:pt x="1347216" y="68580"/>
                </a:lnTo>
                <a:lnTo>
                  <a:pt x="1347216" y="339852"/>
                </a:lnTo>
                <a:lnTo>
                  <a:pt x="1341858" y="366641"/>
                </a:lnTo>
                <a:lnTo>
                  <a:pt x="1327213" y="388429"/>
                </a:lnTo>
                <a:lnTo>
                  <a:pt x="1305425" y="403074"/>
                </a:lnTo>
                <a:lnTo>
                  <a:pt x="1278636" y="408432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p/>
        </p:txBody>
      </p:sp>
      <p:sp>
        <p:nvSpPr>
          <p:cNvPr id="72" name="object 72"/>
          <p:cNvSpPr txBox="1"/>
          <p:nvPr/>
        </p:nvSpPr>
        <p:spPr>
          <a:xfrm>
            <a:off x="4573029" y="3930004"/>
            <a:ext cx="3916679" cy="20040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712720" algn="l"/>
              </a:tabLst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最大工作应力	疲劳强度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99060">
              <a:lnSpc>
                <a:spcPct val="100000"/>
              </a:lnSpc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金属材料在某个应力的交变载荷作用</a:t>
            </a: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下经无数次循环都不发生断裂，这个应力 就称为材料的疲劳极限，也叫疲劳强</a:t>
            </a: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度。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99060">
              <a:lnSpc>
                <a:spcPct val="100000"/>
              </a:lnSpc>
            </a:pPr>
            <a:endParaRPr lang="zh-CN" sz="1850" spc="20" dirty="0">
              <a:solidFill>
                <a:srgbClr val="3F3F3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725930" y="2504313"/>
            <a:ext cx="1303019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7" name="object 77"/>
          <p:cNvSpPr txBox="1"/>
          <p:nvPr/>
        </p:nvSpPr>
        <p:spPr>
          <a:xfrm>
            <a:off x="1880863" y="2529743"/>
            <a:ext cx="97663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疲劳强度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562861" y="227876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79" name="object 79"/>
          <p:cNvSpPr/>
          <p:nvPr/>
        </p:nvSpPr>
        <p:spPr>
          <a:xfrm>
            <a:off x="1562861" y="271462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7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80" name="object 80"/>
          <p:cNvSpPr txBox="1"/>
          <p:nvPr/>
        </p:nvSpPr>
        <p:spPr>
          <a:xfrm>
            <a:off x="974725" y="1905635"/>
            <a:ext cx="1620520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力学性能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" name="object 9"/>
          <p:cNvSpPr/>
          <p:nvPr/>
        </p:nvSpPr>
        <p:spPr>
          <a:xfrm>
            <a:off x="570865" y="1207135"/>
            <a:ext cx="3590290" cy="513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4" name="object 10"/>
          <p:cNvSpPr txBox="1"/>
          <p:nvPr/>
        </p:nvSpPr>
        <p:spPr>
          <a:xfrm>
            <a:off x="634365" y="1268095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/>
      <p:bldP spid="76" grpId="0" animBg="1"/>
      <p:bldP spid="77" grpId="0"/>
      <p:bldP spid="78" grpId="0" animBg="1"/>
      <p:bldP spid="79" grpId="0" animBg="1"/>
      <p:bldP spid="80" grpId="0" animBg="1"/>
      <p:bldP spid="2" grpId="1" animBg="1"/>
      <p:bldP spid="3" grpId="1" animBg="1"/>
      <p:bldP spid="4" grpId="1" animBg="1"/>
      <p:bldP spid="5" grpId="1" animBg="1"/>
      <p:bldP spid="6" grpId="1" animBg="1"/>
      <p:bldP spid="7" grpId="1" animBg="1"/>
      <p:bldP spid="8" grpId="1" animBg="1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  <p:bldP spid="19" grpId="1" animBg="1"/>
      <p:bldP spid="20" grpId="1" animBg="1"/>
      <p:bldP spid="21" grpId="1" animBg="1"/>
      <p:bldP spid="22" grpId="1" animBg="1"/>
      <p:bldP spid="2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2" grpId="1" animBg="1"/>
      <p:bldP spid="33" grpId="1" animBg="1"/>
      <p:bldP spid="34" grpId="1" animBg="1"/>
      <p:bldP spid="35" grpId="1"/>
      <p:bldP spid="36" grpId="1"/>
      <p:bldP spid="38" grpId="1"/>
      <p:bldP spid="39" grpId="1"/>
      <p:bldP spid="40" grpId="1" animBg="1"/>
      <p:bldP spid="41" grpId="1" animBg="1"/>
      <p:bldP spid="42" grpId="1" animBg="1"/>
      <p:bldP spid="43" grpId="1" animBg="1"/>
      <p:bldP spid="44" grpId="1" animBg="1"/>
      <p:bldP spid="45" grpId="1" animBg="1"/>
      <p:bldP spid="46" grpId="1" animBg="1"/>
      <p:bldP spid="47" grpId="1" animBg="1"/>
      <p:bldP spid="48" grpId="1" animBg="1"/>
      <p:bldP spid="49" grpId="1" animBg="1"/>
      <p:bldP spid="50" grpId="1" animBg="1"/>
      <p:bldP spid="51" grpId="1" animBg="1"/>
      <p:bldP spid="52" grpId="1" animBg="1"/>
      <p:bldP spid="53" grpId="1" animBg="1"/>
      <p:bldP spid="54" grpId="1" animBg="1"/>
      <p:bldP spid="55" grpId="1" animBg="1"/>
      <p:bldP spid="56" grpId="1" animBg="1"/>
      <p:bldP spid="57" grpId="1" animBg="1"/>
      <p:bldP spid="58" grpId="1" animBg="1"/>
      <p:bldP spid="59" grpId="1" animBg="1"/>
      <p:bldP spid="60" grpId="1" animBg="1"/>
      <p:bldP spid="61" grpId="1" animBg="1"/>
      <p:bldP spid="62" grpId="1" animBg="1"/>
      <p:bldP spid="63" grpId="1" animBg="1"/>
      <p:bldP spid="64" grpId="1" animBg="1"/>
      <p:bldP spid="65" grpId="1" animBg="1"/>
      <p:bldP spid="66" grpId="1" animBg="1"/>
      <p:bldP spid="67" grpId="1" animBg="1"/>
      <p:bldP spid="68" grpId="1" animBg="1"/>
      <p:bldP spid="69" grpId="1" animBg="1"/>
      <p:bldP spid="70" grpId="1" animBg="1"/>
      <p:bldP spid="71" grpId="1" animBg="1"/>
      <p:bldP spid="72" grpId="1"/>
      <p:bldP spid="76" grpId="1" animBg="1"/>
      <p:bldP spid="77" grpId="1"/>
      <p:bldP spid="78" grpId="1" animBg="1"/>
      <p:bldP spid="79" grpId="1" animBg="1"/>
      <p:bldP spid="8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/>
        </p:nvSpPr>
        <p:spPr>
          <a:xfrm>
            <a:off x="721995" y="4941570"/>
            <a:ext cx="1758315" cy="493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金属材料铸造成</a:t>
            </a:r>
            <a:r>
              <a:rPr sz="1550" spc="1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形</a:t>
            </a: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550" spc="1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力</a:t>
            </a:r>
            <a:endParaRPr sz="15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4255" y="2558415"/>
            <a:ext cx="1259205" cy="31877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290" rIns="0" bIns="0" rtlCol="0">
            <a:spAutoFit/>
          </a:bodyPr>
          <a:p>
            <a:pPr marL="217805">
              <a:lnSpc>
                <a:spcPct val="100000"/>
              </a:lnSpc>
              <a:spcBef>
                <a:spcPts val="27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铸造性能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5160" y="3213100"/>
            <a:ext cx="1928495" cy="15805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4716145" y="3181985"/>
            <a:ext cx="1901190" cy="1580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" name="object 9"/>
          <p:cNvSpPr/>
          <p:nvPr/>
        </p:nvSpPr>
        <p:spPr>
          <a:xfrm>
            <a:off x="6733540" y="3213100"/>
            <a:ext cx="1826895" cy="1580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2626995" y="3213100"/>
            <a:ext cx="2024380" cy="1580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" name="object 11"/>
          <p:cNvSpPr txBox="1"/>
          <p:nvPr/>
        </p:nvSpPr>
        <p:spPr>
          <a:xfrm>
            <a:off x="2854325" y="4941570"/>
            <a:ext cx="1712595" cy="493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金属材料的锻</a:t>
            </a:r>
            <a:r>
              <a:rPr sz="1550" spc="1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造</a:t>
            </a: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成</a:t>
            </a:r>
            <a:r>
              <a:rPr sz="1550" spc="1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形</a:t>
            </a: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能力</a:t>
            </a:r>
            <a:endParaRPr sz="15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8145" y="2581910"/>
            <a:ext cx="1259205" cy="31877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290" rIns="0" bIns="0" rtlCol="0">
            <a:spAutoFit/>
          </a:bodyPr>
          <a:p>
            <a:pPr marL="217805">
              <a:lnSpc>
                <a:spcPct val="100000"/>
              </a:lnSpc>
              <a:spcBef>
                <a:spcPts val="27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锻造性能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3800" y="4941570"/>
            <a:ext cx="1494790" cy="493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金属被切削的</a:t>
            </a:r>
            <a:r>
              <a:rPr sz="1550" spc="1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难</a:t>
            </a: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易程度</a:t>
            </a:r>
            <a:endParaRPr sz="15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9965" y="2581910"/>
            <a:ext cx="1732280" cy="31877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290" rIns="0" bIns="0" rtlCol="0">
            <a:spAutoFit/>
          </a:bodyPr>
          <a:p>
            <a:pPr marL="164465">
              <a:lnSpc>
                <a:spcPct val="100000"/>
              </a:lnSpc>
              <a:spcBef>
                <a:spcPts val="27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切削加工性能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08800" y="4941570"/>
            <a:ext cx="165163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5080">
              <a:lnSpc>
                <a:spcPct val="102000"/>
              </a:lnSpc>
              <a:spcBef>
                <a:spcPts val="95"/>
              </a:spcBef>
            </a:pP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金属材料获得</a:t>
            </a:r>
            <a:r>
              <a:rPr sz="1550" spc="1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优</a:t>
            </a: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良焊</a:t>
            </a:r>
            <a:r>
              <a:rPr sz="1550" spc="1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接</a:t>
            </a:r>
            <a:r>
              <a:rPr sz="15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接</a:t>
            </a:r>
            <a:r>
              <a:rPr sz="1550" spc="3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头的能力</a:t>
            </a:r>
            <a:endParaRPr sz="15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91350" y="2581910"/>
            <a:ext cx="1259205" cy="31877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290" rIns="0" bIns="0" rtlCol="0">
            <a:spAutoFit/>
          </a:bodyPr>
          <a:p>
            <a:pPr marL="336550">
              <a:lnSpc>
                <a:spcPct val="100000"/>
              </a:lnSpc>
              <a:spcBef>
                <a:spcPts val="27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焊接性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9"/>
          <p:cNvSpPr/>
          <p:nvPr/>
        </p:nvSpPr>
        <p:spPr>
          <a:xfrm>
            <a:off x="570865" y="1278890"/>
            <a:ext cx="3590290" cy="513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object 10"/>
          <p:cNvSpPr txBox="1"/>
          <p:nvPr/>
        </p:nvSpPr>
        <p:spPr>
          <a:xfrm>
            <a:off x="634365" y="1339850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二、金属材料的工艺性能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2" grpId="1"/>
      <p:bldP spid="5" grpId="1" animBg="1"/>
      <p:bldP spid="7" grpId="1" animBg="1"/>
      <p:bldP spid="8" grpId="1" animBg="1"/>
      <p:bldP spid="9" grpId="1" animBg="1"/>
      <p:bldP spid="10" grpId="1" animBg="1"/>
      <p:bldP spid="11" grpId="1"/>
      <p:bldP spid="12" grpId="1" animBg="1"/>
      <p:bldP spid="13" grpId="1"/>
      <p:bldP spid="14" grpId="1" animBg="1"/>
      <p:bldP spid="15" grpId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/>
        </p:nvSpPr>
        <p:spPr>
          <a:xfrm>
            <a:off x="713105" y="1869313"/>
            <a:ext cx="1178560" cy="1179830"/>
          </a:xfrm>
          <a:prstGeom prst="rect">
            <a:avLst/>
          </a:prstGeom>
          <a:solidFill>
            <a:srgbClr val="4F80BC"/>
          </a:solidFill>
        </p:spPr>
        <p:txBody>
          <a:bodyPr vert="horz" wrap="square" lIns="0" tIns="285750" rIns="0" bIns="0" rtlCol="0">
            <a:spAutoFit/>
          </a:bodyPr>
          <a:p>
            <a:pPr marL="112395">
              <a:lnSpc>
                <a:spcPct val="100000"/>
              </a:lnSpc>
              <a:spcBef>
                <a:spcPts val="2250"/>
              </a:spcBef>
            </a:pPr>
            <a:r>
              <a:rPr sz="37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总结</a:t>
            </a:r>
            <a:endParaRPr sz="3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625475" y="1812925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" name="object 4"/>
          <p:cNvSpPr/>
          <p:nvPr/>
        </p:nvSpPr>
        <p:spPr>
          <a:xfrm>
            <a:off x="1978787" y="1812925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" name="object 5"/>
          <p:cNvSpPr/>
          <p:nvPr/>
        </p:nvSpPr>
        <p:spPr>
          <a:xfrm>
            <a:off x="598805" y="3133471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2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8" name="object 6"/>
          <p:cNvSpPr/>
          <p:nvPr/>
        </p:nvSpPr>
        <p:spPr>
          <a:xfrm>
            <a:off x="598805" y="1785493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2" y="0"/>
                </a:lnTo>
              </a:path>
            </a:pathLst>
          </a:custGeom>
          <a:ln w="54863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9" name="object 7"/>
          <p:cNvSpPr/>
          <p:nvPr/>
        </p:nvSpPr>
        <p:spPr>
          <a:xfrm>
            <a:off x="2637917" y="1785492"/>
            <a:ext cx="535305" cy="535305"/>
          </a:xfrm>
          <a:custGeom>
            <a:avLst/>
            <a:gdLst/>
            <a:ahLst/>
            <a:cxnLst/>
            <a:rect l="l" t="t" r="r" b="b"/>
            <a:pathLst>
              <a:path w="535304" h="535305">
                <a:moveTo>
                  <a:pt x="268224" y="534924"/>
                </a:moveTo>
                <a:lnTo>
                  <a:pt x="220091" y="530592"/>
                </a:lnTo>
                <a:lnTo>
                  <a:pt x="174756" y="518107"/>
                </a:lnTo>
                <a:lnTo>
                  <a:pt x="132983" y="498235"/>
                </a:lnTo>
                <a:lnTo>
                  <a:pt x="95537" y="471739"/>
                </a:lnTo>
                <a:lnTo>
                  <a:pt x="63184" y="439386"/>
                </a:lnTo>
                <a:lnTo>
                  <a:pt x="36688" y="401940"/>
                </a:lnTo>
                <a:lnTo>
                  <a:pt x="16816" y="360167"/>
                </a:lnTo>
                <a:lnTo>
                  <a:pt x="4331" y="314832"/>
                </a:lnTo>
                <a:lnTo>
                  <a:pt x="0" y="266700"/>
                </a:lnTo>
                <a:lnTo>
                  <a:pt x="4331" y="218619"/>
                </a:lnTo>
                <a:lnTo>
                  <a:pt x="16816" y="173424"/>
                </a:lnTo>
                <a:lnTo>
                  <a:pt x="36688" y="131854"/>
                </a:lnTo>
                <a:lnTo>
                  <a:pt x="63184" y="94648"/>
                </a:lnTo>
                <a:lnTo>
                  <a:pt x="95537" y="62548"/>
                </a:lnTo>
                <a:lnTo>
                  <a:pt x="132983" y="36293"/>
                </a:lnTo>
                <a:lnTo>
                  <a:pt x="174756" y="16623"/>
                </a:lnTo>
                <a:lnTo>
                  <a:pt x="220091" y="4279"/>
                </a:lnTo>
                <a:lnTo>
                  <a:pt x="268224" y="0"/>
                </a:lnTo>
                <a:lnTo>
                  <a:pt x="316304" y="4279"/>
                </a:lnTo>
                <a:lnTo>
                  <a:pt x="361499" y="16623"/>
                </a:lnTo>
                <a:lnTo>
                  <a:pt x="403069" y="36293"/>
                </a:lnTo>
                <a:lnTo>
                  <a:pt x="440275" y="62548"/>
                </a:lnTo>
                <a:lnTo>
                  <a:pt x="472375" y="94648"/>
                </a:lnTo>
                <a:lnTo>
                  <a:pt x="498630" y="131854"/>
                </a:lnTo>
                <a:lnTo>
                  <a:pt x="518300" y="173424"/>
                </a:lnTo>
                <a:lnTo>
                  <a:pt x="530644" y="218619"/>
                </a:lnTo>
                <a:lnTo>
                  <a:pt x="534924" y="266700"/>
                </a:lnTo>
                <a:lnTo>
                  <a:pt x="530644" y="314832"/>
                </a:lnTo>
                <a:lnTo>
                  <a:pt x="518300" y="360167"/>
                </a:lnTo>
                <a:lnTo>
                  <a:pt x="498630" y="401940"/>
                </a:lnTo>
                <a:lnTo>
                  <a:pt x="472375" y="439386"/>
                </a:lnTo>
                <a:lnTo>
                  <a:pt x="440275" y="471739"/>
                </a:lnTo>
                <a:lnTo>
                  <a:pt x="403069" y="498235"/>
                </a:lnTo>
                <a:lnTo>
                  <a:pt x="361499" y="518107"/>
                </a:lnTo>
                <a:lnTo>
                  <a:pt x="316304" y="530592"/>
                </a:lnTo>
                <a:lnTo>
                  <a:pt x="268224" y="534924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p/>
        </p:txBody>
      </p:sp>
      <p:sp>
        <p:nvSpPr>
          <p:cNvPr id="10" name="object 8"/>
          <p:cNvSpPr/>
          <p:nvPr/>
        </p:nvSpPr>
        <p:spPr>
          <a:xfrm>
            <a:off x="2628392" y="1786762"/>
            <a:ext cx="535305" cy="535305"/>
          </a:xfrm>
          <a:custGeom>
            <a:avLst/>
            <a:gdLst/>
            <a:ahLst/>
            <a:cxnLst/>
            <a:rect l="l" t="t" r="r" b="b"/>
            <a:pathLst>
              <a:path w="535304" h="535305">
                <a:moveTo>
                  <a:pt x="0" y="266700"/>
                </a:moveTo>
                <a:lnTo>
                  <a:pt x="4331" y="218619"/>
                </a:lnTo>
                <a:lnTo>
                  <a:pt x="16816" y="173424"/>
                </a:lnTo>
                <a:lnTo>
                  <a:pt x="36688" y="131854"/>
                </a:lnTo>
                <a:lnTo>
                  <a:pt x="63184" y="94648"/>
                </a:lnTo>
                <a:lnTo>
                  <a:pt x="95537" y="62548"/>
                </a:lnTo>
                <a:lnTo>
                  <a:pt x="132983" y="36293"/>
                </a:lnTo>
                <a:lnTo>
                  <a:pt x="174756" y="16623"/>
                </a:lnTo>
                <a:lnTo>
                  <a:pt x="220091" y="4279"/>
                </a:lnTo>
                <a:lnTo>
                  <a:pt x="268224" y="0"/>
                </a:lnTo>
                <a:lnTo>
                  <a:pt x="316304" y="4279"/>
                </a:lnTo>
                <a:lnTo>
                  <a:pt x="361499" y="16623"/>
                </a:lnTo>
                <a:lnTo>
                  <a:pt x="403069" y="36293"/>
                </a:lnTo>
                <a:lnTo>
                  <a:pt x="440275" y="62548"/>
                </a:lnTo>
                <a:lnTo>
                  <a:pt x="472375" y="94648"/>
                </a:lnTo>
                <a:lnTo>
                  <a:pt x="498630" y="131854"/>
                </a:lnTo>
                <a:lnTo>
                  <a:pt x="518300" y="173424"/>
                </a:lnTo>
                <a:lnTo>
                  <a:pt x="530644" y="218619"/>
                </a:lnTo>
                <a:lnTo>
                  <a:pt x="534924" y="266700"/>
                </a:lnTo>
                <a:lnTo>
                  <a:pt x="530644" y="314832"/>
                </a:lnTo>
                <a:lnTo>
                  <a:pt x="518300" y="360167"/>
                </a:lnTo>
                <a:lnTo>
                  <a:pt x="498630" y="401940"/>
                </a:lnTo>
                <a:lnTo>
                  <a:pt x="472375" y="439386"/>
                </a:lnTo>
                <a:lnTo>
                  <a:pt x="440275" y="471739"/>
                </a:lnTo>
                <a:lnTo>
                  <a:pt x="403069" y="498235"/>
                </a:lnTo>
                <a:lnTo>
                  <a:pt x="361499" y="518107"/>
                </a:lnTo>
                <a:lnTo>
                  <a:pt x="316304" y="530592"/>
                </a:lnTo>
                <a:lnTo>
                  <a:pt x="268224" y="534924"/>
                </a:lnTo>
                <a:lnTo>
                  <a:pt x="220091" y="530592"/>
                </a:lnTo>
                <a:lnTo>
                  <a:pt x="174756" y="518107"/>
                </a:lnTo>
                <a:lnTo>
                  <a:pt x="132983" y="498235"/>
                </a:lnTo>
                <a:lnTo>
                  <a:pt x="95537" y="471739"/>
                </a:lnTo>
                <a:lnTo>
                  <a:pt x="63184" y="439386"/>
                </a:lnTo>
                <a:lnTo>
                  <a:pt x="36688" y="401940"/>
                </a:lnTo>
                <a:lnTo>
                  <a:pt x="16816" y="360167"/>
                </a:lnTo>
                <a:lnTo>
                  <a:pt x="4331" y="314832"/>
                </a:lnTo>
                <a:lnTo>
                  <a:pt x="0" y="266700"/>
                </a:lnTo>
              </a:path>
            </a:pathLst>
          </a:custGeom>
          <a:ln w="10668">
            <a:solidFill>
              <a:srgbClr val="F2F2F2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9"/>
          <p:cNvSpPr txBox="1"/>
          <p:nvPr/>
        </p:nvSpPr>
        <p:spPr>
          <a:xfrm>
            <a:off x="2830999" y="1880944"/>
            <a:ext cx="14605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b="1" spc="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2" name="object 10"/>
          <p:cNvSpPr txBox="1"/>
          <p:nvPr/>
        </p:nvSpPr>
        <p:spPr>
          <a:xfrm>
            <a:off x="3399472" y="1841358"/>
            <a:ext cx="97663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使用性能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1"/>
          <p:cNvSpPr/>
          <p:nvPr/>
        </p:nvSpPr>
        <p:spPr>
          <a:xfrm>
            <a:off x="1978024" y="2372614"/>
            <a:ext cx="6477000" cy="175895"/>
          </a:xfrm>
          <a:custGeom>
            <a:avLst/>
            <a:gdLst/>
            <a:ahLst/>
            <a:cxnLst/>
            <a:rect l="l" t="t" r="r" b="b"/>
            <a:pathLst>
              <a:path w="6477000" h="175894">
                <a:moveTo>
                  <a:pt x="6443390" y="107823"/>
                </a:moveTo>
                <a:lnTo>
                  <a:pt x="6438900" y="107823"/>
                </a:lnTo>
                <a:lnTo>
                  <a:pt x="6438900" y="68199"/>
                </a:lnTo>
                <a:lnTo>
                  <a:pt x="6366430" y="68181"/>
                </a:lnTo>
                <a:lnTo>
                  <a:pt x="6312407" y="36195"/>
                </a:lnTo>
                <a:lnTo>
                  <a:pt x="6306502" y="31503"/>
                </a:lnTo>
                <a:lnTo>
                  <a:pt x="6302883" y="24955"/>
                </a:lnTo>
                <a:lnTo>
                  <a:pt x="6302121" y="17549"/>
                </a:lnTo>
                <a:lnTo>
                  <a:pt x="6304788" y="10287"/>
                </a:lnTo>
                <a:lnTo>
                  <a:pt x="6310145" y="4381"/>
                </a:lnTo>
                <a:lnTo>
                  <a:pt x="6316789" y="762"/>
                </a:lnTo>
                <a:lnTo>
                  <a:pt x="6324290" y="0"/>
                </a:lnTo>
                <a:lnTo>
                  <a:pt x="6332220" y="2667"/>
                </a:lnTo>
                <a:lnTo>
                  <a:pt x="6477000" y="88011"/>
                </a:lnTo>
                <a:lnTo>
                  <a:pt x="6443390" y="107823"/>
                </a:lnTo>
                <a:close/>
              </a:path>
              <a:path w="6477000" h="175894">
                <a:moveTo>
                  <a:pt x="6366488" y="107805"/>
                </a:moveTo>
                <a:lnTo>
                  <a:pt x="0" y="106299"/>
                </a:lnTo>
                <a:lnTo>
                  <a:pt x="0" y="66675"/>
                </a:lnTo>
                <a:lnTo>
                  <a:pt x="6366430" y="68181"/>
                </a:lnTo>
                <a:lnTo>
                  <a:pt x="6399919" y="88011"/>
                </a:lnTo>
                <a:lnTo>
                  <a:pt x="6366488" y="107805"/>
                </a:lnTo>
                <a:close/>
              </a:path>
              <a:path w="6477000" h="175894">
                <a:moveTo>
                  <a:pt x="6399919" y="88011"/>
                </a:moveTo>
                <a:lnTo>
                  <a:pt x="6366430" y="68181"/>
                </a:lnTo>
                <a:lnTo>
                  <a:pt x="6438900" y="68199"/>
                </a:lnTo>
                <a:lnTo>
                  <a:pt x="6438900" y="71247"/>
                </a:lnTo>
                <a:lnTo>
                  <a:pt x="6428232" y="71247"/>
                </a:lnTo>
                <a:lnTo>
                  <a:pt x="6399919" y="88011"/>
                </a:lnTo>
                <a:close/>
              </a:path>
              <a:path w="6477000" h="175894">
                <a:moveTo>
                  <a:pt x="6428232" y="104775"/>
                </a:moveTo>
                <a:lnTo>
                  <a:pt x="6399919" y="88011"/>
                </a:lnTo>
                <a:lnTo>
                  <a:pt x="6428232" y="71247"/>
                </a:lnTo>
                <a:lnTo>
                  <a:pt x="6428232" y="104775"/>
                </a:lnTo>
                <a:close/>
              </a:path>
              <a:path w="6477000" h="175894">
                <a:moveTo>
                  <a:pt x="6438900" y="104775"/>
                </a:moveTo>
                <a:lnTo>
                  <a:pt x="6428232" y="104775"/>
                </a:lnTo>
                <a:lnTo>
                  <a:pt x="6428232" y="71247"/>
                </a:lnTo>
                <a:lnTo>
                  <a:pt x="6438900" y="71247"/>
                </a:lnTo>
                <a:lnTo>
                  <a:pt x="6438900" y="104775"/>
                </a:lnTo>
                <a:close/>
              </a:path>
              <a:path w="6477000" h="175894">
                <a:moveTo>
                  <a:pt x="6438900" y="107823"/>
                </a:moveTo>
                <a:lnTo>
                  <a:pt x="6366488" y="107805"/>
                </a:lnTo>
                <a:lnTo>
                  <a:pt x="6399919" y="88011"/>
                </a:lnTo>
                <a:lnTo>
                  <a:pt x="6428232" y="104775"/>
                </a:lnTo>
                <a:lnTo>
                  <a:pt x="6438900" y="104775"/>
                </a:lnTo>
                <a:lnTo>
                  <a:pt x="6438900" y="107823"/>
                </a:lnTo>
                <a:close/>
              </a:path>
              <a:path w="6477000" h="175894">
                <a:moveTo>
                  <a:pt x="6324290" y="175379"/>
                </a:moveTo>
                <a:lnTo>
                  <a:pt x="6316789" y="174688"/>
                </a:lnTo>
                <a:lnTo>
                  <a:pt x="6310145" y="171426"/>
                </a:lnTo>
                <a:lnTo>
                  <a:pt x="6304788" y="165735"/>
                </a:lnTo>
                <a:lnTo>
                  <a:pt x="6302121" y="158472"/>
                </a:lnTo>
                <a:lnTo>
                  <a:pt x="6302883" y="151066"/>
                </a:lnTo>
                <a:lnTo>
                  <a:pt x="6306502" y="144518"/>
                </a:lnTo>
                <a:lnTo>
                  <a:pt x="6312407" y="139827"/>
                </a:lnTo>
                <a:lnTo>
                  <a:pt x="6366488" y="107805"/>
                </a:lnTo>
                <a:lnTo>
                  <a:pt x="6443390" y="107823"/>
                </a:lnTo>
                <a:lnTo>
                  <a:pt x="6332220" y="173355"/>
                </a:lnTo>
                <a:lnTo>
                  <a:pt x="6324290" y="175379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p/>
        </p:txBody>
      </p:sp>
      <p:sp>
        <p:nvSpPr>
          <p:cNvPr id="14" name="object 12"/>
          <p:cNvSpPr/>
          <p:nvPr/>
        </p:nvSpPr>
        <p:spPr>
          <a:xfrm>
            <a:off x="5332349" y="1787016"/>
            <a:ext cx="535305" cy="533400"/>
          </a:xfrm>
          <a:custGeom>
            <a:avLst/>
            <a:gdLst/>
            <a:ahLst/>
            <a:cxnLst/>
            <a:rect l="l" t="t" r="r" b="b"/>
            <a:pathLst>
              <a:path w="535304" h="533400">
                <a:moveTo>
                  <a:pt x="266700" y="533400"/>
                </a:moveTo>
                <a:lnTo>
                  <a:pt x="218619" y="529120"/>
                </a:lnTo>
                <a:lnTo>
                  <a:pt x="173424" y="516776"/>
                </a:lnTo>
                <a:lnTo>
                  <a:pt x="131854" y="497106"/>
                </a:lnTo>
                <a:lnTo>
                  <a:pt x="94648" y="470851"/>
                </a:lnTo>
                <a:lnTo>
                  <a:pt x="62548" y="438751"/>
                </a:lnTo>
                <a:lnTo>
                  <a:pt x="36293" y="401545"/>
                </a:lnTo>
                <a:lnTo>
                  <a:pt x="16623" y="359975"/>
                </a:lnTo>
                <a:lnTo>
                  <a:pt x="4279" y="314780"/>
                </a:lnTo>
                <a:lnTo>
                  <a:pt x="0" y="266700"/>
                </a:lnTo>
                <a:lnTo>
                  <a:pt x="4279" y="218619"/>
                </a:lnTo>
                <a:lnTo>
                  <a:pt x="16623" y="173424"/>
                </a:lnTo>
                <a:lnTo>
                  <a:pt x="36293" y="131854"/>
                </a:lnTo>
                <a:lnTo>
                  <a:pt x="62548" y="94648"/>
                </a:lnTo>
                <a:lnTo>
                  <a:pt x="94648" y="62548"/>
                </a:lnTo>
                <a:lnTo>
                  <a:pt x="131854" y="36293"/>
                </a:lnTo>
                <a:lnTo>
                  <a:pt x="173424" y="16623"/>
                </a:lnTo>
                <a:lnTo>
                  <a:pt x="218619" y="4279"/>
                </a:lnTo>
                <a:lnTo>
                  <a:pt x="266700" y="0"/>
                </a:lnTo>
                <a:lnTo>
                  <a:pt x="314832" y="4279"/>
                </a:lnTo>
                <a:lnTo>
                  <a:pt x="360167" y="16623"/>
                </a:lnTo>
                <a:lnTo>
                  <a:pt x="401940" y="36293"/>
                </a:lnTo>
                <a:lnTo>
                  <a:pt x="439386" y="62548"/>
                </a:lnTo>
                <a:lnTo>
                  <a:pt x="471739" y="94648"/>
                </a:lnTo>
                <a:lnTo>
                  <a:pt x="498235" y="131854"/>
                </a:lnTo>
                <a:lnTo>
                  <a:pt x="518107" y="173424"/>
                </a:lnTo>
                <a:lnTo>
                  <a:pt x="530592" y="218619"/>
                </a:lnTo>
                <a:lnTo>
                  <a:pt x="534924" y="266700"/>
                </a:lnTo>
                <a:lnTo>
                  <a:pt x="530592" y="314780"/>
                </a:lnTo>
                <a:lnTo>
                  <a:pt x="518107" y="359975"/>
                </a:lnTo>
                <a:lnTo>
                  <a:pt x="498235" y="401545"/>
                </a:lnTo>
                <a:lnTo>
                  <a:pt x="471739" y="438751"/>
                </a:lnTo>
                <a:lnTo>
                  <a:pt x="439386" y="470851"/>
                </a:lnTo>
                <a:lnTo>
                  <a:pt x="401940" y="497106"/>
                </a:lnTo>
                <a:lnTo>
                  <a:pt x="360167" y="516776"/>
                </a:lnTo>
                <a:lnTo>
                  <a:pt x="314832" y="529120"/>
                </a:lnTo>
                <a:lnTo>
                  <a:pt x="266700" y="53340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p/>
        </p:txBody>
      </p:sp>
      <p:sp>
        <p:nvSpPr>
          <p:cNvPr id="15" name="object 13"/>
          <p:cNvSpPr/>
          <p:nvPr/>
        </p:nvSpPr>
        <p:spPr>
          <a:xfrm>
            <a:off x="5332349" y="1769872"/>
            <a:ext cx="535305" cy="533400"/>
          </a:xfrm>
          <a:custGeom>
            <a:avLst/>
            <a:gdLst/>
            <a:ahLst/>
            <a:cxnLst/>
            <a:rect l="l" t="t" r="r" b="b"/>
            <a:pathLst>
              <a:path w="535304" h="533400">
                <a:moveTo>
                  <a:pt x="0" y="266700"/>
                </a:moveTo>
                <a:lnTo>
                  <a:pt x="4279" y="218619"/>
                </a:lnTo>
                <a:lnTo>
                  <a:pt x="16623" y="173424"/>
                </a:lnTo>
                <a:lnTo>
                  <a:pt x="36293" y="131854"/>
                </a:lnTo>
                <a:lnTo>
                  <a:pt x="62548" y="94648"/>
                </a:lnTo>
                <a:lnTo>
                  <a:pt x="94648" y="62548"/>
                </a:lnTo>
                <a:lnTo>
                  <a:pt x="131854" y="36293"/>
                </a:lnTo>
                <a:lnTo>
                  <a:pt x="173424" y="16623"/>
                </a:lnTo>
                <a:lnTo>
                  <a:pt x="218619" y="4279"/>
                </a:lnTo>
                <a:lnTo>
                  <a:pt x="266700" y="0"/>
                </a:lnTo>
                <a:lnTo>
                  <a:pt x="314832" y="4279"/>
                </a:lnTo>
                <a:lnTo>
                  <a:pt x="360167" y="16623"/>
                </a:lnTo>
                <a:lnTo>
                  <a:pt x="401940" y="36293"/>
                </a:lnTo>
                <a:lnTo>
                  <a:pt x="439386" y="62548"/>
                </a:lnTo>
                <a:lnTo>
                  <a:pt x="471739" y="94648"/>
                </a:lnTo>
                <a:lnTo>
                  <a:pt x="498235" y="131854"/>
                </a:lnTo>
                <a:lnTo>
                  <a:pt x="518107" y="173424"/>
                </a:lnTo>
                <a:lnTo>
                  <a:pt x="530592" y="218619"/>
                </a:lnTo>
                <a:lnTo>
                  <a:pt x="534924" y="266700"/>
                </a:lnTo>
                <a:lnTo>
                  <a:pt x="530592" y="314780"/>
                </a:lnTo>
                <a:lnTo>
                  <a:pt x="518107" y="359975"/>
                </a:lnTo>
                <a:lnTo>
                  <a:pt x="498235" y="401545"/>
                </a:lnTo>
                <a:lnTo>
                  <a:pt x="471739" y="438751"/>
                </a:lnTo>
                <a:lnTo>
                  <a:pt x="439386" y="470851"/>
                </a:lnTo>
                <a:lnTo>
                  <a:pt x="401940" y="497106"/>
                </a:lnTo>
                <a:lnTo>
                  <a:pt x="360167" y="516776"/>
                </a:lnTo>
                <a:lnTo>
                  <a:pt x="314832" y="529120"/>
                </a:lnTo>
                <a:lnTo>
                  <a:pt x="266700" y="533400"/>
                </a:lnTo>
                <a:lnTo>
                  <a:pt x="218619" y="529120"/>
                </a:lnTo>
                <a:lnTo>
                  <a:pt x="173424" y="516776"/>
                </a:lnTo>
                <a:lnTo>
                  <a:pt x="131854" y="497106"/>
                </a:lnTo>
                <a:lnTo>
                  <a:pt x="94648" y="470851"/>
                </a:lnTo>
                <a:lnTo>
                  <a:pt x="62548" y="438751"/>
                </a:lnTo>
                <a:lnTo>
                  <a:pt x="36293" y="401545"/>
                </a:lnTo>
                <a:lnTo>
                  <a:pt x="16623" y="359975"/>
                </a:lnTo>
                <a:lnTo>
                  <a:pt x="4279" y="314780"/>
                </a:lnTo>
                <a:lnTo>
                  <a:pt x="0" y="266700"/>
                </a:lnTo>
              </a:path>
            </a:pathLst>
          </a:custGeom>
          <a:ln w="10668">
            <a:solidFill>
              <a:srgbClr val="F2F2F2"/>
            </a:solidFill>
          </a:ln>
        </p:spPr>
        <p:txBody>
          <a:bodyPr wrap="square" lIns="0" tIns="0" rIns="0" bIns="0" rtlCol="0"/>
          <a:p/>
        </p:txBody>
      </p:sp>
      <p:sp>
        <p:nvSpPr>
          <p:cNvPr id="16" name="object 14"/>
          <p:cNvSpPr txBox="1"/>
          <p:nvPr/>
        </p:nvSpPr>
        <p:spPr>
          <a:xfrm>
            <a:off x="5525357" y="1882569"/>
            <a:ext cx="148590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520700" algn="l"/>
              </a:tabLst>
            </a:pPr>
            <a:r>
              <a:rPr sz="1850" b="1" spc="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</a:t>
            </a:r>
            <a:r>
              <a:rPr sz="1850" b="1" spc="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775" spc="30" baseline="2000" dirty="0">
                <a:latin typeface="微软雅黑" panose="020B0503020204020204" charset="-122"/>
                <a:cs typeface="微软雅黑" panose="020B0503020204020204" charset="-122"/>
              </a:rPr>
              <a:t>工艺性能</a:t>
            </a:r>
            <a:endParaRPr sz="2775" baseline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5"/>
          <p:cNvSpPr/>
          <p:nvPr/>
        </p:nvSpPr>
        <p:spPr>
          <a:xfrm>
            <a:off x="2729357" y="2756280"/>
            <a:ext cx="1853564" cy="1475740"/>
          </a:xfrm>
          <a:custGeom>
            <a:avLst/>
            <a:gdLst/>
            <a:ahLst/>
            <a:cxnLst/>
            <a:rect l="l" t="t" r="r" b="b"/>
            <a:pathLst>
              <a:path w="1853564" h="1475739">
                <a:moveTo>
                  <a:pt x="0" y="158495"/>
                </a:moveTo>
                <a:lnTo>
                  <a:pt x="8144" y="108655"/>
                </a:lnTo>
                <a:lnTo>
                  <a:pt x="30772" y="65178"/>
                </a:lnTo>
                <a:lnTo>
                  <a:pt x="65178" y="30772"/>
                </a:lnTo>
                <a:lnTo>
                  <a:pt x="108655" y="8144"/>
                </a:lnTo>
                <a:lnTo>
                  <a:pt x="158495" y="0"/>
                </a:lnTo>
                <a:lnTo>
                  <a:pt x="1694687" y="0"/>
                </a:lnTo>
                <a:lnTo>
                  <a:pt x="1744528" y="8144"/>
                </a:lnTo>
                <a:lnTo>
                  <a:pt x="1788005" y="30772"/>
                </a:lnTo>
                <a:lnTo>
                  <a:pt x="1822411" y="65178"/>
                </a:lnTo>
                <a:lnTo>
                  <a:pt x="1845039" y="108655"/>
                </a:lnTo>
                <a:lnTo>
                  <a:pt x="1853183" y="158495"/>
                </a:lnTo>
                <a:lnTo>
                  <a:pt x="1853183" y="1316735"/>
                </a:lnTo>
                <a:lnTo>
                  <a:pt x="1845039" y="1367162"/>
                </a:lnTo>
                <a:lnTo>
                  <a:pt x="1822411" y="1410711"/>
                </a:lnTo>
                <a:lnTo>
                  <a:pt x="1788005" y="1444898"/>
                </a:lnTo>
                <a:lnTo>
                  <a:pt x="1744528" y="1467234"/>
                </a:lnTo>
                <a:lnTo>
                  <a:pt x="1694687" y="1475232"/>
                </a:lnTo>
                <a:lnTo>
                  <a:pt x="158495" y="1475232"/>
                </a:lnTo>
                <a:lnTo>
                  <a:pt x="108655" y="1467234"/>
                </a:lnTo>
                <a:lnTo>
                  <a:pt x="65178" y="1444898"/>
                </a:lnTo>
                <a:lnTo>
                  <a:pt x="30772" y="1410711"/>
                </a:lnTo>
                <a:lnTo>
                  <a:pt x="8144" y="1367162"/>
                </a:lnTo>
                <a:lnTo>
                  <a:pt x="0" y="1316735"/>
                </a:lnTo>
                <a:lnTo>
                  <a:pt x="0" y="158495"/>
                </a:lnTo>
                <a:close/>
              </a:path>
            </a:pathLst>
          </a:custGeom>
          <a:ln w="10668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8" name="object 16"/>
          <p:cNvSpPr/>
          <p:nvPr/>
        </p:nvSpPr>
        <p:spPr>
          <a:xfrm>
            <a:off x="5507608" y="2769996"/>
            <a:ext cx="2273935" cy="1914525"/>
          </a:xfrm>
          <a:custGeom>
            <a:avLst/>
            <a:gdLst/>
            <a:ahLst/>
            <a:cxnLst/>
            <a:rect l="l" t="t" r="r" b="b"/>
            <a:pathLst>
              <a:path w="2273934" h="1914525">
                <a:moveTo>
                  <a:pt x="0" y="205739"/>
                </a:moveTo>
                <a:lnTo>
                  <a:pt x="5478" y="158353"/>
                </a:lnTo>
                <a:lnTo>
                  <a:pt x="21060" y="114966"/>
                </a:lnTo>
                <a:lnTo>
                  <a:pt x="45466" y="76777"/>
                </a:lnTo>
                <a:lnTo>
                  <a:pt x="77417" y="44986"/>
                </a:lnTo>
                <a:lnTo>
                  <a:pt x="115632" y="20793"/>
                </a:lnTo>
                <a:lnTo>
                  <a:pt x="158833" y="5398"/>
                </a:lnTo>
                <a:lnTo>
                  <a:pt x="205740" y="0"/>
                </a:lnTo>
                <a:lnTo>
                  <a:pt x="2068067" y="0"/>
                </a:lnTo>
                <a:lnTo>
                  <a:pt x="2115454" y="5398"/>
                </a:lnTo>
                <a:lnTo>
                  <a:pt x="2158841" y="20793"/>
                </a:lnTo>
                <a:lnTo>
                  <a:pt x="2197030" y="44986"/>
                </a:lnTo>
                <a:lnTo>
                  <a:pt x="2228821" y="76777"/>
                </a:lnTo>
                <a:lnTo>
                  <a:pt x="2253014" y="114966"/>
                </a:lnTo>
                <a:lnTo>
                  <a:pt x="2268409" y="158353"/>
                </a:lnTo>
                <a:lnTo>
                  <a:pt x="2273808" y="205739"/>
                </a:lnTo>
                <a:lnTo>
                  <a:pt x="2273808" y="1709927"/>
                </a:lnTo>
                <a:lnTo>
                  <a:pt x="2268409" y="1756749"/>
                </a:lnTo>
                <a:lnTo>
                  <a:pt x="2253014" y="1799732"/>
                </a:lnTo>
                <a:lnTo>
                  <a:pt x="2228821" y="1837650"/>
                </a:lnTo>
                <a:lnTo>
                  <a:pt x="2197030" y="1869277"/>
                </a:lnTo>
                <a:lnTo>
                  <a:pt x="2158841" y="1893385"/>
                </a:lnTo>
                <a:lnTo>
                  <a:pt x="2115454" y="1908750"/>
                </a:lnTo>
                <a:lnTo>
                  <a:pt x="2068067" y="1914144"/>
                </a:lnTo>
                <a:lnTo>
                  <a:pt x="205740" y="1914144"/>
                </a:lnTo>
                <a:lnTo>
                  <a:pt x="158833" y="1908750"/>
                </a:lnTo>
                <a:lnTo>
                  <a:pt x="115632" y="1893385"/>
                </a:lnTo>
                <a:lnTo>
                  <a:pt x="77417" y="1869277"/>
                </a:lnTo>
                <a:lnTo>
                  <a:pt x="45466" y="1837650"/>
                </a:lnTo>
                <a:lnTo>
                  <a:pt x="21060" y="1799732"/>
                </a:lnTo>
                <a:lnTo>
                  <a:pt x="5478" y="1756749"/>
                </a:lnTo>
                <a:lnTo>
                  <a:pt x="0" y="1709927"/>
                </a:lnTo>
                <a:lnTo>
                  <a:pt x="0" y="205739"/>
                </a:lnTo>
                <a:close/>
              </a:path>
            </a:pathLst>
          </a:custGeom>
          <a:ln w="10668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9" name="object 17"/>
          <p:cNvSpPr txBox="1"/>
          <p:nvPr/>
        </p:nvSpPr>
        <p:spPr>
          <a:xfrm>
            <a:off x="5665589" y="2743881"/>
            <a:ext cx="1548130" cy="173736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p>
            <a:pPr marL="346075" indent="-334010">
              <a:lnSpc>
                <a:spcPct val="100000"/>
              </a:lnSpc>
              <a:spcBef>
                <a:spcPts val="1245"/>
              </a:spcBef>
              <a:buFont typeface="Wingdings" panose="05000000000000000000"/>
              <a:buChar char=""/>
              <a:tabLst>
                <a:tab pos="346075" algn="l"/>
                <a:tab pos="346710" algn="l"/>
              </a:tabLst>
            </a:pP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铸造性能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346075" indent="-334010">
              <a:lnSpc>
                <a:spcPct val="100000"/>
              </a:lnSpc>
              <a:spcBef>
                <a:spcPts val="1155"/>
              </a:spcBef>
              <a:buFont typeface="Wingdings" panose="05000000000000000000"/>
              <a:buChar char=""/>
              <a:tabLst>
                <a:tab pos="346075" algn="l"/>
                <a:tab pos="346710" algn="l"/>
              </a:tabLst>
            </a:pP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锻造性能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346075" indent="-334010">
              <a:lnSpc>
                <a:spcPct val="100000"/>
              </a:lnSpc>
              <a:spcBef>
                <a:spcPts val="1140"/>
              </a:spcBef>
              <a:buFont typeface="Wingdings" panose="05000000000000000000"/>
              <a:buChar char=""/>
              <a:tabLst>
                <a:tab pos="346075" algn="l"/>
                <a:tab pos="346710" algn="l"/>
              </a:tabLst>
            </a:pP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切削加工性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346075" indent="-334010">
              <a:lnSpc>
                <a:spcPct val="100000"/>
              </a:lnSpc>
              <a:spcBef>
                <a:spcPts val="1150"/>
              </a:spcBef>
              <a:buFont typeface="Wingdings" panose="05000000000000000000"/>
              <a:buChar char=""/>
              <a:tabLst>
                <a:tab pos="346075" algn="l"/>
                <a:tab pos="346710" algn="l"/>
              </a:tabLst>
            </a:pP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焊接性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18"/>
          <p:cNvSpPr txBox="1"/>
          <p:nvPr/>
        </p:nvSpPr>
        <p:spPr>
          <a:xfrm>
            <a:off x="2887300" y="2743881"/>
            <a:ext cx="1310640" cy="129794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p>
            <a:pPr marL="346075" indent="-334010">
              <a:lnSpc>
                <a:spcPct val="100000"/>
              </a:lnSpc>
              <a:spcBef>
                <a:spcPts val="1245"/>
              </a:spcBef>
              <a:buFont typeface="Wingdings" panose="05000000000000000000"/>
              <a:buChar char=""/>
              <a:tabLst>
                <a:tab pos="346075" algn="l"/>
                <a:tab pos="346710" algn="l"/>
              </a:tabLst>
            </a:pP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物理性能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346075" indent="-334010">
              <a:lnSpc>
                <a:spcPct val="100000"/>
              </a:lnSpc>
              <a:spcBef>
                <a:spcPts val="1155"/>
              </a:spcBef>
              <a:buFont typeface="Wingdings" panose="05000000000000000000"/>
              <a:buChar char=""/>
              <a:tabLst>
                <a:tab pos="346075" algn="l"/>
                <a:tab pos="346710" algn="l"/>
              </a:tabLst>
            </a:pP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化学性能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346075" indent="-334010">
              <a:lnSpc>
                <a:spcPct val="100000"/>
              </a:lnSpc>
              <a:spcBef>
                <a:spcPts val="1055"/>
              </a:spcBef>
              <a:buFont typeface="Wingdings" panose="05000000000000000000"/>
              <a:buChar char=""/>
              <a:tabLst>
                <a:tab pos="346075" algn="l"/>
                <a:tab pos="346710" algn="l"/>
              </a:tabLst>
            </a:pPr>
            <a:r>
              <a:rPr sz="185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力学性能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19"/>
          <p:cNvSpPr/>
          <p:nvPr/>
        </p:nvSpPr>
        <p:spPr>
          <a:xfrm>
            <a:off x="3617849" y="4083684"/>
            <a:ext cx="0" cy="433070"/>
          </a:xfrm>
          <a:custGeom>
            <a:avLst/>
            <a:gdLst/>
            <a:ahLst/>
            <a:cxnLst/>
            <a:rect l="l" t="t" r="r" b="b"/>
            <a:pathLst>
              <a:path h="433070">
                <a:moveTo>
                  <a:pt x="0" y="0"/>
                </a:moveTo>
                <a:lnTo>
                  <a:pt x="0" y="432816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2" name="object 20"/>
          <p:cNvSpPr/>
          <p:nvPr/>
        </p:nvSpPr>
        <p:spPr>
          <a:xfrm>
            <a:off x="3047873" y="4516501"/>
            <a:ext cx="570230" cy="0"/>
          </a:xfrm>
          <a:custGeom>
            <a:avLst/>
            <a:gdLst/>
            <a:ahLst/>
            <a:cxnLst/>
            <a:rect l="l" t="t" r="r" b="b"/>
            <a:pathLst>
              <a:path w="570229">
                <a:moveTo>
                  <a:pt x="569975" y="0"/>
                </a:moveTo>
                <a:lnTo>
                  <a:pt x="0" y="0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3" name="object 21"/>
          <p:cNvSpPr/>
          <p:nvPr/>
        </p:nvSpPr>
        <p:spPr>
          <a:xfrm>
            <a:off x="3617849" y="4516501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5">
                <a:moveTo>
                  <a:pt x="0" y="0"/>
                </a:moveTo>
                <a:lnTo>
                  <a:pt x="582167" y="0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4" name="object 22"/>
          <p:cNvSpPr/>
          <p:nvPr/>
        </p:nvSpPr>
        <p:spPr>
          <a:xfrm>
            <a:off x="2477896" y="4501260"/>
            <a:ext cx="0" cy="251460"/>
          </a:xfrm>
          <a:custGeom>
            <a:avLst/>
            <a:gdLst/>
            <a:ahLst/>
            <a:cxnLst/>
            <a:rect l="l" t="t" r="r" b="b"/>
            <a:pathLst>
              <a:path h="251460">
                <a:moveTo>
                  <a:pt x="0" y="0"/>
                </a:moveTo>
                <a:lnTo>
                  <a:pt x="0" y="251460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5" name="object 23"/>
          <p:cNvSpPr/>
          <p:nvPr/>
        </p:nvSpPr>
        <p:spPr>
          <a:xfrm>
            <a:off x="2477896" y="4516501"/>
            <a:ext cx="570230" cy="0"/>
          </a:xfrm>
          <a:custGeom>
            <a:avLst/>
            <a:gdLst/>
            <a:ahLst/>
            <a:cxnLst/>
            <a:rect l="l" t="t" r="r" b="b"/>
            <a:pathLst>
              <a:path w="570229">
                <a:moveTo>
                  <a:pt x="569976" y="0"/>
                </a:moveTo>
                <a:lnTo>
                  <a:pt x="0" y="0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6" name="object 24"/>
          <p:cNvSpPr/>
          <p:nvPr/>
        </p:nvSpPr>
        <p:spPr>
          <a:xfrm>
            <a:off x="3047873" y="4516501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4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7" name="object 25"/>
          <p:cNvSpPr/>
          <p:nvPr/>
        </p:nvSpPr>
        <p:spPr>
          <a:xfrm>
            <a:off x="3617849" y="4516501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4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8" name="object 26"/>
          <p:cNvSpPr/>
          <p:nvPr/>
        </p:nvSpPr>
        <p:spPr>
          <a:xfrm>
            <a:off x="4200017" y="4516501"/>
            <a:ext cx="550545" cy="0"/>
          </a:xfrm>
          <a:custGeom>
            <a:avLst/>
            <a:gdLst/>
            <a:ahLst/>
            <a:cxnLst/>
            <a:rect l="l" t="t" r="r" b="b"/>
            <a:pathLst>
              <a:path w="550545">
                <a:moveTo>
                  <a:pt x="0" y="0"/>
                </a:moveTo>
                <a:lnTo>
                  <a:pt x="550164" y="0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9" name="object 27"/>
          <p:cNvSpPr/>
          <p:nvPr/>
        </p:nvSpPr>
        <p:spPr>
          <a:xfrm>
            <a:off x="4200017" y="4516501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4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30" name="object 28"/>
          <p:cNvSpPr/>
          <p:nvPr/>
        </p:nvSpPr>
        <p:spPr>
          <a:xfrm>
            <a:off x="4750181" y="4501260"/>
            <a:ext cx="0" cy="251460"/>
          </a:xfrm>
          <a:custGeom>
            <a:avLst/>
            <a:gdLst/>
            <a:ahLst/>
            <a:cxnLst/>
            <a:rect l="l" t="t" r="r" b="b"/>
            <a:pathLst>
              <a:path h="251460">
                <a:moveTo>
                  <a:pt x="0" y="0"/>
                </a:moveTo>
                <a:lnTo>
                  <a:pt x="0" y="251460"/>
                </a:lnTo>
              </a:path>
            </a:pathLst>
          </a:custGeom>
          <a:ln w="228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31" name="object 29"/>
          <p:cNvSpPr txBox="1"/>
          <p:nvPr/>
        </p:nvSpPr>
        <p:spPr>
          <a:xfrm>
            <a:off x="2356322" y="4709847"/>
            <a:ext cx="263525" cy="54864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p>
            <a:pPr marL="12700" marR="5080">
              <a:lnSpc>
                <a:spcPts val="1870"/>
              </a:lnSpc>
              <a:spcBef>
                <a:spcPts val="475"/>
              </a:spcBef>
            </a:pPr>
            <a:r>
              <a:rPr sz="1850" spc="15" dirty="0">
                <a:solidFill>
                  <a:srgbClr val="4F80BC"/>
                </a:solidFill>
                <a:latin typeface="微软雅黑" panose="020B0503020204020204" charset="-122"/>
                <a:cs typeface="微软雅黑" panose="020B0503020204020204" charset="-122"/>
              </a:rPr>
              <a:t>强 度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30"/>
          <p:cNvSpPr txBox="1"/>
          <p:nvPr/>
        </p:nvSpPr>
        <p:spPr>
          <a:xfrm>
            <a:off x="2949174" y="4740261"/>
            <a:ext cx="838200" cy="5486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ts val="2045"/>
              </a:lnSpc>
              <a:spcBef>
                <a:spcPts val="120"/>
              </a:spcBef>
              <a:tabLst>
                <a:tab pos="586740" algn="l"/>
              </a:tabLst>
            </a:pPr>
            <a:r>
              <a:rPr sz="2775" spc="30" baseline="2000" dirty="0">
                <a:solidFill>
                  <a:srgbClr val="4F80BC"/>
                </a:solidFill>
                <a:latin typeface="微软雅黑" panose="020B0503020204020204" charset="-122"/>
                <a:cs typeface="微软雅黑" panose="020B0503020204020204" charset="-122"/>
              </a:rPr>
              <a:t>塑</a:t>
            </a:r>
            <a:r>
              <a:rPr sz="2775" spc="30" baseline="2000" dirty="0">
                <a:solidFill>
                  <a:srgbClr val="4F80BC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850" spc="20" dirty="0">
                <a:solidFill>
                  <a:srgbClr val="4F80BC"/>
                </a:solidFill>
                <a:latin typeface="微软雅黑" panose="020B0503020204020204" charset="-122"/>
                <a:cs typeface="微软雅黑" panose="020B0503020204020204" charset="-122"/>
              </a:rPr>
              <a:t>硬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2045"/>
              </a:lnSpc>
              <a:tabLst>
                <a:tab pos="586740" algn="l"/>
              </a:tabLst>
            </a:pPr>
            <a:r>
              <a:rPr sz="2775" spc="30" baseline="2000" dirty="0">
                <a:solidFill>
                  <a:srgbClr val="4F80BC"/>
                </a:solidFill>
                <a:latin typeface="微软雅黑" panose="020B0503020204020204" charset="-122"/>
                <a:cs typeface="微软雅黑" panose="020B0503020204020204" charset="-122"/>
              </a:rPr>
              <a:t>形</a:t>
            </a:r>
            <a:r>
              <a:rPr sz="2775" spc="30" baseline="2000" dirty="0">
                <a:solidFill>
                  <a:srgbClr val="4F80BC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850" spc="20" dirty="0">
                <a:solidFill>
                  <a:srgbClr val="4F80BC"/>
                </a:solidFill>
                <a:latin typeface="微软雅黑" panose="020B0503020204020204" charset="-122"/>
                <a:cs typeface="微软雅黑" panose="020B0503020204020204" charset="-122"/>
              </a:rPr>
              <a:t>度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1"/>
          <p:cNvSpPr txBox="1"/>
          <p:nvPr/>
        </p:nvSpPr>
        <p:spPr>
          <a:xfrm>
            <a:off x="4095176" y="4747922"/>
            <a:ext cx="263525" cy="54864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p>
            <a:pPr marL="12700" marR="5080">
              <a:lnSpc>
                <a:spcPts val="1870"/>
              </a:lnSpc>
              <a:spcBef>
                <a:spcPts val="475"/>
              </a:spcBef>
            </a:pPr>
            <a:r>
              <a:rPr sz="1850" spc="15" dirty="0">
                <a:solidFill>
                  <a:srgbClr val="4F80BC"/>
                </a:solidFill>
                <a:latin typeface="微软雅黑" panose="020B0503020204020204" charset="-122"/>
                <a:cs typeface="微软雅黑" panose="020B0503020204020204" charset="-122"/>
              </a:rPr>
              <a:t>韧 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32"/>
          <p:cNvSpPr txBox="1"/>
          <p:nvPr/>
        </p:nvSpPr>
        <p:spPr>
          <a:xfrm>
            <a:off x="4619537" y="4709847"/>
            <a:ext cx="263525" cy="10242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p>
            <a:pPr marL="12700" marR="5080" algn="just">
              <a:lnSpc>
                <a:spcPts val="1870"/>
              </a:lnSpc>
              <a:spcBef>
                <a:spcPts val="475"/>
              </a:spcBef>
            </a:pPr>
            <a:r>
              <a:rPr sz="1850" spc="15" dirty="0">
                <a:solidFill>
                  <a:srgbClr val="4F80BC"/>
                </a:solidFill>
                <a:latin typeface="微软雅黑" panose="020B0503020204020204" charset="-122"/>
                <a:cs typeface="微软雅黑" panose="020B0503020204020204" charset="-122"/>
              </a:rPr>
              <a:t>疲 劳 强 度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9" grpId="1" animBg="1"/>
      <p:bldP spid="10" grpId="1" animBg="1"/>
      <p:bldP spid="11" grpId="1"/>
      <p:bldP spid="12" grpId="1"/>
      <p:bldP spid="14" grpId="1" animBg="1"/>
      <p:bldP spid="15" grpId="1" animBg="1"/>
      <p:bldP spid="16" grpId="1"/>
      <p:bldP spid="17" grpId="1" animBg="1"/>
      <p:bldP spid="18" grpId="1" animBg="1"/>
      <p:bldP spid="19" grpId="1"/>
      <p:bldP spid="20" grpId="1"/>
      <p:bldP spid="21" grpId="1" animBg="1"/>
      <p:bldP spid="22" grpId="1" animBg="1"/>
      <p:bldP spid="2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  <p:bldP spid="31" grpId="1"/>
      <p:bldP spid="32" grpId="1"/>
      <p:bldP spid="33" grpId="1"/>
      <p:bldP spid="3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object 3"/>
          <p:cNvSpPr/>
          <p:nvPr/>
        </p:nvSpPr>
        <p:spPr>
          <a:xfrm>
            <a:off x="2907664" y="1206246"/>
            <a:ext cx="2673096" cy="57911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4260977" y="1753362"/>
            <a:ext cx="0" cy="449580"/>
          </a:xfrm>
          <a:custGeom>
            <a:avLst/>
            <a:gdLst/>
            <a:ahLst/>
            <a:cxnLst/>
            <a:rect l="l" t="t" r="r" b="b"/>
            <a:pathLst>
              <a:path h="449580">
                <a:moveTo>
                  <a:pt x="0" y="0"/>
                </a:moveTo>
                <a:lnTo>
                  <a:pt x="0" y="449580"/>
                </a:lnTo>
              </a:path>
            </a:pathLst>
          </a:custGeom>
          <a:ln w="33528">
            <a:solidFill>
              <a:srgbClr val="1F4D79"/>
            </a:solidFill>
          </a:ln>
        </p:spPr>
        <p:txBody>
          <a:bodyPr wrap="square" lIns="0" tIns="0" rIns="0" bIns="0" rtlCol="0"/>
          <a:p/>
        </p:txBody>
      </p:sp>
      <p:sp>
        <p:nvSpPr>
          <p:cNvPr id="5" name="object 5"/>
          <p:cNvSpPr/>
          <p:nvPr/>
        </p:nvSpPr>
        <p:spPr>
          <a:xfrm>
            <a:off x="2514473" y="2202942"/>
            <a:ext cx="1739264" cy="0"/>
          </a:xfrm>
          <a:custGeom>
            <a:avLst/>
            <a:gdLst/>
            <a:ahLst/>
            <a:cxnLst/>
            <a:rect l="l" t="t" r="r" b="b"/>
            <a:pathLst>
              <a:path w="1739264">
                <a:moveTo>
                  <a:pt x="0" y="0"/>
                </a:moveTo>
                <a:lnTo>
                  <a:pt x="1738883" y="0"/>
                </a:lnTo>
              </a:path>
            </a:pathLst>
          </a:custGeom>
          <a:ln w="33528">
            <a:solidFill>
              <a:srgbClr val="1F4D79"/>
            </a:solidFill>
          </a:ln>
        </p:spPr>
        <p:txBody>
          <a:bodyPr wrap="square" lIns="0" tIns="0" rIns="0" bIns="0" rtlCol="0"/>
          <a:p/>
        </p:txBody>
      </p:sp>
      <p:sp>
        <p:nvSpPr>
          <p:cNvPr id="6" name="object 6"/>
          <p:cNvSpPr/>
          <p:nvPr/>
        </p:nvSpPr>
        <p:spPr>
          <a:xfrm>
            <a:off x="2514473" y="2202942"/>
            <a:ext cx="0" cy="429895"/>
          </a:xfrm>
          <a:custGeom>
            <a:avLst/>
            <a:gdLst/>
            <a:ahLst/>
            <a:cxnLst/>
            <a:rect l="l" t="t" r="r" b="b"/>
            <a:pathLst>
              <a:path h="429894">
                <a:moveTo>
                  <a:pt x="0" y="0"/>
                </a:moveTo>
                <a:lnTo>
                  <a:pt x="0" y="429767"/>
                </a:lnTo>
              </a:path>
            </a:pathLst>
          </a:custGeom>
          <a:ln w="33528">
            <a:solidFill>
              <a:srgbClr val="1F4D79"/>
            </a:solidFill>
          </a:ln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4253356" y="2202942"/>
            <a:ext cx="1728470" cy="0"/>
          </a:xfrm>
          <a:custGeom>
            <a:avLst/>
            <a:gdLst/>
            <a:ahLst/>
            <a:cxnLst/>
            <a:rect l="l" t="t" r="r" b="b"/>
            <a:pathLst>
              <a:path w="1728470">
                <a:moveTo>
                  <a:pt x="0" y="0"/>
                </a:moveTo>
                <a:lnTo>
                  <a:pt x="1728216" y="0"/>
                </a:lnTo>
              </a:path>
            </a:pathLst>
          </a:custGeom>
          <a:ln w="33528">
            <a:solidFill>
              <a:srgbClr val="1F4D79"/>
            </a:solidFill>
          </a:ln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5981573" y="2202942"/>
            <a:ext cx="0" cy="417830"/>
          </a:xfrm>
          <a:custGeom>
            <a:avLst/>
            <a:gdLst/>
            <a:ahLst/>
            <a:cxnLst/>
            <a:rect l="l" t="t" r="r" b="b"/>
            <a:pathLst>
              <a:path h="417830">
                <a:moveTo>
                  <a:pt x="0" y="0"/>
                </a:moveTo>
                <a:lnTo>
                  <a:pt x="0" y="417575"/>
                </a:lnTo>
              </a:path>
            </a:pathLst>
          </a:custGeom>
          <a:ln w="33528">
            <a:solidFill>
              <a:srgbClr val="1F4D79"/>
            </a:solidFill>
          </a:ln>
        </p:spPr>
        <p:txBody>
          <a:bodyPr wrap="square" lIns="0" tIns="0" rIns="0" bIns="0" rtlCol="0"/>
          <a:p/>
        </p:txBody>
      </p:sp>
      <p:sp>
        <p:nvSpPr>
          <p:cNvPr id="9" name="object 9"/>
          <p:cNvSpPr/>
          <p:nvPr/>
        </p:nvSpPr>
        <p:spPr>
          <a:xfrm>
            <a:off x="1353185" y="3217926"/>
            <a:ext cx="1048511" cy="1226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1412621" y="3271266"/>
            <a:ext cx="931163" cy="790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1412621" y="3271266"/>
            <a:ext cx="931544" cy="791210"/>
          </a:xfrm>
          <a:custGeom>
            <a:avLst/>
            <a:gdLst/>
            <a:ahLst/>
            <a:cxnLst/>
            <a:rect l="l" t="t" r="r" b="b"/>
            <a:pathLst>
              <a:path w="931545" h="791210">
                <a:moveTo>
                  <a:pt x="0" y="0"/>
                </a:moveTo>
                <a:lnTo>
                  <a:pt x="931163" y="0"/>
                </a:lnTo>
                <a:lnTo>
                  <a:pt x="931163" y="790955"/>
                </a:lnTo>
                <a:lnTo>
                  <a:pt x="0" y="79095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12" name="object 12"/>
          <p:cNvSpPr txBox="1"/>
          <p:nvPr/>
        </p:nvSpPr>
        <p:spPr>
          <a:xfrm>
            <a:off x="1360805" y="3222497"/>
            <a:ext cx="1035050" cy="1216660"/>
          </a:xfrm>
          <a:prstGeom prst="rect">
            <a:avLst/>
          </a:prstGeom>
          <a:ln w="6096">
            <a:solidFill>
              <a:srgbClr val="5B9AD4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 panose="02020603050405020304"/>
              <a:cs typeface="Times New Roman" panose="02020603050405020304"/>
            </a:endParaRPr>
          </a:p>
          <a:p>
            <a:pPr marL="207010">
              <a:lnSpc>
                <a:spcPct val="100000"/>
              </a:lnSpc>
            </a:pPr>
            <a:r>
              <a:rPr sz="1200" spc="20" dirty="0">
                <a:latin typeface="微软雅黑" panose="020B0503020204020204" charset="-122"/>
                <a:cs typeface="微软雅黑" panose="020B0503020204020204" charset="-122"/>
              </a:rPr>
              <a:t>物理性能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28773" y="3217926"/>
            <a:ext cx="1048511" cy="1226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4" name="object 14"/>
          <p:cNvSpPr/>
          <p:nvPr/>
        </p:nvSpPr>
        <p:spPr>
          <a:xfrm>
            <a:off x="2688208" y="3271266"/>
            <a:ext cx="931164" cy="7909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5" name="object 15"/>
          <p:cNvSpPr/>
          <p:nvPr/>
        </p:nvSpPr>
        <p:spPr>
          <a:xfrm>
            <a:off x="2688208" y="3271266"/>
            <a:ext cx="931544" cy="791210"/>
          </a:xfrm>
          <a:custGeom>
            <a:avLst/>
            <a:gdLst/>
            <a:ahLst/>
            <a:cxnLst/>
            <a:rect l="l" t="t" r="r" b="b"/>
            <a:pathLst>
              <a:path w="931545" h="791210">
                <a:moveTo>
                  <a:pt x="0" y="0"/>
                </a:moveTo>
                <a:lnTo>
                  <a:pt x="931164" y="0"/>
                </a:lnTo>
                <a:lnTo>
                  <a:pt x="931164" y="790955"/>
                </a:lnTo>
                <a:lnTo>
                  <a:pt x="0" y="79095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16" name="object 16"/>
          <p:cNvSpPr txBox="1"/>
          <p:nvPr/>
        </p:nvSpPr>
        <p:spPr>
          <a:xfrm>
            <a:off x="2636393" y="3222497"/>
            <a:ext cx="1035050" cy="1216660"/>
          </a:xfrm>
          <a:prstGeom prst="rect">
            <a:avLst/>
          </a:prstGeom>
          <a:ln w="6096">
            <a:solidFill>
              <a:srgbClr val="5B9AD4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 panose="02020603050405020304"/>
              <a:cs typeface="Times New Roman" panose="02020603050405020304"/>
            </a:endParaRPr>
          </a:p>
          <a:p>
            <a:pPr marL="205740">
              <a:lnSpc>
                <a:spcPct val="100000"/>
              </a:lnSpc>
            </a:pPr>
            <a:r>
              <a:rPr sz="1200" spc="20" dirty="0">
                <a:latin typeface="微软雅黑" panose="020B0503020204020204" charset="-122"/>
                <a:cs typeface="微软雅黑" panose="020B0503020204020204" charset="-122"/>
              </a:rPr>
              <a:t>化学性能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00885" y="4577334"/>
            <a:ext cx="1045464" cy="1226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" name="object 18"/>
          <p:cNvSpPr/>
          <p:nvPr/>
        </p:nvSpPr>
        <p:spPr>
          <a:xfrm>
            <a:off x="2057273" y="4630673"/>
            <a:ext cx="931163" cy="790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9" name="object 19"/>
          <p:cNvSpPr/>
          <p:nvPr/>
        </p:nvSpPr>
        <p:spPr>
          <a:xfrm>
            <a:off x="2057273" y="4630673"/>
            <a:ext cx="931544" cy="791210"/>
          </a:xfrm>
          <a:custGeom>
            <a:avLst/>
            <a:gdLst/>
            <a:ahLst/>
            <a:cxnLst/>
            <a:rect l="l" t="t" r="r" b="b"/>
            <a:pathLst>
              <a:path w="931545" h="791210">
                <a:moveTo>
                  <a:pt x="0" y="0"/>
                </a:moveTo>
                <a:lnTo>
                  <a:pt x="931163" y="0"/>
                </a:lnTo>
                <a:lnTo>
                  <a:pt x="931163" y="790956"/>
                </a:lnTo>
                <a:lnTo>
                  <a:pt x="0" y="790956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20" name="object 20"/>
          <p:cNvSpPr txBox="1"/>
          <p:nvPr/>
        </p:nvSpPr>
        <p:spPr>
          <a:xfrm>
            <a:off x="2005457" y="4581905"/>
            <a:ext cx="1035050" cy="1217930"/>
          </a:xfrm>
          <a:prstGeom prst="rect">
            <a:avLst/>
          </a:prstGeom>
          <a:ln w="6096">
            <a:solidFill>
              <a:srgbClr val="4F80BC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 panose="02020603050405020304"/>
              <a:cs typeface="Times New Roman" panose="02020603050405020304"/>
            </a:endParaRPr>
          </a:p>
          <a:p>
            <a:pPr marL="207010">
              <a:lnSpc>
                <a:spcPct val="100000"/>
              </a:lnSpc>
            </a:pPr>
            <a:r>
              <a:rPr sz="1200" spc="20" dirty="0">
                <a:latin typeface="微软雅黑" panose="020B0503020204020204" charset="-122"/>
                <a:cs typeface="微软雅黑" panose="020B0503020204020204" charset="-122"/>
              </a:rPr>
              <a:t>力学性能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39341" y="2614421"/>
            <a:ext cx="1327403" cy="4175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2" name="object 22"/>
          <p:cNvSpPr/>
          <p:nvPr/>
        </p:nvSpPr>
        <p:spPr>
          <a:xfrm>
            <a:off x="1845436" y="2620517"/>
            <a:ext cx="1316990" cy="408940"/>
          </a:xfrm>
          <a:custGeom>
            <a:avLst/>
            <a:gdLst/>
            <a:ahLst/>
            <a:cxnLst/>
            <a:rect l="l" t="t" r="r" b="b"/>
            <a:pathLst>
              <a:path w="1316989" h="408939">
                <a:moveTo>
                  <a:pt x="0" y="67055"/>
                </a:moveTo>
                <a:lnTo>
                  <a:pt x="5357" y="41147"/>
                </a:lnTo>
                <a:lnTo>
                  <a:pt x="20002" y="19811"/>
                </a:lnTo>
                <a:lnTo>
                  <a:pt x="41790" y="5333"/>
                </a:lnTo>
                <a:lnTo>
                  <a:pt x="68580" y="0"/>
                </a:lnTo>
                <a:lnTo>
                  <a:pt x="1248155" y="0"/>
                </a:lnTo>
                <a:lnTo>
                  <a:pt x="1274945" y="5333"/>
                </a:lnTo>
                <a:lnTo>
                  <a:pt x="1296733" y="19811"/>
                </a:lnTo>
                <a:lnTo>
                  <a:pt x="1311378" y="41147"/>
                </a:lnTo>
                <a:lnTo>
                  <a:pt x="1316736" y="67055"/>
                </a:lnTo>
                <a:lnTo>
                  <a:pt x="1316736" y="339851"/>
                </a:lnTo>
                <a:lnTo>
                  <a:pt x="1311378" y="366641"/>
                </a:lnTo>
                <a:lnTo>
                  <a:pt x="1296733" y="388429"/>
                </a:lnTo>
                <a:lnTo>
                  <a:pt x="1274945" y="403074"/>
                </a:lnTo>
                <a:lnTo>
                  <a:pt x="1248155" y="408431"/>
                </a:lnTo>
                <a:lnTo>
                  <a:pt x="68580" y="408431"/>
                </a:lnTo>
                <a:lnTo>
                  <a:pt x="41790" y="403074"/>
                </a:lnTo>
                <a:lnTo>
                  <a:pt x="20002" y="388429"/>
                </a:lnTo>
                <a:lnTo>
                  <a:pt x="5357" y="366641"/>
                </a:lnTo>
                <a:lnTo>
                  <a:pt x="0" y="339851"/>
                </a:lnTo>
                <a:lnTo>
                  <a:pt x="0" y="67055"/>
                </a:lnTo>
                <a:close/>
              </a:path>
            </a:pathLst>
          </a:custGeom>
          <a:ln w="16764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23" name="object 23"/>
          <p:cNvSpPr txBox="1"/>
          <p:nvPr/>
        </p:nvSpPr>
        <p:spPr>
          <a:xfrm>
            <a:off x="2003420" y="2653570"/>
            <a:ext cx="915669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使用性能</a:t>
            </a:r>
            <a:endParaRPr sz="1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23332" y="3205734"/>
            <a:ext cx="1053083" cy="1235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5" name="object 25"/>
          <p:cNvSpPr/>
          <p:nvPr/>
        </p:nvSpPr>
        <p:spPr>
          <a:xfrm>
            <a:off x="4879720" y="3259073"/>
            <a:ext cx="938783" cy="7985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6" name="object 26"/>
          <p:cNvSpPr/>
          <p:nvPr/>
        </p:nvSpPr>
        <p:spPr>
          <a:xfrm>
            <a:off x="4879720" y="3259073"/>
            <a:ext cx="939165" cy="798830"/>
          </a:xfrm>
          <a:custGeom>
            <a:avLst/>
            <a:gdLst/>
            <a:ahLst/>
            <a:cxnLst/>
            <a:rect l="l" t="t" r="r" b="b"/>
            <a:pathLst>
              <a:path w="939165" h="798829">
                <a:moveTo>
                  <a:pt x="0" y="0"/>
                </a:moveTo>
                <a:lnTo>
                  <a:pt x="938783" y="0"/>
                </a:lnTo>
                <a:lnTo>
                  <a:pt x="938783" y="798576"/>
                </a:lnTo>
                <a:lnTo>
                  <a:pt x="0" y="798576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27" name="object 27"/>
          <p:cNvSpPr txBox="1"/>
          <p:nvPr/>
        </p:nvSpPr>
        <p:spPr>
          <a:xfrm>
            <a:off x="4827905" y="3210305"/>
            <a:ext cx="1042669" cy="1226820"/>
          </a:xfrm>
          <a:prstGeom prst="rect">
            <a:avLst/>
          </a:prstGeom>
          <a:ln w="6096">
            <a:solidFill>
              <a:srgbClr val="5B9AD4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210185">
              <a:lnSpc>
                <a:spcPct val="100000"/>
              </a:lnSpc>
            </a:pPr>
            <a:r>
              <a:rPr sz="1200" spc="20" dirty="0">
                <a:latin typeface="微软雅黑" panose="020B0503020204020204" charset="-122"/>
                <a:cs typeface="微软雅黑" panose="020B0503020204020204" charset="-122"/>
              </a:rPr>
              <a:t>铸造性能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11113" y="4589525"/>
            <a:ext cx="1053083" cy="12405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9" name="object 29"/>
          <p:cNvSpPr/>
          <p:nvPr/>
        </p:nvSpPr>
        <p:spPr>
          <a:xfrm>
            <a:off x="6170549" y="4645914"/>
            <a:ext cx="938783" cy="7985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0" name="object 30"/>
          <p:cNvSpPr/>
          <p:nvPr/>
        </p:nvSpPr>
        <p:spPr>
          <a:xfrm>
            <a:off x="6297549" y="4772914"/>
            <a:ext cx="939165" cy="798830"/>
          </a:xfrm>
          <a:custGeom>
            <a:avLst/>
            <a:gdLst/>
            <a:ahLst/>
            <a:cxnLst/>
            <a:rect l="l" t="t" r="r" b="b"/>
            <a:pathLst>
              <a:path w="939165" h="798829">
                <a:moveTo>
                  <a:pt x="0" y="0"/>
                </a:moveTo>
                <a:lnTo>
                  <a:pt x="938783" y="0"/>
                </a:lnTo>
                <a:lnTo>
                  <a:pt x="938783" y="798575"/>
                </a:lnTo>
                <a:lnTo>
                  <a:pt x="0" y="79857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31" name="object 31"/>
          <p:cNvSpPr txBox="1"/>
          <p:nvPr/>
        </p:nvSpPr>
        <p:spPr>
          <a:xfrm>
            <a:off x="6117208" y="4597146"/>
            <a:ext cx="1043940" cy="1226820"/>
          </a:xfrm>
          <a:prstGeom prst="rect">
            <a:avLst/>
          </a:prstGeom>
          <a:ln w="6096">
            <a:solidFill>
              <a:srgbClr val="5B9AD4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289560">
              <a:lnSpc>
                <a:spcPct val="100000"/>
              </a:lnSpc>
            </a:pPr>
            <a:r>
              <a:rPr sz="1200" spc="20" dirty="0">
                <a:latin typeface="微软雅黑" panose="020B0503020204020204" charset="-122"/>
                <a:cs typeface="微软雅黑" panose="020B0503020204020204" charset="-122"/>
              </a:rPr>
              <a:t>焊接性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823332" y="4572762"/>
            <a:ext cx="1053083" cy="12405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3" name="object 33"/>
          <p:cNvSpPr/>
          <p:nvPr/>
        </p:nvSpPr>
        <p:spPr>
          <a:xfrm>
            <a:off x="4879720" y="4629150"/>
            <a:ext cx="938783" cy="7985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4" name="object 34"/>
          <p:cNvSpPr/>
          <p:nvPr/>
        </p:nvSpPr>
        <p:spPr>
          <a:xfrm>
            <a:off x="4879720" y="4629150"/>
            <a:ext cx="939165" cy="798830"/>
          </a:xfrm>
          <a:custGeom>
            <a:avLst/>
            <a:gdLst/>
            <a:ahLst/>
            <a:cxnLst/>
            <a:rect l="l" t="t" r="r" b="b"/>
            <a:pathLst>
              <a:path w="939165" h="798829">
                <a:moveTo>
                  <a:pt x="0" y="0"/>
                </a:moveTo>
                <a:lnTo>
                  <a:pt x="938783" y="0"/>
                </a:lnTo>
                <a:lnTo>
                  <a:pt x="938783" y="798575"/>
                </a:lnTo>
                <a:lnTo>
                  <a:pt x="0" y="79857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35" name="object 35"/>
          <p:cNvSpPr txBox="1"/>
          <p:nvPr/>
        </p:nvSpPr>
        <p:spPr>
          <a:xfrm>
            <a:off x="4827905" y="4580382"/>
            <a:ext cx="1042669" cy="1226820"/>
          </a:xfrm>
          <a:prstGeom prst="rect">
            <a:avLst/>
          </a:prstGeom>
          <a:ln w="6096">
            <a:solidFill>
              <a:srgbClr val="5B9AD4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85090">
              <a:lnSpc>
                <a:spcPct val="100000"/>
              </a:lnSpc>
            </a:pPr>
            <a:r>
              <a:rPr sz="1150" spc="-10" dirty="0">
                <a:latin typeface="微软雅黑" panose="020B0503020204020204" charset="-122"/>
                <a:cs typeface="微软雅黑" panose="020B0503020204020204" charset="-122"/>
              </a:rPr>
              <a:t>切削加工性能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115685" y="3222497"/>
            <a:ext cx="1057655" cy="12359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7" name="object 37"/>
          <p:cNvSpPr/>
          <p:nvPr/>
        </p:nvSpPr>
        <p:spPr>
          <a:xfrm>
            <a:off x="6176644" y="3275837"/>
            <a:ext cx="938783" cy="7985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8" name="object 38"/>
          <p:cNvSpPr/>
          <p:nvPr/>
        </p:nvSpPr>
        <p:spPr>
          <a:xfrm>
            <a:off x="6176644" y="3275837"/>
            <a:ext cx="939165" cy="798830"/>
          </a:xfrm>
          <a:custGeom>
            <a:avLst/>
            <a:gdLst/>
            <a:ahLst/>
            <a:cxnLst/>
            <a:rect l="l" t="t" r="r" b="b"/>
            <a:pathLst>
              <a:path w="939165" h="798829">
                <a:moveTo>
                  <a:pt x="0" y="0"/>
                </a:moveTo>
                <a:lnTo>
                  <a:pt x="938783" y="0"/>
                </a:lnTo>
                <a:lnTo>
                  <a:pt x="938783" y="798575"/>
                </a:lnTo>
                <a:lnTo>
                  <a:pt x="0" y="79857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39" name="object 39"/>
          <p:cNvSpPr txBox="1"/>
          <p:nvPr/>
        </p:nvSpPr>
        <p:spPr>
          <a:xfrm>
            <a:off x="6123304" y="3227070"/>
            <a:ext cx="1043940" cy="1226820"/>
          </a:xfrm>
          <a:prstGeom prst="rect">
            <a:avLst/>
          </a:prstGeom>
          <a:ln w="6096">
            <a:solidFill>
              <a:srgbClr val="5B9AD4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211455">
              <a:lnSpc>
                <a:spcPct val="100000"/>
              </a:lnSpc>
            </a:pPr>
            <a:r>
              <a:rPr sz="1200" spc="20" dirty="0">
                <a:latin typeface="微软雅黑" panose="020B0503020204020204" charset="-122"/>
                <a:cs typeface="微软雅黑" panose="020B0503020204020204" charset="-122"/>
              </a:rPr>
              <a:t>锻造性能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338445" y="2614421"/>
            <a:ext cx="1335023" cy="4221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1" name="object 41"/>
          <p:cNvSpPr/>
          <p:nvPr/>
        </p:nvSpPr>
        <p:spPr>
          <a:xfrm>
            <a:off x="5344540" y="2620517"/>
            <a:ext cx="1324610" cy="411480"/>
          </a:xfrm>
          <a:custGeom>
            <a:avLst/>
            <a:gdLst/>
            <a:ahLst/>
            <a:cxnLst/>
            <a:rect l="l" t="t" r="r" b="b"/>
            <a:pathLst>
              <a:path w="1324609" h="411479">
                <a:moveTo>
                  <a:pt x="0" y="68579"/>
                </a:moveTo>
                <a:lnTo>
                  <a:pt x="5357" y="41790"/>
                </a:lnTo>
                <a:lnTo>
                  <a:pt x="20002" y="20002"/>
                </a:lnTo>
                <a:lnTo>
                  <a:pt x="41790" y="5357"/>
                </a:lnTo>
                <a:lnTo>
                  <a:pt x="68580" y="0"/>
                </a:lnTo>
                <a:lnTo>
                  <a:pt x="1255775" y="0"/>
                </a:lnTo>
                <a:lnTo>
                  <a:pt x="1282565" y="5357"/>
                </a:lnTo>
                <a:lnTo>
                  <a:pt x="1304353" y="20002"/>
                </a:lnTo>
                <a:lnTo>
                  <a:pt x="1318998" y="41790"/>
                </a:lnTo>
                <a:lnTo>
                  <a:pt x="1324355" y="68579"/>
                </a:lnTo>
                <a:lnTo>
                  <a:pt x="1324355" y="342899"/>
                </a:lnTo>
                <a:lnTo>
                  <a:pt x="1318998" y="369689"/>
                </a:lnTo>
                <a:lnTo>
                  <a:pt x="1304353" y="391477"/>
                </a:lnTo>
                <a:lnTo>
                  <a:pt x="1282565" y="406122"/>
                </a:lnTo>
                <a:lnTo>
                  <a:pt x="1255775" y="411479"/>
                </a:lnTo>
                <a:lnTo>
                  <a:pt x="68580" y="411479"/>
                </a:lnTo>
                <a:lnTo>
                  <a:pt x="41790" y="406122"/>
                </a:lnTo>
                <a:lnTo>
                  <a:pt x="20002" y="391477"/>
                </a:lnTo>
                <a:lnTo>
                  <a:pt x="5357" y="369689"/>
                </a:lnTo>
                <a:lnTo>
                  <a:pt x="0" y="342899"/>
                </a:lnTo>
                <a:lnTo>
                  <a:pt x="0" y="68579"/>
                </a:lnTo>
                <a:close/>
              </a:path>
            </a:pathLst>
          </a:custGeom>
          <a:ln w="16763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 txBox="1"/>
          <p:nvPr/>
        </p:nvSpPr>
        <p:spPr>
          <a:xfrm>
            <a:off x="5499490" y="2655092"/>
            <a:ext cx="915669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工艺性能</a:t>
            </a:r>
            <a:endParaRPr sz="17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  <p:bldP spid="19" grpId="1" animBg="1"/>
      <p:bldP spid="20" grpId="1" animBg="1"/>
      <p:bldP spid="21" grpId="1" animBg="1"/>
      <p:bldP spid="22" grpId="1" animBg="1"/>
      <p:bldP spid="23" grpId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2" grpId="1" animBg="1"/>
      <p:bldP spid="33" grpId="1" animBg="1"/>
      <p:bldP spid="34" grpId="1" animBg="1"/>
      <p:bldP spid="35" grpId="1" animBg="1"/>
      <p:bldP spid="36" grpId="1" animBg="1"/>
      <p:bldP spid="37" grpId="1" animBg="1"/>
      <p:bldP spid="38" grpId="1" animBg="1"/>
      <p:bldP spid="39" grpId="1" animBg="1"/>
      <p:bldP spid="40" grpId="1" animBg="1"/>
      <p:bldP spid="41" grpId="1" animBg="1"/>
      <p:bldP spid="4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/>
          <p:nvPr/>
        </p:nvSpPr>
        <p:spPr>
          <a:xfrm>
            <a:off x="700785" y="3105911"/>
            <a:ext cx="3473195" cy="231495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3"/>
          <p:cNvSpPr/>
          <p:nvPr/>
        </p:nvSpPr>
        <p:spPr>
          <a:xfrm>
            <a:off x="1608328" y="2424937"/>
            <a:ext cx="1060704" cy="420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object 4"/>
          <p:cNvSpPr txBox="1"/>
          <p:nvPr/>
        </p:nvSpPr>
        <p:spPr>
          <a:xfrm>
            <a:off x="1897436" y="2464024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密度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10785" y="3105911"/>
            <a:ext cx="3471672" cy="2314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6"/>
          <p:cNvSpPr/>
          <p:nvPr/>
        </p:nvSpPr>
        <p:spPr>
          <a:xfrm>
            <a:off x="1419351" y="2207005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1420875" y="2642870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8" name="object 8"/>
          <p:cNvSpPr txBox="1"/>
          <p:nvPr/>
        </p:nvSpPr>
        <p:spPr>
          <a:xfrm>
            <a:off x="831215" y="1833880"/>
            <a:ext cx="1471295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物理性能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8130" y="2501900"/>
            <a:ext cx="483679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密度是指单位体积金属的质量，单位为</a:t>
            </a:r>
            <a:r>
              <a:rPr sz="1800" spc="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kg/m</a:t>
            </a:r>
            <a:r>
              <a:rPr sz="1800" spc="15" baseline="27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endParaRPr sz="1800" baseline="27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9110" y="1063625"/>
            <a:ext cx="3590290" cy="513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0"/>
          <p:cNvSpPr txBox="1"/>
          <p:nvPr/>
        </p:nvSpPr>
        <p:spPr>
          <a:xfrm>
            <a:off x="562610" y="1124585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11" grpId="0"/>
      <p:bldP spid="2" grpId="1" animBg="1"/>
      <p:bldP spid="3" grpId="1" animBg="1"/>
      <p:bldP spid="4" grpId="1"/>
      <p:bldP spid="5" grpId="1" animBg="1"/>
      <p:bldP spid="6" grpId="1" animBg="1"/>
      <p:bldP spid="7" grpId="1" animBg="1"/>
      <p:bldP spid="8" grpId="1" animBg="1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/>
          <p:nvPr/>
        </p:nvSpPr>
        <p:spPr>
          <a:xfrm>
            <a:off x="518287" y="3517392"/>
            <a:ext cx="2564891" cy="189433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3"/>
          <p:cNvSpPr/>
          <p:nvPr/>
        </p:nvSpPr>
        <p:spPr>
          <a:xfrm>
            <a:off x="2351659" y="5111496"/>
            <a:ext cx="731520" cy="315595"/>
          </a:xfrm>
          <a:custGeom>
            <a:avLst/>
            <a:gdLst/>
            <a:ahLst/>
            <a:cxnLst/>
            <a:rect l="l" t="t" r="r" b="b"/>
            <a:pathLst>
              <a:path w="731520" h="315595">
                <a:moveTo>
                  <a:pt x="0" y="0"/>
                </a:moveTo>
                <a:lnTo>
                  <a:pt x="731520" y="0"/>
                </a:lnTo>
                <a:lnTo>
                  <a:pt x="731520" y="315467"/>
                </a:lnTo>
                <a:lnTo>
                  <a:pt x="0" y="315467"/>
                </a:lnTo>
                <a:lnTo>
                  <a:pt x="0" y="0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5" name="object 5"/>
          <p:cNvSpPr txBox="1"/>
          <p:nvPr/>
        </p:nvSpPr>
        <p:spPr>
          <a:xfrm>
            <a:off x="2367534" y="5137275"/>
            <a:ext cx="73152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6002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冶炼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91331" y="3528060"/>
            <a:ext cx="2564891" cy="1894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5126228" y="5125212"/>
            <a:ext cx="730250" cy="317500"/>
          </a:xfrm>
          <a:custGeom>
            <a:avLst/>
            <a:gdLst/>
            <a:ahLst/>
            <a:cxnLst/>
            <a:rect l="l" t="t" r="r" b="b"/>
            <a:pathLst>
              <a:path w="730250" h="317500">
                <a:moveTo>
                  <a:pt x="0" y="0"/>
                </a:moveTo>
                <a:lnTo>
                  <a:pt x="729996" y="0"/>
                </a:lnTo>
                <a:lnTo>
                  <a:pt x="729996" y="316991"/>
                </a:lnTo>
                <a:lnTo>
                  <a:pt x="0" y="316991"/>
                </a:lnTo>
                <a:lnTo>
                  <a:pt x="0" y="0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9" name="object 9"/>
          <p:cNvSpPr txBox="1"/>
          <p:nvPr/>
        </p:nvSpPr>
        <p:spPr>
          <a:xfrm>
            <a:off x="5147818" y="5148010"/>
            <a:ext cx="73025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58115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锻压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50661" y="3528060"/>
            <a:ext cx="2564891" cy="1894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7884033" y="5119116"/>
            <a:ext cx="731520" cy="315595"/>
          </a:xfrm>
          <a:custGeom>
            <a:avLst/>
            <a:gdLst/>
            <a:ahLst/>
            <a:cxnLst/>
            <a:rect l="l" t="t" r="r" b="b"/>
            <a:pathLst>
              <a:path w="731520" h="315595">
                <a:moveTo>
                  <a:pt x="0" y="0"/>
                </a:moveTo>
                <a:lnTo>
                  <a:pt x="731520" y="0"/>
                </a:lnTo>
                <a:lnTo>
                  <a:pt x="731520" y="315467"/>
                </a:lnTo>
                <a:lnTo>
                  <a:pt x="0" y="315467"/>
                </a:lnTo>
                <a:lnTo>
                  <a:pt x="0" y="0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p/>
        </p:txBody>
      </p:sp>
      <p:sp>
        <p:nvSpPr>
          <p:cNvPr id="13" name="object 13"/>
          <p:cNvSpPr txBox="1"/>
          <p:nvPr/>
        </p:nvSpPr>
        <p:spPr>
          <a:xfrm>
            <a:off x="7884033" y="5137245"/>
            <a:ext cx="73152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59385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切削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26995" y="2535555"/>
            <a:ext cx="6315710" cy="292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金属或合金从固态向液态转变时的温度，其单位一般为℃</a:t>
            </a:r>
            <a:r>
              <a:rPr lang="zh-CN"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sz="1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64818" y="2496692"/>
            <a:ext cx="1060704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" name="object 16"/>
          <p:cNvSpPr txBox="1"/>
          <p:nvPr/>
        </p:nvSpPr>
        <p:spPr>
          <a:xfrm>
            <a:off x="1721886" y="2535779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熔点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5841" y="227876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8" name="object 18"/>
          <p:cNvSpPr/>
          <p:nvPr/>
        </p:nvSpPr>
        <p:spPr>
          <a:xfrm>
            <a:off x="1277365" y="271462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9" name="object 19"/>
          <p:cNvSpPr txBox="1"/>
          <p:nvPr/>
        </p:nvSpPr>
        <p:spPr>
          <a:xfrm>
            <a:off x="687705" y="1905635"/>
            <a:ext cx="1535430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物理性能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499110" y="1207135"/>
            <a:ext cx="3590290" cy="513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" name="object 10"/>
          <p:cNvSpPr txBox="1"/>
          <p:nvPr/>
        </p:nvSpPr>
        <p:spPr>
          <a:xfrm>
            <a:off x="562610" y="1268095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  <p:bldP spid="7" grpId="0" animBg="1"/>
      <p:bldP spid="9" grpId="0"/>
      <p:bldP spid="10" grpId="0" animBg="1"/>
      <p:bldP spid="11" grpId="0" animBg="1"/>
      <p:bldP spid="13" grpId="0"/>
      <p:bldP spid="14" grpId="0"/>
      <p:bldP spid="15" grpId="0" animBg="1"/>
      <p:bldP spid="16" grpId="0"/>
      <p:bldP spid="17" grpId="0" animBg="1"/>
      <p:bldP spid="18" grpId="0" animBg="1"/>
      <p:bldP spid="19" grpId="0" animBg="1"/>
      <p:bldP spid="2" grpId="1" animBg="1"/>
      <p:bldP spid="3" grpId="1" animBg="1"/>
      <p:bldP spid="5" grpId="1"/>
      <p:bldP spid="6" grpId="1" animBg="1"/>
      <p:bldP spid="7" grpId="1" animBg="1"/>
      <p:bldP spid="9" grpId="1"/>
      <p:bldP spid="10" grpId="1" animBg="1"/>
      <p:bldP spid="11" grpId="1" animBg="1"/>
      <p:bldP spid="13" grpId="1"/>
      <p:bldP spid="14" grpId="1"/>
      <p:bldP spid="15" grpId="1" animBg="1"/>
      <p:bldP spid="16" grpId="1"/>
      <p:bldP spid="17" grpId="1" animBg="1"/>
      <p:bldP spid="18" grpId="1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2"/>
          <p:cNvSpPr txBox="1"/>
          <p:nvPr/>
        </p:nvSpPr>
        <p:spPr>
          <a:xfrm>
            <a:off x="2770430" y="2276281"/>
            <a:ext cx="5747385" cy="67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5080" indent="488950">
              <a:lnSpc>
                <a:spcPct val="119000"/>
              </a:lnSpc>
              <a:spcBef>
                <a:spcPts val="95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金属材</a:t>
            </a:r>
            <a:r>
              <a:rPr sz="180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料</a:t>
            </a: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传导热量的</a:t>
            </a:r>
            <a:r>
              <a:rPr sz="1800" spc="35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</a:t>
            </a: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力，一般用</a:t>
            </a:r>
            <a:r>
              <a:rPr sz="1800" spc="35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</a:t>
            </a:r>
            <a:r>
              <a:rPr sz="1800" spc="15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导率来衡量， </a:t>
            </a: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热导率大表示金属的导热性好。</a:t>
            </a:r>
            <a:endParaRPr sz="1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496061" y="3398520"/>
            <a:ext cx="2677667" cy="211683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4" name="object 4"/>
          <p:cNvSpPr/>
          <p:nvPr/>
        </p:nvSpPr>
        <p:spPr>
          <a:xfrm>
            <a:off x="3229609" y="3406140"/>
            <a:ext cx="2665475" cy="2104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5" name="object 5"/>
          <p:cNvSpPr/>
          <p:nvPr/>
        </p:nvSpPr>
        <p:spPr>
          <a:xfrm>
            <a:off x="5955537" y="3406140"/>
            <a:ext cx="2667000" cy="2104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" name="object 8"/>
          <p:cNvSpPr/>
          <p:nvPr/>
        </p:nvSpPr>
        <p:spPr>
          <a:xfrm>
            <a:off x="1608328" y="2353182"/>
            <a:ext cx="1060704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7" name="object 9"/>
          <p:cNvSpPr txBox="1"/>
          <p:nvPr/>
        </p:nvSpPr>
        <p:spPr>
          <a:xfrm>
            <a:off x="1752560" y="2393779"/>
            <a:ext cx="73914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导热性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1419351" y="213525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9" name="object 11"/>
          <p:cNvSpPr/>
          <p:nvPr/>
        </p:nvSpPr>
        <p:spPr>
          <a:xfrm>
            <a:off x="1420875" y="257111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20" name="object 12"/>
          <p:cNvSpPr txBox="1"/>
          <p:nvPr/>
        </p:nvSpPr>
        <p:spPr>
          <a:xfrm>
            <a:off x="831215" y="1762125"/>
            <a:ext cx="1508125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物理性能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object 9"/>
          <p:cNvSpPr/>
          <p:nvPr/>
        </p:nvSpPr>
        <p:spPr>
          <a:xfrm>
            <a:off x="499110" y="1135380"/>
            <a:ext cx="3590290" cy="513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10"/>
          <p:cNvSpPr txBox="1"/>
          <p:nvPr/>
        </p:nvSpPr>
        <p:spPr>
          <a:xfrm>
            <a:off x="562610" y="1196340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  <p:bldP spid="12" grpId="1"/>
      <p:bldP spid="13" grpId="1" animBg="1"/>
      <p:bldP spid="14" grpId="1" animBg="1"/>
      <p:bldP spid="15" grpId="1" animBg="1"/>
      <p:bldP spid="16" grpId="1" animBg="1"/>
      <p:bldP spid="17" grpId="1"/>
      <p:bldP spid="18" grpId="1" animBg="1"/>
      <p:bldP spid="19" grpId="1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/>
        </p:nvSpPr>
        <p:spPr>
          <a:xfrm>
            <a:off x="2920038" y="2407593"/>
            <a:ext cx="2878455" cy="292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金属材料传导电流的能力。</a:t>
            </a:r>
            <a:endParaRPr sz="1800" spc="20" dirty="0">
              <a:solidFill>
                <a:srgbClr val="3F3F3F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70830" y="3241548"/>
            <a:ext cx="3212591" cy="231647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804799" y="3241548"/>
            <a:ext cx="3215639" cy="2316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1608328" y="2353182"/>
            <a:ext cx="1060704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8"/>
          <p:cNvSpPr txBox="1"/>
          <p:nvPr/>
        </p:nvSpPr>
        <p:spPr>
          <a:xfrm>
            <a:off x="1752560" y="2393779"/>
            <a:ext cx="73914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导电性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19351" y="213525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1420875" y="257111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11"/>
          <p:cNvSpPr txBox="1"/>
          <p:nvPr/>
        </p:nvSpPr>
        <p:spPr>
          <a:xfrm>
            <a:off x="831215" y="1762125"/>
            <a:ext cx="1441450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物理性能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9"/>
          <p:cNvSpPr/>
          <p:nvPr/>
        </p:nvSpPr>
        <p:spPr>
          <a:xfrm>
            <a:off x="570865" y="1135380"/>
            <a:ext cx="3590290" cy="513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10"/>
          <p:cNvSpPr txBox="1"/>
          <p:nvPr/>
        </p:nvSpPr>
        <p:spPr>
          <a:xfrm>
            <a:off x="634365" y="1196340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  <p:bldP spid="8" grpId="0"/>
      <p:bldP spid="9" grpId="0" animBg="1"/>
      <p:bldP spid="10" grpId="0" animBg="1"/>
      <p:bldP spid="11" grpId="0" animBg="1"/>
      <p:bldP spid="2" grpId="1"/>
      <p:bldP spid="3" grpId="1" animBg="1"/>
      <p:bldP spid="4" grpId="1" animBg="1"/>
      <p:bldP spid="7" grpId="1" animBg="1"/>
      <p:bldP spid="8" grpId="1"/>
      <p:bldP spid="9" grpId="1" animBg="1"/>
      <p:bldP spid="10" grpId="1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2"/>
          <p:cNvSpPr/>
          <p:nvPr/>
        </p:nvSpPr>
        <p:spPr>
          <a:xfrm>
            <a:off x="5860428" y="2689284"/>
            <a:ext cx="2570855" cy="341909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3" name="object 3"/>
          <p:cNvSpPr txBox="1"/>
          <p:nvPr/>
        </p:nvSpPr>
        <p:spPr>
          <a:xfrm>
            <a:off x="2788458" y="2392269"/>
            <a:ext cx="5969635" cy="292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金属材料在受热时体积会增大，这种现象称为热膨胀性。</a:t>
            </a:r>
            <a:endParaRPr sz="1800" spc="20" dirty="0">
              <a:solidFill>
                <a:srgbClr val="3F3F3F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995800" y="3573272"/>
            <a:ext cx="1705355" cy="142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5" name="object 5"/>
          <p:cNvSpPr/>
          <p:nvPr/>
        </p:nvSpPr>
        <p:spPr>
          <a:xfrm>
            <a:off x="734186" y="3288557"/>
            <a:ext cx="3246302" cy="97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" name="object 6"/>
          <p:cNvSpPr/>
          <p:nvPr/>
        </p:nvSpPr>
        <p:spPr>
          <a:xfrm>
            <a:off x="896619" y="4436497"/>
            <a:ext cx="2791967" cy="1293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7" name="object 9"/>
          <p:cNvSpPr/>
          <p:nvPr/>
        </p:nvSpPr>
        <p:spPr>
          <a:xfrm>
            <a:off x="1464818" y="2353182"/>
            <a:ext cx="1252727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" name="object 10"/>
          <p:cNvSpPr txBox="1"/>
          <p:nvPr/>
        </p:nvSpPr>
        <p:spPr>
          <a:xfrm>
            <a:off x="1573992" y="2392269"/>
            <a:ext cx="97663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热膨胀性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1"/>
          <p:cNvSpPr/>
          <p:nvPr/>
        </p:nvSpPr>
        <p:spPr>
          <a:xfrm>
            <a:off x="1275841" y="213525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20" name="object 12"/>
          <p:cNvSpPr/>
          <p:nvPr/>
        </p:nvSpPr>
        <p:spPr>
          <a:xfrm>
            <a:off x="1277365" y="257111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21" name="object 13"/>
          <p:cNvSpPr txBox="1"/>
          <p:nvPr/>
        </p:nvSpPr>
        <p:spPr>
          <a:xfrm>
            <a:off x="687705" y="1762125"/>
            <a:ext cx="1511300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物理性能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object 9"/>
          <p:cNvSpPr/>
          <p:nvPr/>
        </p:nvSpPr>
        <p:spPr>
          <a:xfrm>
            <a:off x="570865" y="1135380"/>
            <a:ext cx="3590290" cy="5137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10"/>
          <p:cNvSpPr txBox="1"/>
          <p:nvPr/>
        </p:nvSpPr>
        <p:spPr>
          <a:xfrm>
            <a:off x="634365" y="1196340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12" grpId="1" animBg="1"/>
      <p:bldP spid="13" grpId="1"/>
      <p:bldP spid="14" grpId="1" animBg="1"/>
      <p:bldP spid="15" grpId="1" animBg="1"/>
      <p:bldP spid="16" grpId="1" animBg="1"/>
      <p:bldP spid="17" grpId="1" animBg="1"/>
      <p:bldP spid="18" grpId="1"/>
      <p:bldP spid="19" grpId="1" animBg="1"/>
      <p:bldP spid="20" grpId="1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/>
        </p:nvSpPr>
        <p:spPr>
          <a:xfrm>
            <a:off x="3104773" y="2476214"/>
            <a:ext cx="2878455" cy="292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金属导磁的性能称为磁性。</a:t>
            </a:r>
            <a:endParaRPr sz="1800" spc="20" dirty="0">
              <a:solidFill>
                <a:srgbClr val="3F3F3F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3798" y="3275076"/>
            <a:ext cx="3383280" cy="236982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4745989" y="3243072"/>
            <a:ext cx="3453383" cy="2406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5"/>
          <p:cNvSpPr txBox="1"/>
          <p:nvPr/>
        </p:nvSpPr>
        <p:spPr>
          <a:xfrm>
            <a:off x="5789379" y="3288325"/>
            <a:ext cx="121412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无磁性材料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23593" y="2424937"/>
            <a:ext cx="1060704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" name="object 9"/>
          <p:cNvSpPr txBox="1"/>
          <p:nvPr/>
        </p:nvSpPr>
        <p:spPr>
          <a:xfrm>
            <a:off x="2112701" y="2464024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磁性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4616" y="2207005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1636140" y="2642870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2" name="object 12"/>
          <p:cNvSpPr txBox="1"/>
          <p:nvPr/>
        </p:nvSpPr>
        <p:spPr>
          <a:xfrm>
            <a:off x="1046480" y="1833880"/>
            <a:ext cx="1567815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物理性能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07261" y="4515611"/>
            <a:ext cx="1219200" cy="518159"/>
          </a:xfrm>
          <a:custGeom>
            <a:avLst/>
            <a:gdLst/>
            <a:ahLst/>
            <a:cxnLst/>
            <a:rect l="l" t="t" r="r" b="b"/>
            <a:pathLst>
              <a:path w="1219200" h="518160">
                <a:moveTo>
                  <a:pt x="0" y="259080"/>
                </a:moveTo>
                <a:lnTo>
                  <a:pt x="14054" y="203450"/>
                </a:lnTo>
                <a:lnTo>
                  <a:pt x="54237" y="152003"/>
                </a:lnTo>
                <a:lnTo>
                  <a:pt x="117579" y="105997"/>
                </a:lnTo>
                <a:lnTo>
                  <a:pt x="157007" y="85427"/>
                </a:lnTo>
                <a:lnTo>
                  <a:pt x="201112" y="66688"/>
                </a:lnTo>
                <a:lnTo>
                  <a:pt x="249521" y="49938"/>
                </a:lnTo>
                <a:lnTo>
                  <a:pt x="301864" y="35334"/>
                </a:lnTo>
                <a:lnTo>
                  <a:pt x="357771" y="23032"/>
                </a:lnTo>
                <a:lnTo>
                  <a:pt x="416868" y="13191"/>
                </a:lnTo>
                <a:lnTo>
                  <a:pt x="478787" y="5967"/>
                </a:lnTo>
                <a:lnTo>
                  <a:pt x="543154" y="1518"/>
                </a:lnTo>
                <a:lnTo>
                  <a:pt x="609600" y="0"/>
                </a:lnTo>
                <a:lnTo>
                  <a:pt x="676045" y="1518"/>
                </a:lnTo>
                <a:lnTo>
                  <a:pt x="740412" y="5967"/>
                </a:lnTo>
                <a:lnTo>
                  <a:pt x="802331" y="13191"/>
                </a:lnTo>
                <a:lnTo>
                  <a:pt x="861428" y="23032"/>
                </a:lnTo>
                <a:lnTo>
                  <a:pt x="917335" y="35334"/>
                </a:lnTo>
                <a:lnTo>
                  <a:pt x="969678" y="49938"/>
                </a:lnTo>
                <a:lnTo>
                  <a:pt x="1018087" y="66688"/>
                </a:lnTo>
                <a:lnTo>
                  <a:pt x="1062192" y="85427"/>
                </a:lnTo>
                <a:lnTo>
                  <a:pt x="1101620" y="105997"/>
                </a:lnTo>
                <a:lnTo>
                  <a:pt x="1136000" y="128241"/>
                </a:lnTo>
                <a:lnTo>
                  <a:pt x="1188134" y="177125"/>
                </a:lnTo>
                <a:lnTo>
                  <a:pt x="1215624" y="230820"/>
                </a:lnTo>
                <a:lnTo>
                  <a:pt x="1219200" y="259080"/>
                </a:lnTo>
                <a:lnTo>
                  <a:pt x="1215624" y="287339"/>
                </a:lnTo>
                <a:lnTo>
                  <a:pt x="1188134" y="341034"/>
                </a:lnTo>
                <a:lnTo>
                  <a:pt x="1136000" y="389918"/>
                </a:lnTo>
                <a:lnTo>
                  <a:pt x="1101620" y="412162"/>
                </a:lnTo>
                <a:lnTo>
                  <a:pt x="1062192" y="432732"/>
                </a:lnTo>
                <a:lnTo>
                  <a:pt x="1018087" y="451471"/>
                </a:lnTo>
                <a:lnTo>
                  <a:pt x="969678" y="468221"/>
                </a:lnTo>
                <a:lnTo>
                  <a:pt x="917335" y="482825"/>
                </a:lnTo>
                <a:lnTo>
                  <a:pt x="861428" y="495127"/>
                </a:lnTo>
                <a:lnTo>
                  <a:pt x="802331" y="504968"/>
                </a:lnTo>
                <a:lnTo>
                  <a:pt x="740412" y="512192"/>
                </a:lnTo>
                <a:lnTo>
                  <a:pt x="676045" y="516641"/>
                </a:lnTo>
                <a:lnTo>
                  <a:pt x="609600" y="518160"/>
                </a:lnTo>
                <a:lnTo>
                  <a:pt x="543154" y="516641"/>
                </a:lnTo>
                <a:lnTo>
                  <a:pt x="478787" y="512192"/>
                </a:lnTo>
                <a:lnTo>
                  <a:pt x="416868" y="504968"/>
                </a:lnTo>
                <a:lnTo>
                  <a:pt x="357771" y="495127"/>
                </a:lnTo>
                <a:lnTo>
                  <a:pt x="301864" y="482825"/>
                </a:lnTo>
                <a:lnTo>
                  <a:pt x="249521" y="468221"/>
                </a:lnTo>
                <a:lnTo>
                  <a:pt x="201112" y="451471"/>
                </a:lnTo>
                <a:lnTo>
                  <a:pt x="157007" y="432732"/>
                </a:lnTo>
                <a:lnTo>
                  <a:pt x="117579" y="412162"/>
                </a:lnTo>
                <a:lnTo>
                  <a:pt x="83199" y="389918"/>
                </a:lnTo>
                <a:lnTo>
                  <a:pt x="31065" y="341034"/>
                </a:lnTo>
                <a:lnTo>
                  <a:pt x="3575" y="287339"/>
                </a:lnTo>
                <a:lnTo>
                  <a:pt x="0" y="259080"/>
                </a:lnTo>
              </a:path>
            </a:pathLst>
          </a:custGeom>
          <a:ln w="22859">
            <a:solidFill>
              <a:srgbClr val="ED7C31"/>
            </a:solidFill>
          </a:ln>
        </p:spPr>
        <p:txBody>
          <a:bodyPr wrap="square" lIns="0" tIns="0" rIns="0" bIns="0" rtlCol="0"/>
          <a:p/>
        </p:txBody>
      </p:sp>
      <p:sp>
        <p:nvSpPr>
          <p:cNvPr id="5" name="object 9"/>
          <p:cNvSpPr/>
          <p:nvPr/>
        </p:nvSpPr>
        <p:spPr>
          <a:xfrm>
            <a:off x="570865" y="1207135"/>
            <a:ext cx="3590290" cy="513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10"/>
          <p:cNvSpPr txBox="1"/>
          <p:nvPr/>
        </p:nvSpPr>
        <p:spPr>
          <a:xfrm>
            <a:off x="634365" y="1268095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2" grpId="1"/>
      <p:bldP spid="3" grpId="1" animBg="1"/>
      <p:bldP spid="4" grpId="1" animBg="1"/>
      <p:bldP spid="7" grpId="1"/>
      <p:bldP spid="8" grpId="1" animBg="1"/>
      <p:bldP spid="9" grpId="1"/>
      <p:bldP spid="10" grpId="1" animBg="1"/>
      <p:bldP spid="11" grpId="1" animBg="1"/>
      <p:bldP spid="12" grpId="1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/>
          <p:nvPr/>
        </p:nvSpPr>
        <p:spPr>
          <a:xfrm>
            <a:off x="4638674" y="3429127"/>
            <a:ext cx="2849879" cy="210464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3"/>
          <p:cNvSpPr/>
          <p:nvPr/>
        </p:nvSpPr>
        <p:spPr>
          <a:xfrm>
            <a:off x="1308735" y="3429127"/>
            <a:ext cx="2851403" cy="2104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5"/>
          <p:cNvSpPr/>
          <p:nvPr/>
        </p:nvSpPr>
        <p:spPr>
          <a:xfrm>
            <a:off x="1507998" y="2476372"/>
            <a:ext cx="1178051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6"/>
          <p:cNvSpPr txBox="1"/>
          <p:nvPr/>
        </p:nvSpPr>
        <p:spPr>
          <a:xfrm>
            <a:off x="1720837" y="2516969"/>
            <a:ext cx="73914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耐蚀性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1319021" y="2258440"/>
            <a:ext cx="1905" cy="436245"/>
          </a:xfrm>
          <a:custGeom>
            <a:avLst/>
            <a:gdLst/>
            <a:ahLst/>
            <a:cxnLst/>
            <a:rect l="l" t="t" r="r" b="b"/>
            <a:pathLst>
              <a:path w="1905" h="436244">
                <a:moveTo>
                  <a:pt x="0" y="0"/>
                </a:moveTo>
                <a:lnTo>
                  <a:pt x="1524" y="435863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0" name="object 8"/>
          <p:cNvSpPr/>
          <p:nvPr/>
        </p:nvSpPr>
        <p:spPr>
          <a:xfrm>
            <a:off x="1320545" y="269430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8" y="0"/>
                </a:lnTo>
              </a:path>
            </a:pathLst>
          </a:custGeom>
          <a:ln w="10668">
            <a:solidFill>
              <a:srgbClr val="7E7E7E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9"/>
          <p:cNvSpPr txBox="1"/>
          <p:nvPr/>
        </p:nvSpPr>
        <p:spPr>
          <a:xfrm>
            <a:off x="730885" y="1885315"/>
            <a:ext cx="1845310" cy="31940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34925" rIns="0" bIns="0" rtlCol="0">
            <a:spAutoFit/>
          </a:bodyPr>
          <a:p>
            <a:pPr marL="80645">
              <a:lnSpc>
                <a:spcPct val="100000"/>
              </a:lnSpc>
              <a:spcBef>
                <a:spcPts val="275"/>
              </a:spcBef>
            </a:pPr>
            <a:r>
              <a:rPr 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化学性能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71140" y="2381250"/>
            <a:ext cx="5276215" cy="67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5080" indent="487680">
              <a:lnSpc>
                <a:spcPct val="119000"/>
              </a:lnSpc>
              <a:spcBef>
                <a:spcPts val="95"/>
              </a:spcBef>
            </a:pPr>
            <a:r>
              <a:rPr sz="1800" spc="2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耐蚀性是指金属材料在常温下抵抗氧、水蒸气及其他化学介质腐蚀破坏的能力。</a:t>
            </a:r>
            <a:endParaRPr sz="1800" spc="20" dirty="0">
              <a:solidFill>
                <a:srgbClr val="3F3F3F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5" name="object 9"/>
          <p:cNvSpPr/>
          <p:nvPr/>
        </p:nvSpPr>
        <p:spPr>
          <a:xfrm>
            <a:off x="570865" y="1207135"/>
            <a:ext cx="3590290" cy="513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10"/>
          <p:cNvSpPr txBox="1"/>
          <p:nvPr/>
        </p:nvSpPr>
        <p:spPr>
          <a:xfrm>
            <a:off x="634365" y="1268095"/>
            <a:ext cx="3526790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一、金属材料的使用性能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2" grpId="1" animBg="1"/>
      <p:bldP spid="3" grpId="1" animBg="1"/>
      <p:bldP spid="7" grpId="1" animBg="1"/>
      <p:bldP spid="8" grpId="1"/>
      <p:bldP spid="9" grpId="1" animBg="1"/>
      <p:bldP spid="10" grpId="1" animBg="1"/>
      <p:bldP spid="11" grpId="1" animBg="1"/>
      <p:bldP spid="12" grpId="1"/>
    </p:bldLst>
  </p:timing>
</p:sld>
</file>

<file path=ppt/tags/tag1.xml><?xml version="1.0" encoding="utf-8"?>
<p:tagLst xmlns:p="http://schemas.openxmlformats.org/presentationml/2006/main">
  <p:tag name="COMMONDATA" val="eyJoZGlkIjoiMjdmNWIxM2Y0M2U5NTQ0ZWEwNTY5YWI4NmYyNGExZDc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1016</Words>
  <Application>WPS 演示</Application>
  <PresentationFormat>在屏幕上显示</PresentationFormat>
  <Paragraphs>231</Paragraphs>
  <Slides>18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楷体_GB2312</vt:lpstr>
      <vt:lpstr>新宋体</vt:lpstr>
      <vt:lpstr>黑体</vt:lpstr>
      <vt:lpstr>Times New Roman</vt:lpstr>
      <vt:lpstr>微软雅黑</vt:lpstr>
      <vt:lpstr>Calibri</vt:lpstr>
      <vt:lpstr>Wingdings</vt:lpstr>
      <vt:lpstr>Arial Unicode MS</vt:lpstr>
      <vt:lpstr>Wingdings</vt:lpstr>
      <vt:lpstr>默认设计模板</vt:lpstr>
      <vt:lpstr>1_默认设计模板</vt:lpstr>
      <vt:lpstr>2_默认设计模板</vt:lpstr>
      <vt:lpstr>3_默认设计模板</vt:lpstr>
      <vt:lpstr>4_默认设计模板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胡君</dc:creator>
  <cp:lastModifiedBy>柯基宝宝</cp:lastModifiedBy>
  <cp:revision>343</cp:revision>
  <dcterms:created xsi:type="dcterms:W3CDTF">2011-08-04T15:40:00Z</dcterms:created>
  <dcterms:modified xsi:type="dcterms:W3CDTF">2022-07-20T05:43:51Z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A282BC970BCF47B99750341C74D4DCCE</vt:lpwstr>
  </property>
</Properties>
</file>