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  <p:sldMasterId id="2147483708" r:id="rId6"/>
    <p:sldMasterId id="2147483723" r:id="rId7"/>
  </p:sldMasterIdLst>
  <p:notesMasterIdLst>
    <p:notesMasterId r:id="rId9"/>
  </p:notesMasterIdLst>
  <p:handoutMasterIdLst>
    <p:handoutMasterId r:id="rId21"/>
  </p:handoutMasterIdLst>
  <p:sldIdLst>
    <p:sldId id="279" r:id="rId8"/>
    <p:sldId id="434" r:id="rId10"/>
    <p:sldId id="401" r:id="rId11"/>
    <p:sldId id="316" r:id="rId12"/>
    <p:sldId id="426" r:id="rId13"/>
    <p:sldId id="417" r:id="rId14"/>
    <p:sldId id="416" r:id="rId15"/>
    <p:sldId id="415" r:id="rId16"/>
    <p:sldId id="427" r:id="rId17"/>
    <p:sldId id="418" r:id="rId18"/>
    <p:sldId id="419" r:id="rId19"/>
    <p:sldId id="403" r:id="rId20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SYSTE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7172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5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69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331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5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5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54.xml"/><Relationship Id="rId5" Type="http://schemas.openxmlformats.org/officeDocument/2006/relationships/image" Target="../media/image14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54.xml"/><Relationship Id="rId5" Type="http://schemas.openxmlformats.org/officeDocument/2006/relationships/image" Target="../media/image15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54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54.xml"/><Relationship Id="rId5" Type="http://schemas.openxmlformats.org/officeDocument/2006/relationships/image" Target="../media/image13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54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68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04" name="矩形 287766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5" name="矩形 287774"/>
          <p:cNvSpPr/>
          <p:nvPr/>
        </p:nvSpPr>
        <p:spPr>
          <a:xfrm>
            <a:off x="622300" y="1606550"/>
            <a:ext cx="7899400" cy="42259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400" dirty="0">
                <a:latin typeface="黑体" panose="02010609060101010101" pitchFamily="2" charset="-122"/>
                <a:ea typeface="黑体" panose="02010609060101010101" pitchFamily="2" charset="-122"/>
              </a:rPr>
              <a:t>4-4   </a:t>
            </a:r>
            <a:r>
              <a:rPr lang="zh-CN" altLang="zh-CN" sz="4400" dirty="0">
                <a:latin typeface="黑体" panose="02010609060101010101" pitchFamily="2" charset="-122"/>
                <a:ea typeface="黑体" panose="02010609060101010101" pitchFamily="2" charset="-122"/>
              </a:rPr>
              <a:t>弹簧</a:t>
            </a:r>
            <a:r>
              <a:rPr lang="zh-CN" altLang="en-US" sz="480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2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662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662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663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663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663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6636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7450" y="1052513"/>
            <a:ext cx="33956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三、圆柱螺旋弹簧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1404938" y="1619250"/>
            <a:ext cx="38639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、圆柱螺旋弹簧的端部结构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13" y="2392363"/>
            <a:ext cx="274320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160463" y="2486025"/>
            <a:ext cx="3522662" cy="2554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压缩弹簧在自由状态下，各圈间留有一定的间距，以备承载时变形。弹簧除参加变形的有效圈数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外，两端各有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0.75-1.75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圈并紧不参与变形，并紧的几圈称为死圈或支承圈。支承圈的端部有磨平端（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YⅠ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型）和不磨平端（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YⅢ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41" name="矩形 1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67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867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867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867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7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868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868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8684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2565400"/>
            <a:ext cx="3798888" cy="2392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87450" y="1052513"/>
            <a:ext cx="32813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三、圆柱螺旋弹簧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99"/>
          <p:cNvSpPr txBox="1"/>
          <p:nvPr/>
        </p:nvSpPr>
        <p:spPr>
          <a:xfrm>
            <a:off x="1358900" y="1893888"/>
            <a:ext cx="36703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、圆柱螺旋弹簧的端部结构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6350" y="2843213"/>
            <a:ext cx="2909888" cy="1630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拉伸弹簧各圈间并紧，端部钩环有三种形式，半圆形（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LⅠ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型）、圆形（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LⅡ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型）和可转型（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LⅧ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型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9" name="矩形 2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78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072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3072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072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3072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2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3072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073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32" name="矩形 1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90888" y="863600"/>
            <a:ext cx="3397250" cy="25828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8825" y="3617913"/>
            <a:ext cx="3405188" cy="244316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1863" y="3617913"/>
            <a:ext cx="2774950" cy="2443163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p>
            <a:pPr marL="478790" indent="-443230">
              <a:spcBef>
                <a:spcPts val="1150"/>
              </a:spcBef>
              <a:buClr>
                <a:srgbClr val="000000"/>
              </a:buClr>
              <a:buFont typeface="Wingdings" panose="05000000000000000000"/>
              <a:buChar char=""/>
              <a:tabLst>
                <a:tab pos="479425" algn="l"/>
              </a:tabLst>
            </a:pPr>
            <a:r>
              <a:rPr lang="zh-CN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圆柱螺旋弹簧</a:t>
            </a:r>
            <a:endParaRPr lang="zh-CN"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478790" indent="-443230">
              <a:spcBef>
                <a:spcPts val="1150"/>
              </a:spcBef>
              <a:buClr>
                <a:srgbClr val="000000"/>
              </a:buClr>
              <a:buFont typeface="Wingdings" panose="05000000000000000000"/>
              <a:buChar char=""/>
              <a:tabLst>
                <a:tab pos="479425" algn="l"/>
              </a:tabLst>
            </a:pPr>
            <a:r>
              <a:rPr lang="zh-CN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圆锥螺旋弹簧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98805" indent="-563245">
              <a:spcBef>
                <a:spcPts val="1560"/>
              </a:spcBef>
              <a:buFont typeface="Wingdings" panose="05000000000000000000"/>
              <a:buChar char=""/>
              <a:tabLst>
                <a:tab pos="598805" algn="l"/>
                <a:tab pos="599440" algn="l"/>
              </a:tabLst>
            </a:pPr>
            <a:r>
              <a:rPr lang="zh-CN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碟形弹簧</a:t>
            </a:r>
            <a:endParaRPr lang="zh-CN"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98805" indent="-563245">
              <a:spcBef>
                <a:spcPts val="1560"/>
              </a:spcBef>
              <a:buFont typeface="Wingdings" panose="05000000000000000000"/>
              <a:buChar char=""/>
              <a:tabLst>
                <a:tab pos="598805" algn="l"/>
                <a:tab pos="599440" algn="l"/>
              </a:tabLst>
            </a:pPr>
            <a:r>
              <a:rPr lang="zh-CN"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盘簧</a:t>
            </a:r>
            <a:endParaRPr lang="zh-CN" b="0" spc="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98805" indent="-563245">
              <a:spcBef>
                <a:spcPts val="1560"/>
              </a:spcBef>
              <a:buFont typeface="Wingdings" panose="05000000000000000000"/>
              <a:buChar char=""/>
              <a:tabLst>
                <a:tab pos="598805" algn="l"/>
                <a:tab pos="599440" algn="l"/>
              </a:tabLst>
            </a:pPr>
            <a:r>
              <a:rPr lang="zh-CN" b="0" spc="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板弹簧</a:t>
            </a:r>
            <a:endParaRPr lang="zh-CN" b="0" spc="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7450" y="1938338"/>
            <a:ext cx="2103438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3195"/>
              </a:lnSpc>
            </a:pPr>
            <a:r>
              <a:rPr 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弹簧的功用</a:t>
            </a:r>
            <a:endParaRPr lang="zh-CN" b="0" spc="-55" baseline="3000" noProof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8888" y="4633913"/>
            <a:ext cx="202565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3195"/>
              </a:lnSpc>
            </a:pPr>
            <a:r>
              <a:rPr 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b="0" spc="-55" noProof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弹簧类型</a:t>
            </a:r>
            <a:endParaRPr lang="zh-CN" b="0" spc="-55" baseline="3000" noProof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504825" y="1079500"/>
            <a:ext cx="1109663" cy="508000"/>
          </a:xfrm>
        </p:spPr>
        <p:txBody>
          <a:bodyPr vert="horz" wrap="square" lIns="0" tIns="15240" rIns="0" bIns="0" rtlCol="0">
            <a:spAutoFit/>
          </a:bodyPr>
          <a:p>
            <a:pPr marL="12700" marR="0" indent="0" algn="ctr" defTabSz="914400" rtl="0" eaLnBrk="1" fontAlgn="base" latinLnBrk="0" hangingPunct="1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</a:t>
            </a:r>
            <a:r>
              <a:rPr kumimoji="0" sz="3200" b="0" i="0" u="none" strike="noStrike" kern="1200" cap="none" spc="20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结</a:t>
            </a:r>
            <a:endParaRPr kumimoji="0" sz="3200" b="0" i="0" u="none" strike="noStrike" kern="1200" cap="none" spc="20" normalizeH="0" baseline="0" noProof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4" name="object 27"/>
          <p:cNvSpPr txBox="1"/>
          <p:nvPr/>
        </p:nvSpPr>
        <p:spPr>
          <a:xfrm>
            <a:off x="3435350" y="920750"/>
            <a:ext cx="3338513" cy="23533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控制机构的运动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缓冲和吸振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改变机器构件的固有频率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储存能量</a:t>
            </a:r>
            <a:endParaRPr b="0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1280"/>
              </a:spcBef>
              <a:buFont typeface="Wingdings" panose="05000000000000000000"/>
              <a:buChar char=""/>
              <a:tabLst>
                <a:tab pos="393700" algn="l"/>
              </a:tabLst>
            </a:pP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测量力</a:t>
            </a:r>
            <a:endParaRPr lang="zh-CN" b="0" spc="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8" grpId="0"/>
      <p:bldP spid="24" grpId="0" bldLvl="0" animBg="1"/>
      <p:bldP spid="23" grpId="0"/>
      <p:bldP spid="26" grpId="0" bldLvl="0" animBg="1"/>
      <p:bldP spid="12" grpId="0"/>
      <p:bldP spid="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52" name="矩形 287766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6788" y="1176338"/>
            <a:ext cx="666432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问：你在日常生活和实习中见到过哪些种类的弹簧，在机器中起到的作用又有何不同？</a:t>
            </a:r>
            <a:endParaRPr lang="zh-CN" alt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5213" y="2768600"/>
            <a:ext cx="2581275" cy="1320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沙发弹簧；</a:t>
            </a:r>
            <a:endParaRPr lang="zh-CN" altLang="zh-CN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弹簧秤中的弹簧；</a:t>
            </a:r>
            <a:endParaRPr lang="zh-CN" altLang="zh-CN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汽车和火车的弹簧；</a:t>
            </a:r>
            <a:endParaRPr lang="zh-CN" altLang="zh-CN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zh-CN" b="0">
                <a:latin typeface="Times New Roman" panose="02020603050405020304" pitchFamily="18" charset="0"/>
                <a:ea typeface="宋体" panose="02010600030101010101" pitchFamily="2" charset="-122"/>
              </a:rPr>
              <a:t>自动笔回弹的弹簧等。</a:t>
            </a:r>
            <a:endParaRPr lang="zh-CN" alt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75" y="2432050"/>
            <a:ext cx="3233738" cy="242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0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291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1229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29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229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229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29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60" name="文本占位符 335874"/>
          <p:cNvSpPr>
            <a:spLocks noGrp="1"/>
          </p:cNvSpPr>
          <p:nvPr>
            <p:ph idx="4294967295"/>
          </p:nvPr>
        </p:nvSpPr>
        <p:spPr>
          <a:xfrm>
            <a:off x="1033463" y="1838325"/>
            <a:ext cx="4029075" cy="3733800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en-US" sz="2000" dirty="0">
                <a:latin typeface="宋体" panose="02010600030101010101" pitchFamily="2" charset="-122"/>
              </a:rPr>
              <a:t>控制机构运动。例如内燃机上的阀门弹簧和制动器上的控制弹簧。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r>
              <a:rPr lang="zh-CN" altLang="en-US" sz="2000" dirty="0">
                <a:latin typeface="宋体" panose="02010600030101010101" pitchFamily="2" charset="-122"/>
              </a:rPr>
              <a:t>缓冲和吸振。例如汽车、火车车厢下的减震弹簧和各种减震器用的弹簧。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r>
              <a:rPr lang="zh-CN" altLang="en-US" sz="2000" dirty="0">
                <a:latin typeface="宋体" panose="02010600030101010101" pitchFamily="2" charset="-122"/>
              </a:rPr>
              <a:t>改变机器构件的固有频率。避免共振，例如用于压缩机和电动机的弹性支座的弹簧。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r>
              <a:rPr lang="zh-CN" altLang="en-US" sz="2000" dirty="0">
                <a:latin typeface="宋体" panose="02010600030101010101" pitchFamily="2" charset="-122"/>
              </a:rPr>
              <a:t>储存能量。例如钟表发条。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r>
              <a:rPr lang="zh-CN" altLang="en-US" sz="2000" dirty="0">
                <a:latin typeface="宋体" panose="02010600030101010101" pitchFamily="2" charset="-122"/>
              </a:rPr>
              <a:t>测量力。例如弹簧秤中的弹簧。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1033463" y="1155700"/>
            <a:ext cx="3498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一、弹簧的功用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237" name="对象 3"/>
          <p:cNvGraphicFramePr/>
          <p:nvPr/>
        </p:nvGraphicFramePr>
        <p:xfrm>
          <a:off x="5516563" y="2106613"/>
          <a:ext cx="2073275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476625" imgH="5057775" progId="Paint.Picture">
                  <p:embed/>
                </p:oleObj>
              </mc:Choice>
              <mc:Fallback>
                <p:oleObj name="" r:id="rId3" imgW="3476625" imgH="50577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6563" y="2106613"/>
                        <a:ext cx="2073275" cy="3195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矩形 2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6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260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charRg st="6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260">
                                            <p:txEl>
                                              <p:charRg st="6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charRg st="10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0260">
                                            <p:txEl>
                                              <p:charRg st="101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charRg st="11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260">
                                            <p:txEl>
                                              <p:charRg st="114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2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33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434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434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434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434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434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3538" name="文本框 533537"/>
          <p:cNvSpPr txBox="1"/>
          <p:nvPr/>
        </p:nvSpPr>
        <p:spPr>
          <a:xfrm>
            <a:off x="1547813" y="2160588"/>
            <a:ext cx="217011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按形状不同分：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4" name="文本占位符 338946"/>
          <p:cNvSpPr>
            <a:spLocks noGrp="1"/>
          </p:cNvSpPr>
          <p:nvPr>
            <p:ph idx="4294967295"/>
          </p:nvPr>
        </p:nvSpPr>
        <p:spPr>
          <a:xfrm>
            <a:off x="952500" y="2619375"/>
            <a:ext cx="7634288" cy="720725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zh-CN" sz="2000" dirty="0">
                <a:latin typeface="宋体" panose="02010600030101010101" pitchFamily="2" charset="-122"/>
              </a:rPr>
              <a:t>圆柱螺旋弹簧、圆锥螺旋弹簧、碟形弹簧、盘簧、板弹簧。</a:t>
            </a:r>
            <a:endParaRPr lang="zh-CN" altLang="zh-CN" sz="20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00" y="1123950"/>
            <a:ext cx="5314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二、弹簧的类型、特点和弹簧材料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1187450" y="1657350"/>
            <a:ext cx="293528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1、弹簧的类型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022725"/>
            <a:ext cx="2528888" cy="78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6999288" y="5086350"/>
            <a:ext cx="217487" cy="201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板弹簧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741738"/>
            <a:ext cx="179387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258888" y="5176838"/>
            <a:ext cx="1106487" cy="23971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蝶形弹簧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525" y="3471863"/>
            <a:ext cx="2392363" cy="161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7" name="矩形 2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28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533538" grpId="0"/>
      <p:bldP spid="11284" grpId="0" uiExpand="1" build="p"/>
      <p:bldP spid="2" grpId="0"/>
      <p:bldP spid="4" grpId="0"/>
      <p:bldP spid="14" grpId="0" bldLvl="0" animBg="1"/>
      <p:bldP spid="8" grpId="0" bldLvl="0" animBg="1"/>
      <p:bldP spid="1128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38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638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38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639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639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4863" y="1019175"/>
            <a:ext cx="5060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二、弹簧的类型、特点和弹簧材料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969963" y="1550988"/>
            <a:ext cx="26543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1、弹簧的类型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7300" y="2051050"/>
            <a:ext cx="379253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按所承受的载荷不同分：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占位符 338946"/>
          <p:cNvSpPr>
            <a:spLocks noGrp="1"/>
          </p:cNvSpPr>
          <p:nvPr/>
        </p:nvSpPr>
        <p:spPr>
          <a:xfrm>
            <a:off x="896938" y="2582863"/>
            <a:ext cx="59626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Tx/>
              <a:buSzTx/>
              <a:buFontTx/>
              <a:buChar char="•"/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压缩弹簧、拉伸弹簧、扭转弹簧。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432175"/>
            <a:ext cx="2273300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381375"/>
            <a:ext cx="2117725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638" y="3381375"/>
            <a:ext cx="2033587" cy="151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524000" y="5275263"/>
            <a:ext cx="941388" cy="263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压缩弹簧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08450" y="5233988"/>
            <a:ext cx="941388" cy="263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ct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拉伸弹簧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23013" y="5233988"/>
            <a:ext cx="944562" cy="3048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ct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扭转弹簧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6" name="矩形 10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4" grpId="0"/>
      <p:bldP spid="3" grpId="0"/>
      <p:bldP spid="5" grpId="0" uiExpand="1" build="p"/>
      <p:bldP spid="5" grpId="1" bldLvl="0" build="allAtOnce"/>
      <p:bldP spid="10" grpId="0" bldLvl="0" animBg="1"/>
      <p:bldP spid="9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43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843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43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843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3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844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844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8444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8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15" y="981710"/>
            <a:ext cx="6951980" cy="5015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矩形 1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48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048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048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048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8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048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8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049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0492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45" y="1090930"/>
            <a:ext cx="7245985" cy="4829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4" name="矩形 1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81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53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253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253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253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253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53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2540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50913" y="1052513"/>
            <a:ext cx="5314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二、弹簧的类型、特点和弹簧材料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1187450" y="1635125"/>
            <a:ext cx="22161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、弹簧的材料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0913" y="2170113"/>
            <a:ext cx="684847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弹簧在机械中常受冲击性的交变载荷，所以弹簧材料应具有高的弹性极限、疲劳极限，一定的冲击韧度、塑性和良好的热处理性能。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213" y="3425825"/>
            <a:ext cx="68199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常用的弹簧材料有碳素钢，如高碳钢做沙发弹簧；合金钢做汽车减震弹簧。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1250" y="4497388"/>
            <a:ext cx="69151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选择时应考虑弹簧工作条件、功用及经济性等因素，一般优先选用碳素钢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6" name="矩形 5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7" grpId="0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78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222375" y="61785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579" name="组合 287753"/>
          <p:cNvGrpSpPr/>
          <p:nvPr/>
        </p:nvGrpSpPr>
        <p:grpSpPr>
          <a:xfrm>
            <a:off x="0" y="142875"/>
            <a:ext cx="9144000" cy="936625"/>
            <a:chOff x="0" y="73"/>
            <a:chExt cx="5760" cy="590"/>
          </a:xfrm>
        </p:grpSpPr>
        <p:sp>
          <p:nvSpPr>
            <p:cNvPr id="2458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8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458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458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511300" y="624363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4588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36650" y="965200"/>
            <a:ext cx="3594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三、圆柱螺旋弹簧</a:t>
            </a:r>
            <a:endParaRPr lang="zh-CN" altLang="zh-CN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1222375" y="1539875"/>
            <a:ext cx="39655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、圆柱螺旋弹簧的特性及类型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6325" y="2009775"/>
            <a:ext cx="6808788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圆柱螺旋弹簧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由金属弹簧丝按螺旋线卷绕而成，由于制造简便，所以应用广泛。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8863" y="2830513"/>
            <a:ext cx="69342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根据它的功用，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圆柱螺旋弹簧可分为压缩弹簧、拉伸弹簧和扭转弹簧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3911600"/>
            <a:ext cx="2074863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0" y="3911600"/>
            <a:ext cx="1933575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888" y="3857625"/>
            <a:ext cx="1912937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309688" y="5489575"/>
            <a:ext cx="941387" cy="263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压缩弹簧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4463" y="5489575"/>
            <a:ext cx="941387" cy="263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ct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拉伸弹簧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94450" y="5489575"/>
            <a:ext cx="944563" cy="263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t" anchorCtr="0"/>
          <a:p>
            <a:pPr algn="ctr"/>
            <a:r>
              <a:rPr lang="zh-TW" altLang="zh-CN" b="0">
                <a:latin typeface="宋体" panose="02010600030101010101" pitchFamily="2" charset="-122"/>
                <a:ea typeface="宋体" panose="02010600030101010101" pitchFamily="2" charset="-122"/>
              </a:rPr>
              <a:t>扭转弹簧</a:t>
            </a:r>
            <a:endParaRPr lang="zh-TW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99" name="矩形 4"/>
          <p:cNvSpPr/>
          <p:nvPr/>
        </p:nvSpPr>
        <p:spPr>
          <a:xfrm>
            <a:off x="2032000" y="287338"/>
            <a:ext cx="475297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连接 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4-4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弹簧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/>
      <p:bldP spid="7" grpId="0"/>
      <p:bldP spid="6" grpId="0"/>
      <p:bldP spid="2" grpId="0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WPS 演示</Application>
  <PresentationFormat>在屏幕上显示</PresentationFormat>
  <Paragraphs>149</Paragraphs>
  <Slides>12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Wingdings</vt:lpstr>
      <vt:lpstr>微软雅黑</vt:lpstr>
      <vt:lpstr>Arial Unicode MS</vt:lpstr>
      <vt:lpstr>默认设计模板</vt:lpstr>
      <vt:lpstr>4_默认设计模板</vt:lpstr>
      <vt:lpstr>5_默认设计模板</vt:lpstr>
      <vt:lpstr>1_默认设计模板</vt:lpstr>
      <vt:lpstr>2_默认设计模板</vt:lpstr>
      <vt:lpstr>3_默认设计模板</vt:lpstr>
      <vt:lpstr>Paint.Picture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399</cp:revision>
  <dcterms:created xsi:type="dcterms:W3CDTF">2011-08-04T15:40:00Z</dcterms:created>
  <dcterms:modified xsi:type="dcterms:W3CDTF">2022-07-18T13:08:13Z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23C8C90F89804260BB72B02FEB26609A</vt:lpwstr>
  </property>
</Properties>
</file>