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17"/>
  </p:handoutMasterIdLst>
  <p:sldIdLst>
    <p:sldId id="279" r:id="rId5"/>
    <p:sldId id="306" r:id="rId7"/>
    <p:sldId id="280" r:id="rId8"/>
    <p:sldId id="283" r:id="rId9"/>
    <p:sldId id="300" r:id="rId10"/>
    <p:sldId id="299" r:id="rId11"/>
    <p:sldId id="317" r:id="rId12"/>
    <p:sldId id="302" r:id="rId13"/>
    <p:sldId id="303" r:id="rId14"/>
    <p:sldId id="304" r:id="rId15"/>
    <p:sldId id="305" r:id="rId16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191"/>
        <p:guide pos="27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7.GIF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GIF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908175" y="1844675"/>
            <a:ext cx="5257800" cy="36664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6-3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螺旋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传动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67" grpId="0"/>
      <p:bldP spid="2877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649" y="1263395"/>
            <a:ext cx="6144895" cy="3778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" rIns="0" bIns="0" rtlCol="0">
            <a:spAutoFit/>
          </a:bodyPr>
          <a:p>
            <a:pPr marL="164465">
              <a:lnSpc>
                <a:spcPct val="100000"/>
              </a:lnSpc>
              <a:spcBef>
                <a:spcPts val="70"/>
              </a:spcBef>
            </a:pPr>
            <a:r>
              <a:rPr sz="2400" b="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普通螺旋传动</a:t>
            </a:r>
            <a:r>
              <a:rPr sz="2400" b="0"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—</a:t>
            </a:r>
            <a:r>
              <a:rPr sz="2400" b="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从动件移动方向和距离判定</a:t>
            </a:r>
            <a:endParaRPr sz="2400" b="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686" r="993"/>
          <a:stretch>
            <a:fillRect/>
          </a:stretch>
        </p:blipFill>
        <p:spPr>
          <a:xfrm>
            <a:off x="967105" y="2307590"/>
            <a:ext cx="7280275" cy="31743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45" y="1861820"/>
            <a:ext cx="6086475" cy="3133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09395" y="1557020"/>
            <a:ext cx="60153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</a:rPr>
              <a:t>生产生活中的一些常用螺旋传动的机械设备。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>
            <a:lum contrast="36000"/>
          </a:blip>
          <a:stretch>
            <a:fillRect/>
          </a:stretch>
        </p:blipFill>
        <p:spPr>
          <a:xfrm>
            <a:off x="4457065" y="2311400"/>
            <a:ext cx="3067685" cy="2528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2195830" y="5229225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00" b="0">
                <a:ea typeface="宋体" panose="02010600030101010101" pitchFamily="2" charset="-122"/>
              </a:rPr>
              <a:t> </a:t>
            </a:r>
            <a:r>
              <a:rPr lang="zh-CN" sz="1600" b="0">
                <a:ea typeface="宋体" panose="02010600030101010101" pitchFamily="2" charset="-122"/>
              </a:rPr>
              <a:t>台虎钳</a:t>
            </a:r>
            <a:r>
              <a:rPr lang="en-US" altLang="zh-CN" sz="1600" b="0">
                <a:ea typeface="宋体" panose="02010600030101010101" pitchFamily="2" charset="-122"/>
              </a:rPr>
              <a:t>                       </a:t>
            </a:r>
            <a:r>
              <a:rPr lang="zh-CN" altLang="en-US" sz="1600" b="0">
                <a:ea typeface="宋体" panose="02010600030101010101" pitchFamily="2" charset="-122"/>
              </a:rPr>
              <a:t>螺旋输送机构</a:t>
            </a:r>
            <a:endParaRPr lang="zh-CN" altLang="en-US" sz="1600" b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4"/>
          <a:srcRect t="11827" b="13432"/>
          <a:stretch>
            <a:fillRect/>
          </a:stretch>
        </p:blipFill>
        <p:spPr>
          <a:xfrm>
            <a:off x="1361440" y="2327910"/>
            <a:ext cx="3095625" cy="2506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550" y="1310640"/>
            <a:ext cx="7189470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一、螺旋传动的工作原理与特点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1</a:t>
            </a:r>
            <a:r>
              <a:rPr lang="zh-CN" b="0">
                <a:ea typeface="宋体" panose="02010600030101010101" pitchFamily="2" charset="-122"/>
              </a:rPr>
              <a:t>、螺旋传动的工作原理</a:t>
            </a:r>
            <a:endParaRPr lang="zh-CN" b="0">
              <a:ea typeface="宋体" panose="02010600030101010101" pitchFamily="2" charset="-122"/>
            </a:endParaRPr>
          </a:p>
          <a:p>
            <a:r>
              <a:rPr lang="en-US" altLang="zh-CN" b="0">
                <a:ea typeface="宋体" panose="02010600030101010101" pitchFamily="2" charset="-122"/>
              </a:rPr>
              <a:t>   </a:t>
            </a:r>
            <a:r>
              <a:rPr lang="en-US" altLang="zh-CN" sz="1800" b="0">
                <a:ea typeface="宋体" panose="02010600030101010101" pitchFamily="2" charset="-122"/>
              </a:rPr>
              <a:t> </a:t>
            </a:r>
            <a:r>
              <a:rPr lang="zh-CN" altLang="en-US" sz="1800" b="0">
                <a:ea typeface="宋体" panose="02010600030101010101" pitchFamily="2" charset="-122"/>
              </a:rPr>
              <a:t>螺旋传动由螺杆、螺母和机架组成,通过螺杆与螺母之间的相对运动将旋转 运动转变为直线运动,以传递动力(运动)或调整零件之间的相对位置</a:t>
            </a:r>
            <a:r>
              <a:rPr lang="zh-CN" altLang="en-US" b="0">
                <a:ea typeface="宋体" panose="02010600030101010101" pitchFamily="2" charset="-122"/>
              </a:rPr>
              <a:t>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220335" y="2853055"/>
            <a:ext cx="2107565" cy="310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6"/>
          <p:cNvSpPr txBox="1"/>
          <p:nvPr/>
        </p:nvSpPr>
        <p:spPr>
          <a:xfrm>
            <a:off x="6767487" y="4327080"/>
            <a:ext cx="568325" cy="8248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0" spc="4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螺</a:t>
            </a:r>
            <a:r>
              <a:rPr sz="1600" b="0" spc="35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杆</a:t>
            </a:r>
            <a:endParaRPr sz="1600"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1600" b="0" spc="4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螺</a:t>
            </a:r>
            <a:r>
              <a:rPr sz="1600" b="0" spc="35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母</a:t>
            </a:r>
            <a:endParaRPr sz="1600" b="0" spc="35" dirty="0">
              <a:solidFill>
                <a:srgbClr val="10233E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5868035" y="4509135"/>
            <a:ext cx="1010920" cy="76200"/>
          </a:xfrm>
          <a:custGeom>
            <a:avLst/>
            <a:gdLst/>
            <a:ahLst/>
            <a:cxnLst/>
            <a:rect l="l" t="t" r="r" b="b"/>
            <a:pathLst>
              <a:path w="1574165" h="97789">
                <a:moveTo>
                  <a:pt x="1573377" y="97472"/>
                </a:moveTo>
                <a:lnTo>
                  <a:pt x="0" y="12674"/>
                </a:lnTo>
                <a:lnTo>
                  <a:pt x="685" y="0"/>
                </a:lnTo>
                <a:lnTo>
                  <a:pt x="1574063" y="84797"/>
                </a:lnTo>
                <a:lnTo>
                  <a:pt x="1573377" y="97472"/>
                </a:lnTo>
                <a:close/>
              </a:path>
            </a:pathLst>
          </a:custGeom>
          <a:solidFill>
            <a:srgbClr val="10233E"/>
          </a:solidFill>
        </p:spPr>
        <p:txBody>
          <a:bodyPr wrap="square" lIns="0" tIns="0" rIns="0" bIns="0" rtlCol="0"/>
          <a:p/>
        </p:txBody>
      </p:sp>
      <p:sp>
        <p:nvSpPr>
          <p:cNvPr id="7" name="object 5"/>
          <p:cNvSpPr/>
          <p:nvPr/>
        </p:nvSpPr>
        <p:spPr>
          <a:xfrm>
            <a:off x="6084570" y="4869180"/>
            <a:ext cx="682625" cy="172085"/>
          </a:xfrm>
          <a:custGeom>
            <a:avLst/>
            <a:gdLst/>
            <a:ahLst/>
            <a:cxnLst/>
            <a:rect l="l" t="t" r="r" b="b"/>
            <a:pathLst>
              <a:path w="1372870" h="356870">
                <a:moveTo>
                  <a:pt x="1369682" y="356628"/>
                </a:moveTo>
                <a:lnTo>
                  <a:pt x="0" y="12318"/>
                </a:lnTo>
                <a:lnTo>
                  <a:pt x="3098" y="0"/>
                </a:lnTo>
                <a:lnTo>
                  <a:pt x="1372781" y="344309"/>
                </a:lnTo>
                <a:lnTo>
                  <a:pt x="1369682" y="356628"/>
                </a:lnTo>
                <a:close/>
              </a:path>
            </a:pathLst>
          </a:custGeom>
          <a:solidFill>
            <a:srgbClr val="10233E"/>
          </a:solidFill>
        </p:spPr>
        <p:txBody>
          <a:bodyPr wrap="square" lIns="0" tIns="0" rIns="0" bIns="0" rtlCol="0"/>
          <a:p/>
        </p:txBody>
      </p:sp>
      <p:sp>
        <p:nvSpPr>
          <p:cNvPr id="8" name="object 3"/>
          <p:cNvSpPr txBox="1"/>
          <p:nvPr/>
        </p:nvSpPr>
        <p:spPr>
          <a:xfrm>
            <a:off x="1403985" y="3717290"/>
            <a:ext cx="2947035" cy="667385"/>
          </a:xfrm>
          <a:prstGeom prst="rect">
            <a:avLst/>
          </a:prstGeom>
          <a:solidFill>
            <a:srgbClr val="C5D9F0">
              <a:alpha val="50199"/>
            </a:srgbClr>
          </a:solidFill>
        </p:spPr>
        <p:txBody>
          <a:bodyPr vert="horz" wrap="square" lIns="0" tIns="113665" rIns="0" bIns="0" rtlCol="0">
            <a:spAutoFit/>
          </a:bodyPr>
          <a:p>
            <a:pPr marL="232410">
              <a:lnSpc>
                <a:spcPct val="100000"/>
              </a:lnSpc>
              <a:spcBef>
                <a:spcPts val="895"/>
              </a:spcBef>
            </a:pP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1800" b="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螺杆</a:t>
            </a: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螺母</a:t>
            </a: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组成的螺旋副来传递运动和动力</a:t>
            </a:r>
            <a:endParaRPr sz="1800" b="0" spc="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403985" y="4869180"/>
            <a:ext cx="2752725" cy="668020"/>
          </a:xfrm>
          <a:prstGeom prst="rect">
            <a:avLst/>
          </a:prstGeom>
          <a:solidFill>
            <a:srgbClr val="C5D9F0">
              <a:alpha val="50199"/>
            </a:srgbClr>
          </a:solidFill>
        </p:spPr>
        <p:txBody>
          <a:bodyPr vert="horz" wrap="square" lIns="0" tIns="114300" rIns="0" bIns="0" rtlCol="0">
            <a:spAutoFit/>
          </a:bodyPr>
          <a:p>
            <a:pPr marL="232410">
              <a:lnSpc>
                <a:spcPct val="100000"/>
              </a:lnSpc>
              <a:spcBef>
                <a:spcPts val="900"/>
              </a:spcBef>
            </a:pP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将主动件的</a:t>
            </a:r>
            <a:r>
              <a:rPr sz="1800" b="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回转运动</a:t>
            </a: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转变为从动件的</a:t>
            </a:r>
            <a:r>
              <a:rPr sz="1800" b="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直线运动</a:t>
            </a:r>
            <a:endParaRPr sz="1800" b="0" spc="2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3" grpId="0"/>
      <p:bldP spid="4" grpId="0" animBg="1"/>
      <p:bldP spid="6" grpId="0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71550" y="1124585"/>
            <a:ext cx="7291070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b="0">
                <a:ea typeface="宋体" panose="02010600030101010101" pitchFamily="2" charset="-122"/>
              </a:rPr>
              <a:t>、螺旋传动的特点</a:t>
            </a:r>
            <a:endParaRPr lang="zh-CN" b="0">
              <a:ea typeface="宋体" panose="02010600030101010101" pitchFamily="2" charset="-122"/>
            </a:endParaRPr>
          </a:p>
          <a:p>
            <a:r>
              <a:rPr lang="en-US" altLang="zh-CN" sz="1800" b="0">
                <a:ea typeface="宋体" panose="02010600030101010101" pitchFamily="2" charset="-122"/>
              </a:rPr>
              <a:t>    </a:t>
            </a:r>
            <a:r>
              <a:rPr lang="zh-CN" altLang="en-US" sz="1800" b="0">
                <a:ea typeface="宋体" panose="02010600030101010101" pitchFamily="2" charset="-122"/>
              </a:rPr>
              <a:t>根据螺旋副的摩擦性质，螺旋传动机构可分为滑动螺旋机构和滚动螺旋机构。</a:t>
            </a:r>
            <a:r>
              <a:rPr lang="zh-CN" altLang="en-US" sz="1800" b="0">
                <a:ea typeface="宋体" panose="02010600030101010101" pitchFamily="2" charset="-122"/>
                <a:sym typeface="+mn-ea"/>
              </a:rPr>
              <a:t>滑动螺旋机构</a:t>
            </a:r>
            <a:r>
              <a:rPr lang="zh-CN" altLang="en-US" sz="1800" b="0">
                <a:ea typeface="宋体" panose="02010600030101010101" pitchFamily="2" charset="-122"/>
              </a:rPr>
              <a:t>它具有结构简单,工作连续、平稳,传动精度高，承载能力大,易于自锁等优点。它的缺点是摩 擦损失大、定位精度低、传动效率低。滚动螺旋机构在很大程度上克服了滑动螺 旋机构的缺点,但制造成本较高,仅用于高精度的重要传动中。</a:t>
            </a:r>
            <a:endParaRPr lang="zh-CN" altLang="en-US" sz="18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76375" y="3371850"/>
            <a:ext cx="2577465" cy="1823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5003800" y="3429000"/>
            <a:ext cx="2666365" cy="183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510665" y="5589270"/>
            <a:ext cx="62122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0"/>
              <a:t>滑动螺旋机构：台虎钳</a:t>
            </a:r>
            <a:r>
              <a:rPr lang="en-US" altLang="zh-CN" sz="1600" b="0"/>
              <a:t>            </a:t>
            </a:r>
            <a:r>
              <a:rPr lang="zh-CN" altLang="en-US" sz="1600" b="0"/>
              <a:t>滚动螺旋机构：数控车床丝杆</a:t>
            </a:r>
            <a:endParaRPr lang="zh-CN" altLang="en-US" sz="16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0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55650" y="1197292"/>
            <a:ext cx="5080000" cy="1045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400">
                <a:ea typeface="宋体" panose="02010600030101010101" pitchFamily="2" charset="-122"/>
              </a:rPr>
              <a:t>二、螺旋传动的类型和应用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1</a:t>
            </a:r>
            <a:r>
              <a:rPr lang="zh-CN" b="0">
                <a:ea typeface="宋体" panose="02010600030101010101" pitchFamily="2" charset="-122"/>
              </a:rPr>
              <a:t>、滑动螺旋机构</a:t>
            </a:r>
            <a:endParaRPr lang="zh-CN" b="0">
              <a:ea typeface="宋体" panose="02010600030101010101" pitchFamily="2" charset="-122"/>
            </a:endParaRPr>
          </a:p>
          <a:p>
            <a:r>
              <a:rPr lang="zh-CN" altLang="en-US" sz="1800" b="0">
                <a:ea typeface="宋体" panose="02010600030101010101" pitchFamily="2" charset="-122"/>
              </a:rPr>
              <a:t>（</a:t>
            </a:r>
            <a:r>
              <a:rPr lang="en-US" altLang="zh-CN" sz="1800" b="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）单螺旋机构</a:t>
            </a:r>
            <a:endParaRPr lang="zh-CN" altLang="en-US" sz="1800" b="0"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043940" y="2421255"/>
          <a:ext cx="7164070" cy="3740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870"/>
                <a:gridCol w="2514600"/>
                <a:gridCol w="2125980"/>
                <a:gridCol w="2039620"/>
              </a:tblGrid>
              <a:tr h="365760"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单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螺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旋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机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构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实例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工作过程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应用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66814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270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endParaRPr sz="1600" spc="40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螺母：固</a:t>
                      </a:r>
                      <a:r>
                        <a:rPr sz="1600" spc="35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定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螺杆：回转并做直线运</a:t>
                      </a:r>
                      <a:r>
                        <a:rPr sz="1600" spc="35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动</a:t>
                      </a:r>
                      <a:endParaRPr lang="zh-CN" altLang="en-US" sz="1600" spc="35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5621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270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螺杆：固</a:t>
                      </a:r>
                      <a:r>
                        <a:rPr sz="1600" spc="35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定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螺母：回转并做直线运</a:t>
                      </a:r>
                      <a:r>
                        <a:rPr sz="1600" spc="35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动</a:t>
                      </a:r>
                      <a:endParaRPr lang="zh-CN" altLang="en-US" sz="1600" spc="35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908175" y="2914015"/>
            <a:ext cx="1917700" cy="1273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/>
        </p:nvSpPr>
        <p:spPr>
          <a:xfrm>
            <a:off x="4211955" y="2997200"/>
            <a:ext cx="1706245" cy="1071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2268220" y="4509135"/>
            <a:ext cx="1097915" cy="1429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4356100" y="4509135"/>
            <a:ext cx="1269365" cy="1402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062355" y="2132965"/>
          <a:ext cx="7164070" cy="3740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870"/>
                <a:gridCol w="2514600"/>
                <a:gridCol w="2125980"/>
                <a:gridCol w="2039620"/>
              </a:tblGrid>
              <a:tr h="365760"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双螺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旋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机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构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实例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工作过程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应用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66814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endParaRPr sz="1600" spc="40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螺杆：原地回</a:t>
                      </a:r>
                      <a:r>
                        <a:rPr sz="1600" spc="2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转</a:t>
                      </a:r>
                      <a:endParaRPr sz="1600" spc="20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spc="2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螺母：直线运</a:t>
                      </a:r>
                      <a:r>
                        <a:rPr sz="1600" spc="35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动</a:t>
                      </a:r>
                      <a:endParaRPr lang="zh-CN" altLang="en-US" sz="1600" spc="35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5621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endParaRPr sz="1600" spc="40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螺母：原位回</a:t>
                      </a:r>
                      <a:r>
                        <a:rPr sz="1600" spc="2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转 </a:t>
                      </a:r>
                      <a:endParaRPr sz="1600" spc="20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spc="40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螺杆：直线运</a:t>
                      </a:r>
                      <a:r>
                        <a:rPr sz="1600" spc="35" dirty="0"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动</a:t>
                      </a:r>
                      <a:endParaRPr lang="zh-CN" altLang="en-US" sz="1600" spc="35" dirty="0"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01395" y="1412875"/>
            <a:ext cx="2087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b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b="0">
                <a:ea typeface="宋体" panose="02010600030101010101" pitchFamily="2" charset="-122"/>
                <a:sym typeface="+mn-ea"/>
              </a:rPr>
              <a:t>）双螺旋机构</a:t>
            </a:r>
            <a:endParaRPr lang="zh-CN" altLang="en-US"/>
          </a:p>
        </p:txBody>
      </p:sp>
      <p:sp>
        <p:nvSpPr>
          <p:cNvPr id="6" name="object 6"/>
          <p:cNvSpPr/>
          <p:nvPr/>
        </p:nvSpPr>
        <p:spPr>
          <a:xfrm>
            <a:off x="1979930" y="2708910"/>
            <a:ext cx="1624330" cy="124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object 13"/>
          <p:cNvSpPr/>
          <p:nvPr/>
        </p:nvSpPr>
        <p:spPr>
          <a:xfrm>
            <a:off x="4262120" y="2609215"/>
            <a:ext cx="1708150" cy="144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2267585" y="4346575"/>
            <a:ext cx="893445" cy="1131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" name="object 16"/>
          <p:cNvSpPr/>
          <p:nvPr/>
        </p:nvSpPr>
        <p:spPr>
          <a:xfrm>
            <a:off x="4500245" y="4346575"/>
            <a:ext cx="1231900" cy="116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1395" y="1412875"/>
            <a:ext cx="2087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b="0">
                <a:ea typeface="宋体" panose="02010600030101010101" pitchFamily="2" charset="-122"/>
                <a:sym typeface="+mn-ea"/>
              </a:rPr>
              <a:t>、滚珠螺旋机构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15695" y="1864995"/>
            <a:ext cx="71437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0"/>
              <a:t>    </a:t>
            </a:r>
            <a:r>
              <a:rPr lang="zh-CN" altLang="en-US" sz="1800" b="0"/>
              <a:t>螺旋传动是利用螺杆和螺母的啮合来传递动力和运动的机械传动。主要用于将旋转运动转换成直线运动，将转矩转换成推力</a:t>
            </a:r>
            <a:r>
              <a:rPr lang="zh-CN" altLang="en-US" b="0"/>
              <a:t>。</a:t>
            </a:r>
            <a:r>
              <a:rPr lang="zh-CN" altLang="en-US" sz="1800" b="0"/>
              <a:t>但是制造成本高，用于精密传动设备中。</a:t>
            </a:r>
            <a:endParaRPr lang="zh-CN" altLang="en-US" sz="1800" b="0"/>
          </a:p>
        </p:txBody>
      </p:sp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76880" y="29972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8040" y="1188085"/>
            <a:ext cx="428561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普通螺旋传动</a:t>
            </a:r>
            <a:r>
              <a:rPr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从动件移动方向判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定</a:t>
            </a:r>
            <a:endParaRPr lang="zh-CN" altLang="en-US"/>
          </a:p>
        </p:txBody>
      </p:sp>
      <p:sp>
        <p:nvSpPr>
          <p:cNvPr id="4" name="object 4"/>
          <p:cNvSpPr txBox="1"/>
          <p:nvPr/>
        </p:nvSpPr>
        <p:spPr>
          <a:xfrm>
            <a:off x="985774" y="2162047"/>
            <a:ext cx="528955" cy="2390140"/>
          </a:xfrm>
          <a:prstGeom prst="rect">
            <a:avLst/>
          </a:prstGeom>
          <a:solidFill>
            <a:srgbClr val="BEBEBE">
              <a:alpha val="50199"/>
            </a:srgbClr>
          </a:solidFill>
        </p:spPr>
        <p:txBody>
          <a:bodyPr vert="horz" wrap="square" lIns="0" tIns="38735" rIns="0" bIns="0" rtlCol="0">
            <a:spAutoFit/>
          </a:bodyPr>
          <a:p>
            <a:pPr marL="91440" marR="158115" algn="just">
              <a:lnSpc>
                <a:spcPct val="102000"/>
              </a:lnSpc>
              <a:spcBef>
                <a:spcPts val="305"/>
              </a:spcBef>
            </a:pPr>
            <a:r>
              <a:rPr sz="21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左 右 手 螺 旋 法 则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5270" y="2241550"/>
            <a:ext cx="613410" cy="339090"/>
          </a:xfrm>
          <a:prstGeom prst="rect">
            <a:avLst/>
          </a:prstGeom>
          <a:solidFill>
            <a:srgbClr val="0066CC"/>
          </a:solidFill>
        </p:spPr>
        <p:txBody>
          <a:bodyPr vert="horz" wrap="square" lIns="0" tIns="62230" rIns="0" bIns="0" rtlCol="0">
            <a:spAutoFit/>
          </a:bodyPr>
          <a:p>
            <a:pPr marL="91440">
              <a:lnSpc>
                <a:spcPct val="100000"/>
              </a:lnSpc>
              <a:spcBef>
                <a:spcPts val="490"/>
              </a:spcBef>
            </a:pPr>
            <a:r>
              <a:rPr sz="1800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伸</a:t>
            </a:r>
            <a:r>
              <a:rPr sz="1800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手</a:t>
            </a:r>
            <a:endParaRPr sz="1800" spc="3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3525" y="3183255"/>
            <a:ext cx="656590" cy="32131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44450" rIns="0" bIns="0" rtlCol="0">
            <a:spAutoFit/>
          </a:bodyPr>
          <a:p>
            <a:pPr marL="123825">
              <a:lnSpc>
                <a:spcPct val="100000"/>
              </a:lnSpc>
              <a:spcBef>
                <a:spcPts val="350"/>
              </a:spcBef>
            </a:pPr>
            <a:r>
              <a:rPr sz="1800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握</a:t>
            </a:r>
            <a:r>
              <a:rPr sz="1800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拳</a:t>
            </a:r>
            <a:endParaRPr sz="1800" spc="3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4475" y="4212590"/>
            <a:ext cx="656590" cy="32131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44450" rIns="0" bIns="0" rtlCol="0">
            <a:spAutoFit/>
          </a:bodyPr>
          <a:p>
            <a:pPr marL="137795">
              <a:lnSpc>
                <a:spcPct val="100000"/>
              </a:lnSpc>
              <a:spcBef>
                <a:spcPts val="350"/>
              </a:spcBef>
            </a:pPr>
            <a:r>
              <a:rPr sz="1800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伸</a:t>
            </a:r>
            <a:r>
              <a:rPr sz="1800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直</a:t>
            </a:r>
            <a:endParaRPr sz="1800" spc="3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5830" y="2240280"/>
            <a:ext cx="4055745" cy="292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左旋螺纹伸左手、右旋螺纹伸右手</a:t>
            </a:r>
            <a:endParaRPr sz="1800" b="0" spc="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9800" y="3185795"/>
            <a:ext cx="4724400" cy="292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四指顺着螺杆（或螺母）的旋转方向半握拳</a:t>
            </a:r>
            <a:endParaRPr sz="1800" b="0" spc="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0368" y="4203357"/>
            <a:ext cx="1212850" cy="292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大拇指伸直</a:t>
            </a:r>
            <a:endParaRPr sz="1800" b="0" spc="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27405" y="4797425"/>
            <a:ext cx="55079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>
              <a:lnSpc>
                <a:spcPct val="136000"/>
              </a:lnSpc>
              <a:spcBef>
                <a:spcPts val="95"/>
              </a:spcBef>
            </a:pP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“单动</a:t>
            </a:r>
            <a:r>
              <a:rPr sz="1800" b="0" spc="10" dirty="0">
                <a:latin typeface="微软雅黑" panose="020B0503020204020204" charset="-122"/>
                <a:cs typeface="微软雅黑" panose="020B0503020204020204" charset="-122"/>
              </a:rPr>
              <a:t>”:</a:t>
            </a:r>
            <a:r>
              <a:rPr sz="1800" b="0" spc="-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从动件的移动方向与大拇指的指向相同 “双动</a:t>
            </a:r>
            <a:r>
              <a:rPr sz="1800" b="0" spc="10" dirty="0">
                <a:latin typeface="微软雅黑" panose="020B0503020204020204" charset="-122"/>
                <a:cs typeface="微软雅黑" panose="020B0503020204020204" charset="-122"/>
              </a:rPr>
              <a:t>”:</a:t>
            </a:r>
            <a:r>
              <a:rPr sz="1800" b="0" spc="-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0" spc="20" dirty="0">
                <a:latin typeface="微软雅黑" panose="020B0503020204020204" charset="-122"/>
                <a:cs typeface="微软雅黑" panose="020B0503020204020204" charset="-122"/>
              </a:rPr>
              <a:t>从动件的移动方向与大拇指的指向相反</a:t>
            </a:r>
            <a:endParaRPr sz="1800" b="0" spc="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20560" y="1212215"/>
            <a:ext cx="1051560" cy="440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" name="object 17"/>
          <p:cNvSpPr txBox="1"/>
          <p:nvPr/>
        </p:nvSpPr>
        <p:spPr>
          <a:xfrm>
            <a:off x="7127544" y="1710232"/>
            <a:ext cx="83756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左旋螺</a:t>
            </a:r>
            <a:r>
              <a:rPr sz="1600" b="0" spc="-5" dirty="0">
                <a:latin typeface="微软雅黑" panose="020B0503020204020204" charset="-122"/>
                <a:cs typeface="微软雅黑" panose="020B0503020204020204" charset="-122"/>
              </a:rPr>
              <a:t>纹</a:t>
            </a:r>
            <a:endParaRPr sz="1600" b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92315" y="2000885"/>
            <a:ext cx="1029335" cy="140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" name="object 14"/>
          <p:cNvSpPr/>
          <p:nvPr/>
        </p:nvSpPr>
        <p:spPr>
          <a:xfrm>
            <a:off x="7110730" y="3478530"/>
            <a:ext cx="961390" cy="424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5" name="object 15"/>
          <p:cNvSpPr txBox="1"/>
          <p:nvPr/>
        </p:nvSpPr>
        <p:spPr>
          <a:xfrm>
            <a:off x="7164476" y="4014609"/>
            <a:ext cx="83756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右旋螺</a:t>
            </a:r>
            <a:r>
              <a:rPr sz="1600" b="0" spc="-5" dirty="0">
                <a:latin typeface="微软雅黑" panose="020B0503020204020204" charset="-122"/>
                <a:cs typeface="微软雅黑" panose="020B0503020204020204" charset="-122"/>
              </a:rPr>
              <a:t>纹</a:t>
            </a:r>
            <a:endParaRPr sz="1600" b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27240" y="4278630"/>
            <a:ext cx="1040130" cy="1341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3" grpId="0"/>
      <p:bldP spid="4" grpId="0" bldLvl="0" animBg="1"/>
      <p:bldP spid="5" grpId="0" bldLvl="0" animBg="1"/>
      <p:bldP spid="16" grpId="0" animBg="1"/>
      <p:bldP spid="17" grpId="0"/>
      <p:bldP spid="14" grpId="0" animBg="1"/>
      <p:bldP spid="15" grpId="0"/>
      <p:bldP spid="6" grpId="0" bldLvl="0" animBg="1"/>
      <p:bldP spid="11" grpId="0"/>
      <p:bldP spid="22" grpId="0" animBg="1"/>
      <p:bldP spid="23" grpId="0" animBg="1"/>
      <p:bldP spid="7" grpId="0" bldLvl="0" animBg="1"/>
      <p:bldP spid="1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585" y="280035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螺旋传动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1043304" y="1196720"/>
            <a:ext cx="5724525" cy="3778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890" rIns="0" bIns="0" rtlCol="0">
            <a:spAutoFit/>
          </a:bodyPr>
          <a:p>
            <a:pPr marL="410845">
              <a:lnSpc>
                <a:spcPct val="100000"/>
              </a:lnSpc>
              <a:spcBef>
                <a:spcPts val="70"/>
              </a:spcBef>
            </a:pPr>
            <a:r>
              <a:rPr sz="2400" b="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普通螺旋传动</a:t>
            </a:r>
            <a:r>
              <a:rPr sz="2400" b="0"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—</a:t>
            </a:r>
            <a:r>
              <a:rPr sz="2400" b="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从动件移动距离计算</a:t>
            </a:r>
            <a:endParaRPr sz="2400" b="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475486" y="2086571"/>
            <a:ext cx="5732145" cy="284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0" spc="40" dirty="0">
                <a:latin typeface="微软雅黑" panose="020B0503020204020204" charset="-122"/>
                <a:cs typeface="微软雅黑" panose="020B0503020204020204" charset="-122"/>
              </a:rPr>
              <a:t>普通螺旋传动中，从动件的移动距离由</a:t>
            </a:r>
            <a:r>
              <a:rPr sz="2100" b="0" spc="4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导程</a:t>
            </a:r>
            <a:r>
              <a:rPr sz="2100" b="0" spc="40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2100" b="0" spc="3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2100" b="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b="0">
              <a:latin typeface="Times New Roman" panose="02020603050405020304"/>
              <a:cs typeface="Times New Roman" panose="02020603050405020304"/>
            </a:endParaRPr>
          </a:p>
          <a:p>
            <a:pPr marR="742315" algn="ctr">
              <a:lnSpc>
                <a:spcPct val="100000"/>
              </a:lnSpc>
            </a:pPr>
            <a:r>
              <a:rPr sz="3750" b="0" i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 =</a:t>
            </a:r>
            <a:r>
              <a:rPr sz="3750" b="0" i="1" spc="-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750" b="0" i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n·Ph</a:t>
            </a:r>
            <a:endParaRPr sz="3750" b="0">
              <a:latin typeface="Times New Roman" panose="02020603050405020304"/>
              <a:cs typeface="Times New Roman" panose="02020603050405020304"/>
            </a:endParaRPr>
          </a:p>
          <a:p>
            <a:pPr marL="19685" algn="ctr">
              <a:lnSpc>
                <a:spcPct val="100000"/>
              </a:lnSpc>
              <a:spcBef>
                <a:spcPts val="3095"/>
              </a:spcBef>
              <a:tabLst>
                <a:tab pos="1633220" algn="l"/>
              </a:tabLst>
            </a:pPr>
            <a:r>
              <a:rPr sz="1850" b="0" spc="20" dirty="0">
                <a:latin typeface="微软雅黑" panose="020B0503020204020204" charset="-122"/>
                <a:cs typeface="微软雅黑" panose="020B0503020204020204" charset="-122"/>
              </a:rPr>
              <a:t>式中</a:t>
            </a:r>
            <a:r>
              <a:rPr sz="1850" b="0" spc="1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50" b="0" i="1" spc="1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1850" b="0" i="1" spc="4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50" b="0" spc="20" dirty="0">
                <a:latin typeface="微软雅黑" panose="020B0503020204020204" charset="-122"/>
                <a:cs typeface="微软雅黑" panose="020B0503020204020204" charset="-122"/>
              </a:rPr>
              <a:t>——	移动距离，单位</a:t>
            </a:r>
            <a:r>
              <a:rPr sz="1850" b="0" spc="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50" b="0" spc="10" dirty="0">
                <a:latin typeface="微软雅黑" panose="020B0503020204020204" charset="-122"/>
                <a:cs typeface="微软雅黑" panose="020B0503020204020204" charset="-122"/>
              </a:rPr>
              <a:t>mm/min</a:t>
            </a:r>
            <a:endParaRPr sz="1850"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334770">
              <a:lnSpc>
                <a:spcPct val="100000"/>
              </a:lnSpc>
              <a:spcBef>
                <a:spcPts val="1145"/>
              </a:spcBef>
              <a:tabLst>
                <a:tab pos="2226945" algn="l"/>
              </a:tabLst>
            </a:pPr>
            <a:r>
              <a:rPr sz="1850" b="0" i="1" spc="1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1850" b="0" i="1" spc="4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50" b="0" spc="20" dirty="0">
                <a:latin typeface="微软雅黑" panose="020B0503020204020204" charset="-122"/>
                <a:cs typeface="微软雅黑" panose="020B0503020204020204" charset="-122"/>
              </a:rPr>
              <a:t>——	转速，单位为</a:t>
            </a:r>
            <a:r>
              <a:rPr sz="1850" b="0" spc="5" dirty="0">
                <a:latin typeface="微软雅黑" panose="020B0503020204020204" charset="-122"/>
                <a:cs typeface="微软雅黑" panose="020B0503020204020204" charset="-122"/>
              </a:rPr>
              <a:t>r/min</a:t>
            </a:r>
            <a:endParaRPr sz="1850"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264285">
              <a:lnSpc>
                <a:spcPct val="100000"/>
              </a:lnSpc>
              <a:spcBef>
                <a:spcPts val="1145"/>
              </a:spcBef>
              <a:tabLst>
                <a:tab pos="2241550" algn="l"/>
              </a:tabLst>
            </a:pPr>
            <a:r>
              <a:rPr sz="1850" b="0" i="1" spc="5" dirty="0">
                <a:latin typeface="Times New Roman" panose="02020603050405020304"/>
                <a:cs typeface="Times New Roman" panose="02020603050405020304"/>
              </a:rPr>
              <a:t>Ph </a:t>
            </a:r>
            <a:r>
              <a:rPr sz="1850" b="0" spc="20" dirty="0">
                <a:latin typeface="微软雅黑" panose="020B0503020204020204" charset="-122"/>
                <a:cs typeface="微软雅黑" panose="020B0503020204020204" charset="-122"/>
              </a:rPr>
              <a:t>——	导程，单位</a:t>
            </a:r>
            <a:r>
              <a:rPr sz="1850" b="0" spc="15" dirty="0">
                <a:latin typeface="微软雅黑" panose="020B0503020204020204" charset="-122"/>
                <a:cs typeface="微软雅黑" panose="020B0503020204020204" charset="-122"/>
              </a:rPr>
              <a:t>为mm</a:t>
            </a:r>
            <a:endParaRPr sz="1850" b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</p:bldLst>
  </p:timing>
</p:sld>
</file>

<file path=ppt/tags/tag1.xml><?xml version="1.0" encoding="utf-8"?>
<p:tagLst xmlns:p="http://schemas.openxmlformats.org/presentationml/2006/main">
  <p:tag name="KSO_WM_UNIT_TABLE_BEAUTIFY" val="smartTable{04fd79eb-441a-44f1-b00d-043cef08f701}"/>
  <p:tag name="TABLE_ENDDRAG_ORIGIN_RECT" val="564*289"/>
  <p:tag name="TABLE_ENDDRAG_RECT" val="83*188*564*289"/>
</p:tagLst>
</file>

<file path=ppt/tags/tag2.xml><?xml version="1.0" encoding="utf-8"?>
<p:tagLst xmlns:p="http://schemas.openxmlformats.org/presentationml/2006/main">
  <p:tag name="KSO_WM_UNIT_TABLE_BEAUTIFY" val="smartTable{04fd79eb-441a-44f1-b00d-043cef08f701}"/>
  <p:tag name="TABLE_ENDDRAG_ORIGIN_RECT" val="564*289"/>
  <p:tag name="TABLE_ENDDRAG_RECT" val="83*188*564*289"/>
</p:tagLst>
</file>

<file path=ppt/tags/tag3.xml><?xml version="1.0" encoding="utf-8"?>
<p:tagLst xmlns:p="http://schemas.openxmlformats.org/presentationml/2006/main">
  <p:tag name="KSO_WM_UNIT_PLACING_PICTURE_USER_VIEWPORT" val="{&quot;height&quot;:3600,&quot;width&quot;:4800}"/>
</p:tagLst>
</file>

<file path=ppt/tags/tag4.xml><?xml version="1.0" encoding="utf-8"?>
<p:tagLst xmlns:p="http://schemas.openxmlformats.org/presentationml/2006/main">
  <p:tag name="KSO_WPP_MARK_KEY" val="7e0e126d-e5cf-46f6-bedf-42be42292834"/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WPS 演示</Application>
  <PresentationFormat>在屏幕上显示</PresentationFormat>
  <Paragraphs>181</Paragraphs>
  <Slides>11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楷体_GB2312</vt:lpstr>
      <vt:lpstr>新宋体</vt:lpstr>
      <vt:lpstr>黑体</vt:lpstr>
      <vt:lpstr>Times New Roman</vt:lpstr>
      <vt:lpstr>微软雅黑</vt:lpstr>
      <vt:lpstr>Times New Roman</vt:lpstr>
      <vt:lpstr>Arial Unicode MS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341</cp:revision>
  <dcterms:created xsi:type="dcterms:W3CDTF">2011-08-04T15:40:00Z</dcterms:created>
  <dcterms:modified xsi:type="dcterms:W3CDTF">2022-07-19T00:37:10Z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87F3041A65064998AD2BD9C501E4A101</vt:lpwstr>
  </property>
</Properties>
</file>