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  <p:sldMasterId id="2147483678" r:id="rId4"/>
  </p:sldMasterIdLst>
  <p:notesMasterIdLst>
    <p:notesMasterId r:id="rId6"/>
  </p:notesMasterIdLst>
  <p:sldIdLst>
    <p:sldId id="279" r:id="rId5"/>
    <p:sldId id="280" r:id="rId7"/>
    <p:sldId id="311" r:id="rId8"/>
    <p:sldId id="312" r:id="rId9"/>
    <p:sldId id="314" r:id="rId10"/>
    <p:sldId id="315" r:id="rId11"/>
    <p:sldId id="316" r:id="rId12"/>
    <p:sldId id="317" r:id="rId13"/>
    <p:sldId id="284" r:id="rId14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CCCC"/>
    <a:srgbClr val="FF3300"/>
    <a:srgbClr val="FFFF00"/>
    <a:srgbClr val="D60093"/>
    <a:srgbClr val="990099"/>
    <a:srgbClr val="99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-480" y="-96"/>
      </p:cViewPr>
      <p:guideLst>
        <p:guide orient="horz" pos="2221"/>
        <p:guide pos="29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2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页眉占位符 51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123" name="日期占位符 512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3076" name="幻灯片图像占位符 5123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512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126" name="页脚占位符 51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127" name="灯片编号占位符 512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  <p:sp>
        <p:nvSpPr>
          <p:cNvPr id="5122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123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7.xml"/><Relationship Id="rId8" Type="http://schemas.openxmlformats.org/officeDocument/2006/relationships/slideLayout" Target="../slideLayouts/slideLayout36.xml"/><Relationship Id="rId7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tags" Target="../tags/tag1.xml"/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40.xml"/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9" contrast="-70000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4099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4100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4101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2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4103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4104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4105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4106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87767" name="矩形 287766"/>
          <p:cNvSpPr/>
          <p:nvPr/>
        </p:nvSpPr>
        <p:spPr>
          <a:xfrm>
            <a:off x="1352550" y="28003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2-4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圆轴扭转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87775" name="矩形 287774"/>
          <p:cNvSpPr/>
          <p:nvPr/>
        </p:nvSpPr>
        <p:spPr>
          <a:xfrm>
            <a:off x="1476375" y="1786255"/>
            <a:ext cx="5906135" cy="2804795"/>
          </a:xfrm>
          <a:prstGeom prst="rect">
            <a:avLst/>
          </a:prstGeom>
          <a:noFill/>
          <a:ln w="12700">
            <a:noFill/>
          </a:ln>
        </p:spPr>
        <p:txBody>
          <a:bodyPr wrap="square" anchor="t" anchorCtr="0">
            <a:spAutoFit/>
          </a:bodyPr>
          <a:p>
            <a:pPr algn="ctr" eaLnBrk="0" hangingPunct="0">
              <a:lnSpc>
                <a:spcPct val="140000"/>
              </a:lnSpc>
            </a:pP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2-</a:t>
            </a:r>
            <a:r>
              <a:rPr 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4 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圆轴扭转</a:t>
            </a:r>
            <a:r>
              <a:rPr lang="zh-CN" altLang="en-US" sz="5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05255" y="6260783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28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7" grpId="0"/>
      <p:bldP spid="287775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107950" y="2064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</a:t>
            </a: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圆轴扭转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895" y="1235710"/>
            <a:ext cx="29375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2400">
                <a:ea typeface="宋体" panose="02010600030101010101" pitchFamily="2" charset="-122"/>
                <a:sym typeface="+mn-ea"/>
              </a:rPr>
              <a:t>一、扭转变形的特点</a:t>
            </a:r>
            <a:endParaRPr lang="zh-CN" sz="24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3375" y="6364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99160" y="4795520"/>
            <a:ext cx="7397115" cy="591185"/>
          </a:xfrm>
          <a:prstGeom prst="rect">
            <a:avLst/>
          </a:prstGeom>
          <a:solidFill>
            <a:srgbClr val="FFFFFF">
              <a:alpha val="85096"/>
            </a:srgbClr>
          </a:solidFill>
          <a:ln w="9525">
            <a:solidFill>
              <a:srgbClr val="D9D9D9"/>
            </a:solidFill>
          </a:ln>
        </p:spPr>
        <p:txBody>
          <a:bodyPr vert="horz" wrap="square" lIns="0" tIns="37465" rIns="0" bIns="0" rtlCol="0">
            <a:spAutoFit/>
          </a:bodyPr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sz="18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受力特点：外力是一对力偶，外力偶的作用均垂直于杆的轴线，但其转向相反，大小相等。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9160" y="5589270"/>
            <a:ext cx="7339965" cy="314325"/>
          </a:xfrm>
          <a:prstGeom prst="rect">
            <a:avLst/>
          </a:prstGeom>
          <a:solidFill>
            <a:srgbClr val="FFFFFF">
              <a:alpha val="85096"/>
            </a:srgbClr>
          </a:solidFill>
          <a:ln w="9525">
            <a:solidFill>
              <a:srgbClr val="D9D9D9"/>
            </a:solidFill>
          </a:ln>
        </p:spPr>
        <p:txBody>
          <a:bodyPr vert="horz" wrap="square" lIns="0" tIns="37465" rIns="0" bIns="0" rtlCol="0">
            <a:spAutoFit/>
          </a:bodyPr>
          <a:p>
            <a:pPr marL="90805">
              <a:lnSpc>
                <a:spcPct val="100000"/>
              </a:lnSpc>
              <a:spcBef>
                <a:spcPts val="295"/>
              </a:spcBef>
            </a:pPr>
            <a:r>
              <a:rPr sz="18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变形特点：各横截面绕轴线发生相对转动。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 descr="2022-07-16_1207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5" y="1844675"/>
            <a:ext cx="7542530" cy="27368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107950" y="2064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</a:t>
            </a: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圆轴扭转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895" y="1235710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2400">
                <a:ea typeface="宋体" panose="02010600030101010101" pitchFamily="2" charset="-122"/>
                <a:sym typeface="+mn-ea"/>
              </a:rPr>
              <a:t>二、扭矩的计算</a:t>
            </a:r>
            <a:endParaRPr lang="zh-CN" sz="24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3375" y="6364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object 2"/>
          <p:cNvSpPr txBox="1"/>
          <p:nvPr/>
        </p:nvSpPr>
        <p:spPr>
          <a:xfrm>
            <a:off x="1064260" y="1844675"/>
            <a:ext cx="4579620" cy="313055"/>
          </a:xfrm>
          <a:prstGeom prst="rect">
            <a:avLst/>
          </a:prstGeom>
          <a:solidFill>
            <a:srgbClr val="31BBAC"/>
          </a:solidFill>
        </p:spPr>
        <p:txBody>
          <a:bodyPr vert="horz" wrap="square" lIns="0" tIns="36195" rIns="0" bIns="0" rtlCol="0">
            <a:spAutoFit/>
          </a:bodyPr>
          <a:p>
            <a:pPr marL="90805">
              <a:lnSpc>
                <a:spcPct val="100000"/>
              </a:lnSpc>
              <a:spcBef>
                <a:spcPts val="285"/>
              </a:spcBef>
            </a:pP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扭矩图：扭矩随横截面位置变化的图形。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1403985" y="2348865"/>
            <a:ext cx="5993130" cy="3736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107950" y="2064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</a:t>
            </a: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圆轴扭转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895" y="1196975"/>
            <a:ext cx="29375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2400">
                <a:ea typeface="宋体" panose="02010600030101010101" pitchFamily="2" charset="-122"/>
                <a:sym typeface="+mn-ea"/>
              </a:rPr>
              <a:t>三、扭转应力的计算</a:t>
            </a:r>
            <a:endParaRPr lang="zh-CN" sz="24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3375" y="6364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59840" y="2420620"/>
            <a:ext cx="6231255" cy="3604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sp>
        <p:nvSpPr>
          <p:cNvPr id="9" name="object 9"/>
          <p:cNvSpPr txBox="1"/>
          <p:nvPr/>
        </p:nvSpPr>
        <p:spPr>
          <a:xfrm>
            <a:off x="864870" y="1700530"/>
            <a:ext cx="6786880" cy="337820"/>
          </a:xfrm>
          <a:prstGeom prst="rect">
            <a:avLst/>
          </a:prstGeom>
          <a:solidFill>
            <a:srgbClr val="31BBAC"/>
          </a:solidFill>
        </p:spPr>
        <p:txBody>
          <a:bodyPr vert="horz" wrap="square" lIns="0" tIns="31114" rIns="0" bIns="0" rtlCol="0">
            <a:spAutoFit/>
          </a:bodyPr>
          <a:p>
            <a:pPr marL="86360">
              <a:lnSpc>
                <a:spcPct val="100000"/>
              </a:lnSpc>
              <a:spcBef>
                <a:spcPts val="245"/>
              </a:spcBef>
            </a:pPr>
            <a:r>
              <a:rPr sz="20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各纵向线，均倾斜了一个</a:t>
            </a:r>
            <a:r>
              <a:rPr sz="2000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小</a:t>
            </a:r>
            <a:r>
              <a:rPr sz="20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角</a:t>
            </a:r>
            <a:r>
              <a:rPr sz="2000" spc="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度</a:t>
            </a:r>
            <a:r>
              <a:rPr sz="2000" spc="-4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i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γ</a:t>
            </a:r>
            <a:r>
              <a:rPr sz="20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，矩形变成平行四</a:t>
            </a:r>
            <a:r>
              <a:rPr sz="2000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边</a:t>
            </a:r>
            <a:r>
              <a:rPr sz="20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形。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107950" y="2064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</a:t>
            </a: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圆轴扭转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895" y="1196975"/>
            <a:ext cx="29375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2400">
                <a:ea typeface="宋体" panose="02010600030101010101" pitchFamily="2" charset="-122"/>
                <a:sym typeface="+mn-ea"/>
              </a:rPr>
              <a:t>三、扭转应力的计算</a:t>
            </a:r>
            <a:endParaRPr lang="zh-CN" sz="24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3375" y="6364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6" name="图片 5" descr="2022-07-16_1324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95" y="1844675"/>
            <a:ext cx="3119120" cy="3721735"/>
          </a:xfrm>
          <a:prstGeom prst="rect">
            <a:avLst/>
          </a:prstGeom>
        </p:spPr>
      </p:pic>
      <p:pic>
        <p:nvPicPr>
          <p:cNvPr id="9" name="图片 8" descr="2022-07-16_13250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7925" y="1825625"/>
            <a:ext cx="4104640" cy="3437255"/>
          </a:xfrm>
          <a:prstGeom prst="rect">
            <a:avLst/>
          </a:prstGeom>
        </p:spPr>
      </p:pic>
      <p:pic>
        <p:nvPicPr>
          <p:cNvPr id="10" name="图片 9" descr="2022-07-16_13310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8075" y="5262880"/>
            <a:ext cx="4244975" cy="8413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107950" y="2064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</a:t>
            </a: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圆轴扭转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895" y="1196975"/>
            <a:ext cx="32435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2400">
                <a:ea typeface="宋体" panose="02010600030101010101" pitchFamily="2" charset="-122"/>
                <a:sym typeface="+mn-ea"/>
              </a:rPr>
              <a:t>四、圆轴扭转强度条件</a:t>
            </a:r>
            <a:endParaRPr lang="zh-CN" sz="24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3375" y="6364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20090" y="1886585"/>
            <a:ext cx="7512685" cy="872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5080" algn="l">
              <a:lnSpc>
                <a:spcPct val="150000"/>
              </a:lnSpc>
              <a:spcBef>
                <a:spcPts val="100"/>
              </a:spcBef>
            </a:pPr>
            <a:r>
              <a:rPr lang="en-US" altLang="zh-CN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      </a:t>
            </a:r>
            <a:r>
              <a:rPr lang="zh-CN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为</a:t>
            </a:r>
            <a:r>
              <a:rPr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了保证圆轴正常工作，应该使危</a:t>
            </a:r>
            <a:r>
              <a:rPr spc="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险</a:t>
            </a:r>
            <a:r>
              <a:rPr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截面</a:t>
            </a:r>
            <a:r>
              <a:rPr spc="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上</a:t>
            </a:r>
            <a:r>
              <a:rPr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最大</a:t>
            </a:r>
            <a:r>
              <a:rPr spc="1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切应力</a:t>
            </a:r>
            <a:endParaRPr spc="-5" dirty="0">
              <a:solidFill>
                <a:srgbClr val="404040"/>
              </a:solidFill>
              <a:latin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不超过材料的许用切应力</a:t>
            </a:r>
            <a:endParaRPr lang="zh-CN" altLang="en-US"/>
          </a:p>
        </p:txBody>
      </p:sp>
      <p:sp>
        <p:nvSpPr>
          <p:cNvPr id="10" name="object 7"/>
          <p:cNvSpPr/>
          <p:nvPr/>
        </p:nvSpPr>
        <p:spPr>
          <a:xfrm>
            <a:off x="7630795" y="1978660"/>
            <a:ext cx="486410" cy="428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sp>
        <p:nvSpPr>
          <p:cNvPr id="11" name="object 11"/>
          <p:cNvSpPr/>
          <p:nvPr/>
        </p:nvSpPr>
        <p:spPr>
          <a:xfrm>
            <a:off x="3633470" y="2420746"/>
            <a:ext cx="294131" cy="3337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pic>
        <p:nvPicPr>
          <p:cNvPr id="13" name="图片 12" descr="2022-07-16_1339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7945" y="2708910"/>
            <a:ext cx="6347460" cy="34074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107950" y="2064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</a:t>
            </a: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圆轴扭转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895" y="986790"/>
            <a:ext cx="32435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2400">
                <a:ea typeface="宋体" panose="02010600030101010101" pitchFamily="2" charset="-122"/>
                <a:sym typeface="+mn-ea"/>
              </a:rPr>
              <a:t>四、圆轴扭转强度条件</a:t>
            </a:r>
            <a:endParaRPr lang="zh-CN" sz="24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3375" y="6364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3895" y="1463675"/>
            <a:ext cx="7573645" cy="1337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63500" marR="68580" indent="304800" algn="just">
              <a:lnSpc>
                <a:spcPct val="150000"/>
              </a:lnSpc>
              <a:spcBef>
                <a:spcPts val="100"/>
              </a:spcBef>
            </a:pPr>
            <a:r>
              <a:rPr lang="zh-CN" sz="180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例</a:t>
            </a:r>
            <a:r>
              <a:rPr lang="zh-CN"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如图所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示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的传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动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轴</a:t>
            </a:r>
            <a:r>
              <a:rPr sz="1800" b="0" i="1" spc="-1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AB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由</a:t>
            </a:r>
            <a:r>
              <a:rPr sz="1800" b="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45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钢制</a:t>
            </a:r>
            <a:r>
              <a:rPr sz="1800" b="0" spc="1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成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，其外径</a:t>
            </a:r>
            <a:r>
              <a:rPr sz="1800" b="0" i="1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D=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90mm，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内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径</a:t>
            </a:r>
            <a:r>
              <a:rPr sz="1800" b="0" i="1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d=</a:t>
            </a:r>
            <a:r>
              <a:rPr sz="1800" b="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85mm，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传递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最大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扭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矩为</a:t>
            </a:r>
            <a:r>
              <a:rPr sz="1800" b="0" spc="-7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sz="1800" b="0" i="1" spc="-4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</a:t>
            </a:r>
            <a:r>
              <a:rPr sz="1800" b="0" spc="-60" baseline="-2100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T</a:t>
            </a:r>
            <a:r>
              <a:rPr sz="1800" b="0" i="1" spc="-4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sz="1800" b="0" spc="-4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1.5kN·m</a:t>
            </a:r>
            <a:r>
              <a:rPr sz="1800" b="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材料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</a:t>
            </a:r>
            <a:r>
              <a:rPr sz="1800" b="0" spc="28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sz="1800" b="0" spc="28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=60MPa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（1）试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校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核轴</a:t>
            </a:r>
            <a:r>
              <a:rPr sz="1800" b="0" i="1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AB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的强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度</a:t>
            </a:r>
            <a:r>
              <a:rPr lang="zh-CN"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（2）如果轴</a:t>
            </a:r>
            <a:r>
              <a:rPr sz="1800" b="0" i="1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AB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设计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成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实心轴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直径</a:t>
            </a:r>
            <a:r>
              <a:rPr sz="1800" b="0" spc="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应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该为多</a:t>
            </a:r>
            <a:r>
              <a:rPr sz="1800" b="0" spc="10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少</a:t>
            </a:r>
            <a:r>
              <a:rPr sz="1800" b="0" spc="-5" dirty="0">
                <a:solidFill>
                  <a:srgbClr val="40404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？</a:t>
            </a:r>
            <a:endParaRPr lang="zh-CN" altLang="en-US" sz="18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76190" y="1988946"/>
            <a:ext cx="294131" cy="333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pic>
        <p:nvPicPr>
          <p:cNvPr id="6" name="图片 5" descr="2022-07-16_13454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lum bright="-6000" contrast="24000"/>
          </a:blip>
          <a:stretch>
            <a:fillRect/>
          </a:stretch>
        </p:blipFill>
        <p:spPr>
          <a:xfrm>
            <a:off x="924560" y="2924810"/>
            <a:ext cx="7400290" cy="30060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223010" y="609346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107950" y="2064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</a:t>
            </a: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圆轴扭转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895" y="986790"/>
            <a:ext cx="47739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2400">
                <a:ea typeface="宋体" panose="02010600030101010101" pitchFamily="2" charset="-122"/>
                <a:sym typeface="+mn-ea"/>
              </a:rPr>
              <a:t>五、提高圆轴抗扭强度的主要措施</a:t>
            </a:r>
            <a:endParaRPr lang="zh-CN" sz="24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3375" y="6364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7450" y="3140710"/>
            <a:ext cx="404558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提高抗扭截面系数</a:t>
            </a:r>
            <a:r>
              <a:rPr sz="2400" spc="-75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400" i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W</a:t>
            </a:r>
            <a:r>
              <a:rPr sz="2400" baseline="-21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t</a:t>
            </a:r>
            <a:endParaRPr sz="2400" baseline="-21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71575" y="4149090"/>
            <a:ext cx="40614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546735" algn="l"/>
              </a:tabLst>
            </a:pPr>
            <a:r>
              <a:rPr 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降低最大扭矩</a:t>
            </a:r>
            <a:r>
              <a:rPr sz="2400" i="1" spc="-5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M</a:t>
            </a:r>
            <a:r>
              <a:rPr sz="2400" spc="-7" baseline="-2100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  <a:sym typeface="+mn-ea"/>
              </a:rPr>
              <a:t>Tmax</a:t>
            </a:r>
            <a:endParaRPr sz="2400" spc="-7" baseline="-21000" dirty="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  <a:cs typeface="Times New Roman" panose="02020603050405020304"/>
              <a:sym typeface="+mn-ea"/>
            </a:endParaRPr>
          </a:p>
        </p:txBody>
      </p:sp>
      <p:pic>
        <p:nvPicPr>
          <p:cNvPr id="10" name="图片 9" descr="2022-07-16_1354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975" y="1654810"/>
            <a:ext cx="3124200" cy="1028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</a:t>
            </a: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圆轴扭转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4" name="图片 3" descr="2022-07-17_1929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05" y="2053590"/>
            <a:ext cx="7423150" cy="31826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4454,&quot;width&quot;:12329}"/>
</p:tagLst>
</file>

<file path=ppt/tags/tag2.xml><?xml version="1.0" encoding="utf-8"?>
<p:tagLst xmlns:p="http://schemas.openxmlformats.org/presentationml/2006/main">
  <p:tag name="KSO_WPP_MARK_KEY" val="7e0e126d-e5cf-46f6-bedf-42be42292834"/>
  <p:tag name="COMMONDATA" val="eyJoZGlkIjoiMjA5ODQyMDQxMTAxMTg5MjE1OWJjODBmMDk2OWY4ZmE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WPS 演示</Application>
  <PresentationFormat>在屏幕上显示</PresentationFormat>
  <Paragraphs>71</Paragraphs>
  <Slides>9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楷体_GB2312</vt:lpstr>
      <vt:lpstr>新宋体</vt:lpstr>
      <vt:lpstr>黑体</vt:lpstr>
      <vt:lpstr>微软雅黑</vt:lpstr>
      <vt:lpstr>Times New Roman</vt:lpstr>
      <vt:lpstr>Arial Unicode MS</vt:lpstr>
      <vt:lpstr>默认设计模板</vt:lpstr>
      <vt:lpstr>1_默认设计模板</vt:lpstr>
      <vt:lpstr>2_默认设计模板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胡君</dc:creator>
  <cp:lastModifiedBy>WPS_1606719979</cp:lastModifiedBy>
  <cp:revision>351</cp:revision>
  <dcterms:created xsi:type="dcterms:W3CDTF">2011-08-04T15:40:00Z</dcterms:created>
  <dcterms:modified xsi:type="dcterms:W3CDTF">2022-07-18T00:20:34Z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87F3041A65064998AD2BD9C501E4A101</vt:lpwstr>
  </property>
</Properties>
</file>