
<file path=[Content_Types].xml><?xml version="1.0" encoding="utf-8"?>
<Types xmlns="http://schemas.openxmlformats.org/package/2006/content-types">
  <Default Extension="jpeg" ContentType="image/jpeg"/>
  <Default Extension="JPG" ContentType="image/.jpg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3" r:id="rId3"/>
    <p:sldMasterId id="2147483678" r:id="rId4"/>
  </p:sldMasterIdLst>
  <p:notesMasterIdLst>
    <p:notesMasterId r:id="rId6"/>
  </p:notesMasterIdLst>
  <p:sldIdLst>
    <p:sldId id="279" r:id="rId5"/>
    <p:sldId id="280" r:id="rId7"/>
    <p:sldId id="311" r:id="rId8"/>
    <p:sldId id="312" r:id="rId9"/>
    <p:sldId id="314" r:id="rId10"/>
    <p:sldId id="315" r:id="rId11"/>
    <p:sldId id="316" r:id="rId12"/>
    <p:sldId id="317" r:id="rId13"/>
    <p:sldId id="284" r:id="rId14"/>
  </p:sldIdLst>
  <p:sldSz cx="9144000" cy="6858000" type="screen4x3"/>
  <p:notesSz cx="6858000" cy="9144000"/>
  <p:custDataLst>
    <p:tags r:id="rId1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楷体_GB2312" panose="02010609030101010101" pitchFamily="49" charset="-122"/>
        <a:ea typeface="楷体_GB2312" panose="02010609030101010101" pitchFamily="49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楷体_GB2312" panose="02010609030101010101" pitchFamily="49" charset="-122"/>
        <a:ea typeface="楷体_GB2312" panose="02010609030101010101" pitchFamily="49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楷体_GB2312" panose="02010609030101010101" pitchFamily="49" charset="-122"/>
        <a:ea typeface="楷体_GB2312" panose="02010609030101010101" pitchFamily="49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楷体_GB2312" panose="02010609030101010101" pitchFamily="49" charset="-122"/>
        <a:ea typeface="楷体_GB2312" panose="02010609030101010101" pitchFamily="49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楷体_GB2312" panose="02010609030101010101" pitchFamily="49" charset="-122"/>
        <a:ea typeface="楷体_GB2312" panose="02010609030101010101" pitchFamily="49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楷体_GB2312" panose="02010609030101010101" pitchFamily="49" charset="-122"/>
        <a:ea typeface="楷体_GB2312" panose="02010609030101010101" pitchFamily="49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楷体_GB2312" panose="02010609030101010101" pitchFamily="49" charset="-122"/>
        <a:ea typeface="楷体_GB2312" panose="02010609030101010101" pitchFamily="49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楷体_GB2312" panose="02010609030101010101" pitchFamily="49" charset="-122"/>
        <a:ea typeface="楷体_GB2312" panose="02010609030101010101" pitchFamily="49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楷体_GB2312" panose="02010609030101010101" pitchFamily="49" charset="-122"/>
        <a:ea typeface="楷体_GB2312" panose="02010609030101010101" pitchFamily="49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  <a:srgbClr val="FFCCCC"/>
    <a:srgbClr val="FF3300"/>
    <a:srgbClr val="FFFF00"/>
    <a:srgbClr val="D60093"/>
    <a:srgbClr val="990099"/>
    <a:srgbClr val="99CC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90" d="100"/>
          <a:sy n="90" d="100"/>
        </p:scale>
        <p:origin x="-480" y="-96"/>
      </p:cViewPr>
      <p:guideLst>
        <p:guide orient="horz" pos="2221"/>
        <p:guide pos="294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" Type="http://schemas.openxmlformats.org/officeDocument/2006/relationships/slide" Target="slides/slide2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8" Type="http://schemas.openxmlformats.org/officeDocument/2006/relationships/tags" Target="tags/tag2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9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122" name="页眉占位符 512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fontAlgn="base"/>
            <a:endParaRPr lang="zh-CN" altLang="en-US" sz="1200" b="0" strike="noStrike" noProof="1" dirty="0"/>
          </a:p>
        </p:txBody>
      </p:sp>
      <p:sp>
        <p:nvSpPr>
          <p:cNvPr id="5123" name="日期占位符 512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 fontAlgn="base"/>
            <a:endParaRPr lang="zh-CN" altLang="en-US" sz="1200" b="0" strike="noStrike" noProof="1" dirty="0"/>
          </a:p>
        </p:txBody>
      </p:sp>
      <p:sp>
        <p:nvSpPr>
          <p:cNvPr id="3076" name="幻灯片图像占位符 5123"/>
          <p:cNvSpPr>
            <a:spLocks noRo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077" name="文本占位符 5124"/>
          <p:cNvSpPr>
            <a:spLocks noGrp="1"/>
          </p:cNvSpPr>
          <p:nvPr>
            <p:ph type="body" sz="quarter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126" name="页脚占位符 512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fontAlgn="base"/>
            <a:endParaRPr lang="zh-CN" altLang="en-US" sz="1200" b="0" strike="noStrike" noProof="1" dirty="0"/>
          </a:p>
        </p:txBody>
      </p:sp>
      <p:sp>
        <p:nvSpPr>
          <p:cNvPr id="5127" name="灯片编号占位符 512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fontAlgn="base"/>
            <a:fld id="{9A0DB2DC-4C9A-4742-B13C-FB6460FD3503}" type="slidenum">
              <a:rPr lang="zh-CN" altLang="en-US" sz="1200" b="0" strike="noStrike" noProof="1" dirty="0"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</a:fld>
            <a:endParaRPr lang="zh-CN" altLang="en-US" sz="1200" b="0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lvl="0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灯片编号占位符 1"/>
          <p:cNvSpPr/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/>
            <a:fld id="{9A0DB2DC-4C9A-4742-B13C-FB6460FD3503}" type="slidenum">
              <a:rPr lang="zh-CN" altLang="en-US" sz="1200" b="0" dirty="0"/>
            </a:fld>
            <a:endParaRPr lang="zh-CN" altLang="en-US" sz="1200" b="0" dirty="0"/>
          </a:p>
        </p:txBody>
      </p:sp>
      <p:sp>
        <p:nvSpPr>
          <p:cNvPr id="5122" name="幻灯片图像占位符 288769"/>
          <p:cNvSpPr>
            <a:spLocks noRot="1" noTextEdit="1"/>
          </p:cNvSpPr>
          <p:nvPr>
            <p:ph type="sldImg"/>
          </p:nvPr>
        </p:nvSpPr>
        <p:spPr/>
      </p:sp>
      <p:sp>
        <p:nvSpPr>
          <p:cNvPr id="5123" name="文本占位符 288770"/>
          <p:cNvSpPr>
            <a:spLocks noGrp="1"/>
          </p:cNvSpPr>
          <p:nvPr>
            <p:ph type="body"/>
          </p:nvPr>
        </p:nvSpPr>
        <p:spPr/>
        <p:txBody>
          <a:bodyPr anchor="t" anchorCtr="0"/>
          <a:p>
            <a:pPr lvl="0"/>
            <a:r>
              <a:rPr lang="en-GB" altLang="zh-CN"/>
              <a:t>Background provided by m62 </a:t>
            </a:r>
            <a:r>
              <a:rPr lang="en-GB" altLang="zh-CN" dirty="0" err="1"/>
              <a:t>Visualcommunications</a:t>
            </a:r>
            <a:r>
              <a:rPr lang="en-GB" altLang="zh-CN"/>
              <a:t>, visit www.m62.net for more information</a:t>
            </a:r>
            <a:endParaRPr lang="en-GB" altLang="zh-CN"/>
          </a:p>
          <a:p>
            <a:pPr lvl="0"/>
            <a:endParaRPr lang="zh-CN" alt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灯片编号占位符 1"/>
          <p:cNvSpPr/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/>
            <a:fld id="{9A0DB2DC-4C9A-4742-B13C-FB6460FD3503}" type="slidenum">
              <a:rPr lang="zh-CN" altLang="en-US" sz="1200" b="0" dirty="0">
                <a:latin typeface="楷体_GB2312" panose="02010609030101010101" pitchFamily="49" charset="-122"/>
                <a:ea typeface="楷体_GB2312" panose="02010609030101010101" pitchFamily="49" charset="-122"/>
              </a:rPr>
            </a:fld>
            <a:endParaRPr lang="zh-CN" altLang="en-US" sz="1200" b="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7170" name="幻灯片图像占位符 288769"/>
          <p:cNvSpPr>
            <a:spLocks noRot="1" noTextEdit="1"/>
          </p:cNvSpPr>
          <p:nvPr>
            <p:ph type="sldImg"/>
          </p:nvPr>
        </p:nvSpPr>
        <p:spPr/>
      </p:sp>
      <p:sp>
        <p:nvSpPr>
          <p:cNvPr id="7171" name="文本占位符 288770"/>
          <p:cNvSpPr>
            <a:spLocks noGrp="1"/>
          </p:cNvSpPr>
          <p:nvPr>
            <p:ph type="body"/>
          </p:nvPr>
        </p:nvSpPr>
        <p:spPr/>
        <p:txBody>
          <a:bodyPr anchor="t" anchorCtr="0"/>
          <a:p>
            <a:pPr lvl="0"/>
            <a:r>
              <a:rPr lang="en-GB" altLang="zh-CN"/>
              <a:t>Background provided by m62 </a:t>
            </a:r>
            <a:r>
              <a:rPr lang="en-GB" altLang="zh-CN" dirty="0" err="1"/>
              <a:t>Visualcommunications</a:t>
            </a:r>
            <a:r>
              <a:rPr lang="en-GB" altLang="zh-CN"/>
              <a:t>, visit www.m62.net for more information</a:t>
            </a:r>
            <a:endParaRPr lang="en-GB" altLang="zh-CN"/>
          </a:p>
          <a:p>
            <a:pPr lvl="0"/>
            <a:endParaRPr lang="zh-CN" alt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灯片编号占位符 1"/>
          <p:cNvSpPr/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/>
            <a:fld id="{9A0DB2DC-4C9A-4742-B13C-FB6460FD3503}" type="slidenum">
              <a:rPr lang="zh-CN" altLang="en-US" sz="1200" b="0" dirty="0">
                <a:latin typeface="楷体_GB2312" panose="02010609030101010101" pitchFamily="49" charset="-122"/>
                <a:ea typeface="楷体_GB2312" panose="02010609030101010101" pitchFamily="49" charset="-122"/>
              </a:rPr>
            </a:fld>
            <a:endParaRPr lang="zh-CN" altLang="en-US" sz="1200" b="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7170" name="幻灯片图像占位符 288769"/>
          <p:cNvSpPr>
            <a:spLocks noRot="1" noTextEdit="1"/>
          </p:cNvSpPr>
          <p:nvPr>
            <p:ph type="sldImg"/>
          </p:nvPr>
        </p:nvSpPr>
        <p:spPr/>
      </p:sp>
      <p:sp>
        <p:nvSpPr>
          <p:cNvPr id="7171" name="文本占位符 288770"/>
          <p:cNvSpPr>
            <a:spLocks noGrp="1"/>
          </p:cNvSpPr>
          <p:nvPr>
            <p:ph type="body"/>
          </p:nvPr>
        </p:nvSpPr>
        <p:spPr/>
        <p:txBody>
          <a:bodyPr anchor="t" anchorCtr="0"/>
          <a:p>
            <a:pPr lvl="0"/>
            <a:r>
              <a:rPr lang="en-GB" altLang="zh-CN"/>
              <a:t>Background provided by m62 </a:t>
            </a:r>
            <a:r>
              <a:rPr lang="en-GB" altLang="zh-CN" dirty="0" err="1"/>
              <a:t>Visualcommunications</a:t>
            </a:r>
            <a:r>
              <a:rPr lang="en-GB" altLang="zh-CN"/>
              <a:t>, visit www.m62.net for more information</a:t>
            </a:r>
            <a:endParaRPr lang="en-GB" altLang="zh-CN"/>
          </a:p>
          <a:p>
            <a:pPr lvl="0"/>
            <a:endParaRPr lang="zh-CN" altLang="en-GB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灯片编号占位符 1"/>
          <p:cNvSpPr/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/>
            <a:fld id="{9A0DB2DC-4C9A-4742-B13C-FB6460FD3503}" type="slidenum">
              <a:rPr lang="zh-CN" altLang="en-US" sz="1200" b="0" dirty="0">
                <a:latin typeface="楷体_GB2312" panose="02010609030101010101" pitchFamily="49" charset="-122"/>
                <a:ea typeface="楷体_GB2312" panose="02010609030101010101" pitchFamily="49" charset="-122"/>
              </a:rPr>
            </a:fld>
            <a:endParaRPr lang="zh-CN" altLang="en-US" sz="1200" b="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7170" name="幻灯片图像占位符 288769"/>
          <p:cNvSpPr>
            <a:spLocks noRot="1" noTextEdit="1"/>
          </p:cNvSpPr>
          <p:nvPr>
            <p:ph type="sldImg"/>
          </p:nvPr>
        </p:nvSpPr>
        <p:spPr/>
      </p:sp>
      <p:sp>
        <p:nvSpPr>
          <p:cNvPr id="7171" name="文本占位符 288770"/>
          <p:cNvSpPr>
            <a:spLocks noGrp="1"/>
          </p:cNvSpPr>
          <p:nvPr>
            <p:ph type="body"/>
          </p:nvPr>
        </p:nvSpPr>
        <p:spPr/>
        <p:txBody>
          <a:bodyPr anchor="t" anchorCtr="0"/>
          <a:p>
            <a:pPr lvl="0"/>
            <a:r>
              <a:rPr lang="en-GB" altLang="zh-CN"/>
              <a:t>Background provided by m62 </a:t>
            </a:r>
            <a:r>
              <a:rPr lang="en-GB" altLang="zh-CN" dirty="0" err="1"/>
              <a:t>Visualcommunications</a:t>
            </a:r>
            <a:r>
              <a:rPr lang="en-GB" altLang="zh-CN"/>
              <a:t>, visit www.m62.net for more information</a:t>
            </a:r>
            <a:endParaRPr lang="en-GB" altLang="zh-CN"/>
          </a:p>
          <a:p>
            <a:pPr lvl="0"/>
            <a:endParaRPr lang="zh-CN" altLang="en-GB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灯片编号占位符 1"/>
          <p:cNvSpPr/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/>
            <a:fld id="{9A0DB2DC-4C9A-4742-B13C-FB6460FD3503}" type="slidenum">
              <a:rPr lang="zh-CN" altLang="en-US" sz="1200" b="0" dirty="0">
                <a:latin typeface="楷体_GB2312" panose="02010609030101010101" pitchFamily="49" charset="-122"/>
                <a:ea typeface="楷体_GB2312" panose="02010609030101010101" pitchFamily="49" charset="-122"/>
              </a:rPr>
            </a:fld>
            <a:endParaRPr lang="zh-CN" altLang="en-US" sz="1200" b="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7170" name="幻灯片图像占位符 288769"/>
          <p:cNvSpPr>
            <a:spLocks noRot="1" noTextEdit="1"/>
          </p:cNvSpPr>
          <p:nvPr>
            <p:ph type="sldImg"/>
          </p:nvPr>
        </p:nvSpPr>
        <p:spPr/>
      </p:sp>
      <p:sp>
        <p:nvSpPr>
          <p:cNvPr id="7171" name="文本占位符 288770"/>
          <p:cNvSpPr>
            <a:spLocks noGrp="1"/>
          </p:cNvSpPr>
          <p:nvPr>
            <p:ph type="body"/>
          </p:nvPr>
        </p:nvSpPr>
        <p:spPr/>
        <p:txBody>
          <a:bodyPr anchor="t" anchorCtr="0"/>
          <a:p>
            <a:pPr lvl="0"/>
            <a:r>
              <a:rPr lang="en-GB" altLang="zh-CN"/>
              <a:t>Background provided by m62 </a:t>
            </a:r>
            <a:r>
              <a:rPr lang="en-GB" altLang="zh-CN" dirty="0" err="1"/>
              <a:t>Visualcommunications</a:t>
            </a:r>
            <a:r>
              <a:rPr lang="en-GB" altLang="zh-CN"/>
              <a:t>, visit www.m62.net for more information</a:t>
            </a:r>
            <a:endParaRPr lang="en-GB" altLang="zh-CN"/>
          </a:p>
          <a:p>
            <a:pPr lvl="0"/>
            <a:endParaRPr lang="zh-CN" altLang="en-GB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灯片编号占位符 1"/>
          <p:cNvSpPr/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/>
            <a:fld id="{9A0DB2DC-4C9A-4742-B13C-FB6460FD3503}" type="slidenum">
              <a:rPr lang="zh-CN" altLang="en-US" sz="1200" b="0" dirty="0">
                <a:latin typeface="楷体_GB2312" panose="02010609030101010101" pitchFamily="49" charset="-122"/>
                <a:ea typeface="楷体_GB2312" panose="02010609030101010101" pitchFamily="49" charset="-122"/>
              </a:rPr>
            </a:fld>
            <a:endParaRPr lang="zh-CN" altLang="en-US" sz="1200" b="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7170" name="幻灯片图像占位符 288769"/>
          <p:cNvSpPr>
            <a:spLocks noRot="1" noTextEdit="1"/>
          </p:cNvSpPr>
          <p:nvPr>
            <p:ph type="sldImg"/>
          </p:nvPr>
        </p:nvSpPr>
        <p:spPr/>
      </p:sp>
      <p:sp>
        <p:nvSpPr>
          <p:cNvPr id="7171" name="文本占位符 288770"/>
          <p:cNvSpPr>
            <a:spLocks noGrp="1"/>
          </p:cNvSpPr>
          <p:nvPr>
            <p:ph type="body"/>
          </p:nvPr>
        </p:nvSpPr>
        <p:spPr/>
        <p:txBody>
          <a:bodyPr anchor="t" anchorCtr="0"/>
          <a:p>
            <a:pPr lvl="0"/>
            <a:r>
              <a:rPr lang="en-GB" altLang="zh-CN"/>
              <a:t>Background provided by m62 </a:t>
            </a:r>
            <a:r>
              <a:rPr lang="en-GB" altLang="zh-CN" dirty="0" err="1"/>
              <a:t>Visualcommunications</a:t>
            </a:r>
            <a:r>
              <a:rPr lang="en-GB" altLang="zh-CN"/>
              <a:t>, visit www.m62.net for more information</a:t>
            </a:r>
            <a:endParaRPr lang="en-GB" altLang="zh-CN"/>
          </a:p>
          <a:p>
            <a:pPr lvl="0"/>
            <a:endParaRPr lang="zh-CN" altLang="en-GB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灯片编号占位符 1"/>
          <p:cNvSpPr/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/>
            <a:fld id="{9A0DB2DC-4C9A-4742-B13C-FB6460FD3503}" type="slidenum">
              <a:rPr lang="zh-CN" altLang="en-US" sz="1200" b="0" dirty="0">
                <a:latin typeface="楷体_GB2312" panose="02010609030101010101" pitchFamily="49" charset="-122"/>
                <a:ea typeface="楷体_GB2312" panose="02010609030101010101" pitchFamily="49" charset="-122"/>
              </a:rPr>
            </a:fld>
            <a:endParaRPr lang="zh-CN" altLang="en-US" sz="1200" b="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7170" name="幻灯片图像占位符 288769"/>
          <p:cNvSpPr>
            <a:spLocks noRot="1" noTextEdit="1"/>
          </p:cNvSpPr>
          <p:nvPr>
            <p:ph type="sldImg"/>
          </p:nvPr>
        </p:nvSpPr>
        <p:spPr/>
      </p:sp>
      <p:sp>
        <p:nvSpPr>
          <p:cNvPr id="7171" name="文本占位符 288770"/>
          <p:cNvSpPr>
            <a:spLocks noGrp="1"/>
          </p:cNvSpPr>
          <p:nvPr>
            <p:ph type="body"/>
          </p:nvPr>
        </p:nvSpPr>
        <p:spPr/>
        <p:txBody>
          <a:bodyPr anchor="t" anchorCtr="0"/>
          <a:p>
            <a:pPr lvl="0"/>
            <a:r>
              <a:rPr lang="en-GB" altLang="zh-CN"/>
              <a:t>Background provided by m62 </a:t>
            </a:r>
            <a:r>
              <a:rPr lang="en-GB" altLang="zh-CN" dirty="0" err="1"/>
              <a:t>Visualcommunications</a:t>
            </a:r>
            <a:r>
              <a:rPr lang="en-GB" altLang="zh-CN"/>
              <a:t>, visit www.m62.net for more information</a:t>
            </a:r>
            <a:endParaRPr lang="en-GB" altLang="zh-CN"/>
          </a:p>
          <a:p>
            <a:pPr lvl="0"/>
            <a:endParaRPr lang="zh-CN" altLang="en-GB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灯片编号占位符 1"/>
          <p:cNvSpPr/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/>
            <a:fld id="{9A0DB2DC-4C9A-4742-B13C-FB6460FD3503}" type="slidenum">
              <a:rPr lang="zh-CN" altLang="en-US" sz="1200" b="0" dirty="0">
                <a:latin typeface="楷体_GB2312" panose="02010609030101010101" pitchFamily="49" charset="-122"/>
                <a:ea typeface="楷体_GB2312" panose="02010609030101010101" pitchFamily="49" charset="-122"/>
              </a:rPr>
            </a:fld>
            <a:endParaRPr lang="zh-CN" altLang="en-US" sz="1200" b="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7170" name="幻灯片图像占位符 288769"/>
          <p:cNvSpPr>
            <a:spLocks noRot="1" noTextEdit="1"/>
          </p:cNvSpPr>
          <p:nvPr>
            <p:ph type="sldImg"/>
          </p:nvPr>
        </p:nvSpPr>
        <p:spPr/>
      </p:sp>
      <p:sp>
        <p:nvSpPr>
          <p:cNvPr id="7171" name="文本占位符 288770"/>
          <p:cNvSpPr>
            <a:spLocks noGrp="1"/>
          </p:cNvSpPr>
          <p:nvPr>
            <p:ph type="body"/>
          </p:nvPr>
        </p:nvSpPr>
        <p:spPr/>
        <p:txBody>
          <a:bodyPr anchor="t" anchorCtr="0"/>
          <a:p>
            <a:pPr lvl="0"/>
            <a:r>
              <a:rPr lang="en-GB" altLang="zh-CN"/>
              <a:t>Background provided by m62 </a:t>
            </a:r>
            <a:r>
              <a:rPr lang="en-GB" altLang="zh-CN" dirty="0" err="1"/>
              <a:t>Visualcommunications</a:t>
            </a:r>
            <a:r>
              <a:rPr lang="en-GB" altLang="zh-CN"/>
              <a:t>, visit www.m62.net for more information</a:t>
            </a:r>
            <a:endParaRPr lang="en-GB" altLang="zh-CN"/>
          </a:p>
          <a:p>
            <a:pPr lvl="0"/>
            <a:endParaRPr lang="zh-CN" altLang="en-GB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灯片编号占位符 1"/>
          <p:cNvSpPr/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/>
            <a:fld id="{9A0DB2DC-4C9A-4742-B13C-FB6460FD3503}" type="slidenum">
              <a:rPr lang="zh-CN" altLang="en-US" sz="1200" b="0" dirty="0">
                <a:latin typeface="楷体_GB2312" panose="02010609030101010101" pitchFamily="49" charset="-122"/>
                <a:ea typeface="楷体_GB2312" panose="02010609030101010101" pitchFamily="49" charset="-122"/>
              </a:rPr>
            </a:fld>
            <a:endParaRPr lang="zh-CN" altLang="en-US" sz="1200" b="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7170" name="幻灯片图像占位符 288769"/>
          <p:cNvSpPr>
            <a:spLocks noRot="1" noTextEdit="1"/>
          </p:cNvSpPr>
          <p:nvPr>
            <p:ph type="sldImg"/>
          </p:nvPr>
        </p:nvSpPr>
        <p:spPr/>
      </p:sp>
      <p:sp>
        <p:nvSpPr>
          <p:cNvPr id="7171" name="文本占位符 288770"/>
          <p:cNvSpPr>
            <a:spLocks noGrp="1"/>
          </p:cNvSpPr>
          <p:nvPr>
            <p:ph type="body"/>
          </p:nvPr>
        </p:nvSpPr>
        <p:spPr/>
        <p:txBody>
          <a:bodyPr anchor="t" anchorCtr="0"/>
          <a:p>
            <a:pPr lvl="0"/>
            <a:r>
              <a:rPr lang="en-GB" altLang="zh-CN"/>
              <a:t>Background provided by m62 </a:t>
            </a:r>
            <a:r>
              <a:rPr lang="en-GB" altLang="zh-CN" dirty="0" err="1"/>
              <a:t>Visualcommunications</a:t>
            </a:r>
            <a:r>
              <a:rPr lang="en-GB" altLang="zh-CN"/>
              <a:t>, visit www.m62.net for more information</a:t>
            </a:r>
            <a:endParaRPr lang="en-GB" altLang="zh-CN"/>
          </a:p>
          <a:p>
            <a:pPr lvl="0"/>
            <a:endParaRPr lang="zh-CN" alt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29150" y="1825625"/>
            <a:ext cx="3886200" cy="209867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29150" y="4076700"/>
            <a:ext cx="3886200" cy="21002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29150" y="1825625"/>
            <a:ext cx="3886200" cy="209867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29150" y="4076700"/>
            <a:ext cx="3886200" cy="21002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29150" y="1825625"/>
            <a:ext cx="3886200" cy="209867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29150" y="4076700"/>
            <a:ext cx="3886200" cy="21002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3.xml"/><Relationship Id="rId8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4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24.xml"/><Relationship Id="rId1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7.xml"/><Relationship Id="rId8" Type="http://schemas.openxmlformats.org/officeDocument/2006/relationships/slideLayout" Target="../slideLayouts/slideLayout36.xml"/><Relationship Id="rId7" Type="http://schemas.openxmlformats.org/officeDocument/2006/relationships/slideLayout" Target="../slideLayouts/slideLayout35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5" Type="http://schemas.openxmlformats.org/officeDocument/2006/relationships/theme" Target="../theme/theme3.xml"/><Relationship Id="rId14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 b="0"/>
            </a:lvl1pPr>
          </a:lstStyle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 b="0"/>
            </a:lvl1pPr>
          </a:lstStyle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 b="0"/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anose="02010609030101010101" pitchFamily="49" charset="-122"/>
          <a:ea typeface="楷体_GB2312" panose="02010609030101010101" pitchFamily="49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anose="02010609030101010101" pitchFamily="49" charset="-122"/>
          <a:ea typeface="楷体_GB2312" panose="02010609030101010101" pitchFamily="49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anose="02010609030101010101" pitchFamily="49" charset="-122"/>
          <a:ea typeface="楷体_GB2312" panose="02010609030101010101" pitchFamily="49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anose="02010609030101010101" pitchFamily="49" charset="-122"/>
          <a:ea typeface="楷体_GB2312" panose="02010609030101010101" pitchFamily="49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anose="02010609030101010101" pitchFamily="49" charset="-122"/>
          <a:ea typeface="楷体_GB2312" panose="02010609030101010101" pitchFamily="49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anose="02010609030101010101" pitchFamily="49" charset="-122"/>
          <a:ea typeface="楷体_GB2312" panose="02010609030101010101" pitchFamily="49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anose="02010609030101010101" pitchFamily="49" charset="-122"/>
          <a:ea typeface="楷体_GB2312" panose="02010609030101010101" pitchFamily="49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anose="02010609030101010101" pitchFamily="49" charset="-122"/>
          <a:ea typeface="楷体_GB2312" panose="02010609030101010101" pitchFamily="49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 b="0"/>
            </a:lvl1pPr>
          </a:lstStyle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 b="0"/>
            </a:lvl1pPr>
          </a:lstStyle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 b="0"/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anose="02010609030101010101" pitchFamily="49" charset="-122"/>
          <a:ea typeface="楷体_GB2312" panose="02010609030101010101" pitchFamily="49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anose="02010609030101010101" pitchFamily="49" charset="-122"/>
          <a:ea typeface="楷体_GB2312" panose="02010609030101010101" pitchFamily="49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anose="02010609030101010101" pitchFamily="49" charset="-122"/>
          <a:ea typeface="楷体_GB2312" panose="02010609030101010101" pitchFamily="49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anose="02010609030101010101" pitchFamily="49" charset="-122"/>
          <a:ea typeface="楷体_GB2312" panose="02010609030101010101" pitchFamily="49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anose="02010609030101010101" pitchFamily="49" charset="-122"/>
          <a:ea typeface="楷体_GB2312" panose="02010609030101010101" pitchFamily="49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anose="02010609030101010101" pitchFamily="49" charset="-122"/>
          <a:ea typeface="楷体_GB2312" panose="02010609030101010101" pitchFamily="49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anose="02010609030101010101" pitchFamily="49" charset="-122"/>
          <a:ea typeface="楷体_GB2312" panose="02010609030101010101" pitchFamily="49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anose="02010609030101010101" pitchFamily="49" charset="-122"/>
          <a:ea typeface="楷体_GB2312" panose="02010609030101010101" pitchFamily="49" charset="-122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 b="0"/>
            </a:lvl1pPr>
          </a:lstStyle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 b="0"/>
            </a:lvl1pPr>
          </a:lstStyle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 b="0"/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anose="02010609030101010101" pitchFamily="49" charset="-122"/>
          <a:ea typeface="楷体_GB2312" panose="02010609030101010101" pitchFamily="49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anose="02010609030101010101" pitchFamily="49" charset="-122"/>
          <a:ea typeface="楷体_GB2312" panose="02010609030101010101" pitchFamily="49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anose="02010609030101010101" pitchFamily="49" charset="-122"/>
          <a:ea typeface="楷体_GB2312" panose="02010609030101010101" pitchFamily="49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anose="02010609030101010101" pitchFamily="49" charset="-122"/>
          <a:ea typeface="楷体_GB2312" panose="02010609030101010101" pitchFamily="49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anose="02010609030101010101" pitchFamily="49" charset="-122"/>
          <a:ea typeface="楷体_GB2312" panose="02010609030101010101" pitchFamily="49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anose="02010609030101010101" pitchFamily="49" charset="-122"/>
          <a:ea typeface="楷体_GB2312" panose="02010609030101010101" pitchFamily="49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anose="02010609030101010101" pitchFamily="49" charset="-122"/>
          <a:ea typeface="楷体_GB2312" panose="02010609030101010101" pitchFamily="49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anose="02010609030101010101" pitchFamily="49" charset="-122"/>
          <a:ea typeface="楷体_GB2312" panose="02010609030101010101" pitchFamily="49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2.png"/><Relationship Id="rId1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6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12.xml"/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image" Target="../media/image1.GIF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12.xml"/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image" Target="../media/image1.GIF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5.xml"/><Relationship Id="rId6" Type="http://schemas.openxmlformats.org/officeDocument/2006/relationships/slideLayout" Target="../slideLayouts/slideLayout12.xml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image" Target="../media/image1.GIF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6.xml"/><Relationship Id="rId6" Type="http://schemas.openxmlformats.org/officeDocument/2006/relationships/slideLayout" Target="../slideLayouts/slideLayout1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image" Target="../media/image1.GIF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7.xml"/><Relationship Id="rId6" Type="http://schemas.openxmlformats.org/officeDocument/2006/relationships/slideLayout" Target="../slideLayouts/slideLayout12.xml"/><Relationship Id="rId5" Type="http://schemas.openxmlformats.org/officeDocument/2006/relationships/image" Target="../media/image12.png"/><Relationship Id="rId4" Type="http://schemas.openxmlformats.org/officeDocument/2006/relationships/tags" Target="../tags/tag1.xml"/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image" Target="../media/image1.GIF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12.xml"/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image" Target="../media/image1.GIF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40.xml"/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87747" name="图片 287746" descr="008ah"/>
          <p:cNvPicPr>
            <a:picLocks noChangeAspect="1"/>
          </p:cNvPicPr>
          <p:nvPr/>
        </p:nvPicPr>
        <p:blipFill>
          <a:blip r:embed="rId1">
            <a:lum bright="39999" contrast="-70000"/>
          </a:blip>
          <a:stretch>
            <a:fillRect/>
          </a:stretch>
        </p:blipFill>
        <p:spPr>
          <a:xfrm rot="-284582">
            <a:off x="6588125" y="115888"/>
            <a:ext cx="1014413" cy="7207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7753" name="直接连接符 287752"/>
          <p:cNvSpPr/>
          <p:nvPr/>
        </p:nvSpPr>
        <p:spPr>
          <a:xfrm>
            <a:off x="1187450" y="6165850"/>
            <a:ext cx="6697663" cy="0"/>
          </a:xfrm>
          <a:prstGeom prst="line">
            <a:avLst/>
          </a:prstGeom>
          <a:ln w="60325" cap="flat" cmpd="thickThin">
            <a:solidFill>
              <a:srgbClr val="99CC00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4099" name="组合 287753"/>
          <p:cNvGrpSpPr/>
          <p:nvPr/>
        </p:nvGrpSpPr>
        <p:grpSpPr>
          <a:xfrm>
            <a:off x="0" y="115888"/>
            <a:ext cx="9144000" cy="936625"/>
            <a:chOff x="0" y="73"/>
            <a:chExt cx="5760" cy="590"/>
          </a:xfrm>
        </p:grpSpPr>
        <p:sp>
          <p:nvSpPr>
            <p:cNvPr id="4100" name="直接连接符 287754"/>
            <p:cNvSpPr/>
            <p:nvPr/>
          </p:nvSpPr>
          <p:spPr>
            <a:xfrm>
              <a:off x="0" y="73"/>
              <a:ext cx="5760" cy="0"/>
            </a:xfrm>
            <a:prstGeom prst="line">
              <a:avLst/>
            </a:prstGeom>
            <a:ln w="47625" cap="flat" cmpd="thickThin">
              <a:solidFill>
                <a:srgbClr val="99CC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4101" name="组合 287755"/>
            <p:cNvGrpSpPr/>
            <p:nvPr/>
          </p:nvGrpSpPr>
          <p:grpSpPr>
            <a:xfrm>
              <a:off x="0" y="73"/>
              <a:ext cx="5760" cy="590"/>
              <a:chOff x="0" y="0"/>
              <a:chExt cx="5760" cy="646"/>
            </a:xfrm>
          </p:grpSpPr>
          <p:sp>
            <p:nvSpPr>
              <p:cNvPr id="4102" name="矩形 287756"/>
              <p:cNvSpPr/>
              <p:nvPr/>
            </p:nvSpPr>
            <p:spPr>
              <a:xfrm>
                <a:off x="0" y="0"/>
                <a:ext cx="5760" cy="516"/>
              </a:xfrm>
              <a:prstGeom prst="rect">
                <a:avLst/>
              </a:prstGeom>
              <a:gradFill rotWithShape="1">
                <a:gsLst>
                  <a:gs pos="0">
                    <a:srgbClr val="331050"/>
                  </a:gs>
                  <a:gs pos="100000">
                    <a:srgbClr val="4D1979">
                      <a:alpha val="67000"/>
                    </a:srgbClr>
                  </a:gs>
                </a:gsLst>
                <a:lin ang="189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sp>
            <p:nvSpPr>
              <p:cNvPr id="4103" name="矩形 287757"/>
              <p:cNvSpPr/>
              <p:nvPr/>
            </p:nvSpPr>
            <p:spPr>
              <a:xfrm rot="10800000">
                <a:off x="0" y="506"/>
                <a:ext cx="5760" cy="140"/>
              </a:xfrm>
              <a:prstGeom prst="rect">
                <a:avLst/>
              </a:prstGeom>
              <a:gradFill rotWithShape="1">
                <a:gsLst>
                  <a:gs pos="0">
                    <a:srgbClr val="3B3B3B">
                      <a:alpha val="0"/>
                    </a:srgbClr>
                  </a:gs>
                  <a:gs pos="100000">
                    <a:schemeClr val="bg2">
                      <a:alpha val="67000"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pic>
            <p:nvPicPr>
              <p:cNvPr id="4104" name="图片 287758"/>
              <p:cNvPicPr>
                <a:picLocks noChangeAspect="1"/>
              </p:cNvPicPr>
              <p:nvPr/>
            </p:nvPicPr>
            <p:blipFill>
              <a:blip r:embed="rId2">
                <a:lum bright="-12000"/>
              </a:blip>
              <a:srcRect t="18701" r="15749" b="42659"/>
              <a:stretch>
                <a:fillRect/>
              </a:stretch>
            </p:blipFill>
            <p:spPr>
              <a:xfrm>
                <a:off x="4781" y="0"/>
                <a:ext cx="979" cy="50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4105" name="矩形 287759"/>
              <p:cNvSpPr/>
              <p:nvPr/>
            </p:nvSpPr>
            <p:spPr>
              <a:xfrm>
                <a:off x="0" y="472"/>
                <a:ext cx="5760" cy="44"/>
              </a:xfrm>
              <a:prstGeom prst="rect">
                <a:avLst/>
              </a:prstGeom>
              <a:gradFill rotWithShape="1">
                <a:gsLst>
                  <a:gs pos="0">
                    <a:srgbClr val="C9E576">
                      <a:alpha val="67000"/>
                    </a:srgbClr>
                  </a:gs>
                  <a:gs pos="100000">
                    <a:srgbClr val="97C523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sp>
            <p:nvSpPr>
              <p:cNvPr id="4106" name="矩形 287760"/>
              <p:cNvSpPr/>
              <p:nvPr/>
            </p:nvSpPr>
            <p:spPr>
              <a:xfrm>
                <a:off x="0" y="0"/>
                <a:ext cx="5760" cy="164"/>
              </a:xfrm>
              <a:prstGeom prst="rect">
                <a:avLst/>
              </a:prstGeom>
              <a:gradFill rotWithShape="1">
                <a:gsLst>
                  <a:gs pos="0">
                    <a:schemeClr val="bg1">
                      <a:alpha val="67000"/>
                    </a:scheme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</p:grpSp>
      </p:grpSp>
      <p:sp>
        <p:nvSpPr>
          <p:cNvPr id="287767" name="矩形 287766"/>
          <p:cNvSpPr/>
          <p:nvPr/>
        </p:nvSpPr>
        <p:spPr>
          <a:xfrm>
            <a:off x="1352550" y="280035"/>
            <a:ext cx="7045960" cy="40513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模块二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 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直杆的基本变形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   2-4 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圆轴扭转</a:t>
            </a:r>
            <a:endParaRPr lang="zh-CN" altLang="en-US" sz="2400">
              <a:solidFill>
                <a:srgbClr val="FFFF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287775" name="矩形 287774"/>
          <p:cNvSpPr/>
          <p:nvPr/>
        </p:nvSpPr>
        <p:spPr>
          <a:xfrm>
            <a:off x="1476375" y="1786255"/>
            <a:ext cx="5906135" cy="2804795"/>
          </a:xfrm>
          <a:prstGeom prst="rect">
            <a:avLst/>
          </a:prstGeom>
          <a:noFill/>
          <a:ln w="12700">
            <a:noFill/>
          </a:ln>
        </p:spPr>
        <p:txBody>
          <a:bodyPr wrap="square" anchor="t" anchorCtr="0">
            <a:spAutoFit/>
          </a:bodyPr>
          <a:p>
            <a:pPr algn="ctr" eaLnBrk="0" hangingPunct="0">
              <a:lnSpc>
                <a:spcPct val="140000"/>
              </a:lnSpc>
            </a:pPr>
            <a:endParaRPr lang="zh-CN" altLang="en-US" sz="2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ctr" eaLnBrk="0" hangingPunct="0">
              <a:lnSpc>
                <a:spcPct val="140000"/>
              </a:lnSpc>
            </a:pPr>
            <a:r>
              <a:rPr lang="en-US" altLang="zh-CN" sz="4000" dirty="0">
                <a:latin typeface="黑体" panose="02010609060101010101" pitchFamily="2" charset="-122"/>
                <a:ea typeface="黑体" panose="02010609060101010101" pitchFamily="2" charset="-122"/>
              </a:rPr>
              <a:t>2-</a:t>
            </a:r>
            <a:r>
              <a:rPr lang="en-US" sz="4000" dirty="0">
                <a:latin typeface="黑体" panose="02010609060101010101" pitchFamily="2" charset="-122"/>
                <a:ea typeface="黑体" panose="02010609060101010101" pitchFamily="2" charset="-122"/>
              </a:rPr>
              <a:t>4 </a:t>
            </a:r>
            <a:r>
              <a:rPr lang="zh-CN" altLang="en-US" sz="4000" dirty="0">
                <a:latin typeface="黑体" panose="02010609060101010101" pitchFamily="2" charset="-122"/>
                <a:ea typeface="黑体" panose="02010609060101010101" pitchFamily="2" charset="-122"/>
              </a:rPr>
              <a:t>圆轴扭转</a:t>
            </a:r>
            <a:r>
              <a:rPr lang="zh-CN" altLang="en-US" sz="5400" dirty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zh-CN" altLang="en-US" sz="2400" dirty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endParaRPr lang="zh-CN" altLang="en-US" sz="2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ctr" eaLnBrk="0" hangingPunct="0">
              <a:lnSpc>
                <a:spcPct val="140000"/>
              </a:lnSpc>
            </a:pPr>
            <a:endParaRPr lang="zh-CN" altLang="en-US" sz="2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ctr" eaLnBrk="0" hangingPunct="0">
              <a:lnSpc>
                <a:spcPct val="140000"/>
              </a:lnSpc>
            </a:pPr>
            <a:endParaRPr lang="zh-CN" altLang="en-US" sz="24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405255" y="6260783"/>
            <a:ext cx="6048375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 fontAlgn="ctr"/>
            <a:r>
              <a:rPr lang="zh-CN" altLang="en-US" sz="18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宣城市信息工程学校在线精品课程</a:t>
            </a:r>
            <a:r>
              <a:rPr lang="en-US" altLang="zh-CN" sz="18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--</a:t>
            </a:r>
            <a:r>
              <a:rPr lang="zh-CN" altLang="en-US" sz="1800" dirty="0">
                <a:sym typeface="+mn-ea"/>
              </a:rPr>
              <a:t>《机械基础》</a:t>
            </a:r>
            <a:endParaRPr lang="en-US" altLang="zh-CN" sz="180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87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87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1000"/>
                                        <p:tgtEl>
                                          <p:spTgt spid="287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67" grpId="0"/>
      <p:bldP spid="287775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87747" name="图片 287746" descr="008ah"/>
          <p:cNvPicPr>
            <a:picLocks noChangeAspect="1"/>
          </p:cNvPicPr>
          <p:nvPr/>
        </p:nvPicPr>
        <p:blipFill>
          <a:blip r:embed="rId1">
            <a:lum bright="39996" contrast="-70001"/>
          </a:blip>
          <a:stretch>
            <a:fillRect/>
          </a:stretch>
        </p:blipFill>
        <p:spPr>
          <a:xfrm rot="-284582">
            <a:off x="6588125" y="115888"/>
            <a:ext cx="1014413" cy="7207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7753" name="直接连接符 287752"/>
          <p:cNvSpPr/>
          <p:nvPr/>
        </p:nvSpPr>
        <p:spPr>
          <a:xfrm>
            <a:off x="1187450" y="6165850"/>
            <a:ext cx="6697663" cy="0"/>
          </a:xfrm>
          <a:prstGeom prst="line">
            <a:avLst/>
          </a:prstGeom>
          <a:ln w="60325" cap="flat" cmpd="thickThin">
            <a:solidFill>
              <a:srgbClr val="99CC00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6147" name="组合 287753"/>
          <p:cNvGrpSpPr/>
          <p:nvPr/>
        </p:nvGrpSpPr>
        <p:grpSpPr>
          <a:xfrm>
            <a:off x="107950" y="20649"/>
            <a:ext cx="9144000" cy="946774"/>
            <a:chOff x="0" y="67"/>
            <a:chExt cx="5760" cy="596"/>
          </a:xfrm>
        </p:grpSpPr>
        <p:sp>
          <p:nvSpPr>
            <p:cNvPr id="6148" name="直接连接符 287754"/>
            <p:cNvSpPr/>
            <p:nvPr/>
          </p:nvSpPr>
          <p:spPr>
            <a:xfrm>
              <a:off x="0" y="73"/>
              <a:ext cx="5760" cy="0"/>
            </a:xfrm>
            <a:prstGeom prst="line">
              <a:avLst/>
            </a:prstGeom>
            <a:ln w="47625" cap="flat" cmpd="thickThin">
              <a:solidFill>
                <a:srgbClr val="99CC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6149" name="组合 287755"/>
            <p:cNvGrpSpPr/>
            <p:nvPr/>
          </p:nvGrpSpPr>
          <p:grpSpPr>
            <a:xfrm>
              <a:off x="0" y="67"/>
              <a:ext cx="5760" cy="596"/>
              <a:chOff x="0" y="-7"/>
              <a:chExt cx="5760" cy="653"/>
            </a:xfrm>
          </p:grpSpPr>
          <p:sp>
            <p:nvSpPr>
              <p:cNvPr id="6150" name="矩形 287756"/>
              <p:cNvSpPr/>
              <p:nvPr/>
            </p:nvSpPr>
            <p:spPr>
              <a:xfrm>
                <a:off x="0" y="0"/>
                <a:ext cx="5760" cy="516"/>
              </a:xfrm>
              <a:prstGeom prst="rect">
                <a:avLst/>
              </a:prstGeom>
              <a:gradFill rotWithShape="1">
                <a:gsLst>
                  <a:gs pos="0">
                    <a:srgbClr val="331050"/>
                  </a:gs>
                  <a:gs pos="100000">
                    <a:srgbClr val="4D1979">
                      <a:alpha val="67000"/>
                    </a:srgbClr>
                  </a:gs>
                </a:gsLst>
                <a:lin ang="189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sp>
            <p:nvSpPr>
              <p:cNvPr id="6151" name="矩形 287757"/>
              <p:cNvSpPr/>
              <p:nvPr/>
            </p:nvSpPr>
            <p:spPr>
              <a:xfrm rot="10800000">
                <a:off x="0" y="506"/>
                <a:ext cx="5760" cy="140"/>
              </a:xfrm>
              <a:prstGeom prst="rect">
                <a:avLst/>
              </a:prstGeom>
              <a:gradFill rotWithShape="1">
                <a:gsLst>
                  <a:gs pos="0">
                    <a:srgbClr val="3B3B3B">
                      <a:alpha val="0"/>
                    </a:srgbClr>
                  </a:gs>
                  <a:gs pos="100000">
                    <a:schemeClr val="bg2">
                      <a:alpha val="67000"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pic>
            <p:nvPicPr>
              <p:cNvPr id="6152" name="图片 287758"/>
              <p:cNvPicPr>
                <a:picLocks noChangeAspect="1"/>
              </p:cNvPicPr>
              <p:nvPr/>
            </p:nvPicPr>
            <p:blipFill>
              <a:blip r:embed="rId2">
                <a:lum bright="-12000"/>
              </a:blip>
              <a:srcRect t="18701" r="15749" b="42659"/>
              <a:stretch>
                <a:fillRect/>
              </a:stretch>
            </p:blipFill>
            <p:spPr>
              <a:xfrm>
                <a:off x="4781" y="0"/>
                <a:ext cx="979" cy="50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6153" name="矩形 287759"/>
              <p:cNvSpPr/>
              <p:nvPr/>
            </p:nvSpPr>
            <p:spPr>
              <a:xfrm>
                <a:off x="0" y="472"/>
                <a:ext cx="5760" cy="44"/>
              </a:xfrm>
              <a:prstGeom prst="rect">
                <a:avLst/>
              </a:prstGeom>
              <a:gradFill rotWithShape="1">
                <a:gsLst>
                  <a:gs pos="0">
                    <a:srgbClr val="C9E576">
                      <a:alpha val="67000"/>
                    </a:srgbClr>
                  </a:gs>
                  <a:gs pos="100000">
                    <a:srgbClr val="97C523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sp>
            <p:nvSpPr>
              <p:cNvPr id="6154" name="矩形 287760"/>
              <p:cNvSpPr/>
              <p:nvPr/>
            </p:nvSpPr>
            <p:spPr>
              <a:xfrm>
                <a:off x="0" y="-7"/>
                <a:ext cx="5760" cy="164"/>
              </a:xfrm>
              <a:prstGeom prst="rect">
                <a:avLst/>
              </a:prstGeom>
              <a:gradFill rotWithShape="1">
                <a:gsLst>
                  <a:gs pos="0">
                    <a:schemeClr val="bg1">
                      <a:alpha val="67000"/>
                    </a:scheme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</p:grpSp>
      </p:grpSp>
      <p:sp>
        <p:nvSpPr>
          <p:cNvPr id="2" name="矩形 1"/>
          <p:cNvSpPr/>
          <p:nvPr/>
        </p:nvSpPr>
        <p:spPr>
          <a:xfrm>
            <a:off x="1403985" y="255905"/>
            <a:ext cx="7045960" cy="40513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模块二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 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直杆的基本变形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   2-</a:t>
            </a:r>
            <a:r>
              <a:rPr 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4 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圆轴扭转</a:t>
            </a:r>
            <a:endParaRPr lang="zh-CN" altLang="en-US" sz="2400">
              <a:solidFill>
                <a:srgbClr val="FFFF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83895" y="1235710"/>
            <a:ext cx="293751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sz="2400">
                <a:ea typeface="宋体" panose="02010600030101010101" pitchFamily="2" charset="-122"/>
                <a:sym typeface="+mn-ea"/>
              </a:rPr>
              <a:t>一、扭转变形的特点</a:t>
            </a:r>
            <a:endParaRPr lang="zh-CN" sz="2400">
              <a:ea typeface="宋体" panose="02010600030101010101" pitchFamily="2" charset="-122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603375" y="6364288"/>
            <a:ext cx="6048375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 fontAlgn="ctr"/>
            <a:r>
              <a:rPr lang="zh-CN" altLang="en-US" sz="18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宣城市信息工程学校在线精品课程</a:t>
            </a:r>
            <a:r>
              <a:rPr lang="en-US" altLang="zh-CN" sz="18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--</a:t>
            </a:r>
            <a:r>
              <a:rPr lang="zh-CN" altLang="en-US" sz="1800" dirty="0">
                <a:sym typeface="+mn-ea"/>
              </a:rPr>
              <a:t>《机械基础》</a:t>
            </a:r>
            <a:endParaRPr lang="en-US" altLang="zh-CN" sz="180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99160" y="4795520"/>
            <a:ext cx="7397115" cy="591185"/>
          </a:xfrm>
          <a:prstGeom prst="rect">
            <a:avLst/>
          </a:prstGeom>
          <a:solidFill>
            <a:srgbClr val="FFFFFF">
              <a:alpha val="85096"/>
            </a:srgbClr>
          </a:solidFill>
          <a:ln w="9525">
            <a:solidFill>
              <a:srgbClr val="D9D9D9"/>
            </a:solidFill>
          </a:ln>
        </p:spPr>
        <p:txBody>
          <a:bodyPr vert="horz" wrap="square" lIns="0" tIns="37465" rIns="0" bIns="0" rtlCol="0">
            <a:spAutoFit/>
          </a:bodyPr>
          <a:p>
            <a:pPr marL="90805">
              <a:lnSpc>
                <a:spcPct val="100000"/>
              </a:lnSpc>
              <a:spcBef>
                <a:spcPts val="295"/>
              </a:spcBef>
            </a:pPr>
            <a:r>
              <a:rPr sz="1800" spc="-5" dirty="0">
                <a:solidFill>
                  <a:srgbClr val="404040"/>
                </a:solidFill>
                <a:latin typeface="微软雅黑" panose="020B0503020204020204" charset="-122"/>
                <a:cs typeface="微软雅黑" panose="020B0503020204020204" charset="-122"/>
              </a:rPr>
              <a:t>受力特点：外力是一对力偶，外力偶的作用均垂直于杆的轴线，但其转向相反，大小相等。</a:t>
            </a:r>
            <a:endParaRPr sz="18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99160" y="5589270"/>
            <a:ext cx="7339965" cy="314325"/>
          </a:xfrm>
          <a:prstGeom prst="rect">
            <a:avLst/>
          </a:prstGeom>
          <a:solidFill>
            <a:srgbClr val="FFFFFF">
              <a:alpha val="85096"/>
            </a:srgbClr>
          </a:solidFill>
          <a:ln w="9525">
            <a:solidFill>
              <a:srgbClr val="D9D9D9"/>
            </a:solidFill>
          </a:ln>
        </p:spPr>
        <p:txBody>
          <a:bodyPr vert="horz" wrap="square" lIns="0" tIns="37465" rIns="0" bIns="0" rtlCol="0">
            <a:spAutoFit/>
          </a:bodyPr>
          <a:p>
            <a:pPr marL="90805">
              <a:lnSpc>
                <a:spcPct val="100000"/>
              </a:lnSpc>
              <a:spcBef>
                <a:spcPts val="295"/>
              </a:spcBef>
            </a:pPr>
            <a:r>
              <a:rPr sz="1800" dirty="0">
                <a:solidFill>
                  <a:srgbClr val="404040"/>
                </a:solidFill>
                <a:latin typeface="微软雅黑" panose="020B0503020204020204" charset="-122"/>
                <a:cs typeface="微软雅黑" panose="020B0503020204020204" charset="-122"/>
              </a:rPr>
              <a:t>变形特点：各横截面绕轴线发生相对转动。</a:t>
            </a:r>
            <a:endParaRPr sz="1800">
              <a:latin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6" name="图片 5" descr="2022-07-16_1207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275" y="1844675"/>
            <a:ext cx="7542530" cy="273685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7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87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87747" name="图片 287746" descr="008ah"/>
          <p:cNvPicPr>
            <a:picLocks noChangeAspect="1"/>
          </p:cNvPicPr>
          <p:nvPr/>
        </p:nvPicPr>
        <p:blipFill>
          <a:blip r:embed="rId1">
            <a:lum bright="39996" contrast="-70001"/>
          </a:blip>
          <a:stretch>
            <a:fillRect/>
          </a:stretch>
        </p:blipFill>
        <p:spPr>
          <a:xfrm rot="-284582">
            <a:off x="6588125" y="115888"/>
            <a:ext cx="1014413" cy="7207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7753" name="直接连接符 287752"/>
          <p:cNvSpPr/>
          <p:nvPr/>
        </p:nvSpPr>
        <p:spPr>
          <a:xfrm>
            <a:off x="1187450" y="6165850"/>
            <a:ext cx="6697663" cy="0"/>
          </a:xfrm>
          <a:prstGeom prst="line">
            <a:avLst/>
          </a:prstGeom>
          <a:ln w="60325" cap="flat" cmpd="thickThin">
            <a:solidFill>
              <a:srgbClr val="99CC00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6147" name="组合 287753"/>
          <p:cNvGrpSpPr/>
          <p:nvPr/>
        </p:nvGrpSpPr>
        <p:grpSpPr>
          <a:xfrm>
            <a:off x="107950" y="20649"/>
            <a:ext cx="9144000" cy="946774"/>
            <a:chOff x="0" y="67"/>
            <a:chExt cx="5760" cy="596"/>
          </a:xfrm>
        </p:grpSpPr>
        <p:sp>
          <p:nvSpPr>
            <p:cNvPr id="6148" name="直接连接符 287754"/>
            <p:cNvSpPr/>
            <p:nvPr/>
          </p:nvSpPr>
          <p:spPr>
            <a:xfrm>
              <a:off x="0" y="73"/>
              <a:ext cx="5760" cy="0"/>
            </a:xfrm>
            <a:prstGeom prst="line">
              <a:avLst/>
            </a:prstGeom>
            <a:ln w="47625" cap="flat" cmpd="thickThin">
              <a:solidFill>
                <a:srgbClr val="99CC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6149" name="组合 287755"/>
            <p:cNvGrpSpPr/>
            <p:nvPr/>
          </p:nvGrpSpPr>
          <p:grpSpPr>
            <a:xfrm>
              <a:off x="0" y="67"/>
              <a:ext cx="5760" cy="596"/>
              <a:chOff x="0" y="-7"/>
              <a:chExt cx="5760" cy="653"/>
            </a:xfrm>
          </p:grpSpPr>
          <p:sp>
            <p:nvSpPr>
              <p:cNvPr id="6150" name="矩形 287756"/>
              <p:cNvSpPr/>
              <p:nvPr/>
            </p:nvSpPr>
            <p:spPr>
              <a:xfrm>
                <a:off x="0" y="0"/>
                <a:ext cx="5760" cy="516"/>
              </a:xfrm>
              <a:prstGeom prst="rect">
                <a:avLst/>
              </a:prstGeom>
              <a:gradFill rotWithShape="1">
                <a:gsLst>
                  <a:gs pos="0">
                    <a:srgbClr val="331050"/>
                  </a:gs>
                  <a:gs pos="100000">
                    <a:srgbClr val="4D1979">
                      <a:alpha val="67000"/>
                    </a:srgbClr>
                  </a:gs>
                </a:gsLst>
                <a:lin ang="189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sp>
            <p:nvSpPr>
              <p:cNvPr id="6151" name="矩形 287757"/>
              <p:cNvSpPr/>
              <p:nvPr/>
            </p:nvSpPr>
            <p:spPr>
              <a:xfrm rot="10800000">
                <a:off x="0" y="506"/>
                <a:ext cx="5760" cy="140"/>
              </a:xfrm>
              <a:prstGeom prst="rect">
                <a:avLst/>
              </a:prstGeom>
              <a:gradFill rotWithShape="1">
                <a:gsLst>
                  <a:gs pos="0">
                    <a:srgbClr val="3B3B3B">
                      <a:alpha val="0"/>
                    </a:srgbClr>
                  </a:gs>
                  <a:gs pos="100000">
                    <a:schemeClr val="bg2">
                      <a:alpha val="67000"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pic>
            <p:nvPicPr>
              <p:cNvPr id="6152" name="图片 287758"/>
              <p:cNvPicPr>
                <a:picLocks noChangeAspect="1"/>
              </p:cNvPicPr>
              <p:nvPr/>
            </p:nvPicPr>
            <p:blipFill>
              <a:blip r:embed="rId2">
                <a:lum bright="-12000"/>
              </a:blip>
              <a:srcRect t="18701" r="15749" b="42659"/>
              <a:stretch>
                <a:fillRect/>
              </a:stretch>
            </p:blipFill>
            <p:spPr>
              <a:xfrm>
                <a:off x="4781" y="0"/>
                <a:ext cx="979" cy="50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6153" name="矩形 287759"/>
              <p:cNvSpPr/>
              <p:nvPr/>
            </p:nvSpPr>
            <p:spPr>
              <a:xfrm>
                <a:off x="0" y="472"/>
                <a:ext cx="5760" cy="44"/>
              </a:xfrm>
              <a:prstGeom prst="rect">
                <a:avLst/>
              </a:prstGeom>
              <a:gradFill rotWithShape="1">
                <a:gsLst>
                  <a:gs pos="0">
                    <a:srgbClr val="C9E576">
                      <a:alpha val="67000"/>
                    </a:srgbClr>
                  </a:gs>
                  <a:gs pos="100000">
                    <a:srgbClr val="97C523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sp>
            <p:nvSpPr>
              <p:cNvPr id="6154" name="矩形 287760"/>
              <p:cNvSpPr/>
              <p:nvPr/>
            </p:nvSpPr>
            <p:spPr>
              <a:xfrm>
                <a:off x="0" y="-7"/>
                <a:ext cx="5760" cy="164"/>
              </a:xfrm>
              <a:prstGeom prst="rect">
                <a:avLst/>
              </a:prstGeom>
              <a:gradFill rotWithShape="1">
                <a:gsLst>
                  <a:gs pos="0">
                    <a:schemeClr val="bg1">
                      <a:alpha val="67000"/>
                    </a:scheme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</p:grpSp>
      </p:grpSp>
      <p:sp>
        <p:nvSpPr>
          <p:cNvPr id="2" name="矩形 1"/>
          <p:cNvSpPr/>
          <p:nvPr/>
        </p:nvSpPr>
        <p:spPr>
          <a:xfrm>
            <a:off x="1403985" y="255905"/>
            <a:ext cx="7045960" cy="40513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模块二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 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直杆的基本变形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   2-</a:t>
            </a:r>
            <a:r>
              <a:rPr 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4 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圆轴扭转</a:t>
            </a:r>
            <a:endParaRPr lang="zh-CN" altLang="en-US" sz="2400">
              <a:solidFill>
                <a:srgbClr val="FFFF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83895" y="1235710"/>
            <a:ext cx="232537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sz="2400">
                <a:ea typeface="宋体" panose="02010600030101010101" pitchFamily="2" charset="-122"/>
                <a:sym typeface="+mn-ea"/>
              </a:rPr>
              <a:t>二、扭矩的计算</a:t>
            </a:r>
            <a:endParaRPr lang="zh-CN" sz="2400">
              <a:ea typeface="宋体" panose="02010600030101010101" pitchFamily="2" charset="-122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603375" y="6364288"/>
            <a:ext cx="6048375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 fontAlgn="ctr"/>
            <a:r>
              <a:rPr lang="zh-CN" altLang="en-US" sz="18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宣城市信息工程学校在线精品课程</a:t>
            </a:r>
            <a:r>
              <a:rPr lang="en-US" altLang="zh-CN" sz="18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--</a:t>
            </a:r>
            <a:r>
              <a:rPr lang="zh-CN" altLang="en-US" sz="1800" dirty="0">
                <a:sym typeface="+mn-ea"/>
              </a:rPr>
              <a:t>《机械基础》</a:t>
            </a:r>
            <a:endParaRPr lang="en-US" altLang="zh-CN" sz="180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5" name="object 2"/>
          <p:cNvSpPr txBox="1"/>
          <p:nvPr/>
        </p:nvSpPr>
        <p:spPr>
          <a:xfrm>
            <a:off x="1064260" y="1844675"/>
            <a:ext cx="4579620" cy="313055"/>
          </a:xfrm>
          <a:prstGeom prst="rect">
            <a:avLst/>
          </a:prstGeom>
          <a:solidFill>
            <a:srgbClr val="31BBAC"/>
          </a:solidFill>
        </p:spPr>
        <p:txBody>
          <a:bodyPr vert="horz" wrap="square" lIns="0" tIns="36195" rIns="0" bIns="0" rtlCol="0">
            <a:spAutoFit/>
          </a:bodyPr>
          <a:p>
            <a:pPr marL="90805">
              <a:lnSpc>
                <a:spcPct val="100000"/>
              </a:lnSpc>
              <a:spcBef>
                <a:spcPts val="285"/>
              </a:spcBef>
            </a:pPr>
            <a:r>
              <a:rPr sz="180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扭矩图：扭矩随横截面位置变化的图形。</a:t>
            </a:r>
            <a:endParaRPr sz="18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object 6"/>
          <p:cNvSpPr/>
          <p:nvPr/>
        </p:nvSpPr>
        <p:spPr>
          <a:xfrm>
            <a:off x="1403985" y="2348865"/>
            <a:ext cx="5993130" cy="37369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p/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7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87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87747" name="图片 287746" descr="008ah"/>
          <p:cNvPicPr>
            <a:picLocks noChangeAspect="1"/>
          </p:cNvPicPr>
          <p:nvPr/>
        </p:nvPicPr>
        <p:blipFill>
          <a:blip r:embed="rId1">
            <a:lum bright="39996" contrast="-70001"/>
          </a:blip>
          <a:stretch>
            <a:fillRect/>
          </a:stretch>
        </p:blipFill>
        <p:spPr>
          <a:xfrm rot="-284582">
            <a:off x="6588125" y="115888"/>
            <a:ext cx="1014413" cy="7207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7753" name="直接连接符 287752"/>
          <p:cNvSpPr/>
          <p:nvPr/>
        </p:nvSpPr>
        <p:spPr>
          <a:xfrm>
            <a:off x="1187450" y="6165850"/>
            <a:ext cx="6697663" cy="0"/>
          </a:xfrm>
          <a:prstGeom prst="line">
            <a:avLst/>
          </a:prstGeom>
          <a:ln w="60325" cap="flat" cmpd="thickThin">
            <a:solidFill>
              <a:srgbClr val="99CC00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6147" name="组合 287753"/>
          <p:cNvGrpSpPr/>
          <p:nvPr/>
        </p:nvGrpSpPr>
        <p:grpSpPr>
          <a:xfrm>
            <a:off x="107950" y="20649"/>
            <a:ext cx="9144000" cy="946774"/>
            <a:chOff x="0" y="67"/>
            <a:chExt cx="5760" cy="596"/>
          </a:xfrm>
        </p:grpSpPr>
        <p:sp>
          <p:nvSpPr>
            <p:cNvPr id="6148" name="直接连接符 287754"/>
            <p:cNvSpPr/>
            <p:nvPr/>
          </p:nvSpPr>
          <p:spPr>
            <a:xfrm>
              <a:off x="0" y="73"/>
              <a:ext cx="5760" cy="0"/>
            </a:xfrm>
            <a:prstGeom prst="line">
              <a:avLst/>
            </a:prstGeom>
            <a:ln w="47625" cap="flat" cmpd="thickThin">
              <a:solidFill>
                <a:srgbClr val="99CC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6149" name="组合 287755"/>
            <p:cNvGrpSpPr/>
            <p:nvPr/>
          </p:nvGrpSpPr>
          <p:grpSpPr>
            <a:xfrm>
              <a:off x="0" y="67"/>
              <a:ext cx="5760" cy="596"/>
              <a:chOff x="0" y="-7"/>
              <a:chExt cx="5760" cy="653"/>
            </a:xfrm>
          </p:grpSpPr>
          <p:sp>
            <p:nvSpPr>
              <p:cNvPr id="6150" name="矩形 287756"/>
              <p:cNvSpPr/>
              <p:nvPr/>
            </p:nvSpPr>
            <p:spPr>
              <a:xfrm>
                <a:off x="0" y="0"/>
                <a:ext cx="5760" cy="516"/>
              </a:xfrm>
              <a:prstGeom prst="rect">
                <a:avLst/>
              </a:prstGeom>
              <a:gradFill rotWithShape="1">
                <a:gsLst>
                  <a:gs pos="0">
                    <a:srgbClr val="331050"/>
                  </a:gs>
                  <a:gs pos="100000">
                    <a:srgbClr val="4D1979">
                      <a:alpha val="67000"/>
                    </a:srgbClr>
                  </a:gs>
                </a:gsLst>
                <a:lin ang="189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sp>
            <p:nvSpPr>
              <p:cNvPr id="6151" name="矩形 287757"/>
              <p:cNvSpPr/>
              <p:nvPr/>
            </p:nvSpPr>
            <p:spPr>
              <a:xfrm rot="10800000">
                <a:off x="0" y="506"/>
                <a:ext cx="5760" cy="140"/>
              </a:xfrm>
              <a:prstGeom prst="rect">
                <a:avLst/>
              </a:prstGeom>
              <a:gradFill rotWithShape="1">
                <a:gsLst>
                  <a:gs pos="0">
                    <a:srgbClr val="3B3B3B">
                      <a:alpha val="0"/>
                    </a:srgbClr>
                  </a:gs>
                  <a:gs pos="100000">
                    <a:schemeClr val="bg2">
                      <a:alpha val="67000"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pic>
            <p:nvPicPr>
              <p:cNvPr id="6152" name="图片 287758"/>
              <p:cNvPicPr>
                <a:picLocks noChangeAspect="1"/>
              </p:cNvPicPr>
              <p:nvPr/>
            </p:nvPicPr>
            <p:blipFill>
              <a:blip r:embed="rId2">
                <a:lum bright="-12000"/>
              </a:blip>
              <a:srcRect t="18701" r="15749" b="42659"/>
              <a:stretch>
                <a:fillRect/>
              </a:stretch>
            </p:blipFill>
            <p:spPr>
              <a:xfrm>
                <a:off x="4781" y="0"/>
                <a:ext cx="979" cy="50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6153" name="矩形 287759"/>
              <p:cNvSpPr/>
              <p:nvPr/>
            </p:nvSpPr>
            <p:spPr>
              <a:xfrm>
                <a:off x="0" y="472"/>
                <a:ext cx="5760" cy="44"/>
              </a:xfrm>
              <a:prstGeom prst="rect">
                <a:avLst/>
              </a:prstGeom>
              <a:gradFill rotWithShape="1">
                <a:gsLst>
                  <a:gs pos="0">
                    <a:srgbClr val="C9E576">
                      <a:alpha val="67000"/>
                    </a:srgbClr>
                  </a:gs>
                  <a:gs pos="100000">
                    <a:srgbClr val="97C523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sp>
            <p:nvSpPr>
              <p:cNvPr id="6154" name="矩形 287760"/>
              <p:cNvSpPr/>
              <p:nvPr/>
            </p:nvSpPr>
            <p:spPr>
              <a:xfrm>
                <a:off x="0" y="-7"/>
                <a:ext cx="5760" cy="164"/>
              </a:xfrm>
              <a:prstGeom prst="rect">
                <a:avLst/>
              </a:prstGeom>
              <a:gradFill rotWithShape="1">
                <a:gsLst>
                  <a:gs pos="0">
                    <a:schemeClr val="bg1">
                      <a:alpha val="67000"/>
                    </a:scheme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</p:grpSp>
      </p:grpSp>
      <p:sp>
        <p:nvSpPr>
          <p:cNvPr id="2" name="矩形 1"/>
          <p:cNvSpPr/>
          <p:nvPr/>
        </p:nvSpPr>
        <p:spPr>
          <a:xfrm>
            <a:off x="1403985" y="255905"/>
            <a:ext cx="7045960" cy="40513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模块二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 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直杆的基本变形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   2-</a:t>
            </a:r>
            <a:r>
              <a:rPr 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4 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圆轴扭转</a:t>
            </a:r>
            <a:endParaRPr lang="zh-CN" altLang="en-US" sz="2400">
              <a:solidFill>
                <a:srgbClr val="FFFF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83895" y="1196975"/>
            <a:ext cx="293751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sz="2400">
                <a:ea typeface="宋体" panose="02010600030101010101" pitchFamily="2" charset="-122"/>
                <a:sym typeface="+mn-ea"/>
              </a:rPr>
              <a:t>三、扭转应力的计算</a:t>
            </a:r>
            <a:endParaRPr lang="zh-CN" sz="2400">
              <a:ea typeface="宋体" panose="02010600030101010101" pitchFamily="2" charset="-122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603375" y="6364288"/>
            <a:ext cx="6048375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 fontAlgn="ctr"/>
            <a:r>
              <a:rPr lang="zh-CN" altLang="en-US" sz="18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宣城市信息工程学校在线精品课程</a:t>
            </a:r>
            <a:r>
              <a:rPr lang="en-US" altLang="zh-CN" sz="18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--</a:t>
            </a:r>
            <a:r>
              <a:rPr lang="zh-CN" altLang="en-US" sz="1800" dirty="0">
                <a:sym typeface="+mn-ea"/>
              </a:rPr>
              <a:t>《机械基础》</a:t>
            </a:r>
            <a:endParaRPr lang="en-US" altLang="zh-CN" sz="180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259840" y="2420620"/>
            <a:ext cx="6231255" cy="36042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p/>
        </p:txBody>
      </p:sp>
      <p:sp>
        <p:nvSpPr>
          <p:cNvPr id="9" name="object 9"/>
          <p:cNvSpPr txBox="1"/>
          <p:nvPr/>
        </p:nvSpPr>
        <p:spPr>
          <a:xfrm>
            <a:off x="864870" y="1700530"/>
            <a:ext cx="6786880" cy="337820"/>
          </a:xfrm>
          <a:prstGeom prst="rect">
            <a:avLst/>
          </a:prstGeom>
          <a:solidFill>
            <a:srgbClr val="31BBAC"/>
          </a:solidFill>
        </p:spPr>
        <p:txBody>
          <a:bodyPr vert="horz" wrap="square" lIns="0" tIns="31114" rIns="0" bIns="0" rtlCol="0">
            <a:spAutoFit/>
          </a:bodyPr>
          <a:p>
            <a:pPr marL="86360">
              <a:lnSpc>
                <a:spcPct val="100000"/>
              </a:lnSpc>
              <a:spcBef>
                <a:spcPts val="245"/>
              </a:spcBef>
            </a:pPr>
            <a:r>
              <a:rPr sz="200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各纵向线，均倾斜了一个</a:t>
            </a:r>
            <a:r>
              <a:rPr sz="2000" spc="-1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小</a:t>
            </a:r>
            <a:r>
              <a:rPr sz="200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角</a:t>
            </a:r>
            <a:r>
              <a:rPr sz="2000" spc="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度</a:t>
            </a:r>
            <a:r>
              <a:rPr sz="2000" spc="-4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i="1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γ</a:t>
            </a:r>
            <a:r>
              <a:rPr sz="200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，矩形变成平行四</a:t>
            </a:r>
            <a:r>
              <a:rPr sz="2000" spc="-1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边</a:t>
            </a:r>
            <a:r>
              <a:rPr sz="200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形。</a:t>
            </a:r>
            <a:endParaRPr sz="2000"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7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87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87747" name="图片 287746" descr="008ah"/>
          <p:cNvPicPr>
            <a:picLocks noChangeAspect="1"/>
          </p:cNvPicPr>
          <p:nvPr/>
        </p:nvPicPr>
        <p:blipFill>
          <a:blip r:embed="rId1">
            <a:lum bright="39996" contrast="-70001"/>
          </a:blip>
          <a:stretch>
            <a:fillRect/>
          </a:stretch>
        </p:blipFill>
        <p:spPr>
          <a:xfrm rot="-284582">
            <a:off x="6588125" y="115888"/>
            <a:ext cx="1014413" cy="7207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7753" name="直接连接符 287752"/>
          <p:cNvSpPr/>
          <p:nvPr/>
        </p:nvSpPr>
        <p:spPr>
          <a:xfrm>
            <a:off x="1187450" y="6165850"/>
            <a:ext cx="6697663" cy="0"/>
          </a:xfrm>
          <a:prstGeom prst="line">
            <a:avLst/>
          </a:prstGeom>
          <a:ln w="60325" cap="flat" cmpd="thickThin">
            <a:solidFill>
              <a:srgbClr val="99CC00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6147" name="组合 287753"/>
          <p:cNvGrpSpPr/>
          <p:nvPr/>
        </p:nvGrpSpPr>
        <p:grpSpPr>
          <a:xfrm>
            <a:off x="107950" y="20649"/>
            <a:ext cx="9144000" cy="946774"/>
            <a:chOff x="0" y="67"/>
            <a:chExt cx="5760" cy="596"/>
          </a:xfrm>
        </p:grpSpPr>
        <p:sp>
          <p:nvSpPr>
            <p:cNvPr id="6148" name="直接连接符 287754"/>
            <p:cNvSpPr/>
            <p:nvPr/>
          </p:nvSpPr>
          <p:spPr>
            <a:xfrm>
              <a:off x="0" y="73"/>
              <a:ext cx="5760" cy="0"/>
            </a:xfrm>
            <a:prstGeom prst="line">
              <a:avLst/>
            </a:prstGeom>
            <a:ln w="47625" cap="flat" cmpd="thickThin">
              <a:solidFill>
                <a:srgbClr val="99CC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6149" name="组合 287755"/>
            <p:cNvGrpSpPr/>
            <p:nvPr/>
          </p:nvGrpSpPr>
          <p:grpSpPr>
            <a:xfrm>
              <a:off x="0" y="67"/>
              <a:ext cx="5760" cy="596"/>
              <a:chOff x="0" y="-7"/>
              <a:chExt cx="5760" cy="653"/>
            </a:xfrm>
          </p:grpSpPr>
          <p:sp>
            <p:nvSpPr>
              <p:cNvPr id="6150" name="矩形 287756"/>
              <p:cNvSpPr/>
              <p:nvPr/>
            </p:nvSpPr>
            <p:spPr>
              <a:xfrm>
                <a:off x="0" y="0"/>
                <a:ext cx="5760" cy="516"/>
              </a:xfrm>
              <a:prstGeom prst="rect">
                <a:avLst/>
              </a:prstGeom>
              <a:gradFill rotWithShape="1">
                <a:gsLst>
                  <a:gs pos="0">
                    <a:srgbClr val="331050"/>
                  </a:gs>
                  <a:gs pos="100000">
                    <a:srgbClr val="4D1979">
                      <a:alpha val="67000"/>
                    </a:srgbClr>
                  </a:gs>
                </a:gsLst>
                <a:lin ang="189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sp>
            <p:nvSpPr>
              <p:cNvPr id="6151" name="矩形 287757"/>
              <p:cNvSpPr/>
              <p:nvPr/>
            </p:nvSpPr>
            <p:spPr>
              <a:xfrm rot="10800000">
                <a:off x="0" y="506"/>
                <a:ext cx="5760" cy="140"/>
              </a:xfrm>
              <a:prstGeom prst="rect">
                <a:avLst/>
              </a:prstGeom>
              <a:gradFill rotWithShape="1">
                <a:gsLst>
                  <a:gs pos="0">
                    <a:srgbClr val="3B3B3B">
                      <a:alpha val="0"/>
                    </a:srgbClr>
                  </a:gs>
                  <a:gs pos="100000">
                    <a:schemeClr val="bg2">
                      <a:alpha val="67000"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pic>
            <p:nvPicPr>
              <p:cNvPr id="6152" name="图片 287758"/>
              <p:cNvPicPr>
                <a:picLocks noChangeAspect="1"/>
              </p:cNvPicPr>
              <p:nvPr/>
            </p:nvPicPr>
            <p:blipFill>
              <a:blip r:embed="rId2">
                <a:lum bright="-12000"/>
              </a:blip>
              <a:srcRect t="18701" r="15749" b="42659"/>
              <a:stretch>
                <a:fillRect/>
              </a:stretch>
            </p:blipFill>
            <p:spPr>
              <a:xfrm>
                <a:off x="4781" y="0"/>
                <a:ext cx="979" cy="50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6153" name="矩形 287759"/>
              <p:cNvSpPr/>
              <p:nvPr/>
            </p:nvSpPr>
            <p:spPr>
              <a:xfrm>
                <a:off x="0" y="472"/>
                <a:ext cx="5760" cy="44"/>
              </a:xfrm>
              <a:prstGeom prst="rect">
                <a:avLst/>
              </a:prstGeom>
              <a:gradFill rotWithShape="1">
                <a:gsLst>
                  <a:gs pos="0">
                    <a:srgbClr val="C9E576">
                      <a:alpha val="67000"/>
                    </a:srgbClr>
                  </a:gs>
                  <a:gs pos="100000">
                    <a:srgbClr val="97C523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sp>
            <p:nvSpPr>
              <p:cNvPr id="6154" name="矩形 287760"/>
              <p:cNvSpPr/>
              <p:nvPr/>
            </p:nvSpPr>
            <p:spPr>
              <a:xfrm>
                <a:off x="0" y="-7"/>
                <a:ext cx="5760" cy="164"/>
              </a:xfrm>
              <a:prstGeom prst="rect">
                <a:avLst/>
              </a:prstGeom>
              <a:gradFill rotWithShape="1">
                <a:gsLst>
                  <a:gs pos="0">
                    <a:schemeClr val="bg1">
                      <a:alpha val="67000"/>
                    </a:scheme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</p:grpSp>
      </p:grpSp>
      <p:sp>
        <p:nvSpPr>
          <p:cNvPr id="2" name="矩形 1"/>
          <p:cNvSpPr/>
          <p:nvPr/>
        </p:nvSpPr>
        <p:spPr>
          <a:xfrm>
            <a:off x="1403985" y="255905"/>
            <a:ext cx="7045960" cy="40513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模块二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 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直杆的基本变形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   2-</a:t>
            </a:r>
            <a:r>
              <a:rPr 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4 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圆轴扭转</a:t>
            </a:r>
            <a:endParaRPr lang="zh-CN" altLang="en-US" sz="2400">
              <a:solidFill>
                <a:srgbClr val="FFFF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83895" y="1196975"/>
            <a:ext cx="293751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sz="2400">
                <a:ea typeface="宋体" panose="02010600030101010101" pitchFamily="2" charset="-122"/>
                <a:sym typeface="+mn-ea"/>
              </a:rPr>
              <a:t>三、扭转应力的计算</a:t>
            </a:r>
            <a:endParaRPr lang="zh-CN" sz="2400">
              <a:ea typeface="宋体" panose="02010600030101010101" pitchFamily="2" charset="-122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603375" y="6364288"/>
            <a:ext cx="6048375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 fontAlgn="ctr"/>
            <a:r>
              <a:rPr lang="zh-CN" altLang="en-US" sz="18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宣城市信息工程学校在线精品课程</a:t>
            </a:r>
            <a:r>
              <a:rPr lang="en-US" altLang="zh-CN" sz="18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--</a:t>
            </a:r>
            <a:r>
              <a:rPr lang="zh-CN" altLang="en-US" sz="1800" dirty="0">
                <a:sym typeface="+mn-ea"/>
              </a:rPr>
              <a:t>《机械基础》</a:t>
            </a:r>
            <a:endParaRPr lang="en-US" altLang="zh-CN" sz="180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pic>
        <p:nvPicPr>
          <p:cNvPr id="6" name="图片 5" descr="2022-07-16_13243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795" y="1844675"/>
            <a:ext cx="3119120" cy="3721735"/>
          </a:xfrm>
          <a:prstGeom prst="rect">
            <a:avLst/>
          </a:prstGeom>
        </p:spPr>
      </p:pic>
      <p:pic>
        <p:nvPicPr>
          <p:cNvPr id="9" name="图片 8" descr="2022-07-16_13250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17925" y="1825625"/>
            <a:ext cx="4104640" cy="3437255"/>
          </a:xfrm>
          <a:prstGeom prst="rect">
            <a:avLst/>
          </a:prstGeom>
        </p:spPr>
      </p:pic>
      <p:pic>
        <p:nvPicPr>
          <p:cNvPr id="10" name="图片 9" descr="2022-07-16_13310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48075" y="5262880"/>
            <a:ext cx="4244975" cy="84137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7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87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87747" name="图片 287746" descr="008ah"/>
          <p:cNvPicPr>
            <a:picLocks noChangeAspect="1"/>
          </p:cNvPicPr>
          <p:nvPr/>
        </p:nvPicPr>
        <p:blipFill>
          <a:blip r:embed="rId1">
            <a:lum bright="39996" contrast="-70001"/>
          </a:blip>
          <a:stretch>
            <a:fillRect/>
          </a:stretch>
        </p:blipFill>
        <p:spPr>
          <a:xfrm rot="-284582">
            <a:off x="6588125" y="115888"/>
            <a:ext cx="1014413" cy="7207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7753" name="直接连接符 287752"/>
          <p:cNvSpPr/>
          <p:nvPr/>
        </p:nvSpPr>
        <p:spPr>
          <a:xfrm>
            <a:off x="1187450" y="6165850"/>
            <a:ext cx="6697663" cy="0"/>
          </a:xfrm>
          <a:prstGeom prst="line">
            <a:avLst/>
          </a:prstGeom>
          <a:ln w="60325" cap="flat" cmpd="thickThin">
            <a:solidFill>
              <a:srgbClr val="99CC00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6147" name="组合 287753"/>
          <p:cNvGrpSpPr/>
          <p:nvPr/>
        </p:nvGrpSpPr>
        <p:grpSpPr>
          <a:xfrm>
            <a:off x="107950" y="20649"/>
            <a:ext cx="9144000" cy="946774"/>
            <a:chOff x="0" y="67"/>
            <a:chExt cx="5760" cy="596"/>
          </a:xfrm>
        </p:grpSpPr>
        <p:sp>
          <p:nvSpPr>
            <p:cNvPr id="6148" name="直接连接符 287754"/>
            <p:cNvSpPr/>
            <p:nvPr/>
          </p:nvSpPr>
          <p:spPr>
            <a:xfrm>
              <a:off x="0" y="73"/>
              <a:ext cx="5760" cy="0"/>
            </a:xfrm>
            <a:prstGeom prst="line">
              <a:avLst/>
            </a:prstGeom>
            <a:ln w="47625" cap="flat" cmpd="thickThin">
              <a:solidFill>
                <a:srgbClr val="99CC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6149" name="组合 287755"/>
            <p:cNvGrpSpPr/>
            <p:nvPr/>
          </p:nvGrpSpPr>
          <p:grpSpPr>
            <a:xfrm>
              <a:off x="0" y="67"/>
              <a:ext cx="5760" cy="596"/>
              <a:chOff x="0" y="-7"/>
              <a:chExt cx="5760" cy="653"/>
            </a:xfrm>
          </p:grpSpPr>
          <p:sp>
            <p:nvSpPr>
              <p:cNvPr id="6150" name="矩形 287756"/>
              <p:cNvSpPr/>
              <p:nvPr/>
            </p:nvSpPr>
            <p:spPr>
              <a:xfrm>
                <a:off x="0" y="0"/>
                <a:ext cx="5760" cy="516"/>
              </a:xfrm>
              <a:prstGeom prst="rect">
                <a:avLst/>
              </a:prstGeom>
              <a:gradFill rotWithShape="1">
                <a:gsLst>
                  <a:gs pos="0">
                    <a:srgbClr val="331050"/>
                  </a:gs>
                  <a:gs pos="100000">
                    <a:srgbClr val="4D1979">
                      <a:alpha val="67000"/>
                    </a:srgbClr>
                  </a:gs>
                </a:gsLst>
                <a:lin ang="189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sp>
            <p:nvSpPr>
              <p:cNvPr id="6151" name="矩形 287757"/>
              <p:cNvSpPr/>
              <p:nvPr/>
            </p:nvSpPr>
            <p:spPr>
              <a:xfrm rot="10800000">
                <a:off x="0" y="506"/>
                <a:ext cx="5760" cy="140"/>
              </a:xfrm>
              <a:prstGeom prst="rect">
                <a:avLst/>
              </a:prstGeom>
              <a:gradFill rotWithShape="1">
                <a:gsLst>
                  <a:gs pos="0">
                    <a:srgbClr val="3B3B3B">
                      <a:alpha val="0"/>
                    </a:srgbClr>
                  </a:gs>
                  <a:gs pos="100000">
                    <a:schemeClr val="bg2">
                      <a:alpha val="67000"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pic>
            <p:nvPicPr>
              <p:cNvPr id="6152" name="图片 287758"/>
              <p:cNvPicPr>
                <a:picLocks noChangeAspect="1"/>
              </p:cNvPicPr>
              <p:nvPr/>
            </p:nvPicPr>
            <p:blipFill>
              <a:blip r:embed="rId2">
                <a:lum bright="-12000"/>
              </a:blip>
              <a:srcRect t="18701" r="15749" b="42659"/>
              <a:stretch>
                <a:fillRect/>
              </a:stretch>
            </p:blipFill>
            <p:spPr>
              <a:xfrm>
                <a:off x="4781" y="0"/>
                <a:ext cx="979" cy="50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6153" name="矩形 287759"/>
              <p:cNvSpPr/>
              <p:nvPr/>
            </p:nvSpPr>
            <p:spPr>
              <a:xfrm>
                <a:off x="0" y="472"/>
                <a:ext cx="5760" cy="44"/>
              </a:xfrm>
              <a:prstGeom prst="rect">
                <a:avLst/>
              </a:prstGeom>
              <a:gradFill rotWithShape="1">
                <a:gsLst>
                  <a:gs pos="0">
                    <a:srgbClr val="C9E576">
                      <a:alpha val="67000"/>
                    </a:srgbClr>
                  </a:gs>
                  <a:gs pos="100000">
                    <a:srgbClr val="97C523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sp>
            <p:nvSpPr>
              <p:cNvPr id="6154" name="矩形 287760"/>
              <p:cNvSpPr/>
              <p:nvPr/>
            </p:nvSpPr>
            <p:spPr>
              <a:xfrm>
                <a:off x="0" y="-7"/>
                <a:ext cx="5760" cy="164"/>
              </a:xfrm>
              <a:prstGeom prst="rect">
                <a:avLst/>
              </a:prstGeom>
              <a:gradFill rotWithShape="1">
                <a:gsLst>
                  <a:gs pos="0">
                    <a:schemeClr val="bg1">
                      <a:alpha val="67000"/>
                    </a:scheme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</p:grpSp>
      </p:grpSp>
      <p:sp>
        <p:nvSpPr>
          <p:cNvPr id="2" name="矩形 1"/>
          <p:cNvSpPr/>
          <p:nvPr/>
        </p:nvSpPr>
        <p:spPr>
          <a:xfrm>
            <a:off x="1403985" y="255905"/>
            <a:ext cx="7045960" cy="40513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模块二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 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直杆的基本变形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   2-</a:t>
            </a:r>
            <a:r>
              <a:rPr 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4 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圆轴扭转</a:t>
            </a:r>
            <a:endParaRPr lang="zh-CN" altLang="en-US" sz="2400">
              <a:solidFill>
                <a:srgbClr val="FFFF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83895" y="1196975"/>
            <a:ext cx="324358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sz="2400">
                <a:ea typeface="宋体" panose="02010600030101010101" pitchFamily="2" charset="-122"/>
                <a:sym typeface="+mn-ea"/>
              </a:rPr>
              <a:t>四、圆轴扭转强度条件</a:t>
            </a:r>
            <a:endParaRPr lang="zh-CN" sz="2400">
              <a:ea typeface="宋体" panose="02010600030101010101" pitchFamily="2" charset="-122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603375" y="6364288"/>
            <a:ext cx="6048375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 fontAlgn="ctr"/>
            <a:r>
              <a:rPr lang="zh-CN" altLang="en-US" sz="18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宣城市信息工程学校在线精品课程</a:t>
            </a:r>
            <a:r>
              <a:rPr lang="en-US" altLang="zh-CN" sz="18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--</a:t>
            </a:r>
            <a:r>
              <a:rPr lang="zh-CN" altLang="en-US" sz="1800" dirty="0">
                <a:sym typeface="+mn-ea"/>
              </a:rPr>
              <a:t>《机械基础》</a:t>
            </a:r>
            <a:endParaRPr lang="en-US" altLang="zh-CN" sz="180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20090" y="1886585"/>
            <a:ext cx="7512685" cy="8724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R="5080" algn="l">
              <a:lnSpc>
                <a:spcPct val="150000"/>
              </a:lnSpc>
              <a:spcBef>
                <a:spcPts val="100"/>
              </a:spcBef>
            </a:pPr>
            <a:r>
              <a:rPr lang="en-US" altLang="zh-CN" spc="-5" dirty="0">
                <a:solidFill>
                  <a:srgbClr val="404040"/>
                </a:solidFill>
                <a:latin typeface="微软雅黑" panose="020B0503020204020204" charset="-122"/>
                <a:cs typeface="微软雅黑" panose="020B0503020204020204" charset="-122"/>
                <a:sym typeface="+mn-ea"/>
              </a:rPr>
              <a:t>      </a:t>
            </a:r>
            <a:r>
              <a:rPr lang="zh-CN" spc="-5" dirty="0">
                <a:solidFill>
                  <a:srgbClr val="404040"/>
                </a:solidFill>
                <a:latin typeface="微软雅黑" panose="020B0503020204020204" charset="-122"/>
                <a:cs typeface="微软雅黑" panose="020B0503020204020204" charset="-122"/>
                <a:sym typeface="+mn-ea"/>
              </a:rPr>
              <a:t>为</a:t>
            </a:r>
            <a:r>
              <a:rPr spc="-5" dirty="0">
                <a:solidFill>
                  <a:srgbClr val="404040"/>
                </a:solidFill>
                <a:latin typeface="微软雅黑" panose="020B0503020204020204" charset="-122"/>
                <a:cs typeface="微软雅黑" panose="020B0503020204020204" charset="-122"/>
                <a:sym typeface="+mn-ea"/>
              </a:rPr>
              <a:t>了保证圆轴正常工作，应该使危</a:t>
            </a:r>
            <a:r>
              <a:rPr spc="5" dirty="0">
                <a:solidFill>
                  <a:srgbClr val="404040"/>
                </a:solidFill>
                <a:latin typeface="微软雅黑" panose="020B0503020204020204" charset="-122"/>
                <a:cs typeface="微软雅黑" panose="020B0503020204020204" charset="-122"/>
                <a:sym typeface="+mn-ea"/>
              </a:rPr>
              <a:t>险</a:t>
            </a:r>
            <a:r>
              <a:rPr spc="-5" dirty="0">
                <a:solidFill>
                  <a:srgbClr val="404040"/>
                </a:solidFill>
                <a:latin typeface="微软雅黑" panose="020B0503020204020204" charset="-122"/>
                <a:cs typeface="微软雅黑" panose="020B0503020204020204" charset="-122"/>
                <a:sym typeface="+mn-ea"/>
              </a:rPr>
              <a:t>截面</a:t>
            </a:r>
            <a:r>
              <a:rPr spc="5" dirty="0">
                <a:solidFill>
                  <a:srgbClr val="404040"/>
                </a:solidFill>
                <a:latin typeface="微软雅黑" panose="020B0503020204020204" charset="-122"/>
                <a:cs typeface="微软雅黑" panose="020B0503020204020204" charset="-122"/>
                <a:sym typeface="+mn-ea"/>
              </a:rPr>
              <a:t>上</a:t>
            </a:r>
            <a:r>
              <a:rPr spc="-5" dirty="0">
                <a:solidFill>
                  <a:srgbClr val="404040"/>
                </a:solidFill>
                <a:latin typeface="微软雅黑" panose="020B0503020204020204" charset="-122"/>
                <a:cs typeface="微软雅黑" panose="020B0503020204020204" charset="-122"/>
                <a:sym typeface="+mn-ea"/>
              </a:rPr>
              <a:t>最大</a:t>
            </a:r>
            <a:r>
              <a:rPr spc="10" dirty="0">
                <a:solidFill>
                  <a:srgbClr val="404040"/>
                </a:solidFill>
                <a:latin typeface="微软雅黑" panose="020B0503020204020204" charset="-122"/>
                <a:cs typeface="微软雅黑" panose="020B0503020204020204" charset="-122"/>
                <a:sym typeface="+mn-ea"/>
              </a:rPr>
              <a:t>的</a:t>
            </a:r>
            <a:r>
              <a:rPr spc="-5" dirty="0">
                <a:solidFill>
                  <a:srgbClr val="404040"/>
                </a:solidFill>
                <a:latin typeface="微软雅黑" panose="020B0503020204020204" charset="-122"/>
                <a:cs typeface="微软雅黑" panose="020B0503020204020204" charset="-122"/>
                <a:sym typeface="+mn-ea"/>
              </a:rPr>
              <a:t>切应力</a:t>
            </a:r>
            <a:endParaRPr spc="-5" dirty="0">
              <a:solidFill>
                <a:srgbClr val="404040"/>
              </a:solidFill>
              <a:latin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l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rgbClr val="404040"/>
                </a:solidFill>
                <a:latin typeface="微软雅黑" panose="020B0503020204020204" charset="-122"/>
                <a:cs typeface="微软雅黑" panose="020B0503020204020204" charset="-122"/>
                <a:sym typeface="+mn-ea"/>
              </a:rPr>
              <a:t>不超过材料的许用切应力</a:t>
            </a:r>
            <a:endParaRPr lang="zh-CN" altLang="en-US"/>
          </a:p>
        </p:txBody>
      </p:sp>
      <p:sp>
        <p:nvSpPr>
          <p:cNvPr id="10" name="object 7"/>
          <p:cNvSpPr/>
          <p:nvPr/>
        </p:nvSpPr>
        <p:spPr>
          <a:xfrm>
            <a:off x="7630795" y="1978660"/>
            <a:ext cx="486410" cy="4286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p/>
        </p:txBody>
      </p:sp>
      <p:sp>
        <p:nvSpPr>
          <p:cNvPr id="11" name="object 11"/>
          <p:cNvSpPr/>
          <p:nvPr/>
        </p:nvSpPr>
        <p:spPr>
          <a:xfrm>
            <a:off x="3633470" y="2420746"/>
            <a:ext cx="294131" cy="33375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p/>
        </p:txBody>
      </p:sp>
      <p:pic>
        <p:nvPicPr>
          <p:cNvPr id="13" name="图片 12" descr="2022-07-16_13390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37945" y="2708910"/>
            <a:ext cx="6347460" cy="340741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7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87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87747" name="图片 287746" descr="008ah"/>
          <p:cNvPicPr>
            <a:picLocks noChangeAspect="1"/>
          </p:cNvPicPr>
          <p:nvPr/>
        </p:nvPicPr>
        <p:blipFill>
          <a:blip r:embed="rId1">
            <a:lum bright="39996" contrast="-70001"/>
          </a:blip>
          <a:stretch>
            <a:fillRect/>
          </a:stretch>
        </p:blipFill>
        <p:spPr>
          <a:xfrm rot="-284582">
            <a:off x="6588125" y="115888"/>
            <a:ext cx="1014413" cy="7207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7753" name="直接连接符 287752"/>
          <p:cNvSpPr/>
          <p:nvPr/>
        </p:nvSpPr>
        <p:spPr>
          <a:xfrm>
            <a:off x="1187450" y="6165850"/>
            <a:ext cx="6697663" cy="0"/>
          </a:xfrm>
          <a:prstGeom prst="line">
            <a:avLst/>
          </a:prstGeom>
          <a:ln w="60325" cap="flat" cmpd="thickThin">
            <a:solidFill>
              <a:srgbClr val="99CC00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6147" name="组合 287753"/>
          <p:cNvGrpSpPr/>
          <p:nvPr/>
        </p:nvGrpSpPr>
        <p:grpSpPr>
          <a:xfrm>
            <a:off x="107950" y="20649"/>
            <a:ext cx="9144000" cy="946774"/>
            <a:chOff x="0" y="67"/>
            <a:chExt cx="5760" cy="596"/>
          </a:xfrm>
        </p:grpSpPr>
        <p:sp>
          <p:nvSpPr>
            <p:cNvPr id="6148" name="直接连接符 287754"/>
            <p:cNvSpPr/>
            <p:nvPr/>
          </p:nvSpPr>
          <p:spPr>
            <a:xfrm>
              <a:off x="0" y="73"/>
              <a:ext cx="5760" cy="0"/>
            </a:xfrm>
            <a:prstGeom prst="line">
              <a:avLst/>
            </a:prstGeom>
            <a:ln w="47625" cap="flat" cmpd="thickThin">
              <a:solidFill>
                <a:srgbClr val="99CC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6149" name="组合 287755"/>
            <p:cNvGrpSpPr/>
            <p:nvPr/>
          </p:nvGrpSpPr>
          <p:grpSpPr>
            <a:xfrm>
              <a:off x="0" y="67"/>
              <a:ext cx="5760" cy="596"/>
              <a:chOff x="0" y="-7"/>
              <a:chExt cx="5760" cy="653"/>
            </a:xfrm>
          </p:grpSpPr>
          <p:sp>
            <p:nvSpPr>
              <p:cNvPr id="6150" name="矩形 287756"/>
              <p:cNvSpPr/>
              <p:nvPr/>
            </p:nvSpPr>
            <p:spPr>
              <a:xfrm>
                <a:off x="0" y="0"/>
                <a:ext cx="5760" cy="516"/>
              </a:xfrm>
              <a:prstGeom prst="rect">
                <a:avLst/>
              </a:prstGeom>
              <a:gradFill rotWithShape="1">
                <a:gsLst>
                  <a:gs pos="0">
                    <a:srgbClr val="331050"/>
                  </a:gs>
                  <a:gs pos="100000">
                    <a:srgbClr val="4D1979">
                      <a:alpha val="67000"/>
                    </a:srgbClr>
                  </a:gs>
                </a:gsLst>
                <a:lin ang="189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sp>
            <p:nvSpPr>
              <p:cNvPr id="6151" name="矩形 287757"/>
              <p:cNvSpPr/>
              <p:nvPr/>
            </p:nvSpPr>
            <p:spPr>
              <a:xfrm rot="10800000">
                <a:off x="0" y="506"/>
                <a:ext cx="5760" cy="140"/>
              </a:xfrm>
              <a:prstGeom prst="rect">
                <a:avLst/>
              </a:prstGeom>
              <a:gradFill rotWithShape="1">
                <a:gsLst>
                  <a:gs pos="0">
                    <a:srgbClr val="3B3B3B">
                      <a:alpha val="0"/>
                    </a:srgbClr>
                  </a:gs>
                  <a:gs pos="100000">
                    <a:schemeClr val="bg2">
                      <a:alpha val="67000"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pic>
            <p:nvPicPr>
              <p:cNvPr id="6152" name="图片 287758"/>
              <p:cNvPicPr>
                <a:picLocks noChangeAspect="1"/>
              </p:cNvPicPr>
              <p:nvPr/>
            </p:nvPicPr>
            <p:blipFill>
              <a:blip r:embed="rId2">
                <a:lum bright="-12000"/>
              </a:blip>
              <a:srcRect t="18701" r="15749" b="42659"/>
              <a:stretch>
                <a:fillRect/>
              </a:stretch>
            </p:blipFill>
            <p:spPr>
              <a:xfrm>
                <a:off x="4781" y="0"/>
                <a:ext cx="979" cy="50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6153" name="矩形 287759"/>
              <p:cNvSpPr/>
              <p:nvPr/>
            </p:nvSpPr>
            <p:spPr>
              <a:xfrm>
                <a:off x="0" y="472"/>
                <a:ext cx="5760" cy="44"/>
              </a:xfrm>
              <a:prstGeom prst="rect">
                <a:avLst/>
              </a:prstGeom>
              <a:gradFill rotWithShape="1">
                <a:gsLst>
                  <a:gs pos="0">
                    <a:srgbClr val="C9E576">
                      <a:alpha val="67000"/>
                    </a:srgbClr>
                  </a:gs>
                  <a:gs pos="100000">
                    <a:srgbClr val="97C523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sp>
            <p:nvSpPr>
              <p:cNvPr id="6154" name="矩形 287760"/>
              <p:cNvSpPr/>
              <p:nvPr/>
            </p:nvSpPr>
            <p:spPr>
              <a:xfrm>
                <a:off x="0" y="-7"/>
                <a:ext cx="5760" cy="164"/>
              </a:xfrm>
              <a:prstGeom prst="rect">
                <a:avLst/>
              </a:prstGeom>
              <a:gradFill rotWithShape="1">
                <a:gsLst>
                  <a:gs pos="0">
                    <a:schemeClr val="bg1">
                      <a:alpha val="67000"/>
                    </a:scheme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</p:grpSp>
      </p:grpSp>
      <p:sp>
        <p:nvSpPr>
          <p:cNvPr id="2" name="矩形 1"/>
          <p:cNvSpPr/>
          <p:nvPr/>
        </p:nvSpPr>
        <p:spPr>
          <a:xfrm>
            <a:off x="1403985" y="255905"/>
            <a:ext cx="7045960" cy="40513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模块二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 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直杆的基本变形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   2-</a:t>
            </a:r>
            <a:r>
              <a:rPr 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4 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圆轴扭转</a:t>
            </a:r>
            <a:endParaRPr lang="zh-CN" altLang="en-US" sz="2400">
              <a:solidFill>
                <a:srgbClr val="FFFF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83895" y="986790"/>
            <a:ext cx="324358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sz="2400">
                <a:ea typeface="宋体" panose="02010600030101010101" pitchFamily="2" charset="-122"/>
                <a:sym typeface="+mn-ea"/>
              </a:rPr>
              <a:t>四、圆轴扭转强度条件</a:t>
            </a:r>
            <a:endParaRPr lang="zh-CN" sz="2400">
              <a:ea typeface="宋体" panose="02010600030101010101" pitchFamily="2" charset="-122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603375" y="6364288"/>
            <a:ext cx="6048375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 fontAlgn="ctr"/>
            <a:r>
              <a:rPr lang="zh-CN" altLang="en-US" sz="18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宣城市信息工程学校在线精品课程</a:t>
            </a:r>
            <a:r>
              <a:rPr lang="en-US" altLang="zh-CN" sz="18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--</a:t>
            </a:r>
            <a:r>
              <a:rPr lang="zh-CN" altLang="en-US" sz="1800" dirty="0">
                <a:sym typeface="+mn-ea"/>
              </a:rPr>
              <a:t>《机械基础》</a:t>
            </a:r>
            <a:endParaRPr lang="en-US" altLang="zh-CN" sz="180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83895" y="1463675"/>
            <a:ext cx="7573645" cy="1337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63500" marR="68580" indent="304800" algn="just">
              <a:lnSpc>
                <a:spcPct val="150000"/>
              </a:lnSpc>
              <a:spcBef>
                <a:spcPts val="100"/>
              </a:spcBef>
            </a:pPr>
            <a:r>
              <a:rPr lang="zh-CN" sz="1800" spc="-5" dirty="0">
                <a:solidFill>
                  <a:srgbClr val="40404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例</a:t>
            </a:r>
            <a:r>
              <a:rPr lang="zh-CN" sz="1800" b="0" spc="-5" dirty="0">
                <a:solidFill>
                  <a:srgbClr val="40404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：</a:t>
            </a:r>
            <a:r>
              <a:rPr sz="1800" b="0" spc="-5" dirty="0">
                <a:solidFill>
                  <a:srgbClr val="40404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如图所</a:t>
            </a:r>
            <a:r>
              <a:rPr sz="1800" b="0" spc="5" dirty="0">
                <a:solidFill>
                  <a:srgbClr val="40404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示</a:t>
            </a:r>
            <a:r>
              <a:rPr sz="1800" b="0" spc="-5" dirty="0">
                <a:solidFill>
                  <a:srgbClr val="40404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的传</a:t>
            </a:r>
            <a:r>
              <a:rPr sz="1800" b="0" spc="5" dirty="0">
                <a:solidFill>
                  <a:srgbClr val="40404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动</a:t>
            </a:r>
            <a:r>
              <a:rPr sz="1800" b="0" spc="-5" dirty="0">
                <a:solidFill>
                  <a:srgbClr val="40404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轴</a:t>
            </a:r>
            <a:r>
              <a:rPr sz="1800" b="0" i="1" spc="-10" dirty="0">
                <a:solidFill>
                  <a:srgbClr val="40404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AB</a:t>
            </a:r>
            <a:r>
              <a:rPr sz="1800" b="0" spc="-5" dirty="0">
                <a:solidFill>
                  <a:srgbClr val="40404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由</a:t>
            </a:r>
            <a:r>
              <a:rPr sz="1800" b="0" dirty="0">
                <a:solidFill>
                  <a:srgbClr val="40404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45</a:t>
            </a:r>
            <a:r>
              <a:rPr sz="1800" b="0" spc="-5" dirty="0">
                <a:solidFill>
                  <a:srgbClr val="40404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钢制</a:t>
            </a:r>
            <a:r>
              <a:rPr sz="1800" b="0" spc="10" dirty="0">
                <a:solidFill>
                  <a:srgbClr val="40404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成</a:t>
            </a:r>
            <a:r>
              <a:rPr sz="1800" b="0" spc="-5" dirty="0">
                <a:solidFill>
                  <a:srgbClr val="40404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，其外径</a:t>
            </a:r>
            <a:r>
              <a:rPr sz="1800" b="0" i="1" spc="-5" dirty="0">
                <a:solidFill>
                  <a:srgbClr val="40404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D=</a:t>
            </a:r>
            <a:r>
              <a:rPr sz="1800" b="0" spc="-5" dirty="0">
                <a:solidFill>
                  <a:srgbClr val="40404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90mm，</a:t>
            </a:r>
            <a:r>
              <a:rPr sz="1800" b="0" spc="5" dirty="0">
                <a:solidFill>
                  <a:srgbClr val="40404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内</a:t>
            </a:r>
            <a:r>
              <a:rPr sz="1800" b="0" spc="-5" dirty="0">
                <a:solidFill>
                  <a:srgbClr val="40404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径</a:t>
            </a:r>
            <a:r>
              <a:rPr sz="1800" b="0" i="1" dirty="0">
                <a:solidFill>
                  <a:srgbClr val="40404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d=</a:t>
            </a:r>
            <a:r>
              <a:rPr sz="1800" b="0" dirty="0">
                <a:solidFill>
                  <a:srgbClr val="40404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85mm，</a:t>
            </a:r>
            <a:r>
              <a:rPr sz="1800" b="0" spc="-5" dirty="0">
                <a:solidFill>
                  <a:srgbClr val="40404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传递</a:t>
            </a:r>
            <a:r>
              <a:rPr sz="1800" b="0" spc="5" dirty="0">
                <a:solidFill>
                  <a:srgbClr val="40404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的</a:t>
            </a:r>
            <a:r>
              <a:rPr sz="1800" b="0" spc="-5" dirty="0">
                <a:solidFill>
                  <a:srgbClr val="40404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最大</a:t>
            </a:r>
            <a:r>
              <a:rPr sz="1800" b="0" spc="5" dirty="0">
                <a:solidFill>
                  <a:srgbClr val="40404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扭</a:t>
            </a:r>
            <a:r>
              <a:rPr sz="1800" b="0" spc="-5" dirty="0">
                <a:solidFill>
                  <a:srgbClr val="40404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矩为</a:t>
            </a:r>
            <a:r>
              <a:rPr sz="1800" b="0" spc="-70" dirty="0">
                <a:solidFill>
                  <a:srgbClr val="40404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sz="1800" b="0" i="1" spc="-40" dirty="0">
                <a:solidFill>
                  <a:srgbClr val="40404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M</a:t>
            </a:r>
            <a:r>
              <a:rPr sz="1800" b="0" spc="-60" baseline="-21000" dirty="0">
                <a:solidFill>
                  <a:srgbClr val="40404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T</a:t>
            </a:r>
            <a:r>
              <a:rPr sz="1800" b="0" i="1" spc="-40" dirty="0">
                <a:solidFill>
                  <a:srgbClr val="40404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=</a:t>
            </a:r>
            <a:r>
              <a:rPr sz="1800" b="0" spc="-40" dirty="0">
                <a:solidFill>
                  <a:srgbClr val="40404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1.5kN·m</a:t>
            </a:r>
            <a:r>
              <a:rPr sz="1800" b="0" dirty="0">
                <a:solidFill>
                  <a:srgbClr val="40404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sz="1800" b="0" spc="-5" dirty="0">
                <a:solidFill>
                  <a:srgbClr val="40404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，</a:t>
            </a:r>
            <a:r>
              <a:rPr sz="1800" b="0" spc="5" dirty="0">
                <a:solidFill>
                  <a:srgbClr val="40404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材料</a:t>
            </a:r>
            <a:r>
              <a:rPr sz="1800" b="0" spc="-5" dirty="0">
                <a:solidFill>
                  <a:srgbClr val="40404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的</a:t>
            </a:r>
            <a:r>
              <a:rPr sz="1800" b="0" spc="280" dirty="0">
                <a:solidFill>
                  <a:srgbClr val="40404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lang="en-US" sz="1800" b="0" spc="280" dirty="0">
                <a:solidFill>
                  <a:srgbClr val="40404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sz="1800" b="0" spc="-5" dirty="0">
                <a:solidFill>
                  <a:srgbClr val="40404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=60MPa</a:t>
            </a:r>
            <a:r>
              <a:rPr sz="1800" b="0" spc="5" dirty="0">
                <a:solidFill>
                  <a:srgbClr val="40404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。</a:t>
            </a:r>
            <a:r>
              <a:rPr sz="1800" b="0" spc="-5" dirty="0">
                <a:solidFill>
                  <a:srgbClr val="40404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（1）试</a:t>
            </a:r>
            <a:r>
              <a:rPr sz="1800" b="0" spc="5" dirty="0">
                <a:solidFill>
                  <a:srgbClr val="40404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校</a:t>
            </a:r>
            <a:r>
              <a:rPr sz="1800" b="0" spc="-5" dirty="0">
                <a:solidFill>
                  <a:srgbClr val="40404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核轴</a:t>
            </a:r>
            <a:r>
              <a:rPr sz="1800" b="0" i="1" spc="-5" dirty="0">
                <a:solidFill>
                  <a:srgbClr val="40404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AB</a:t>
            </a:r>
            <a:r>
              <a:rPr sz="1800" b="0" spc="-5" dirty="0">
                <a:solidFill>
                  <a:srgbClr val="40404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的强</a:t>
            </a:r>
            <a:r>
              <a:rPr sz="1800" b="0" spc="5" dirty="0">
                <a:solidFill>
                  <a:srgbClr val="40404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度</a:t>
            </a:r>
            <a:r>
              <a:rPr lang="zh-CN" sz="1800" b="0" spc="5" dirty="0">
                <a:solidFill>
                  <a:srgbClr val="40404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。</a:t>
            </a:r>
            <a:r>
              <a:rPr sz="1800" b="0" spc="-5" dirty="0">
                <a:solidFill>
                  <a:srgbClr val="40404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（2）如果轴</a:t>
            </a:r>
            <a:r>
              <a:rPr sz="1800" b="0" i="1" dirty="0">
                <a:solidFill>
                  <a:srgbClr val="40404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AB</a:t>
            </a:r>
            <a:r>
              <a:rPr sz="1800" b="0" spc="-5" dirty="0">
                <a:solidFill>
                  <a:srgbClr val="40404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设计</a:t>
            </a:r>
            <a:r>
              <a:rPr sz="1800" b="0" spc="5" dirty="0">
                <a:solidFill>
                  <a:srgbClr val="40404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成</a:t>
            </a:r>
            <a:r>
              <a:rPr sz="1800" b="0" spc="-5" dirty="0">
                <a:solidFill>
                  <a:srgbClr val="40404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实心轴</a:t>
            </a:r>
            <a:r>
              <a:rPr sz="1800" b="0" spc="5" dirty="0">
                <a:solidFill>
                  <a:srgbClr val="40404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，</a:t>
            </a:r>
            <a:r>
              <a:rPr sz="1800" b="0" spc="-5" dirty="0">
                <a:solidFill>
                  <a:srgbClr val="40404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直径</a:t>
            </a:r>
            <a:r>
              <a:rPr sz="1800" b="0" spc="5" dirty="0">
                <a:solidFill>
                  <a:srgbClr val="40404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应</a:t>
            </a:r>
            <a:r>
              <a:rPr sz="1800" b="0" spc="-5" dirty="0">
                <a:solidFill>
                  <a:srgbClr val="40404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该为多</a:t>
            </a:r>
            <a:r>
              <a:rPr sz="1800" b="0" spc="10" dirty="0">
                <a:solidFill>
                  <a:srgbClr val="40404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少</a:t>
            </a:r>
            <a:r>
              <a:rPr sz="1800" b="0" spc="-5" dirty="0">
                <a:solidFill>
                  <a:srgbClr val="40404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？</a:t>
            </a:r>
            <a:endParaRPr lang="zh-CN" altLang="en-US" sz="1800" b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076190" y="1988946"/>
            <a:ext cx="294131" cy="3337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p/>
        </p:txBody>
      </p:sp>
      <p:pic>
        <p:nvPicPr>
          <p:cNvPr id="6" name="图片 5" descr="2022-07-16_134546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>
            <a:lum bright="-6000" contrast="24000"/>
          </a:blip>
          <a:stretch>
            <a:fillRect/>
          </a:stretch>
        </p:blipFill>
        <p:spPr>
          <a:xfrm>
            <a:off x="924560" y="2924810"/>
            <a:ext cx="7400290" cy="300609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7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87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87747" name="图片 287746" descr="008ah"/>
          <p:cNvPicPr>
            <a:picLocks noChangeAspect="1"/>
          </p:cNvPicPr>
          <p:nvPr/>
        </p:nvPicPr>
        <p:blipFill>
          <a:blip r:embed="rId1">
            <a:lum bright="39996" contrast="-70001"/>
          </a:blip>
          <a:stretch>
            <a:fillRect/>
          </a:stretch>
        </p:blipFill>
        <p:spPr>
          <a:xfrm rot="-284582">
            <a:off x="6588125" y="115888"/>
            <a:ext cx="1014413" cy="7207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7753" name="直接连接符 287752"/>
          <p:cNvSpPr/>
          <p:nvPr/>
        </p:nvSpPr>
        <p:spPr>
          <a:xfrm>
            <a:off x="1223010" y="6093460"/>
            <a:ext cx="6697663" cy="0"/>
          </a:xfrm>
          <a:prstGeom prst="line">
            <a:avLst/>
          </a:prstGeom>
          <a:ln w="60325" cap="flat" cmpd="thickThin">
            <a:solidFill>
              <a:srgbClr val="99CC00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6147" name="组合 287753"/>
          <p:cNvGrpSpPr/>
          <p:nvPr/>
        </p:nvGrpSpPr>
        <p:grpSpPr>
          <a:xfrm>
            <a:off x="107950" y="20649"/>
            <a:ext cx="9144000" cy="946774"/>
            <a:chOff x="0" y="67"/>
            <a:chExt cx="5760" cy="596"/>
          </a:xfrm>
        </p:grpSpPr>
        <p:sp>
          <p:nvSpPr>
            <p:cNvPr id="6148" name="直接连接符 287754"/>
            <p:cNvSpPr/>
            <p:nvPr/>
          </p:nvSpPr>
          <p:spPr>
            <a:xfrm>
              <a:off x="0" y="73"/>
              <a:ext cx="5760" cy="0"/>
            </a:xfrm>
            <a:prstGeom prst="line">
              <a:avLst/>
            </a:prstGeom>
            <a:ln w="47625" cap="flat" cmpd="thickThin">
              <a:solidFill>
                <a:srgbClr val="99CC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6149" name="组合 287755"/>
            <p:cNvGrpSpPr/>
            <p:nvPr/>
          </p:nvGrpSpPr>
          <p:grpSpPr>
            <a:xfrm>
              <a:off x="0" y="67"/>
              <a:ext cx="5760" cy="596"/>
              <a:chOff x="0" y="-7"/>
              <a:chExt cx="5760" cy="653"/>
            </a:xfrm>
          </p:grpSpPr>
          <p:sp>
            <p:nvSpPr>
              <p:cNvPr id="6150" name="矩形 287756"/>
              <p:cNvSpPr/>
              <p:nvPr/>
            </p:nvSpPr>
            <p:spPr>
              <a:xfrm>
                <a:off x="0" y="0"/>
                <a:ext cx="5760" cy="516"/>
              </a:xfrm>
              <a:prstGeom prst="rect">
                <a:avLst/>
              </a:prstGeom>
              <a:gradFill rotWithShape="1">
                <a:gsLst>
                  <a:gs pos="0">
                    <a:srgbClr val="331050"/>
                  </a:gs>
                  <a:gs pos="100000">
                    <a:srgbClr val="4D1979">
                      <a:alpha val="67000"/>
                    </a:srgbClr>
                  </a:gs>
                </a:gsLst>
                <a:lin ang="189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sp>
            <p:nvSpPr>
              <p:cNvPr id="6151" name="矩形 287757"/>
              <p:cNvSpPr/>
              <p:nvPr/>
            </p:nvSpPr>
            <p:spPr>
              <a:xfrm rot="10800000">
                <a:off x="0" y="506"/>
                <a:ext cx="5760" cy="140"/>
              </a:xfrm>
              <a:prstGeom prst="rect">
                <a:avLst/>
              </a:prstGeom>
              <a:gradFill rotWithShape="1">
                <a:gsLst>
                  <a:gs pos="0">
                    <a:srgbClr val="3B3B3B">
                      <a:alpha val="0"/>
                    </a:srgbClr>
                  </a:gs>
                  <a:gs pos="100000">
                    <a:schemeClr val="bg2">
                      <a:alpha val="67000"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pic>
            <p:nvPicPr>
              <p:cNvPr id="6152" name="图片 287758"/>
              <p:cNvPicPr>
                <a:picLocks noChangeAspect="1"/>
              </p:cNvPicPr>
              <p:nvPr/>
            </p:nvPicPr>
            <p:blipFill>
              <a:blip r:embed="rId2">
                <a:lum bright="-12000"/>
              </a:blip>
              <a:srcRect t="18701" r="15749" b="42659"/>
              <a:stretch>
                <a:fillRect/>
              </a:stretch>
            </p:blipFill>
            <p:spPr>
              <a:xfrm>
                <a:off x="4781" y="0"/>
                <a:ext cx="979" cy="50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6153" name="矩形 287759"/>
              <p:cNvSpPr/>
              <p:nvPr/>
            </p:nvSpPr>
            <p:spPr>
              <a:xfrm>
                <a:off x="0" y="472"/>
                <a:ext cx="5760" cy="44"/>
              </a:xfrm>
              <a:prstGeom prst="rect">
                <a:avLst/>
              </a:prstGeom>
              <a:gradFill rotWithShape="1">
                <a:gsLst>
                  <a:gs pos="0">
                    <a:srgbClr val="C9E576">
                      <a:alpha val="67000"/>
                    </a:srgbClr>
                  </a:gs>
                  <a:gs pos="100000">
                    <a:srgbClr val="97C523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sp>
            <p:nvSpPr>
              <p:cNvPr id="6154" name="矩形 287760"/>
              <p:cNvSpPr/>
              <p:nvPr/>
            </p:nvSpPr>
            <p:spPr>
              <a:xfrm>
                <a:off x="0" y="-7"/>
                <a:ext cx="5760" cy="164"/>
              </a:xfrm>
              <a:prstGeom prst="rect">
                <a:avLst/>
              </a:prstGeom>
              <a:gradFill rotWithShape="1">
                <a:gsLst>
                  <a:gs pos="0">
                    <a:schemeClr val="bg1">
                      <a:alpha val="67000"/>
                    </a:scheme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</p:grpSp>
      </p:grpSp>
      <p:sp>
        <p:nvSpPr>
          <p:cNvPr id="2" name="矩形 1"/>
          <p:cNvSpPr/>
          <p:nvPr/>
        </p:nvSpPr>
        <p:spPr>
          <a:xfrm>
            <a:off x="1403985" y="255905"/>
            <a:ext cx="7045960" cy="40513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模块二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 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直杆的基本变形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   2-</a:t>
            </a:r>
            <a:r>
              <a:rPr 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4 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圆轴扭转</a:t>
            </a:r>
            <a:endParaRPr lang="zh-CN" altLang="en-US" sz="2400">
              <a:solidFill>
                <a:srgbClr val="FFFF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83895" y="986790"/>
            <a:ext cx="477393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sz="2400">
                <a:ea typeface="宋体" panose="02010600030101010101" pitchFamily="2" charset="-122"/>
                <a:sym typeface="+mn-ea"/>
              </a:rPr>
              <a:t>五、提高圆轴抗扭强度的主要措施</a:t>
            </a:r>
            <a:endParaRPr lang="zh-CN" sz="2400">
              <a:ea typeface="宋体" panose="02010600030101010101" pitchFamily="2" charset="-122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603375" y="6364288"/>
            <a:ext cx="6048375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 fontAlgn="ctr"/>
            <a:r>
              <a:rPr lang="zh-CN" altLang="en-US" sz="18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宣城市信息工程学校在线精品课程</a:t>
            </a:r>
            <a:r>
              <a:rPr lang="en-US" altLang="zh-CN" sz="18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--</a:t>
            </a:r>
            <a:r>
              <a:rPr lang="zh-CN" altLang="en-US" sz="1800" dirty="0">
                <a:sym typeface="+mn-ea"/>
              </a:rPr>
              <a:t>《机械基础》</a:t>
            </a:r>
            <a:endParaRPr lang="en-US" altLang="zh-CN" sz="180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87450" y="3140710"/>
            <a:ext cx="4045585" cy="381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lang="en-US" sz="24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1.</a:t>
            </a:r>
            <a:r>
              <a:rPr sz="24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提高抗扭截面系数</a:t>
            </a:r>
            <a:r>
              <a:rPr sz="2400" spc="-75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400" i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W</a:t>
            </a:r>
            <a:r>
              <a:rPr sz="2400" baseline="-210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t</a:t>
            </a:r>
            <a:endParaRPr sz="2400" baseline="-210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171575" y="4149090"/>
            <a:ext cx="406146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5400">
              <a:lnSpc>
                <a:spcPct val="100000"/>
              </a:lnSpc>
              <a:spcBef>
                <a:spcPts val="100"/>
              </a:spcBef>
              <a:tabLst>
                <a:tab pos="546735" algn="l"/>
              </a:tabLst>
            </a:pPr>
            <a:r>
              <a:rPr lang="en-US" sz="24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2.</a:t>
            </a:r>
            <a:r>
              <a:rPr sz="24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降低最大扭矩</a:t>
            </a:r>
            <a:r>
              <a:rPr sz="2400" i="1" spc="-5" dirty="0">
                <a:solidFill>
                  <a:schemeClr val="tx1"/>
                </a:solidFill>
                <a:latin typeface="Times New Roman" panose="02020603050405020304"/>
                <a:cs typeface="Times New Roman" panose="02020603050405020304"/>
                <a:sym typeface="+mn-ea"/>
              </a:rPr>
              <a:t>M</a:t>
            </a:r>
            <a:r>
              <a:rPr sz="2400" spc="-7" baseline="-21000" dirty="0">
                <a:solidFill>
                  <a:schemeClr val="tx1"/>
                </a:solidFill>
                <a:latin typeface="Times New Roman" panose="02020603050405020304"/>
                <a:cs typeface="Times New Roman" panose="02020603050405020304"/>
                <a:sym typeface="+mn-ea"/>
              </a:rPr>
              <a:t>Tmax</a:t>
            </a:r>
            <a:endParaRPr sz="2400" spc="-7" baseline="-21000" dirty="0">
              <a:solidFill>
                <a:schemeClr val="tx1"/>
              </a:solidFill>
              <a:latin typeface="Times New Roman" panose="02020603050405020304"/>
              <a:ea typeface="宋体" panose="02010600030101010101" pitchFamily="2" charset="-122"/>
              <a:cs typeface="Times New Roman" panose="02020603050405020304"/>
              <a:sym typeface="+mn-ea"/>
            </a:endParaRPr>
          </a:p>
        </p:txBody>
      </p:sp>
      <p:pic>
        <p:nvPicPr>
          <p:cNvPr id="10" name="图片 9" descr="2022-07-16_1354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9975" y="1654810"/>
            <a:ext cx="3124200" cy="10287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7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87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87747" name="图片 287746" descr="008ah"/>
          <p:cNvPicPr>
            <a:picLocks noChangeAspect="1"/>
          </p:cNvPicPr>
          <p:nvPr/>
        </p:nvPicPr>
        <p:blipFill>
          <a:blip r:embed="rId1">
            <a:lum bright="39996" contrast="-70001"/>
          </a:blip>
          <a:stretch>
            <a:fillRect/>
          </a:stretch>
        </p:blipFill>
        <p:spPr>
          <a:xfrm rot="-284582">
            <a:off x="6588125" y="115888"/>
            <a:ext cx="1014413" cy="7207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7753" name="直接连接符 287752"/>
          <p:cNvSpPr/>
          <p:nvPr/>
        </p:nvSpPr>
        <p:spPr>
          <a:xfrm>
            <a:off x="1187450" y="6165850"/>
            <a:ext cx="6697663" cy="0"/>
          </a:xfrm>
          <a:prstGeom prst="line">
            <a:avLst/>
          </a:prstGeom>
          <a:ln w="60325" cap="flat" cmpd="thickThin">
            <a:solidFill>
              <a:srgbClr val="99CC00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6147" name="组合 287753"/>
          <p:cNvGrpSpPr/>
          <p:nvPr/>
        </p:nvGrpSpPr>
        <p:grpSpPr>
          <a:xfrm>
            <a:off x="0" y="115888"/>
            <a:ext cx="9144000" cy="936625"/>
            <a:chOff x="0" y="73"/>
            <a:chExt cx="5760" cy="590"/>
          </a:xfrm>
        </p:grpSpPr>
        <p:sp>
          <p:nvSpPr>
            <p:cNvPr id="6148" name="直接连接符 287754"/>
            <p:cNvSpPr/>
            <p:nvPr/>
          </p:nvSpPr>
          <p:spPr>
            <a:xfrm>
              <a:off x="0" y="73"/>
              <a:ext cx="5760" cy="0"/>
            </a:xfrm>
            <a:prstGeom prst="line">
              <a:avLst/>
            </a:prstGeom>
            <a:ln w="47625" cap="flat" cmpd="thickThin">
              <a:solidFill>
                <a:srgbClr val="99CC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6149" name="组合 287755"/>
            <p:cNvGrpSpPr/>
            <p:nvPr/>
          </p:nvGrpSpPr>
          <p:grpSpPr>
            <a:xfrm>
              <a:off x="0" y="73"/>
              <a:ext cx="5760" cy="590"/>
              <a:chOff x="0" y="0"/>
              <a:chExt cx="5760" cy="646"/>
            </a:xfrm>
          </p:grpSpPr>
          <p:sp>
            <p:nvSpPr>
              <p:cNvPr id="6150" name="矩形 287756"/>
              <p:cNvSpPr/>
              <p:nvPr/>
            </p:nvSpPr>
            <p:spPr>
              <a:xfrm>
                <a:off x="0" y="0"/>
                <a:ext cx="5760" cy="516"/>
              </a:xfrm>
              <a:prstGeom prst="rect">
                <a:avLst/>
              </a:prstGeom>
              <a:gradFill rotWithShape="1">
                <a:gsLst>
                  <a:gs pos="0">
                    <a:srgbClr val="331050"/>
                  </a:gs>
                  <a:gs pos="100000">
                    <a:srgbClr val="4D1979">
                      <a:alpha val="67000"/>
                    </a:srgbClr>
                  </a:gs>
                </a:gsLst>
                <a:lin ang="189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sp>
            <p:nvSpPr>
              <p:cNvPr id="6151" name="矩形 287757"/>
              <p:cNvSpPr/>
              <p:nvPr/>
            </p:nvSpPr>
            <p:spPr>
              <a:xfrm rot="10800000">
                <a:off x="0" y="506"/>
                <a:ext cx="5760" cy="140"/>
              </a:xfrm>
              <a:prstGeom prst="rect">
                <a:avLst/>
              </a:prstGeom>
              <a:gradFill rotWithShape="1">
                <a:gsLst>
                  <a:gs pos="0">
                    <a:srgbClr val="3B3B3B">
                      <a:alpha val="0"/>
                    </a:srgbClr>
                  </a:gs>
                  <a:gs pos="100000">
                    <a:schemeClr val="bg2">
                      <a:alpha val="67000"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pic>
            <p:nvPicPr>
              <p:cNvPr id="6152" name="图片 287758"/>
              <p:cNvPicPr>
                <a:picLocks noChangeAspect="1"/>
              </p:cNvPicPr>
              <p:nvPr/>
            </p:nvPicPr>
            <p:blipFill>
              <a:blip r:embed="rId2">
                <a:lum bright="-12000"/>
              </a:blip>
              <a:srcRect t="18701" r="15749" b="42659"/>
              <a:stretch>
                <a:fillRect/>
              </a:stretch>
            </p:blipFill>
            <p:spPr>
              <a:xfrm>
                <a:off x="4781" y="0"/>
                <a:ext cx="979" cy="50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6153" name="矩形 287759"/>
              <p:cNvSpPr/>
              <p:nvPr/>
            </p:nvSpPr>
            <p:spPr>
              <a:xfrm>
                <a:off x="0" y="472"/>
                <a:ext cx="5760" cy="44"/>
              </a:xfrm>
              <a:prstGeom prst="rect">
                <a:avLst/>
              </a:prstGeom>
              <a:gradFill rotWithShape="1">
                <a:gsLst>
                  <a:gs pos="0">
                    <a:srgbClr val="C9E576">
                      <a:alpha val="67000"/>
                    </a:srgbClr>
                  </a:gs>
                  <a:gs pos="100000">
                    <a:srgbClr val="97C523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sp>
            <p:nvSpPr>
              <p:cNvPr id="6154" name="矩形 287760"/>
              <p:cNvSpPr/>
              <p:nvPr/>
            </p:nvSpPr>
            <p:spPr>
              <a:xfrm>
                <a:off x="0" y="0"/>
                <a:ext cx="5760" cy="164"/>
              </a:xfrm>
              <a:prstGeom prst="rect">
                <a:avLst/>
              </a:prstGeom>
              <a:gradFill rotWithShape="1">
                <a:gsLst>
                  <a:gs pos="0">
                    <a:schemeClr val="bg1">
                      <a:alpha val="67000"/>
                    </a:scheme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</p:grpSp>
      </p:grpSp>
      <p:sp>
        <p:nvSpPr>
          <p:cNvPr id="2" name="矩形 1"/>
          <p:cNvSpPr/>
          <p:nvPr/>
        </p:nvSpPr>
        <p:spPr>
          <a:xfrm>
            <a:off x="1403985" y="255905"/>
            <a:ext cx="7045960" cy="40513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模块二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 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直杆的基本变形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   2-</a:t>
            </a:r>
            <a:r>
              <a:rPr 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4 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圆轴扭转</a:t>
            </a:r>
            <a:endParaRPr lang="zh-CN" altLang="en-US" sz="2400">
              <a:solidFill>
                <a:srgbClr val="FFFF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476375" y="6237288"/>
            <a:ext cx="6048375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 fontAlgn="ctr"/>
            <a:r>
              <a:rPr lang="zh-CN" altLang="en-US" sz="18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宣城市信息工程学校在线精品课程</a:t>
            </a:r>
            <a:r>
              <a:rPr lang="en-US" altLang="zh-CN" sz="18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--</a:t>
            </a:r>
            <a:r>
              <a:rPr lang="zh-CN" altLang="en-US" sz="1800" dirty="0">
                <a:sym typeface="+mn-ea"/>
              </a:rPr>
              <a:t>《机械基础》</a:t>
            </a:r>
            <a:endParaRPr lang="en-US" altLang="zh-CN" sz="180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pic>
        <p:nvPicPr>
          <p:cNvPr id="4" name="图片 3" descr="2022-07-17_19295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05" y="2053590"/>
            <a:ext cx="7423150" cy="31826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7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87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ags/tag1.xml><?xml version="1.0" encoding="utf-8"?>
<p:tagLst xmlns:p="http://schemas.openxmlformats.org/presentationml/2006/main">
  <p:tag name="KSO_WM_UNIT_PLACING_PICTURE_USER_VIEWPORT" val="{&quot;height&quot;:4454,&quot;width&quot;:12329}"/>
</p:tagLst>
</file>

<file path=ppt/tags/tag2.xml><?xml version="1.0" encoding="utf-8"?>
<p:tagLst xmlns:p="http://schemas.openxmlformats.org/presentationml/2006/main">
  <p:tag name="KSO_WPP_MARK_KEY" val="7e0e126d-e5cf-46f6-bedf-42be42292834"/>
  <p:tag name="COMMONDATA" val="eyJoZGlkIjoiMjA5ODQyMDQxMTAxMTg5MjE1OWJjODBmMDk2OWY4ZmEifQ==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764</Words>
  <Application>WPS 演示</Application>
  <PresentationFormat>在屏幕上显示</PresentationFormat>
  <Paragraphs>71</Paragraphs>
  <Slides>9</Slides>
  <Notes>13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9</vt:i4>
      </vt:variant>
    </vt:vector>
  </HeadingPairs>
  <TitlesOfParts>
    <vt:vector size="21" baseType="lpstr">
      <vt:lpstr>Arial</vt:lpstr>
      <vt:lpstr>宋体</vt:lpstr>
      <vt:lpstr>Wingdings</vt:lpstr>
      <vt:lpstr>楷体_GB2312</vt:lpstr>
      <vt:lpstr>新宋体</vt:lpstr>
      <vt:lpstr>黑体</vt:lpstr>
      <vt:lpstr>微软雅黑</vt:lpstr>
      <vt:lpstr>Times New Roman</vt:lpstr>
      <vt:lpstr>Arial Unicode MS</vt:lpstr>
      <vt:lpstr>默认设计模板</vt:lpstr>
      <vt:lpstr>1_默认设计模板</vt:lpstr>
      <vt:lpstr>2_默认设计模板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胡君</dc:creator>
  <cp:lastModifiedBy>WPS_1606719979</cp:lastModifiedBy>
  <cp:revision>351</cp:revision>
  <dcterms:created xsi:type="dcterms:W3CDTF">2011-08-04T15:40:00Z</dcterms:created>
  <dcterms:modified xsi:type="dcterms:W3CDTF">2022-07-18T00:20:34Z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2052-11.1.0.11830</vt:lpwstr>
  </property>
  <property fmtid="{D5CDD505-2E9C-101B-9397-08002B2CF9AE}" pid="3" name="ICV">
    <vt:lpwstr>87F3041A65064998AD2BD9C501E4A101</vt:lpwstr>
  </property>
</Properties>
</file>