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</p:sldMasterIdLst>
  <p:notesMasterIdLst>
    <p:notesMasterId r:id="rId5"/>
  </p:notesMasterIdLst>
  <p:sldIdLst>
    <p:sldId id="279" r:id="rId4"/>
    <p:sldId id="280" r:id="rId6"/>
    <p:sldId id="297" r:id="rId7"/>
    <p:sldId id="298" r:id="rId8"/>
    <p:sldId id="299" r:id="rId9"/>
    <p:sldId id="300" r:id="rId10"/>
    <p:sldId id="301" r:id="rId11"/>
    <p:sldId id="302" r:id="rId12"/>
    <p:sldId id="296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FFCCCC"/>
    <a:srgbClr val="FF3300"/>
    <a:srgbClr val="FFFF00"/>
    <a:srgbClr val="D60093"/>
    <a:srgbClr val="990099"/>
    <a:srgbClr val="99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90" d="100"/>
          <a:sy n="90" d="100"/>
        </p:scale>
        <p:origin x="-480" y="-96"/>
      </p:cViewPr>
      <p:guideLst>
        <p:guide orient="horz" pos="2206"/>
        <p:guide pos="290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页眉占位符 512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fontAlgn="base"/>
            <a:endParaRPr lang="zh-CN" altLang="en-US" sz="1200" b="0" strike="noStrike" noProof="1" dirty="0"/>
          </a:p>
        </p:txBody>
      </p:sp>
      <p:sp>
        <p:nvSpPr>
          <p:cNvPr id="5123" name="日期占位符 512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fontAlgn="base"/>
            <a:endParaRPr lang="zh-CN" altLang="en-US" sz="1200" b="0" strike="noStrike" noProof="1" dirty="0"/>
          </a:p>
        </p:txBody>
      </p:sp>
      <p:sp>
        <p:nvSpPr>
          <p:cNvPr id="3076" name="幻灯片图像占位符 5123"/>
          <p:cNvSpPr>
            <a:spLocks noRo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7" name="文本占位符 5124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126" name="页脚占位符 512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fontAlgn="base"/>
            <a:endParaRPr lang="zh-CN" altLang="en-US" sz="1200" b="0" strike="noStrike" noProof="1" dirty="0"/>
          </a:p>
        </p:txBody>
      </p:sp>
      <p:sp>
        <p:nvSpPr>
          <p:cNvPr id="5127" name="灯片编号占位符 512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fontAlgn="base"/>
            <a:fld id="{9A0DB2DC-4C9A-4742-B13C-FB6460FD3503}" type="slidenum">
              <a:rPr lang="zh-CN" altLang="en-US" sz="1200" b="0" strike="noStrike" noProof="1" dirty="0"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</a:fld>
            <a:endParaRPr lang="zh-CN" altLang="en-US" sz="1200" b="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  <p:sp>
        <p:nvSpPr>
          <p:cNvPr id="5122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123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anose="02010609030101010101" pitchFamily="49" charset="-122"/>
                <a:ea typeface="楷体_GB2312" panose="02010609030101010101" pitchFamily="49" charset="-122"/>
              </a:rPr>
            </a:fld>
            <a:endParaRPr lang="zh-CN" altLang="en-US" sz="1200" b="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17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7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anose="02010609030101010101" pitchFamily="49" charset="-122"/>
                <a:ea typeface="楷体_GB2312" panose="02010609030101010101" pitchFamily="49" charset="-122"/>
              </a:rPr>
            </a:fld>
            <a:endParaRPr lang="zh-CN" altLang="en-US" sz="1200" b="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17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7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anose="02010609030101010101" pitchFamily="49" charset="-122"/>
                <a:ea typeface="楷体_GB2312" panose="02010609030101010101" pitchFamily="49" charset="-122"/>
              </a:rPr>
            </a:fld>
            <a:endParaRPr lang="zh-CN" altLang="en-US" sz="1200" b="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17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7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anose="02010609030101010101" pitchFamily="49" charset="-122"/>
                <a:ea typeface="楷体_GB2312" panose="02010609030101010101" pitchFamily="49" charset="-122"/>
              </a:rPr>
            </a:fld>
            <a:endParaRPr lang="zh-CN" altLang="en-US" sz="1200" b="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17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7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anose="02010609030101010101" pitchFamily="49" charset="-122"/>
                <a:ea typeface="楷体_GB2312" panose="02010609030101010101" pitchFamily="49" charset="-122"/>
              </a:rPr>
            </a:fld>
            <a:endParaRPr lang="zh-CN" altLang="en-US" sz="1200" b="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17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7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anose="02010609030101010101" pitchFamily="49" charset="-122"/>
                <a:ea typeface="楷体_GB2312" panose="02010609030101010101" pitchFamily="49" charset="-122"/>
              </a:rPr>
            </a:fld>
            <a:endParaRPr lang="zh-CN" altLang="en-US" sz="1200" b="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17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7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anose="02010609030101010101" pitchFamily="49" charset="-122"/>
                <a:ea typeface="楷体_GB2312" panose="02010609030101010101" pitchFamily="49" charset="-122"/>
              </a:rPr>
            </a:fld>
            <a:endParaRPr lang="zh-CN" altLang="en-US" sz="1200" b="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17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7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anose="02010609030101010101" pitchFamily="49" charset="-122"/>
                <a:ea typeface="楷体_GB2312" panose="02010609030101010101" pitchFamily="49" charset="-122"/>
              </a:rPr>
            </a:fld>
            <a:endParaRPr lang="zh-CN" altLang="en-US" sz="1200" b="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17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7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6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9" contrast="-70000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099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4100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4101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2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3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4104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105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6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287767" name="矩形 287766"/>
          <p:cNvSpPr/>
          <p:nvPr/>
        </p:nvSpPr>
        <p:spPr>
          <a:xfrm>
            <a:off x="0" y="188595"/>
            <a:ext cx="9436735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八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液压传动与气压传动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8-3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液压传动基本回路及液压传动系统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87775" name="矩形 287774"/>
          <p:cNvSpPr/>
          <p:nvPr/>
        </p:nvSpPr>
        <p:spPr>
          <a:xfrm>
            <a:off x="6350" y="1786255"/>
            <a:ext cx="9112250" cy="2804795"/>
          </a:xfrm>
          <a:prstGeom prst="rect">
            <a:avLst/>
          </a:prstGeom>
          <a:noFill/>
          <a:ln w="12700">
            <a:noFill/>
          </a:ln>
        </p:spPr>
        <p:txBody>
          <a:bodyPr wrap="square" anchor="t" anchorCtr="0">
            <a:spAutoFit/>
          </a:bodyPr>
          <a:p>
            <a:pPr algn="ctr" eaLnBrk="0" hangingPunct="0">
              <a:lnSpc>
                <a:spcPct val="140000"/>
              </a:lnSpc>
            </a:pP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 eaLnBrk="0" hangingPunct="0">
              <a:lnSpc>
                <a:spcPct val="140000"/>
              </a:lnSpc>
            </a:pPr>
            <a:r>
              <a:rPr lang="en-US" altLang="zh-CN" sz="4000" dirty="0">
                <a:latin typeface="黑体" panose="02010609060101010101" pitchFamily="2" charset="-122"/>
                <a:ea typeface="黑体" panose="02010609060101010101" pitchFamily="2" charset="-122"/>
              </a:rPr>
              <a:t>8-3 </a:t>
            </a:r>
            <a:r>
              <a:rPr lang="zh-CN" altLang="en-US" sz="4000" dirty="0">
                <a:latin typeface="黑体" panose="02010609060101010101" pitchFamily="2" charset="-122"/>
                <a:ea typeface="黑体" panose="02010609060101010101" pitchFamily="2" charset="-122"/>
              </a:rPr>
              <a:t>液压传动基本回路及液压传动系统</a:t>
            </a:r>
            <a:r>
              <a:rPr lang="zh-CN" altLang="en-US" sz="4400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5400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 eaLnBrk="0" hangingPunct="0">
              <a:lnSpc>
                <a:spcPct val="140000"/>
              </a:lnSpc>
            </a:pP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 eaLnBrk="0" hangingPunct="0">
              <a:lnSpc>
                <a:spcPct val="140000"/>
              </a:lnSpc>
            </a:pP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82420" y="6260783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287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7" grpId="0"/>
      <p:bldP spid="287775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147" name="组合 287753"/>
          <p:cNvGrpSpPr/>
          <p:nvPr/>
        </p:nvGrpSpPr>
        <p:grpSpPr>
          <a:xfrm>
            <a:off x="0" y="105739"/>
            <a:ext cx="9144000" cy="946774"/>
            <a:chOff x="0" y="67"/>
            <a:chExt cx="5760" cy="596"/>
          </a:xfrm>
        </p:grpSpPr>
        <p:sp>
          <p:nvSpPr>
            <p:cNvPr id="614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49" name="组合 287755"/>
            <p:cNvGrpSpPr/>
            <p:nvPr/>
          </p:nvGrpSpPr>
          <p:grpSpPr>
            <a:xfrm>
              <a:off x="0" y="67"/>
              <a:ext cx="5760" cy="596"/>
              <a:chOff x="0" y="-7"/>
              <a:chExt cx="5760" cy="653"/>
            </a:xfrm>
          </p:grpSpPr>
          <p:sp>
            <p:nvSpPr>
              <p:cNvPr id="615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615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4" name="矩形 287760"/>
              <p:cNvSpPr/>
              <p:nvPr/>
            </p:nvSpPr>
            <p:spPr>
              <a:xfrm>
                <a:off x="0" y="-7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4" name="文本框 3"/>
          <p:cNvSpPr txBox="1"/>
          <p:nvPr/>
        </p:nvSpPr>
        <p:spPr>
          <a:xfrm>
            <a:off x="683895" y="1235710"/>
            <a:ext cx="32435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>
                <a:ea typeface="宋体" panose="02010600030101010101" pitchFamily="2" charset="-122"/>
                <a:sym typeface="+mn-ea"/>
              </a:rPr>
              <a:t>一、液压传动基本回路</a:t>
            </a:r>
            <a:endParaRPr lang="zh-CN" sz="240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82420" y="638079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" name="object 3"/>
          <p:cNvSpPr txBox="1"/>
          <p:nvPr/>
        </p:nvSpPr>
        <p:spPr>
          <a:xfrm>
            <a:off x="251460" y="1628775"/>
            <a:ext cx="7061835" cy="416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 marR="5080" indent="467360">
              <a:lnSpc>
                <a:spcPct val="150000"/>
              </a:lnSpc>
              <a:spcBef>
                <a:spcPts val="100"/>
              </a:spcBef>
            </a:pPr>
            <a:r>
              <a:rPr sz="1750" spc="6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用液</a:t>
            </a:r>
            <a:r>
              <a:rPr sz="1750" spc="7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压</a:t>
            </a:r>
            <a:r>
              <a:rPr sz="1750" spc="6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元件</a:t>
            </a:r>
            <a:r>
              <a:rPr sz="1750" spc="7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组</a:t>
            </a:r>
            <a:r>
              <a:rPr sz="1750" spc="4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成</a:t>
            </a:r>
            <a:r>
              <a:rPr sz="1750" spc="6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以</a:t>
            </a:r>
            <a:r>
              <a:rPr sz="1750" spc="7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液</a:t>
            </a:r>
            <a:r>
              <a:rPr sz="1750" spc="6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体为</a:t>
            </a:r>
            <a:r>
              <a:rPr sz="1750" spc="7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工</a:t>
            </a:r>
            <a:r>
              <a:rPr sz="1750" spc="6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作</a:t>
            </a:r>
            <a:r>
              <a:rPr sz="1750" spc="4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介</a:t>
            </a:r>
            <a:r>
              <a:rPr sz="1750" spc="6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质</a:t>
            </a:r>
            <a:r>
              <a:rPr sz="1750" spc="7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并</a:t>
            </a:r>
            <a:r>
              <a:rPr sz="1750" spc="6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能完成</a:t>
            </a:r>
            <a:r>
              <a:rPr sz="1750" spc="7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特</a:t>
            </a:r>
            <a:r>
              <a:rPr sz="1750" spc="4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定</a:t>
            </a:r>
            <a:r>
              <a:rPr sz="1750" spc="7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功</a:t>
            </a:r>
            <a:r>
              <a:rPr sz="1750" spc="6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能的典</a:t>
            </a:r>
            <a:r>
              <a:rPr sz="1750" spc="7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型</a:t>
            </a:r>
            <a:r>
              <a:rPr sz="1750" spc="6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回路</a:t>
            </a:r>
            <a:r>
              <a:rPr sz="1750" spc="3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sz="17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60350"/>
            <a:ext cx="9436735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八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液压传动与气压传动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8-3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液压传动基本回路及液压传动系统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4665" y="2204720"/>
            <a:ext cx="2249170" cy="647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/>
              <a:t>1.</a:t>
            </a:r>
            <a:r>
              <a:rPr lang="zh-CN" altLang="en-US"/>
              <a:t>方向控制回路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11505" y="3068955"/>
            <a:ext cx="201485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b="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用</a:t>
            </a:r>
            <a:r>
              <a:rPr b="0" spc="1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来控</a:t>
            </a:r>
            <a:r>
              <a:rPr b="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制液压系统中各条油路的液流的通、断及方向的回路</a:t>
            </a:r>
            <a:r>
              <a:rPr lang="zh-CN" b="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b="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10" name="图片 9" descr="2022-07-22_0936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530" y="2204720"/>
            <a:ext cx="5245100" cy="332549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147" name="组合 287753"/>
          <p:cNvGrpSpPr/>
          <p:nvPr/>
        </p:nvGrpSpPr>
        <p:grpSpPr>
          <a:xfrm>
            <a:off x="0" y="105739"/>
            <a:ext cx="9144000" cy="946774"/>
            <a:chOff x="0" y="67"/>
            <a:chExt cx="5760" cy="596"/>
          </a:xfrm>
        </p:grpSpPr>
        <p:sp>
          <p:nvSpPr>
            <p:cNvPr id="614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49" name="组合 287755"/>
            <p:cNvGrpSpPr/>
            <p:nvPr/>
          </p:nvGrpSpPr>
          <p:grpSpPr>
            <a:xfrm>
              <a:off x="0" y="67"/>
              <a:ext cx="5760" cy="596"/>
              <a:chOff x="0" y="-7"/>
              <a:chExt cx="5760" cy="653"/>
            </a:xfrm>
          </p:grpSpPr>
          <p:sp>
            <p:nvSpPr>
              <p:cNvPr id="615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615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4" name="矩形 287760"/>
              <p:cNvSpPr/>
              <p:nvPr/>
            </p:nvSpPr>
            <p:spPr>
              <a:xfrm>
                <a:off x="0" y="-7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4" name="文本框 3"/>
          <p:cNvSpPr txBox="1"/>
          <p:nvPr/>
        </p:nvSpPr>
        <p:spPr>
          <a:xfrm>
            <a:off x="683895" y="1235710"/>
            <a:ext cx="32435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>
                <a:ea typeface="宋体" panose="02010600030101010101" pitchFamily="2" charset="-122"/>
                <a:sym typeface="+mn-ea"/>
              </a:rPr>
              <a:t>一、液压传动基本回路</a:t>
            </a:r>
            <a:endParaRPr lang="zh-CN" sz="240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82420" y="638079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60350"/>
            <a:ext cx="9436735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八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液压传动与气压传动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8-3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液压传动基本回路及液压传动系统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1505" y="1844675"/>
            <a:ext cx="2249170" cy="647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/>
              <a:t>2.</a:t>
            </a:r>
            <a:r>
              <a:rPr lang="zh-CN" altLang="en-US"/>
              <a:t>压力</a:t>
            </a:r>
            <a:r>
              <a:rPr lang="zh-CN" altLang="en-US"/>
              <a:t>控制回路</a:t>
            </a:r>
            <a:endParaRPr lang="zh-CN" altLang="en-US"/>
          </a:p>
        </p:txBody>
      </p:sp>
      <p:pic>
        <p:nvPicPr>
          <p:cNvPr id="6" name="图片 5" descr="2022-07-22_1021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95" y="2640965"/>
            <a:ext cx="3098800" cy="3439795"/>
          </a:xfrm>
          <a:prstGeom prst="rect">
            <a:avLst/>
          </a:prstGeom>
        </p:spPr>
      </p:pic>
      <p:pic>
        <p:nvPicPr>
          <p:cNvPr id="7" name="图片 6" descr="2022-07-22_1021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465" y="2780665"/>
            <a:ext cx="3559810" cy="31527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147" name="组合 287753"/>
          <p:cNvGrpSpPr/>
          <p:nvPr/>
        </p:nvGrpSpPr>
        <p:grpSpPr>
          <a:xfrm>
            <a:off x="0" y="105739"/>
            <a:ext cx="9144000" cy="946774"/>
            <a:chOff x="0" y="67"/>
            <a:chExt cx="5760" cy="596"/>
          </a:xfrm>
        </p:grpSpPr>
        <p:sp>
          <p:nvSpPr>
            <p:cNvPr id="614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49" name="组合 287755"/>
            <p:cNvGrpSpPr/>
            <p:nvPr/>
          </p:nvGrpSpPr>
          <p:grpSpPr>
            <a:xfrm>
              <a:off x="0" y="67"/>
              <a:ext cx="5760" cy="596"/>
              <a:chOff x="0" y="-7"/>
              <a:chExt cx="5760" cy="653"/>
            </a:xfrm>
          </p:grpSpPr>
          <p:sp>
            <p:nvSpPr>
              <p:cNvPr id="615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615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4" name="矩形 287760"/>
              <p:cNvSpPr/>
              <p:nvPr/>
            </p:nvSpPr>
            <p:spPr>
              <a:xfrm>
                <a:off x="0" y="-7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4" name="文本框 3"/>
          <p:cNvSpPr txBox="1"/>
          <p:nvPr/>
        </p:nvSpPr>
        <p:spPr>
          <a:xfrm>
            <a:off x="683895" y="1235710"/>
            <a:ext cx="32435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>
                <a:ea typeface="宋体" panose="02010600030101010101" pitchFamily="2" charset="-122"/>
                <a:sym typeface="+mn-ea"/>
              </a:rPr>
              <a:t>一、液压传动基本回路</a:t>
            </a:r>
            <a:endParaRPr lang="zh-CN" sz="240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82420" y="638079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60350"/>
            <a:ext cx="9436735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八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液压传动与气压传动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8-3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液压传动基本回路及液压传动系统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27405" y="1844675"/>
            <a:ext cx="2249170" cy="647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/>
              <a:t>2.</a:t>
            </a:r>
            <a:r>
              <a:rPr lang="zh-CN" altLang="en-US"/>
              <a:t>压力</a:t>
            </a:r>
            <a:r>
              <a:rPr lang="zh-CN" altLang="en-US"/>
              <a:t>控制回路</a:t>
            </a:r>
            <a:endParaRPr lang="zh-CN" altLang="en-US"/>
          </a:p>
        </p:txBody>
      </p:sp>
      <p:pic>
        <p:nvPicPr>
          <p:cNvPr id="2" name="图片 1" descr="2022-07-22_1026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05" y="2493645"/>
            <a:ext cx="3766185" cy="3456940"/>
          </a:xfrm>
          <a:prstGeom prst="rect">
            <a:avLst/>
          </a:prstGeom>
        </p:spPr>
      </p:pic>
      <p:pic>
        <p:nvPicPr>
          <p:cNvPr id="9" name="图片 8" descr="2022-07-22_1025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755" y="3140710"/>
            <a:ext cx="3571240" cy="214439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147" name="组合 287753"/>
          <p:cNvGrpSpPr/>
          <p:nvPr/>
        </p:nvGrpSpPr>
        <p:grpSpPr>
          <a:xfrm>
            <a:off x="0" y="105739"/>
            <a:ext cx="9144000" cy="946774"/>
            <a:chOff x="0" y="67"/>
            <a:chExt cx="5760" cy="596"/>
          </a:xfrm>
        </p:grpSpPr>
        <p:sp>
          <p:nvSpPr>
            <p:cNvPr id="614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49" name="组合 287755"/>
            <p:cNvGrpSpPr/>
            <p:nvPr/>
          </p:nvGrpSpPr>
          <p:grpSpPr>
            <a:xfrm>
              <a:off x="0" y="67"/>
              <a:ext cx="5760" cy="596"/>
              <a:chOff x="0" y="-7"/>
              <a:chExt cx="5760" cy="653"/>
            </a:xfrm>
          </p:grpSpPr>
          <p:sp>
            <p:nvSpPr>
              <p:cNvPr id="615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615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4" name="矩形 287760"/>
              <p:cNvSpPr/>
              <p:nvPr/>
            </p:nvSpPr>
            <p:spPr>
              <a:xfrm>
                <a:off x="0" y="-7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4" name="文本框 3"/>
          <p:cNvSpPr txBox="1"/>
          <p:nvPr/>
        </p:nvSpPr>
        <p:spPr>
          <a:xfrm>
            <a:off x="683895" y="1235710"/>
            <a:ext cx="32435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>
                <a:ea typeface="宋体" panose="02010600030101010101" pitchFamily="2" charset="-122"/>
                <a:sym typeface="+mn-ea"/>
              </a:rPr>
              <a:t>一、液压传动基本回路</a:t>
            </a:r>
            <a:endParaRPr lang="zh-CN" sz="240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82420" y="638079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60350"/>
            <a:ext cx="9436735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八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液压传动与气压传动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8-3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液压传动基本回路及液压传动系统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27405" y="1844675"/>
            <a:ext cx="2249170" cy="647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/>
              <a:t>2.</a:t>
            </a:r>
            <a:r>
              <a:rPr lang="zh-CN" altLang="en-US"/>
              <a:t>压力</a:t>
            </a:r>
            <a:r>
              <a:rPr lang="zh-CN" altLang="en-US"/>
              <a:t>控制回路</a:t>
            </a:r>
            <a:endParaRPr lang="zh-CN" altLang="en-US"/>
          </a:p>
        </p:txBody>
      </p:sp>
      <p:pic>
        <p:nvPicPr>
          <p:cNvPr id="6" name="图片 5" descr="2022-07-22_1028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50" y="2816225"/>
            <a:ext cx="4135755" cy="3225800"/>
          </a:xfrm>
          <a:prstGeom prst="rect">
            <a:avLst/>
          </a:prstGeom>
        </p:spPr>
      </p:pic>
      <p:pic>
        <p:nvPicPr>
          <p:cNvPr id="7" name="图片 6" descr="2022-07-22_1028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7945" y="3140710"/>
            <a:ext cx="2964180" cy="17881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147" name="组合 287753"/>
          <p:cNvGrpSpPr/>
          <p:nvPr/>
        </p:nvGrpSpPr>
        <p:grpSpPr>
          <a:xfrm>
            <a:off x="0" y="105739"/>
            <a:ext cx="9144000" cy="946774"/>
            <a:chOff x="0" y="67"/>
            <a:chExt cx="5760" cy="596"/>
          </a:xfrm>
        </p:grpSpPr>
        <p:sp>
          <p:nvSpPr>
            <p:cNvPr id="614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49" name="组合 287755"/>
            <p:cNvGrpSpPr/>
            <p:nvPr/>
          </p:nvGrpSpPr>
          <p:grpSpPr>
            <a:xfrm>
              <a:off x="0" y="67"/>
              <a:ext cx="5760" cy="596"/>
              <a:chOff x="0" y="-7"/>
              <a:chExt cx="5760" cy="653"/>
            </a:xfrm>
          </p:grpSpPr>
          <p:sp>
            <p:nvSpPr>
              <p:cNvPr id="615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615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4" name="矩形 287760"/>
              <p:cNvSpPr/>
              <p:nvPr/>
            </p:nvSpPr>
            <p:spPr>
              <a:xfrm>
                <a:off x="0" y="-7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4" name="文本框 3"/>
          <p:cNvSpPr txBox="1"/>
          <p:nvPr/>
        </p:nvSpPr>
        <p:spPr>
          <a:xfrm>
            <a:off x="683895" y="1235710"/>
            <a:ext cx="32435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>
                <a:ea typeface="宋体" panose="02010600030101010101" pitchFamily="2" charset="-122"/>
                <a:sym typeface="+mn-ea"/>
              </a:rPr>
              <a:t>一、液压传动基本回路</a:t>
            </a:r>
            <a:endParaRPr lang="zh-CN" sz="240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82420" y="638079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60350"/>
            <a:ext cx="9436735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八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液压传动与气压传动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8-3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液压传动基本回路及液压传动系统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27405" y="1723390"/>
            <a:ext cx="2249170" cy="647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/>
              <a:t>3.</a:t>
            </a:r>
            <a:r>
              <a:rPr lang="zh-CN" altLang="en-US"/>
              <a:t>速度</a:t>
            </a:r>
            <a:r>
              <a:rPr lang="zh-CN" altLang="en-US"/>
              <a:t>控制回路</a:t>
            </a:r>
            <a:endParaRPr lang="zh-CN" altLang="en-US"/>
          </a:p>
        </p:txBody>
      </p:sp>
      <p:pic>
        <p:nvPicPr>
          <p:cNvPr id="2" name="图片 1" descr="2022-07-22_1030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3300095"/>
            <a:ext cx="6737350" cy="278066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32130" y="2266315"/>
            <a:ext cx="808037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marR="5080" indent="389890">
              <a:lnSpc>
                <a:spcPct val="150000"/>
              </a:lnSpc>
              <a:spcBef>
                <a:spcPts val="95"/>
              </a:spcBef>
            </a:pPr>
            <a:r>
              <a:rPr b="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控制和调节液压执行元件的运动速度，包括调速回路和速度换接回路等</a:t>
            </a:r>
            <a:r>
              <a:rPr lang="zh-CN" b="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r>
              <a:rPr b="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调速回路主要有节流调速回路、容积调速回路和容积节流调速。</a:t>
            </a:r>
            <a:endParaRPr lang="zh-CN" altLang="en-US" b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147" name="组合 287753"/>
          <p:cNvGrpSpPr/>
          <p:nvPr/>
        </p:nvGrpSpPr>
        <p:grpSpPr>
          <a:xfrm>
            <a:off x="0" y="105739"/>
            <a:ext cx="9144000" cy="946774"/>
            <a:chOff x="0" y="67"/>
            <a:chExt cx="5760" cy="596"/>
          </a:xfrm>
        </p:grpSpPr>
        <p:sp>
          <p:nvSpPr>
            <p:cNvPr id="614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49" name="组合 287755"/>
            <p:cNvGrpSpPr/>
            <p:nvPr/>
          </p:nvGrpSpPr>
          <p:grpSpPr>
            <a:xfrm>
              <a:off x="0" y="67"/>
              <a:ext cx="5760" cy="596"/>
              <a:chOff x="0" y="-7"/>
              <a:chExt cx="5760" cy="653"/>
            </a:xfrm>
          </p:grpSpPr>
          <p:sp>
            <p:nvSpPr>
              <p:cNvPr id="615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615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4" name="矩形 287760"/>
              <p:cNvSpPr/>
              <p:nvPr/>
            </p:nvSpPr>
            <p:spPr>
              <a:xfrm>
                <a:off x="0" y="-7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4" name="文本框 3"/>
          <p:cNvSpPr txBox="1"/>
          <p:nvPr/>
        </p:nvSpPr>
        <p:spPr>
          <a:xfrm>
            <a:off x="683895" y="1235710"/>
            <a:ext cx="416179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>
                <a:ea typeface="宋体" panose="02010600030101010101" pitchFamily="2" charset="-122"/>
                <a:sym typeface="+mn-ea"/>
              </a:rPr>
              <a:t>二、液压传动系统的应用实例</a:t>
            </a:r>
            <a:endParaRPr lang="zh-CN" sz="240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82420" y="638079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60350"/>
            <a:ext cx="9436735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八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液压传动与气压传动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8-3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液压传动基本回路及液压传动系统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7360" y="1878965"/>
            <a:ext cx="336994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indent="386080">
              <a:lnSpc>
                <a:spcPct val="100000"/>
              </a:lnSpc>
              <a:spcBef>
                <a:spcPts val="835"/>
              </a:spcBef>
            </a:pPr>
            <a:r>
              <a:rPr lang="en-US" b="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1.</a:t>
            </a:r>
            <a:r>
              <a:rPr b="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机械手</a:t>
            </a:r>
            <a:r>
              <a:rPr lang="zh-CN" b="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液压传动系统</a:t>
            </a:r>
            <a:endParaRPr lang="zh-CN" altLang="en-US" b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65" y="1628775"/>
            <a:ext cx="4435475" cy="44538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43305" y="2636520"/>
            <a:ext cx="2075815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b="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模仿人的手部动作，按给定程序和要求操作的自动装置。该机械手有夹紧、升降、摆动和卸载等工作状态。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147" name="组合 287753"/>
          <p:cNvGrpSpPr/>
          <p:nvPr/>
        </p:nvGrpSpPr>
        <p:grpSpPr>
          <a:xfrm>
            <a:off x="0" y="105739"/>
            <a:ext cx="9144000" cy="946774"/>
            <a:chOff x="0" y="67"/>
            <a:chExt cx="5760" cy="596"/>
          </a:xfrm>
        </p:grpSpPr>
        <p:sp>
          <p:nvSpPr>
            <p:cNvPr id="614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49" name="组合 287755"/>
            <p:cNvGrpSpPr/>
            <p:nvPr/>
          </p:nvGrpSpPr>
          <p:grpSpPr>
            <a:xfrm>
              <a:off x="0" y="67"/>
              <a:ext cx="5760" cy="596"/>
              <a:chOff x="0" y="-7"/>
              <a:chExt cx="5760" cy="653"/>
            </a:xfrm>
          </p:grpSpPr>
          <p:sp>
            <p:nvSpPr>
              <p:cNvPr id="615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615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4" name="矩形 287760"/>
              <p:cNvSpPr/>
              <p:nvPr/>
            </p:nvSpPr>
            <p:spPr>
              <a:xfrm>
                <a:off x="0" y="-7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4" name="文本框 3"/>
          <p:cNvSpPr txBox="1"/>
          <p:nvPr/>
        </p:nvSpPr>
        <p:spPr>
          <a:xfrm>
            <a:off x="683895" y="1235710"/>
            <a:ext cx="416179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>
                <a:ea typeface="宋体" panose="02010600030101010101" pitchFamily="2" charset="-122"/>
                <a:sym typeface="+mn-ea"/>
              </a:rPr>
              <a:t>二、液压传动系统的应用实例</a:t>
            </a:r>
            <a:endParaRPr lang="zh-CN" sz="240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82420" y="638079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60350"/>
            <a:ext cx="9436735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八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液压传动与气压传动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8-3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液压传动基本回路及液压传动系统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76225" y="1786890"/>
            <a:ext cx="538543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indent="386080">
              <a:lnSpc>
                <a:spcPct val="100000"/>
              </a:lnSpc>
              <a:spcBef>
                <a:spcPts val="835"/>
              </a:spcBef>
            </a:pPr>
            <a:r>
              <a:rPr lang="en-US" b="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2.</a:t>
            </a:r>
            <a:r>
              <a:rPr lang="zh-CN" b="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YT4543型液压动力滑台</a:t>
            </a:r>
            <a:r>
              <a:rPr lang="zh-CN" b="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液压传动系统</a:t>
            </a:r>
            <a:endParaRPr lang="zh-CN" altLang="en-US" b="0"/>
          </a:p>
        </p:txBody>
      </p:sp>
      <p:sp>
        <p:nvSpPr>
          <p:cNvPr id="7" name="文本框 6"/>
          <p:cNvSpPr txBox="1"/>
          <p:nvPr/>
        </p:nvSpPr>
        <p:spPr>
          <a:xfrm>
            <a:off x="899160" y="2401570"/>
            <a:ext cx="422973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b="0" spc="2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动力</a:t>
            </a:r>
            <a:r>
              <a:rPr b="0" spc="1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滑</a:t>
            </a:r>
            <a:r>
              <a:rPr b="0" spc="2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台是</a:t>
            </a:r>
            <a:r>
              <a:rPr b="0" spc="1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组</a:t>
            </a:r>
            <a:r>
              <a:rPr b="0" spc="2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合机</a:t>
            </a:r>
            <a:r>
              <a:rPr b="0" spc="1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床</a:t>
            </a:r>
            <a:r>
              <a:rPr b="0" spc="2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上实</a:t>
            </a:r>
            <a:r>
              <a:rPr b="0" spc="1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现</a:t>
            </a:r>
            <a:r>
              <a:rPr b="0" spc="2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进给</a:t>
            </a:r>
            <a:r>
              <a:rPr b="0" spc="1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运</a:t>
            </a:r>
            <a:r>
              <a:rPr b="0" spc="2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动</a:t>
            </a:r>
            <a:r>
              <a:rPr b="0" spc="1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的</a:t>
            </a:r>
            <a:r>
              <a:rPr b="0" spc="2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一种</a:t>
            </a:r>
            <a:r>
              <a:rPr b="0" spc="1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通</a:t>
            </a:r>
            <a:r>
              <a:rPr b="0" spc="25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用部</a:t>
            </a:r>
            <a:r>
              <a:rPr b="0" spc="1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件</a:t>
            </a:r>
            <a:r>
              <a:rPr b="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b="0"/>
          </a:p>
        </p:txBody>
      </p:sp>
      <p:pic>
        <p:nvPicPr>
          <p:cNvPr id="2" name="图片 1" descr="2022-07-22_1514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990" y="1628775"/>
            <a:ext cx="2663825" cy="4445000"/>
          </a:xfrm>
          <a:prstGeom prst="rect">
            <a:avLst/>
          </a:prstGeom>
        </p:spPr>
      </p:pic>
      <p:pic>
        <p:nvPicPr>
          <p:cNvPr id="8" name="图片 7" descr="2022-07-22_1515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160" y="3108325"/>
            <a:ext cx="4050030" cy="29025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147" name="组合 287753"/>
          <p:cNvGrpSpPr/>
          <p:nvPr/>
        </p:nvGrpSpPr>
        <p:grpSpPr>
          <a:xfrm>
            <a:off x="0" y="105739"/>
            <a:ext cx="9144000" cy="946774"/>
            <a:chOff x="0" y="67"/>
            <a:chExt cx="5760" cy="596"/>
          </a:xfrm>
        </p:grpSpPr>
        <p:sp>
          <p:nvSpPr>
            <p:cNvPr id="614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49" name="组合 287755"/>
            <p:cNvGrpSpPr/>
            <p:nvPr/>
          </p:nvGrpSpPr>
          <p:grpSpPr>
            <a:xfrm>
              <a:off x="0" y="67"/>
              <a:ext cx="5760" cy="596"/>
              <a:chOff x="0" y="-7"/>
              <a:chExt cx="5760" cy="653"/>
            </a:xfrm>
          </p:grpSpPr>
          <p:sp>
            <p:nvSpPr>
              <p:cNvPr id="615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615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4" name="矩形 287760"/>
              <p:cNvSpPr/>
              <p:nvPr/>
            </p:nvSpPr>
            <p:spPr>
              <a:xfrm>
                <a:off x="0" y="-7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3" name="矩形 2"/>
          <p:cNvSpPr/>
          <p:nvPr/>
        </p:nvSpPr>
        <p:spPr>
          <a:xfrm>
            <a:off x="1582420" y="638079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255270"/>
            <a:ext cx="9436735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八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液压传动与气压传动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8-3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液压传动基本回路及液压传动系统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pic>
        <p:nvPicPr>
          <p:cNvPr id="5" name="图片 4" descr="2022-07-22_0934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" y="1786890"/>
            <a:ext cx="7674610" cy="32029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tags/tag1.xml><?xml version="1.0" encoding="utf-8"?>
<p:tagLst xmlns:p="http://schemas.openxmlformats.org/presentationml/2006/main">
  <p:tag name="KSO_WPP_MARK_KEY" val="7e0e126d-e5cf-46f6-bedf-42be42292834"/>
  <p:tag name="COMMONDATA" val="eyJoZGlkIjoiNmFlYmViY2JmNTY4M2VlMmY2MWNkMmVmYzliYzhiNjU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862</Words>
  <Application>WPS 演示</Application>
  <PresentationFormat>在屏幕上显示</PresentationFormat>
  <Paragraphs>78</Paragraphs>
  <Slides>9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Arial</vt:lpstr>
      <vt:lpstr>宋体</vt:lpstr>
      <vt:lpstr>Wingdings</vt:lpstr>
      <vt:lpstr>楷体_GB2312</vt:lpstr>
      <vt:lpstr>黑体</vt:lpstr>
      <vt:lpstr>微软雅黑</vt:lpstr>
      <vt:lpstr>等线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胡君</dc:creator>
  <cp:lastModifiedBy>铿锵玫瑰&amp;娟</cp:lastModifiedBy>
  <cp:revision>361</cp:revision>
  <dcterms:created xsi:type="dcterms:W3CDTF">2011-08-04T15:40:00Z</dcterms:created>
  <dcterms:modified xsi:type="dcterms:W3CDTF">2022-07-22T07:17:45Z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2052-11.1.0.11875</vt:lpwstr>
  </property>
  <property fmtid="{D5CDD505-2E9C-101B-9397-08002B2CF9AE}" pid="3" name="ICV">
    <vt:lpwstr>87F3041A65064998AD2BD9C501E4A101</vt:lpwstr>
  </property>
</Properties>
</file>