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3"/>
    <p:sldMasterId id="2147483678" r:id="rId4"/>
  </p:sldMasterIdLst>
  <p:notesMasterIdLst>
    <p:notesMasterId r:id="rId6"/>
  </p:notesMasterIdLst>
  <p:handoutMasterIdLst>
    <p:handoutMasterId r:id="rId13"/>
  </p:handoutMasterIdLst>
  <p:sldIdLst>
    <p:sldId id="279" r:id="rId5"/>
    <p:sldId id="281" r:id="rId7"/>
    <p:sldId id="282" r:id="rId8"/>
    <p:sldId id="280" r:id="rId9"/>
    <p:sldId id="283" r:id="rId10"/>
    <p:sldId id="285" r:id="rId11"/>
    <p:sldId id="284" r:id="rId12"/>
  </p:sldIdLst>
  <p:sldSz cx="9144000" cy="6858000" type="screen4x3"/>
  <p:notesSz cx="6858000" cy="9144000"/>
  <p:custDataLst>
    <p:tags r:id="rId1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000" b="1" i="0" u="none" kern="1200" baseline="0">
        <a:solidFill>
          <a:schemeClr val="tx1"/>
        </a:solidFill>
        <a:latin typeface="楷体_GB2312" pitchFamily="49" charset="-122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CCCC"/>
    <a:srgbClr val="FF3300"/>
    <a:srgbClr val="FFFF00"/>
    <a:srgbClr val="D60093"/>
    <a:srgbClr val="990099"/>
    <a:srgbClr val="99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0" d="100"/>
          <a:sy n="90" d="100"/>
        </p:scale>
        <p:origin x="-480" y="-96"/>
      </p:cViewPr>
      <p:guideLst>
        <p:guide orient="horz" pos="2220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gs" Target="tags/tag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页眉占位符 512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5123" name="日期占位符 512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en-US" sz="1200" b="0" strike="noStrike" noProof="1" dirty="0"/>
          </a:p>
        </p:txBody>
      </p:sp>
      <p:sp>
        <p:nvSpPr>
          <p:cNvPr id="3076" name="幻灯片图像占位符 5123"/>
          <p:cNvSpPr>
            <a:spLocks noRo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文本占位符 5124"/>
          <p:cNvSpPr>
            <a:spLocks noGrp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126" name="页脚占位符 512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fontAlgn="base"/>
            <a:endParaRPr lang="zh-CN" altLang="en-US" sz="1200" b="0" strike="noStrike" noProof="1" dirty="0"/>
          </a:p>
        </p:txBody>
      </p:sp>
      <p:sp>
        <p:nvSpPr>
          <p:cNvPr id="5127" name="灯片编号占位符 512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fontAlgn="base"/>
            <a:fld id="{9A0DB2DC-4C9A-4742-B13C-FB6460FD3503}" type="slidenum">
              <a:rPr lang="zh-CN" altLang="en-US" sz="1200" b="0" strike="noStrike" noProof="1" dirty="0">
                <a:latin typeface="楷体_GB2312" pitchFamily="49" charset="-122"/>
                <a:ea typeface="楷体_GB2312" pitchFamily="49" charset="-122"/>
                <a:cs typeface="+mn-cs"/>
              </a:rPr>
            </a:fld>
            <a:endParaRPr lang="zh-CN" altLang="en-US" sz="1200" b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/>
            </a:fld>
            <a:endParaRPr lang="zh-CN" altLang="en-US" sz="1200" b="0" dirty="0"/>
          </a:p>
        </p:txBody>
      </p:sp>
      <p:sp>
        <p:nvSpPr>
          <p:cNvPr id="5122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5123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9218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9219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1266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1267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灯片编号占位符 1"/>
          <p:cNvSpPr/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zh-CN" altLang="en-US" sz="1200" b="0" dirty="0">
                <a:latin typeface="楷体_GB2312" pitchFamily="49" charset="-122"/>
                <a:ea typeface="楷体_GB2312" pitchFamily="49" charset="-122"/>
              </a:rPr>
            </a:fld>
            <a:endParaRPr lang="zh-CN" altLang="en-US" sz="1200" b="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7170" name="幻灯片图像占位符 288769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1" name="文本占位符 288770"/>
          <p:cNvSpPr>
            <a:spLocks noGrp="1"/>
          </p:cNvSpPr>
          <p:nvPr>
            <p:ph type="body"/>
          </p:nvPr>
        </p:nvSpPr>
        <p:spPr/>
        <p:txBody>
          <a:bodyPr anchor="t" anchorCtr="0"/>
          <a:p>
            <a:pPr lvl="0"/>
            <a:r>
              <a:rPr lang="en-GB" altLang="zh-CN"/>
              <a:t>Background provided by m62 </a:t>
            </a:r>
            <a:r>
              <a:rPr lang="en-GB" altLang="zh-CN" dirty="0" err="1"/>
              <a:t>Visualcommunications</a:t>
            </a:r>
            <a:r>
              <a:rPr lang="en-GB" altLang="zh-CN"/>
              <a:t>, visit www.m62.net for more information</a:t>
            </a:r>
            <a:endParaRPr lang="en-GB" altLang="zh-CN"/>
          </a:p>
          <a:p>
            <a:pPr lvl="0"/>
            <a:endParaRPr lang="zh-CN" alt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7.xml"/><Relationship Id="rId8" Type="http://schemas.openxmlformats.org/officeDocument/2006/relationships/slideLayout" Target="../slideLayouts/slideLayout36.xml"/><Relationship Id="rId7" Type="http://schemas.openxmlformats.org/officeDocument/2006/relationships/slideLayout" Target="../slideLayouts/slideLayout35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000" b="1" i="0" u="none" kern="1200" baseline="0">
          <a:solidFill>
            <a:schemeClr val="tx1"/>
          </a:solidFill>
          <a:latin typeface="楷体_GB2312" pitchFamily="49" charset="-122"/>
          <a:ea typeface="楷体_GB2312" pitchFamily="49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2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6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6.xml"/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40.xml"/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40.xml"/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40.xml"/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9" contrast="-70000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4099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4100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4101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4102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3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4104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4105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4106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7767" name="矩形 287766"/>
          <p:cNvSpPr/>
          <p:nvPr/>
        </p:nvSpPr>
        <p:spPr>
          <a:xfrm>
            <a:off x="2124075" y="255270"/>
            <a:ext cx="475297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绪论部分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0-2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机械零件的强度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87775" name="矩形 287774"/>
          <p:cNvSpPr/>
          <p:nvPr/>
        </p:nvSpPr>
        <p:spPr>
          <a:xfrm>
            <a:off x="1691640" y="2277110"/>
            <a:ext cx="5257800" cy="3666490"/>
          </a:xfrm>
          <a:prstGeom prst="rect">
            <a:avLst/>
          </a:prstGeom>
          <a:noFill/>
          <a:ln w="12700">
            <a:noFill/>
          </a:ln>
        </p:spPr>
        <p:txBody>
          <a:bodyPr wrap="square" anchor="t" anchorCtr="0">
            <a:spAutoFit/>
          </a:bodyPr>
          <a:p>
            <a:pPr algn="ctr" eaLnBrk="0" hangingPunct="0">
              <a:lnSpc>
                <a:spcPct val="140000"/>
              </a:lnSpc>
            </a:pP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140000"/>
              </a:lnSpc>
            </a:pPr>
            <a:r>
              <a:rPr lang="en-US" altLang="zh-CN" sz="4000" dirty="0">
                <a:latin typeface="黑体" panose="02010609060101010101" pitchFamily="2" charset="-122"/>
                <a:ea typeface="黑体" panose="02010609060101010101" pitchFamily="2" charset="-122"/>
              </a:rPr>
              <a:t>0-2机械零件的强度</a:t>
            </a:r>
            <a:endParaRPr lang="zh-CN" altLang="en-US" sz="40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140000"/>
              </a:lnSpc>
            </a:pPr>
            <a:r>
              <a:rPr lang="zh-CN" altLang="en-US" sz="44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54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140000"/>
              </a:lnSpc>
            </a:pP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ctr" eaLnBrk="0" hangingPunct="0">
              <a:lnSpc>
                <a:spcPct val="140000"/>
              </a:lnSpc>
            </a:pP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1000"/>
                                        <p:tgtEl>
                                          <p:spTgt spid="28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87767" grpId="0"/>
      <p:bldP spid="28777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8195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8196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8197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8198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8199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8200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8201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8202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7767" name="矩形 287766"/>
          <p:cNvSpPr/>
          <p:nvPr/>
        </p:nvSpPr>
        <p:spPr>
          <a:xfrm>
            <a:off x="2124075" y="288925"/>
            <a:ext cx="475297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绪论部分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0-2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机械零件的强度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107565" y="1454785"/>
            <a:ext cx="48577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0">
                <a:latin typeface="方正公文黑体" panose="02000500000000000000" charset="-122"/>
                <a:ea typeface="方正公文黑体" panose="02000500000000000000" charset="-122"/>
              </a:rPr>
              <a:t>生产中的一些常用机械零件和设备</a:t>
            </a:r>
            <a:endParaRPr lang="zh-CN" altLang="en-US" sz="2400"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/>
          <p:nvPr/>
        </p:nvPicPr>
        <p:blipFill>
          <a:blip r:embed="rId3"/>
          <a:srcRect b="6781"/>
          <a:stretch>
            <a:fillRect/>
          </a:stretch>
        </p:blipFill>
        <p:spPr>
          <a:xfrm>
            <a:off x="3314700" y="2718435"/>
            <a:ext cx="2372360" cy="24091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图片 100"/>
          <p:cNvPicPr/>
          <p:nvPr/>
        </p:nvPicPr>
        <p:blipFill>
          <a:blip r:embed="rId4"/>
          <a:stretch>
            <a:fillRect/>
          </a:stretch>
        </p:blipFill>
        <p:spPr>
          <a:xfrm>
            <a:off x="899795" y="2675890"/>
            <a:ext cx="2161540" cy="24314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" name="图片 101"/>
          <p:cNvPicPr/>
          <p:nvPr/>
        </p:nvPicPr>
        <p:blipFill>
          <a:blip r:embed="rId5"/>
          <a:stretch>
            <a:fillRect/>
          </a:stretch>
        </p:blipFill>
        <p:spPr>
          <a:xfrm>
            <a:off x="5719445" y="2675890"/>
            <a:ext cx="2236470" cy="24415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877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10243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10244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10245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10246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0247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10248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0249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10250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7767" name="矩形 287766"/>
          <p:cNvSpPr/>
          <p:nvPr/>
        </p:nvSpPr>
        <p:spPr>
          <a:xfrm>
            <a:off x="1979930" y="288290"/>
            <a:ext cx="475297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/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绪论部分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0-2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机械零件的强度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78180" y="1310640"/>
            <a:ext cx="792861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一、零件的失效</a:t>
            </a:r>
            <a:endParaRPr lang="zh-CN" altLang="en-US" sz="2400"/>
          </a:p>
          <a:p>
            <a:r>
              <a:rPr lang="en-US" altLang="zh-CN" b="0"/>
              <a:t>    </a:t>
            </a:r>
            <a:r>
              <a:rPr lang="zh-CN" altLang="en-US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为了保证机器正常运行， 零件应有良好的工作能力。零件丧失工作能力或达 不到要求的性能称为失效。机械零件常见的失效形式有断裂、过量变形 (弹性或 塑性)、表面失效(过度磨损、打滑等)等。</a:t>
            </a:r>
            <a:endParaRPr lang="zh-CN" altLang="en-US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03" name="图片 102"/>
          <p:cNvPicPr/>
          <p:nvPr/>
        </p:nvPicPr>
        <p:blipFill>
          <a:blip r:embed="rId3"/>
          <a:srcRect l="3862" t="5298" r="5077" b="7457"/>
          <a:stretch>
            <a:fillRect/>
          </a:stretch>
        </p:blipFill>
        <p:spPr>
          <a:xfrm>
            <a:off x="1403985" y="3249930"/>
            <a:ext cx="2757170" cy="20751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4" name="图片 103"/>
          <p:cNvPicPr/>
          <p:nvPr/>
        </p:nvPicPr>
        <p:blipFill>
          <a:blip r:embed="rId4"/>
          <a:stretch>
            <a:fillRect/>
          </a:stretch>
        </p:blipFill>
        <p:spPr>
          <a:xfrm>
            <a:off x="4496435" y="3249930"/>
            <a:ext cx="3028315" cy="21355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6151880" y="3724910"/>
            <a:ext cx="11563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solidFill>
                  <a:srgbClr val="FF0000"/>
                </a:solidFill>
              </a:rPr>
              <a:t>磨损</a:t>
            </a:r>
            <a:endParaRPr lang="zh-CN" alt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87767" grpId="0"/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7767" name="矩形 287766"/>
          <p:cNvSpPr/>
          <p:nvPr/>
        </p:nvSpPr>
        <p:spPr>
          <a:xfrm>
            <a:off x="2195830" y="255270"/>
            <a:ext cx="475297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绪论部分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0-2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机械零件的强度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05" name="文本框 104"/>
          <p:cNvSpPr txBox="1"/>
          <p:nvPr/>
        </p:nvSpPr>
        <p:spPr>
          <a:xfrm>
            <a:off x="899795" y="1412875"/>
            <a:ext cx="7320280" cy="16916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2400">
                <a:ea typeface="宋体" panose="02010600030101010101" pitchFamily="2" charset="-122"/>
              </a:rPr>
              <a:t>二、载荷与应力</a:t>
            </a:r>
            <a:r>
              <a:rPr lang="zh-CN" b="0">
                <a:ea typeface="宋体" panose="02010600030101010101" pitchFamily="2" charset="-122"/>
              </a:rPr>
              <a:t>1、载荷机械零件在使用和制造过程中受到的力的作用称为载荷或负载。2、应力</a:t>
            </a:r>
            <a:endParaRPr lang="zh-CN" b="0">
              <a:ea typeface="宋体" panose="02010600030101010101" pitchFamily="2" charset="-122"/>
            </a:endParaRPr>
          </a:p>
          <a:p>
            <a:r>
              <a:rPr lang="zh-CN" altLang="en-US" b="0">
                <a:ea typeface="宋体" panose="02010600030101010101" pitchFamily="2" charset="-122"/>
              </a:rPr>
              <a:t>零件在载荷作用下产生内应力，单位截面上的内力称为应力。</a:t>
            </a:r>
            <a:endParaRPr lang="zh-CN" altLang="en-US" b="0">
              <a:ea typeface="宋体" panose="02010600030101010101" pitchFamily="2" charset="-122"/>
            </a:endParaRPr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3">
            <a:lum contrast="18000"/>
          </a:blip>
          <a:stretch>
            <a:fillRect/>
          </a:stretch>
        </p:blipFill>
        <p:spPr>
          <a:xfrm rot="21600000">
            <a:off x="1074420" y="3356610"/>
            <a:ext cx="6515735" cy="226187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87767" grpId="0"/>
      <p:bldP spid="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7767" name="矩形 287766"/>
          <p:cNvSpPr/>
          <p:nvPr/>
        </p:nvSpPr>
        <p:spPr>
          <a:xfrm>
            <a:off x="2159635" y="280035"/>
            <a:ext cx="475297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绪论部分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0-2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机械零件的强度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graphicFrame>
        <p:nvGraphicFramePr>
          <p:cNvPr id="23" name="table 23"/>
          <p:cNvGraphicFramePr>
            <a:graphicFrameLocks noGrp="1"/>
          </p:cNvGraphicFramePr>
          <p:nvPr/>
        </p:nvGraphicFramePr>
        <p:xfrm>
          <a:off x="1260157" y="1412811"/>
          <a:ext cx="6076950" cy="2259330"/>
        </p:xfrm>
        <a:graphic>
          <a:graphicData uri="http://schemas.openxmlformats.org/drawingml/2006/table">
            <a:tbl>
              <a:tblPr/>
              <a:tblGrid>
                <a:gridCol w="6076950"/>
              </a:tblGrid>
              <a:tr h="573405">
                <a:tc>
                  <a:txBody>
                    <a:bodyPr/>
                    <a:p>
                      <a:pPr algn="l" rtl="0" eaLnBrk="0">
                        <a:lnSpc>
                          <a:spcPct val="179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9000"/>
                        </a:lnSpc>
                      </a:pPr>
                      <a:endParaRPr lang="en-US" altLang="en-US" sz="100" dirty="0"/>
                    </a:p>
                    <a:p>
                      <a:pPr marL="114935" algn="l" rtl="0" eaLnBrk="0">
                        <a:lnSpc>
                          <a:spcPct val="95000"/>
                        </a:lnSpc>
                      </a:pPr>
                      <a:r>
                        <a:rPr sz="1800" spc="-5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零件在载荷作用下产生内力，单位截面上的内力称</a:t>
                      </a:r>
                      <a:r>
                        <a:rPr sz="1800" spc="-4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为</a:t>
                      </a:r>
                      <a:r>
                        <a:rPr sz="1800" spc="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应力。</a:t>
                      </a:r>
                      <a:endParaRPr lang="en-US" altLang="en-US" sz="1800" dirty="0"/>
                    </a:p>
                  </a:txBody>
                  <a:tcPr marL="0" marR="0" marT="0" marB="0" vert="horz">
                    <a:lnL w="2222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</a:tr>
              <a:tr h="1685925">
                <a:tc>
                  <a:txBody>
                    <a:bodyPr/>
                    <a:p>
                      <a:pPr algn="l" rtl="0" eaLnBrk="0">
                        <a:lnSpc>
                          <a:spcPct val="177000"/>
                        </a:lnSpc>
                      </a:pPr>
                      <a:endParaRPr lang="en-US" altLang="en-US" sz="1000" dirty="0"/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lang="en-US" altLang="en-US" sz="100" dirty="0"/>
                    </a:p>
                    <a:p>
                      <a:pPr marL="110490" algn="l" rtl="0" eaLnBrk="0">
                        <a:lnSpc>
                          <a:spcPct val="88000"/>
                        </a:lnSpc>
                      </a:pPr>
                      <a:r>
                        <a:rPr sz="1700" spc="-1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应力的</a:t>
                      </a:r>
                      <a:r>
                        <a:rPr sz="1700" spc="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单位：</a:t>
                      </a:r>
                      <a:r>
                        <a:rPr sz="1700" spc="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1700" spc="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Pa</a:t>
                      </a:r>
                      <a:r>
                        <a:rPr sz="1700" spc="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 </a:t>
                      </a:r>
                      <a:r>
                        <a:rPr sz="1700" spc="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(帕)</a:t>
                      </a:r>
                      <a:endParaRPr lang="en-US" altLang="en-US" sz="1700" dirty="0"/>
                    </a:p>
                    <a:p>
                      <a:pPr marL="128270" algn="l" rtl="0" eaLnBrk="0">
                        <a:lnSpc>
                          <a:spcPts val="4455"/>
                        </a:lnSpc>
                      </a:pPr>
                      <a:r>
                        <a:rPr sz="1800" spc="-7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1Pa</a:t>
                      </a:r>
                      <a:r>
                        <a:rPr sz="1800" spc="-7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=</a:t>
                      </a:r>
                      <a:r>
                        <a:rPr sz="1800" spc="-7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Calibri" panose="020F0502020204030204"/>
                          <a:ea typeface="Calibri" panose="020F0502020204030204"/>
                          <a:cs typeface="Calibri" panose="020F0502020204030204"/>
                        </a:rPr>
                        <a:t> </a:t>
                      </a:r>
                      <a:r>
                        <a:rPr sz="1800" spc="-7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</a:t>
                      </a:r>
                      <a:r>
                        <a:rPr sz="1800" spc="-5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N</a:t>
                      </a:r>
                      <a:r>
                        <a:rPr sz="1800" spc="-7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/</a:t>
                      </a:r>
                      <a:r>
                        <a:rPr sz="1800" spc="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m</a:t>
                      </a:r>
                      <a:r>
                        <a:rPr sz="1800" spc="-70" baseline="-800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</a:t>
                      </a:r>
                      <a:endParaRPr lang="en-US" altLang="en-US" sz="1170" dirty="0"/>
                    </a:p>
                    <a:p>
                      <a:pPr marL="128270" algn="l" rtl="0" eaLnBrk="0">
                        <a:lnSpc>
                          <a:spcPts val="4320"/>
                        </a:lnSpc>
                      </a:pPr>
                      <a:r>
                        <a:rPr sz="1800" spc="-2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</a:t>
                      </a:r>
                      <a:r>
                        <a:rPr sz="1800" spc="-1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M</a:t>
                      </a:r>
                      <a:r>
                        <a:rPr sz="1800" spc="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Pa</a:t>
                      </a:r>
                      <a:r>
                        <a:rPr sz="1800" spc="-2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=10</a:t>
                      </a:r>
                      <a:r>
                        <a:rPr sz="1800" spc="-20" baseline="-600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6</a:t>
                      </a:r>
                      <a:r>
                        <a:rPr sz="1800" spc="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Pa</a:t>
                      </a:r>
                      <a:r>
                        <a:rPr sz="1800" spc="-2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=1</a:t>
                      </a:r>
                      <a:r>
                        <a:rPr sz="1800" spc="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N</a:t>
                      </a:r>
                      <a:r>
                        <a:rPr sz="1800" spc="-2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/</a:t>
                      </a:r>
                      <a:r>
                        <a:rPr sz="1800" spc="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mm</a:t>
                      </a:r>
                      <a:r>
                        <a:rPr sz="1800" spc="-20" baseline="-6000" dirty="0">
                          <a:solidFill>
                            <a:srgbClr val="203864">
                              <a:alpha val="100000"/>
                            </a:srgbClr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</a:t>
                      </a:r>
                      <a:endParaRPr lang="en-US" altLang="en-US" sz="1170" dirty="0"/>
                    </a:p>
                  </a:txBody>
                  <a:tcPr marL="0" marR="0" marT="0" marB="0" vert="horz">
                    <a:lnL w="2222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222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4" name="picture 24"/>
          <p:cNvPicPr>
            <a:picLocks noChangeAspect="1"/>
          </p:cNvPicPr>
          <p:nvPr/>
        </p:nvPicPr>
        <p:blipFill>
          <a:blip r:embed="rId3">
            <a:lum contrast="24000"/>
          </a:blip>
          <a:stretch>
            <a:fillRect/>
          </a:stretch>
        </p:blipFill>
        <p:spPr>
          <a:xfrm rot="21600000">
            <a:off x="1228725" y="3789045"/>
            <a:ext cx="6285230" cy="197993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877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7767" name="矩形 287766"/>
          <p:cNvSpPr/>
          <p:nvPr/>
        </p:nvSpPr>
        <p:spPr>
          <a:xfrm>
            <a:off x="2124075" y="280035"/>
            <a:ext cx="475297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algn="ctr"/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绪论部分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0-2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机械零件的强度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37" name="picture 37"/>
          <p:cNvPicPr>
            <a:picLocks noChangeAspect="1"/>
          </p:cNvPicPr>
          <p:nvPr/>
        </p:nvPicPr>
        <p:blipFill>
          <a:blip r:embed="rId3">
            <a:lum contrast="24000"/>
          </a:blip>
          <a:stretch>
            <a:fillRect/>
          </a:stretch>
        </p:blipFill>
        <p:spPr>
          <a:xfrm rot="21600000">
            <a:off x="914400" y="2466975"/>
            <a:ext cx="7171690" cy="3585845"/>
          </a:xfrm>
          <a:prstGeom prst="rect">
            <a:avLst/>
          </a:prstGeom>
        </p:spPr>
      </p:pic>
      <p:sp>
        <p:nvSpPr>
          <p:cNvPr id="105" name="文本框 104"/>
          <p:cNvSpPr txBox="1"/>
          <p:nvPr/>
        </p:nvSpPr>
        <p:spPr>
          <a:xfrm>
            <a:off x="971550" y="1061720"/>
            <a:ext cx="747014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三、机械零件的强度</a:t>
            </a:r>
            <a:endParaRPr lang="zh-CN" altLang="en-US" sz="20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20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在静应力作用下，零件强度不能满足工作要求时的主要失效形式是断裂或塑性变形。强度是反映机械零件承受 载荷时不发生失效的重要指标。</a:t>
            </a:r>
            <a:endParaRPr lang="zh-CN" altLang="en-US" sz="20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87767" grpId="0"/>
      <p:bldP spid="10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7747" name="图片 287746" descr="008ah"/>
          <p:cNvPicPr>
            <a:picLocks noChangeAspect="1"/>
          </p:cNvPicPr>
          <p:nvPr/>
        </p:nvPicPr>
        <p:blipFill>
          <a:blip r:embed="rId1">
            <a:lum bright="39996" contrast="-70001"/>
          </a:blip>
          <a:stretch>
            <a:fillRect/>
          </a:stretch>
        </p:blipFill>
        <p:spPr>
          <a:xfrm rot="-284582">
            <a:off x="6588125" y="115888"/>
            <a:ext cx="1014413" cy="7207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7753" name="直接连接符 287752"/>
          <p:cNvSpPr/>
          <p:nvPr/>
        </p:nvSpPr>
        <p:spPr>
          <a:xfrm>
            <a:off x="1187450" y="6165850"/>
            <a:ext cx="6697663" cy="0"/>
          </a:xfrm>
          <a:prstGeom prst="line">
            <a:avLst/>
          </a:prstGeom>
          <a:ln w="60325" cap="flat" cmpd="thickThin">
            <a:solidFill>
              <a:srgbClr val="99CC00"/>
            </a:solidFill>
            <a:prstDash val="solid"/>
            <a:round/>
            <a:headEnd type="none" w="med" len="med"/>
            <a:tailEnd type="none" w="med" len="med"/>
          </a:ln>
        </p:spPr>
      </p:sp>
      <p:grpSp>
        <p:nvGrpSpPr>
          <p:cNvPr id="6147" name="组合 287753"/>
          <p:cNvGrpSpPr/>
          <p:nvPr/>
        </p:nvGrpSpPr>
        <p:grpSpPr>
          <a:xfrm>
            <a:off x="0" y="115888"/>
            <a:ext cx="9144000" cy="936625"/>
            <a:chOff x="0" y="73"/>
            <a:chExt cx="5760" cy="590"/>
          </a:xfrm>
        </p:grpSpPr>
        <p:sp>
          <p:nvSpPr>
            <p:cNvPr id="6148" name="直接连接符 287754"/>
            <p:cNvSpPr/>
            <p:nvPr/>
          </p:nvSpPr>
          <p:spPr>
            <a:xfrm>
              <a:off x="0" y="73"/>
              <a:ext cx="5760" cy="0"/>
            </a:xfrm>
            <a:prstGeom prst="line">
              <a:avLst/>
            </a:prstGeom>
            <a:ln w="47625" cap="flat" cmpd="thickThin">
              <a:solidFill>
                <a:srgbClr val="99CC00"/>
              </a:solidFill>
              <a:prstDash val="solid"/>
              <a:round/>
              <a:headEnd type="none" w="med" len="med"/>
              <a:tailEnd type="none" w="med" len="med"/>
            </a:ln>
          </p:spPr>
        </p:sp>
        <p:grpSp>
          <p:nvGrpSpPr>
            <p:cNvPr id="6149" name="组合 287755"/>
            <p:cNvGrpSpPr/>
            <p:nvPr/>
          </p:nvGrpSpPr>
          <p:grpSpPr>
            <a:xfrm>
              <a:off x="0" y="73"/>
              <a:ext cx="5760" cy="590"/>
              <a:chOff x="0" y="0"/>
              <a:chExt cx="5760" cy="646"/>
            </a:xfrm>
          </p:grpSpPr>
          <p:sp>
            <p:nvSpPr>
              <p:cNvPr id="6150" name="矩形 287756"/>
              <p:cNvSpPr/>
              <p:nvPr/>
            </p:nvSpPr>
            <p:spPr>
              <a:xfrm>
                <a:off x="0" y="0"/>
                <a:ext cx="5760" cy="516"/>
              </a:xfrm>
              <a:prstGeom prst="rect">
                <a:avLst/>
              </a:prstGeom>
              <a:gradFill rotWithShape="1">
                <a:gsLst>
                  <a:gs pos="0">
                    <a:srgbClr val="331050"/>
                  </a:gs>
                  <a:gs pos="100000">
                    <a:srgbClr val="4D1979">
                      <a:alpha val="67000"/>
                    </a:srgbClr>
                  </a:gs>
                </a:gsLst>
                <a:lin ang="189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6151" name="矩形 287757"/>
              <p:cNvSpPr/>
              <p:nvPr/>
            </p:nvSpPr>
            <p:spPr>
              <a:xfrm rot="10800000">
                <a:off x="0" y="506"/>
                <a:ext cx="5760" cy="140"/>
              </a:xfrm>
              <a:prstGeom prst="rect">
                <a:avLst/>
              </a:prstGeom>
              <a:gradFill rotWithShape="1">
                <a:gsLst>
                  <a:gs pos="0">
                    <a:srgbClr val="3B3B3B">
                      <a:alpha val="0"/>
                    </a:srgbClr>
                  </a:gs>
                  <a:gs pos="100000">
                    <a:schemeClr val="bg2">
                      <a:alpha val="67000"/>
                    </a:scheme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pic>
            <p:nvPicPr>
              <p:cNvPr id="6152" name="图片 287758"/>
              <p:cNvPicPr>
                <a:picLocks noChangeAspect="1"/>
              </p:cNvPicPr>
              <p:nvPr/>
            </p:nvPicPr>
            <p:blipFill>
              <a:blip r:embed="rId2">
                <a:lum bright="-12000"/>
              </a:blip>
              <a:srcRect t="18701" r="15749" b="42659"/>
              <a:stretch>
                <a:fillRect/>
              </a:stretch>
            </p:blipFill>
            <p:spPr>
              <a:xfrm>
                <a:off x="4781" y="0"/>
                <a:ext cx="979" cy="50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6153" name="矩形 287759"/>
              <p:cNvSpPr/>
              <p:nvPr/>
            </p:nvSpPr>
            <p:spPr>
              <a:xfrm>
                <a:off x="0" y="472"/>
                <a:ext cx="5760" cy="44"/>
              </a:xfrm>
              <a:prstGeom prst="rect">
                <a:avLst/>
              </a:prstGeom>
              <a:gradFill rotWithShape="1">
                <a:gsLst>
                  <a:gs pos="0">
                    <a:srgbClr val="C9E576">
                      <a:alpha val="67000"/>
                    </a:srgbClr>
                  </a:gs>
                  <a:gs pos="100000">
                    <a:srgbClr val="97C523"/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  <p:sp>
            <p:nvSpPr>
              <p:cNvPr id="6154" name="矩形 287760"/>
              <p:cNvSpPr/>
              <p:nvPr/>
            </p:nvSpPr>
            <p:spPr>
              <a:xfrm>
                <a:off x="0" y="0"/>
                <a:ext cx="5760" cy="164"/>
              </a:xfrm>
              <a:prstGeom prst="rect">
                <a:avLst/>
              </a:prstGeom>
              <a:gradFill rotWithShape="1">
                <a:gsLst>
                  <a:gs pos="0">
                    <a:schemeClr val="bg1">
                      <a:alpha val="67000"/>
                    </a:schemeClr>
                  </a:gs>
                  <a:gs pos="100000">
                    <a:srgbClr val="767676">
                      <a:alpha val="0"/>
                    </a:srgbClr>
                  </a:gs>
                </a:gsLst>
                <a:lin ang="5400000" scaled="1"/>
                <a:tileRect/>
              </a:gradFill>
              <a:ln w="9525">
                <a:noFill/>
              </a:ln>
            </p:spPr>
            <p:txBody>
              <a:bodyPr anchor="t" anchorCtr="0"/>
              <a:p>
                <a:endParaRPr lang="zh-CN" altLang="en-US">
                  <a:latin typeface="楷体_GB2312" pitchFamily="49" charset="-122"/>
                  <a:ea typeface="楷体_GB2312" pitchFamily="49" charset="-122"/>
                </a:endParaRPr>
              </a:p>
            </p:txBody>
          </p:sp>
        </p:grpSp>
      </p:grpSp>
      <p:sp>
        <p:nvSpPr>
          <p:cNvPr id="287766" name="矩形 287765"/>
          <p:cNvSpPr/>
          <p:nvPr/>
        </p:nvSpPr>
        <p:spPr>
          <a:xfrm>
            <a:off x="1476375" y="6237288"/>
            <a:ext cx="6048375" cy="368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 fontAlgn="ctr"/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宣城市信息工程学校在线精品课程---《机械基础》</a:t>
            </a:r>
            <a:endParaRPr lang="en-US" altLang="zh-CN" sz="180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87767" name="矩形 287766"/>
          <p:cNvSpPr/>
          <p:nvPr/>
        </p:nvSpPr>
        <p:spPr>
          <a:xfrm>
            <a:off x="2267585" y="353695"/>
            <a:ext cx="4752975" cy="404813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绪论部分</a:t>
            </a:r>
            <a:r>
              <a:rPr lang="en-US" altLang="zh-CN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  0-2</a:t>
            </a:r>
            <a:r>
              <a:rPr lang="zh-CN" altLang="en-US" sz="2400">
                <a:solidFill>
                  <a:srgbClr val="FFFF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机械零件的强度</a:t>
            </a:r>
            <a:endParaRPr lang="zh-CN" altLang="en-US" sz="2400">
              <a:solidFill>
                <a:srgbClr val="FFFF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750" y="1409065"/>
            <a:ext cx="6710045" cy="414083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66" grpId="0"/>
      <p:bldP spid="287767" grpId="0"/>
    </p:bldLst>
  </p:timing>
</p:sld>
</file>

<file path=ppt/tags/tag1.xml><?xml version="1.0" encoding="utf-8"?>
<p:tagLst xmlns:p="http://schemas.openxmlformats.org/presentationml/2006/main">
  <p:tag name="COMMONDATA" val="eyJoZGlkIjoiMjA5ODQyMDQxMTAxMTg5MjE1OWJjODBmMDk2OWY4ZmE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629</Words>
  <Application>WPS 演示</Application>
  <PresentationFormat>在屏幕上显示</PresentationFormat>
  <Paragraphs>56</Paragraphs>
  <Slides>7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7</vt:i4>
      </vt:variant>
    </vt:vector>
  </HeadingPairs>
  <TitlesOfParts>
    <vt:vector size="21" baseType="lpstr">
      <vt:lpstr>Arial</vt:lpstr>
      <vt:lpstr>宋体</vt:lpstr>
      <vt:lpstr>Wingdings</vt:lpstr>
      <vt:lpstr>楷体_GB2312</vt:lpstr>
      <vt:lpstr>新宋体</vt:lpstr>
      <vt:lpstr>黑体</vt:lpstr>
      <vt:lpstr>方正公文黑体</vt:lpstr>
      <vt:lpstr>Times New Roman</vt:lpstr>
      <vt:lpstr>Calibri</vt:lpstr>
      <vt:lpstr>微软雅黑</vt:lpstr>
      <vt:lpstr>Arial Unicode MS</vt:lpstr>
      <vt:lpstr>默认设计模板</vt:lpstr>
      <vt:lpstr>1_默认设计模板</vt:lpstr>
      <vt:lpstr>2_默认设计模板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胡君</dc:creator>
  <cp:lastModifiedBy>WPS_1606719979</cp:lastModifiedBy>
  <cp:revision>331</cp:revision>
  <dcterms:created xsi:type="dcterms:W3CDTF">2011-08-04T15:40:00Z</dcterms:created>
  <dcterms:modified xsi:type="dcterms:W3CDTF">2022-07-17T00:09:45Z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2052-11.1.0.11830</vt:lpwstr>
  </property>
  <property fmtid="{D5CDD505-2E9C-101B-9397-08002B2CF9AE}" pid="3" name="ICV">
    <vt:lpwstr>707B4A8BC3894BBE8EA2D09DBF76C23D</vt:lpwstr>
  </property>
</Properties>
</file>