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gif" ContentType="image/gi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5" r:id="rId4"/>
    <p:sldMasterId id="2147483690" r:id="rId5"/>
    <p:sldMasterId id="2147483705" r:id="rId6"/>
    <p:sldMasterId id="2147483720" r:id="rId7"/>
    <p:sldMasterId id="2147483735" r:id="rId8"/>
  </p:sldMasterIdLst>
  <p:notesMasterIdLst>
    <p:notesMasterId r:id="rId10"/>
  </p:notesMasterIdLst>
  <p:handoutMasterIdLst>
    <p:handoutMasterId r:id="rId29"/>
  </p:handoutMasterIdLst>
  <p:sldIdLst>
    <p:sldId id="279" r:id="rId9"/>
    <p:sldId id="354" r:id="rId11"/>
    <p:sldId id="316" r:id="rId12"/>
    <p:sldId id="283" r:id="rId13"/>
    <p:sldId id="285" r:id="rId14"/>
    <p:sldId id="335" r:id="rId15"/>
    <p:sldId id="341" r:id="rId16"/>
    <p:sldId id="339" r:id="rId17"/>
    <p:sldId id="343" r:id="rId18"/>
    <p:sldId id="337" r:id="rId19"/>
    <p:sldId id="284" r:id="rId20"/>
    <p:sldId id="286" r:id="rId21"/>
    <p:sldId id="288" r:id="rId22"/>
    <p:sldId id="342" r:id="rId23"/>
    <p:sldId id="281" r:id="rId24"/>
    <p:sldId id="289" r:id="rId25"/>
    <p:sldId id="344" r:id="rId26"/>
    <p:sldId id="345" r:id="rId27"/>
    <p:sldId id="340" r:id="rId28"/>
  </p:sldIdLst>
  <p:sldSz cx="9144000" cy="6858000" type="screen4x3"/>
  <p:notesSz cx="6858000" cy="9144000"/>
  <p:custDataLst>
    <p:tags r:id="rId3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SYSTEM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gs" Target="tags/tag1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8196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itchFamily="49" charset="-122"/>
                <a:ea typeface="楷体_GB2312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1024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024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67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867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07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7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27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1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481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8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68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91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891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96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096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01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301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505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505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710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710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229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33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433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38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638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43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843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48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048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3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253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7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457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62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662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16" Type="http://schemas.openxmlformats.org/officeDocument/2006/relationships/tags" Target="../tags/tag5.xml"/><Relationship Id="rId15" Type="http://schemas.openxmlformats.org/officeDocument/2006/relationships/tags" Target="../tags/tag4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0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89.xml"/><Relationship Id="rId7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5" Type="http://schemas.openxmlformats.org/officeDocument/2006/relationships/theme" Target="../theme/theme7.xml"/><Relationship Id="rId14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5613" y="608013"/>
            <a:ext cx="8228012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5613" y="1490663"/>
            <a:ext cx="8228013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9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image" Target="../media/image15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3.xml"/><Relationship Id="rId10" Type="http://schemas.openxmlformats.org/officeDocument/2006/relationships/vmlDrawing" Target="../drawings/vmlDrawing7.vml"/><Relationship Id="rId1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9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37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51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79.xml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79.xml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93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65.xml"/><Relationship Id="rId4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5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Relationship Id="rId3" Type="http://schemas.openxmlformats.org/officeDocument/2006/relationships/tags" Target="../tags/tag6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image" Target="../media/image9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5.xml"/><Relationship Id="rId10" Type="http://schemas.openxmlformats.org/officeDocument/2006/relationships/vmlDrawing" Target="../drawings/vmlDrawing2.vml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79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9.xml"/><Relationship Id="rId4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9.xml"/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9.xml"/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219" name="组合 287753"/>
          <p:cNvGrpSpPr/>
          <p:nvPr/>
        </p:nvGrpSpPr>
        <p:grpSpPr>
          <a:xfrm>
            <a:off x="0" y="74613"/>
            <a:ext cx="9144000" cy="936625"/>
            <a:chOff x="0" y="73"/>
            <a:chExt cx="5760" cy="590"/>
          </a:xfrm>
        </p:grpSpPr>
        <p:sp>
          <p:nvSpPr>
            <p:cNvPr id="922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922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922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922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922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2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922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sym typeface="+mn-ea"/>
              </a:rPr>
              <a:t>宣城市信息工程学校</a:t>
            </a:r>
            <a:r>
              <a:rPr lang="zh-CN" altLang="en-US" sz="1800" dirty="0">
                <a:sym typeface="+mn-ea"/>
              </a:rPr>
              <a:t>在线精品课程</a:t>
            </a:r>
            <a:r>
              <a:rPr lang="en-US" altLang="zh-CN" sz="1800" dirty="0">
                <a:sym typeface="+mn-ea"/>
              </a:rPr>
              <a:t>---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28" name="矩形 287766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229" name="矩形 287774"/>
          <p:cNvSpPr/>
          <p:nvPr/>
        </p:nvSpPr>
        <p:spPr>
          <a:xfrm>
            <a:off x="1871663" y="1562100"/>
            <a:ext cx="5257800" cy="422592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800" dirty="0">
                <a:latin typeface="黑体" panose="02010609060101010101" pitchFamily="2" charset="-122"/>
                <a:ea typeface="黑体" panose="02010609060101010101" pitchFamily="2" charset="-122"/>
              </a:rPr>
              <a:t>4-1  </a:t>
            </a:r>
            <a:r>
              <a:rPr lang="zh-CN" altLang="en-US" sz="4800" dirty="0">
                <a:latin typeface="黑体" panose="02010609060101010101" pitchFamily="2" charset="-122"/>
                <a:ea typeface="黑体" panose="02010609060101010101" pitchFamily="2" charset="-122"/>
              </a:rPr>
              <a:t>键连接   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0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7651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765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765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765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765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765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65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765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5550" y="1077913"/>
            <a:ext cx="1706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一、键连接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9050" y="1631950"/>
            <a:ext cx="2058988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、键的标记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1400" y="2173288"/>
            <a:ext cx="6988175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）平键的标记    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b×h×L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标记   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为宽度，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为厚度，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为长度。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1738" y="2879725"/>
            <a:ext cx="6500812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①圆头普通平键（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型），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b=16mm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h=10mm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L=100mm        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03363" y="3373438"/>
            <a:ext cx="6065837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键   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16×100     GB/T1096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可省略不标）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9200" y="3921125"/>
            <a:ext cx="641985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②平头普通平键（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型），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b=16mm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h=10mm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L=100mm        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5275" y="4441825"/>
            <a:ext cx="4259263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键   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B16×100     GB/T1096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11263" y="4962525"/>
            <a:ext cx="672782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③单圆头普通平键（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型），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b=16mm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h=10mm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L=100mm        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84325" y="5492750"/>
            <a:ext cx="4205288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键   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C16×100     GB/T1096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69" name="矩形 10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96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97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97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97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97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97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7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97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02117" name="矩形 602116"/>
          <p:cNvSpPr/>
          <p:nvPr/>
        </p:nvSpPr>
        <p:spPr>
          <a:xfrm>
            <a:off x="1041400" y="1874838"/>
            <a:ext cx="4502150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）半圆键标记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  键 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6×24.5 GB/T 1099-2003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5380" name="对象 2"/>
          <p:cNvGraphicFramePr/>
          <p:nvPr/>
        </p:nvGraphicFramePr>
        <p:xfrm>
          <a:off x="2552700" y="3270250"/>
          <a:ext cx="3463925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3" imgW="5448300" imgH="3019425" progId="Paint.Picture">
                  <p:embed/>
                </p:oleObj>
              </mc:Choice>
              <mc:Fallback>
                <p:oleObj name="" r:id="rId3" imgW="5448300" imgH="3019425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2700" y="3270250"/>
                        <a:ext cx="3463925" cy="2354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184275" y="1017588"/>
            <a:ext cx="1706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一、键连接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9711" name="矩形 2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602117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1747" name="组合 287753"/>
          <p:cNvGrpSpPr/>
          <p:nvPr/>
        </p:nvGrpSpPr>
        <p:grpSpPr>
          <a:xfrm>
            <a:off x="0" y="74613"/>
            <a:ext cx="9144000" cy="936625"/>
            <a:chOff x="0" y="73"/>
            <a:chExt cx="5760" cy="590"/>
          </a:xfrm>
        </p:grpSpPr>
        <p:sp>
          <p:nvSpPr>
            <p:cNvPr id="317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17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317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17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317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7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17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4"/>
          <p:cNvSpPr txBox="1"/>
          <p:nvPr/>
        </p:nvSpPr>
        <p:spPr>
          <a:xfrm>
            <a:off x="1597025" y="1765300"/>
            <a:ext cx="4573588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）楔键的标记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 键 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18×100  GB/T 1565-2003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7429" name="对象 3"/>
          <p:cNvGraphicFramePr/>
          <p:nvPr/>
        </p:nvGraphicFramePr>
        <p:xfrm>
          <a:off x="2293938" y="2949575"/>
          <a:ext cx="398145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3" imgW="5943600" imgH="3695700" progId="Paint.Picture">
                  <p:embed/>
                </p:oleObj>
              </mc:Choice>
              <mc:Fallback>
                <p:oleObj name="" r:id="rId3" imgW="5943600" imgH="3695700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3938" y="2949575"/>
                        <a:ext cx="3981450" cy="2667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668463" y="1082675"/>
            <a:ext cx="17065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一、键连接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59" name="矩形 3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charRg st="9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379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3379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379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3379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379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3380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380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380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9476" name="对象 2"/>
          <p:cNvGraphicFramePr/>
          <p:nvPr/>
        </p:nvGraphicFramePr>
        <p:xfrm>
          <a:off x="898525" y="2409825"/>
          <a:ext cx="2982913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3" imgW="4105275" imgH="3990975" progId="Paint.Picture">
                  <p:embed/>
                </p:oleObj>
              </mc:Choice>
              <mc:Fallback>
                <p:oleObj name="" r:id="rId3" imgW="4105275" imgH="3990975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525" y="2409825"/>
                        <a:ext cx="2982913" cy="2733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7" name="对象 6"/>
          <p:cNvGraphicFramePr/>
          <p:nvPr/>
        </p:nvGraphicFramePr>
        <p:xfrm>
          <a:off x="4279900" y="2570163"/>
          <a:ext cx="1373188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5" imgW="2181225" imgH="3352800" progId="Paint.Picture">
                  <p:embed/>
                </p:oleObj>
              </mc:Choice>
              <mc:Fallback>
                <p:oleObj name="" r:id="rId5" imgW="2181225" imgH="3352800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9900" y="2570163"/>
                        <a:ext cx="1373188" cy="2497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8" name="对象 8"/>
          <p:cNvGraphicFramePr/>
          <p:nvPr/>
        </p:nvGraphicFramePr>
        <p:xfrm>
          <a:off x="6661150" y="2853055"/>
          <a:ext cx="1500505" cy="2091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7" imgW="2638425" imgH="3657600" progId="Paint.Picture">
                  <p:embed/>
                </p:oleObj>
              </mc:Choice>
              <mc:Fallback>
                <p:oleObj name="" r:id="rId7" imgW="2638425" imgH="3657600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61150" y="2853055"/>
                        <a:ext cx="1500505" cy="20910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87450" y="1233488"/>
            <a:ext cx="1706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一、键连接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3808" name="矩形 1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0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58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358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58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358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58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358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58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58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7450" y="1154113"/>
            <a:ext cx="1706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一、键连接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7450" y="1903413"/>
            <a:ext cx="31035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、平键连接的类型和选用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76375" y="2676525"/>
            <a:ext cx="4902200" cy="2244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平键的宽度公差一般选用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h9</a:t>
            </a:r>
            <a:endParaRPr lang="en-US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键槽公差，一般可选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）较松键连接，用于导向平键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）一般键连接，常用的机械装置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）较紧键连接，传递重载荷、冲击载荷及双向传递转矩                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55" name="矩形 4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1"/>
      <p:bldP spid="2" grpId="1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7891" name="组合 287753"/>
          <p:cNvGrpSpPr/>
          <p:nvPr/>
        </p:nvGrpSpPr>
        <p:grpSpPr>
          <a:xfrm>
            <a:off x="0" y="142875"/>
            <a:ext cx="9144000" cy="936625"/>
            <a:chOff x="0" y="73"/>
            <a:chExt cx="5760" cy="590"/>
          </a:xfrm>
        </p:grpSpPr>
        <p:sp>
          <p:nvSpPr>
            <p:cNvPr id="3789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789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3789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789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3789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789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789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3571" name="对象 5"/>
          <p:cNvGraphicFramePr/>
          <p:nvPr/>
        </p:nvGraphicFramePr>
        <p:xfrm>
          <a:off x="4540250" y="3111500"/>
          <a:ext cx="1582738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2505075" imgH="2933700" progId="Paint.Picture">
                  <p:embed/>
                </p:oleObj>
              </mc:Choice>
              <mc:Fallback>
                <p:oleObj name="" r:id="rId3" imgW="2505075" imgH="2933700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0250" y="3111500"/>
                        <a:ext cx="1582738" cy="1851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对象 7"/>
          <p:cNvGraphicFramePr/>
          <p:nvPr/>
        </p:nvGraphicFramePr>
        <p:xfrm>
          <a:off x="6759575" y="2994025"/>
          <a:ext cx="1374775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5" imgW="2419350" imgH="2886075" progId="Paint.Picture">
                  <p:embed/>
                </p:oleObj>
              </mc:Choice>
              <mc:Fallback>
                <p:oleObj name="" r:id="rId5" imgW="2419350" imgH="2886075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9575" y="2994025"/>
                        <a:ext cx="1374775" cy="1884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87450" y="1079500"/>
            <a:ext cx="23161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二、花键连接</a:t>
            </a:r>
            <a:endParaRPr lang="zh-CN" altLang="en-US" sz="28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7450" y="2914650"/>
            <a:ext cx="2667000" cy="2244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、多齿承载，承载能力强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、齿浅，对轴的强度削弱小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、对中性及导向性好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、加工需专用设备，成本高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87450" y="1749425"/>
            <a:ext cx="5959475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花键连接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由眼轴和轮毂孔周向均匀分布的多个键齿相互啮合而成的连接。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905" name="矩形 1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1"/>
      <p:bldP spid="7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993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3994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994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3994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994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3994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994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994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11" name="文本框 1"/>
          <p:cNvSpPr txBox="1"/>
          <p:nvPr/>
        </p:nvSpPr>
        <p:spPr>
          <a:xfrm>
            <a:off x="1689100" y="2116138"/>
            <a:ext cx="163830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矩形花键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5621" name="对象 1"/>
          <p:cNvGraphicFramePr/>
          <p:nvPr/>
        </p:nvGraphicFramePr>
        <p:xfrm>
          <a:off x="881063" y="3027363"/>
          <a:ext cx="3255962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3" imgW="3971925" imgH="2343150" progId="Paint.Picture">
                  <p:embed/>
                </p:oleObj>
              </mc:Choice>
              <mc:Fallback>
                <p:oleObj name="" r:id="rId3" imgW="3971925" imgH="2343150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1063" y="3027363"/>
                        <a:ext cx="3255962" cy="1928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2" name="对象 3"/>
          <p:cNvGraphicFramePr/>
          <p:nvPr/>
        </p:nvGraphicFramePr>
        <p:xfrm>
          <a:off x="4983163" y="2779713"/>
          <a:ext cx="27622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5" imgW="3676650" imgH="2333625" progId="Paint.Picture">
                  <p:embed/>
                </p:oleObj>
              </mc:Choice>
              <mc:Fallback>
                <p:oleObj name="" r:id="rId5" imgW="3676650" imgH="2333625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3163" y="2779713"/>
                        <a:ext cx="2762250" cy="2063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610225" y="2116138"/>
            <a:ext cx="1736725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渐开线花键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2988" y="1141413"/>
            <a:ext cx="20113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二、花键连接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75100" y="1347788"/>
            <a:ext cx="1838325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齿形不同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954" name="矩形 4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8211" grpId="0"/>
      <p:bldP spid="2" grpId="0"/>
      <p:bldP spid="3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0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987" name="组合 287753"/>
          <p:cNvGrpSpPr/>
          <p:nvPr/>
        </p:nvGrpSpPr>
        <p:grpSpPr>
          <a:xfrm>
            <a:off x="0" y="-163512"/>
            <a:ext cx="9144000" cy="936625"/>
            <a:chOff x="0" y="73"/>
            <a:chExt cx="5760" cy="590"/>
          </a:xfrm>
        </p:grpSpPr>
        <p:sp>
          <p:nvSpPr>
            <p:cNvPr id="4198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98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99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99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99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99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99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11" name="文本框 1"/>
          <p:cNvSpPr txBox="1"/>
          <p:nvPr/>
        </p:nvSpPr>
        <p:spPr>
          <a:xfrm>
            <a:off x="1420813" y="1765300"/>
            <a:ext cx="3332162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矩形花键连接键齿两侧面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5" name="对象 1"/>
          <p:cNvGraphicFramePr/>
          <p:nvPr/>
        </p:nvGraphicFramePr>
        <p:xfrm>
          <a:off x="5559425" y="2530475"/>
          <a:ext cx="2719388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3971925" imgH="2343150" progId="Paint.Picture">
                  <p:embed/>
                </p:oleObj>
              </mc:Choice>
              <mc:Fallback>
                <p:oleObj name="" r:id="rId3" imgW="3971925" imgH="2343150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9425" y="2530475"/>
                        <a:ext cx="2719388" cy="1797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01750" y="876300"/>
            <a:ext cx="2011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二、花键连接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1750" y="2530475"/>
            <a:ext cx="3568700" cy="286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、键齿多，接触面大，承载能力大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、对中性及导向性好；有外径、内径、尺侧三种定心方式，常用内径定心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、齿槽浅，对轴削弱小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、加工复杂，成本高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广泛用于载荷大、定心精度高的场合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6457950" y="1851025"/>
            <a:ext cx="160972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矩形花键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2001" name="矩形 1"/>
          <p:cNvSpPr/>
          <p:nvPr/>
        </p:nvSpPr>
        <p:spPr>
          <a:xfrm>
            <a:off x="1908175" y="19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8211" grpId="0"/>
      <p:bldP spid="7" grpId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0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403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403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403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403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403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404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404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404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0163" y="1166813"/>
            <a:ext cx="20113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二、花键连接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3488" y="2155825"/>
            <a:ext cx="3624262" cy="3168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键齿为α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=30</a:t>
            </a:r>
            <a:r>
              <a:rPr lang="en-US" altLang="zh-CN" b="0" baseline="300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0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的渐开线齿廓，受载时齿上有径向力，能起自动定心作用，使各齿受力均匀，强度高，寿命长。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、加工工艺与齿轮相同，易获得较高精度和互换性。</a:t>
            </a:r>
            <a:endParaRPr lang="en-US" altLang="zh-CN" b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、渐开线花键标准压力角有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en-US" altLang="zh-CN" b="0" baseline="3000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45</a:t>
            </a:r>
            <a:r>
              <a:rPr lang="en-US" altLang="zh-CN" b="0" baseline="3000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两种。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广泛用于载荷大、定心精度要求高，以及尺寸较大的场合。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6613" y="2035175"/>
            <a:ext cx="167957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渐开线花键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5622" name="对象 3"/>
          <p:cNvGraphicFramePr/>
          <p:nvPr/>
        </p:nvGraphicFramePr>
        <p:xfrm>
          <a:off x="5240338" y="2733675"/>
          <a:ext cx="2919412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3" imgW="3676650" imgH="2333625" progId="Paint.Picture">
                  <p:embed/>
                </p:oleObj>
              </mc:Choice>
              <mc:Fallback>
                <p:oleObj name="" r:id="rId3" imgW="3676650" imgH="2333625" progId="Paint.Picture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0338" y="2733675"/>
                        <a:ext cx="2919412" cy="175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8" name="矩形 1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7" grpId="1"/>
      <p:bldP spid="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0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608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608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608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608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608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608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608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609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092" name="矩形 1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6093" name="object 17"/>
          <p:cNvSpPr/>
          <p:nvPr/>
        </p:nvSpPr>
        <p:spPr>
          <a:xfrm>
            <a:off x="628650" y="1730375"/>
            <a:ext cx="7687310" cy="125412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628650" y="2019300"/>
            <a:ext cx="1109663" cy="506413"/>
          </a:xfrm>
        </p:spPr>
        <p:txBody>
          <a:bodyPr vert="horz" wrap="square" lIns="0" tIns="15240" rIns="0" bIns="0" rtlCol="0">
            <a:spAutoFit/>
          </a:bodyPr>
          <a:p>
            <a:pPr marL="12700" marR="0" indent="0" algn="ctr" defTabSz="914400" rtl="0" eaLnBrk="1" fontAlgn="base" latinLnBrk="0" hangingPunct="1">
              <a:lnSpc>
                <a:spcPct val="100000"/>
              </a:lnSpc>
              <a:spcBef>
                <a:spcPts val="12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0" i="0" u="none" strike="noStrike" kern="1200" cap="none" spc="20" normalizeH="0" baseline="0" noProof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小</a:t>
            </a:r>
            <a:r>
              <a:rPr kumimoji="0" sz="3200" b="0" i="0" u="none" strike="noStrike" kern="1200" cap="none" spc="20" normalizeH="0" baseline="0" noProof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结</a:t>
            </a:r>
            <a:endParaRPr kumimoji="0" sz="3200" b="0" i="0" u="none" strike="noStrike" kern="1200" cap="none" spc="20" normalizeH="0" baseline="0" noProof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6" name="object 15"/>
          <p:cNvSpPr txBox="1"/>
          <p:nvPr/>
        </p:nvSpPr>
        <p:spPr>
          <a:xfrm rot="19320000">
            <a:off x="2379663" y="1826260"/>
            <a:ext cx="1047750" cy="255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2000"/>
              </a:lnSpc>
            </a:pPr>
            <a:r>
              <a:rPr b="0" spc="-3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键的</a:t>
            </a:r>
            <a:r>
              <a:rPr sz="3000" b="0" spc="-52" baseline="1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功</a:t>
            </a:r>
            <a:r>
              <a:rPr sz="3000" b="0" spc="-7" baseline="1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用</a:t>
            </a:r>
            <a:endParaRPr sz="3000" b="0" baseline="100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19325" y="2352675"/>
            <a:ext cx="461963" cy="42545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 rot="19320000">
            <a:off x="3740785" y="1629093"/>
            <a:ext cx="1792288" cy="255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2000"/>
              </a:lnSpc>
            </a:pPr>
            <a:r>
              <a:rPr b="0" spc="-3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键的</a:t>
            </a:r>
            <a:r>
              <a:rPr sz="3000" b="0" spc="-52" baseline="1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类型及</a:t>
            </a:r>
            <a:r>
              <a:rPr sz="3000" b="0" spc="-52" baseline="3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特</a:t>
            </a:r>
            <a:r>
              <a:rPr sz="3000" b="0" spc="-7" baseline="3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点</a:t>
            </a:r>
            <a:endParaRPr sz="3000" b="0" baseline="300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 rot="19320000">
            <a:off x="5089843" y="1825625"/>
            <a:ext cx="1295400" cy="255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2000"/>
              </a:lnSpc>
            </a:pPr>
            <a:r>
              <a:rPr b="0" spc="-3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平键</a:t>
            </a:r>
            <a:r>
              <a:rPr sz="3000" b="0" spc="-52" baseline="1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的选</a:t>
            </a:r>
            <a:r>
              <a:rPr sz="3000" b="0" spc="-7" baseline="1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用</a:t>
            </a:r>
            <a:endParaRPr sz="3000" b="0" baseline="100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 rot="19320000">
            <a:off x="6599873" y="1844358"/>
            <a:ext cx="1047750" cy="255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2000"/>
              </a:lnSpc>
            </a:pPr>
            <a:r>
              <a:rPr b="0" spc="-3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花键</a:t>
            </a:r>
            <a:r>
              <a:rPr sz="3000" b="0" spc="-52" baseline="1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连</a:t>
            </a:r>
            <a:r>
              <a:rPr sz="3000" b="0" spc="-7" baseline="1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接</a:t>
            </a:r>
            <a:endParaRPr sz="3000" b="0" baseline="100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72250" y="3386138"/>
            <a:ext cx="1717675" cy="141446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81775" y="3435350"/>
            <a:ext cx="1590675" cy="111918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p>
            <a:pPr marL="234315" indent="-221615">
              <a:spcBef>
                <a:spcPts val="1060"/>
              </a:spcBef>
              <a:buFont typeface="Wingdings" panose="05000000000000000000"/>
              <a:buChar char=""/>
              <a:tabLst>
                <a:tab pos="234315" algn="l"/>
              </a:tabLst>
            </a:pPr>
            <a:r>
              <a:rPr sz="1600" b="0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花键连接类</a:t>
            </a:r>
            <a:r>
              <a:rPr sz="1600" b="0" spc="-5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型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34315" marR="5080" indent="-234315">
              <a:lnSpc>
                <a:spcPct val="150000"/>
              </a:lnSpc>
              <a:buFont typeface="Wingdings" panose="05000000000000000000"/>
              <a:buChar char=""/>
              <a:tabLst>
                <a:tab pos="234315" algn="l"/>
              </a:tabLst>
            </a:pPr>
            <a:r>
              <a:rPr sz="1600" b="0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花键连接应</a:t>
            </a:r>
            <a:r>
              <a:rPr sz="1600" b="0" spc="-5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1600" b="0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特</a:t>
            </a:r>
            <a:r>
              <a:rPr sz="1600" b="0" spc="-5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87450" y="3386138"/>
            <a:ext cx="1649413" cy="141605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object 26"/>
          <p:cNvSpPr/>
          <p:nvPr/>
        </p:nvSpPr>
        <p:spPr>
          <a:xfrm>
            <a:off x="3049588" y="3386138"/>
            <a:ext cx="1692275" cy="141446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object 26"/>
          <p:cNvSpPr/>
          <p:nvPr/>
        </p:nvSpPr>
        <p:spPr>
          <a:xfrm>
            <a:off x="4813300" y="3397250"/>
            <a:ext cx="1649413" cy="140335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73175" y="3362325"/>
            <a:ext cx="1408113" cy="1366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241300" marR="5080" indent="-228600">
              <a:lnSpc>
                <a:spcPct val="150000"/>
              </a:lnSpc>
              <a:spcBef>
                <a:spcPts val="100"/>
              </a:spcBef>
              <a:buFont typeface="Wingdings" panose="05000000000000000000"/>
              <a:buChar char=""/>
              <a:tabLst>
                <a:tab pos="241300" algn="l"/>
              </a:tabLst>
            </a:pPr>
            <a:r>
              <a:rPr sz="1600" b="0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轴与轴上零件</a:t>
            </a:r>
            <a:r>
              <a:rPr sz="1600" b="0" spc="-5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间</a:t>
            </a:r>
            <a:r>
              <a:rPr sz="1600" b="0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固</a:t>
            </a:r>
            <a:r>
              <a:rPr sz="1600" b="0" spc="-5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定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41300" indent="-228600">
              <a:spcBef>
                <a:spcPts val="960"/>
              </a:spcBef>
              <a:buFont typeface="Wingdings" panose="05000000000000000000"/>
              <a:buChar char=""/>
              <a:tabLst>
                <a:tab pos="241300" algn="l"/>
              </a:tabLst>
            </a:pPr>
            <a:r>
              <a:rPr sz="1600" b="0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传递运动或动</a:t>
            </a:r>
            <a:r>
              <a:rPr sz="1600" b="0" spc="-5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力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94050" y="3484563"/>
            <a:ext cx="1444625" cy="111918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p>
            <a:pPr marL="234315" indent="-221615">
              <a:spcBef>
                <a:spcPts val="1060"/>
              </a:spcBef>
              <a:buFont typeface="Wingdings" panose="05000000000000000000"/>
              <a:buChar char=""/>
              <a:tabLst>
                <a:tab pos="234315" algn="l"/>
              </a:tabLst>
            </a:pPr>
            <a:r>
              <a:rPr sz="1600" b="0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平键连</a:t>
            </a:r>
            <a:r>
              <a:rPr sz="1600" b="0" spc="-5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接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234315" indent="-221615">
              <a:spcBef>
                <a:spcPts val="960"/>
              </a:spcBef>
              <a:buFont typeface="Wingdings" panose="05000000000000000000"/>
              <a:buChar char=""/>
              <a:tabLst>
                <a:tab pos="234315" algn="l"/>
              </a:tabLst>
            </a:pPr>
            <a:r>
              <a:rPr sz="1600" b="0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半圆键连</a:t>
            </a:r>
            <a:r>
              <a:rPr sz="1600" b="0" spc="-5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接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234315" indent="-221615">
              <a:spcBef>
                <a:spcPts val="960"/>
              </a:spcBef>
              <a:buFont typeface="Wingdings" panose="05000000000000000000"/>
              <a:buChar char=""/>
              <a:tabLst>
                <a:tab pos="234315" algn="l"/>
              </a:tabLst>
            </a:pPr>
            <a:r>
              <a:rPr sz="1600" b="0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楔键连</a:t>
            </a:r>
            <a:r>
              <a:rPr sz="1600" b="0" spc="-5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接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84738" y="3481388"/>
            <a:ext cx="1674813" cy="11207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p>
            <a:pPr marL="241300" indent="-228600">
              <a:spcBef>
                <a:spcPts val="1060"/>
              </a:spcBef>
              <a:buFont typeface="Wingdings" panose="05000000000000000000"/>
              <a:buChar char=""/>
              <a:tabLst>
                <a:tab pos="241300" algn="l"/>
              </a:tabLst>
            </a:pPr>
            <a:r>
              <a:rPr sz="1600" b="0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平键的标</a:t>
            </a:r>
            <a:r>
              <a:rPr sz="1600" b="0" spc="-5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准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41300" marR="5080" indent="-228600">
              <a:lnSpc>
                <a:spcPct val="150000"/>
              </a:lnSpc>
              <a:buFont typeface="Wingdings" panose="05000000000000000000"/>
              <a:buChar char=""/>
              <a:tabLst>
                <a:tab pos="241300" algn="l"/>
              </a:tabLst>
            </a:pPr>
            <a:r>
              <a:rPr sz="1600" b="0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平键连接类型</a:t>
            </a:r>
            <a:r>
              <a:rPr sz="1600" b="0" spc="-5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 </a:t>
            </a:r>
            <a:r>
              <a:rPr sz="1600" b="0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</a:t>
            </a:r>
            <a:r>
              <a:rPr sz="1600" b="0" spc="-5" noProof="1" dirty="0">
                <a:solidFill>
                  <a:srgbClr val="3C373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12" grpId="0"/>
      <p:bldP spid="6" grpId="0"/>
      <p:bldP spid="13" grpId="0" bldLvl="0" animBg="1"/>
      <p:bldP spid="18" grpId="0"/>
      <p:bldP spid="20" grpId="0"/>
      <p:bldP spid="22" grpId="0"/>
      <p:bldP spid="28" grpId="0" animBg="1"/>
      <p:bldP spid="29" grpId="0"/>
      <p:bldP spid="26" grpId="0" animBg="1"/>
      <p:bldP spid="7" grpId="0" animBg="1"/>
      <p:bldP spid="8" grpId="0" animBg="1"/>
      <p:bldP spid="30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1267" name="组合 287753"/>
          <p:cNvGrpSpPr/>
          <p:nvPr/>
        </p:nvGrpSpPr>
        <p:grpSpPr>
          <a:xfrm>
            <a:off x="0" y="74613"/>
            <a:ext cx="9144000" cy="936625"/>
            <a:chOff x="0" y="73"/>
            <a:chExt cx="5760" cy="590"/>
          </a:xfrm>
        </p:grpSpPr>
        <p:sp>
          <p:nvSpPr>
            <p:cNvPr id="1126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126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127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127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127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27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127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76" name="矩形 287766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95350" y="1171575"/>
            <a:ext cx="50800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b="0">
                <a:latin typeface="楷体_GB2312" pitchFamily="49" charset="-122"/>
                <a:ea typeface="宋体" panose="02010600030101010101" pitchFamily="2" charset="-122"/>
              </a:rPr>
              <a:t>零件与零件之间是靠什么方式连接在一起的？</a:t>
            </a:r>
            <a:endParaRPr lang="zh-CN" altLang="en-US" b="0">
              <a:latin typeface="楷体_GB2312" pitchFamily="49" charset="-122"/>
              <a:ea typeface="宋体" panose="02010600030101010101" pitchFamily="2" charset="-122"/>
            </a:endParaRPr>
          </a:p>
        </p:txBody>
      </p:sp>
      <p:pic>
        <p:nvPicPr>
          <p:cNvPr id="10" name="图片 10" descr="ee289323e05f145c9032b15599988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2768600"/>
            <a:ext cx="2351088" cy="160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bject 2"/>
          <p:cNvSpPr/>
          <p:nvPr/>
        </p:nvSpPr>
        <p:spPr>
          <a:xfrm>
            <a:off x="3530600" y="2366963"/>
            <a:ext cx="2041525" cy="177482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3324" name="组合 13323"/>
          <p:cNvGrpSpPr/>
          <p:nvPr/>
        </p:nvGrpSpPr>
        <p:grpSpPr>
          <a:xfrm>
            <a:off x="6453188" y="2173288"/>
            <a:ext cx="1341437" cy="2459037"/>
            <a:chOff x="2971" y="300"/>
            <a:chExt cx="2007" cy="3402"/>
          </a:xfrm>
        </p:grpSpPr>
        <p:sp>
          <p:nvSpPr>
            <p:cNvPr id="11281" name="直接连接符 13324"/>
            <p:cNvSpPr/>
            <p:nvPr/>
          </p:nvSpPr>
          <p:spPr>
            <a:xfrm flipH="1">
              <a:off x="3566" y="1431"/>
              <a:ext cx="0" cy="744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2" name="直接连接符 13325"/>
            <p:cNvSpPr/>
            <p:nvPr/>
          </p:nvSpPr>
          <p:spPr>
            <a:xfrm>
              <a:off x="4257" y="1435"/>
              <a:ext cx="0" cy="741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3" name="直接连接符 13326"/>
            <p:cNvSpPr/>
            <p:nvPr/>
          </p:nvSpPr>
          <p:spPr>
            <a:xfrm>
              <a:off x="2977" y="1425"/>
              <a:ext cx="1912" cy="0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4" name="直接连接符 13327"/>
            <p:cNvSpPr/>
            <p:nvPr/>
          </p:nvSpPr>
          <p:spPr>
            <a:xfrm>
              <a:off x="4685" y="1437"/>
              <a:ext cx="232" cy="164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5" name="直接连接符 13328"/>
            <p:cNvSpPr/>
            <p:nvPr/>
          </p:nvSpPr>
          <p:spPr>
            <a:xfrm>
              <a:off x="4376" y="1438"/>
              <a:ext cx="559" cy="442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6" name="直接连接符 13329"/>
            <p:cNvSpPr/>
            <p:nvPr/>
          </p:nvSpPr>
          <p:spPr>
            <a:xfrm>
              <a:off x="4261" y="1586"/>
              <a:ext cx="654" cy="592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7" name="直接连接符 13330"/>
            <p:cNvSpPr/>
            <p:nvPr/>
          </p:nvSpPr>
          <p:spPr>
            <a:xfrm>
              <a:off x="4268" y="1927"/>
              <a:ext cx="293" cy="251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8" name="直接连接符 13331"/>
            <p:cNvSpPr/>
            <p:nvPr/>
          </p:nvSpPr>
          <p:spPr>
            <a:xfrm>
              <a:off x="3171" y="1416"/>
              <a:ext cx="391" cy="313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9" name="直接连接符 13332"/>
            <p:cNvSpPr/>
            <p:nvPr/>
          </p:nvSpPr>
          <p:spPr>
            <a:xfrm>
              <a:off x="2988" y="1532"/>
              <a:ext cx="583" cy="465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90" name="直接连接符 13333"/>
            <p:cNvSpPr/>
            <p:nvPr/>
          </p:nvSpPr>
          <p:spPr>
            <a:xfrm>
              <a:off x="2986" y="1809"/>
              <a:ext cx="468" cy="386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91" name="直接连接符 13334"/>
            <p:cNvSpPr/>
            <p:nvPr/>
          </p:nvSpPr>
          <p:spPr>
            <a:xfrm>
              <a:off x="2990" y="2074"/>
              <a:ext cx="132" cy="112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92" name="直接连接符 13335"/>
            <p:cNvSpPr/>
            <p:nvPr/>
          </p:nvSpPr>
          <p:spPr>
            <a:xfrm flipV="1">
              <a:off x="2994" y="2182"/>
              <a:ext cx="1965" cy="0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93" name="直接连接符 13336"/>
            <p:cNvSpPr/>
            <p:nvPr/>
          </p:nvSpPr>
          <p:spPr>
            <a:xfrm flipV="1">
              <a:off x="2990" y="1422"/>
              <a:ext cx="0" cy="760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294" name="任意多边形 13337"/>
            <p:cNvSpPr/>
            <p:nvPr/>
          </p:nvSpPr>
          <p:spPr>
            <a:xfrm>
              <a:off x="4894" y="1422"/>
              <a:ext cx="84" cy="760"/>
            </a:xfrm>
            <a:custGeom>
              <a:avLst/>
              <a:gdLst/>
              <a:ahLst/>
              <a:cxnLst/>
              <a:pathLst>
                <a:path w="37" h="365">
                  <a:moveTo>
                    <a:pt x="0" y="0"/>
                  </a:moveTo>
                  <a:cubicBezTo>
                    <a:pt x="5" y="27"/>
                    <a:pt x="11" y="55"/>
                    <a:pt x="12" y="87"/>
                  </a:cubicBezTo>
                  <a:cubicBezTo>
                    <a:pt x="13" y="119"/>
                    <a:pt x="1" y="160"/>
                    <a:pt x="5" y="192"/>
                  </a:cubicBezTo>
                  <a:cubicBezTo>
                    <a:pt x="9" y="224"/>
                    <a:pt x="31" y="250"/>
                    <a:pt x="34" y="279"/>
                  </a:cubicBezTo>
                  <a:cubicBezTo>
                    <a:pt x="37" y="308"/>
                    <a:pt x="30" y="336"/>
                    <a:pt x="24" y="365"/>
                  </a:cubicBez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sm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5" name="直接连接符 13338"/>
            <p:cNvSpPr/>
            <p:nvPr/>
          </p:nvSpPr>
          <p:spPr>
            <a:xfrm flipV="1">
              <a:off x="2990" y="2213"/>
              <a:ext cx="1984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96" name="直接连接符 13339"/>
            <p:cNvSpPr/>
            <p:nvPr/>
          </p:nvSpPr>
          <p:spPr>
            <a:xfrm flipH="1">
              <a:off x="4199" y="2200"/>
              <a:ext cx="177" cy="168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97" name="直接连接符 13340"/>
            <p:cNvSpPr/>
            <p:nvPr/>
          </p:nvSpPr>
          <p:spPr>
            <a:xfrm flipH="1">
              <a:off x="4201" y="2206"/>
              <a:ext cx="471" cy="445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98" name="直接连接符 13341"/>
            <p:cNvSpPr/>
            <p:nvPr/>
          </p:nvSpPr>
          <p:spPr>
            <a:xfrm flipH="1">
              <a:off x="4192" y="2219"/>
              <a:ext cx="782" cy="74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99" name="直接连接符 13342"/>
            <p:cNvSpPr/>
            <p:nvPr/>
          </p:nvSpPr>
          <p:spPr>
            <a:xfrm flipH="1">
              <a:off x="3772" y="2515"/>
              <a:ext cx="1206" cy="1161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00" name="直接连接符 13343"/>
            <p:cNvSpPr/>
            <p:nvPr/>
          </p:nvSpPr>
          <p:spPr>
            <a:xfrm flipH="1">
              <a:off x="4113" y="2832"/>
              <a:ext cx="839" cy="796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01" name="直接连接符 13344"/>
            <p:cNvSpPr/>
            <p:nvPr/>
          </p:nvSpPr>
          <p:spPr>
            <a:xfrm flipH="1">
              <a:off x="2977" y="2217"/>
              <a:ext cx="160" cy="162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02" name="直接连接符 13345"/>
            <p:cNvSpPr/>
            <p:nvPr/>
          </p:nvSpPr>
          <p:spPr>
            <a:xfrm flipH="1">
              <a:off x="2990" y="2217"/>
              <a:ext cx="428" cy="412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03" name="直接连接符 13346"/>
            <p:cNvSpPr/>
            <p:nvPr/>
          </p:nvSpPr>
          <p:spPr>
            <a:xfrm flipH="1">
              <a:off x="2971" y="2325"/>
              <a:ext cx="647" cy="619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04" name="直接连接符 13347"/>
            <p:cNvSpPr/>
            <p:nvPr/>
          </p:nvSpPr>
          <p:spPr>
            <a:xfrm flipH="1">
              <a:off x="3196" y="3156"/>
              <a:ext cx="485" cy="468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05" name="直接连接符 13348"/>
            <p:cNvSpPr/>
            <p:nvPr/>
          </p:nvSpPr>
          <p:spPr>
            <a:xfrm flipH="1">
              <a:off x="2993" y="2640"/>
              <a:ext cx="621" cy="598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06" name="直接连接符 13349"/>
            <p:cNvSpPr/>
            <p:nvPr/>
          </p:nvSpPr>
          <p:spPr>
            <a:xfrm flipH="1">
              <a:off x="2980" y="2925"/>
              <a:ext cx="645" cy="613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07" name="直接连接符 13350"/>
            <p:cNvSpPr/>
            <p:nvPr/>
          </p:nvSpPr>
          <p:spPr>
            <a:xfrm flipH="1">
              <a:off x="3485" y="3393"/>
              <a:ext cx="263" cy="242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08" name="直接连接符 13351"/>
            <p:cNvSpPr/>
            <p:nvPr/>
          </p:nvSpPr>
          <p:spPr>
            <a:xfrm>
              <a:off x="2990" y="2211"/>
              <a:ext cx="0" cy="137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09" name="任意多边形 13352"/>
            <p:cNvSpPr/>
            <p:nvPr/>
          </p:nvSpPr>
          <p:spPr>
            <a:xfrm>
              <a:off x="2982" y="2211"/>
              <a:ext cx="1990" cy="1448"/>
            </a:xfrm>
            <a:custGeom>
              <a:avLst/>
              <a:gdLst/>
              <a:ahLst/>
              <a:cxnLst/>
              <a:pathLst>
                <a:path w="887" h="695">
                  <a:moveTo>
                    <a:pt x="0" y="643"/>
                  </a:moveTo>
                  <a:cubicBezTo>
                    <a:pt x="25" y="655"/>
                    <a:pt x="51" y="668"/>
                    <a:pt x="89" y="674"/>
                  </a:cubicBezTo>
                  <a:cubicBezTo>
                    <a:pt x="127" y="680"/>
                    <a:pt x="174" y="678"/>
                    <a:pt x="226" y="681"/>
                  </a:cubicBezTo>
                  <a:cubicBezTo>
                    <a:pt x="278" y="684"/>
                    <a:pt x="342" y="695"/>
                    <a:pt x="399" y="693"/>
                  </a:cubicBezTo>
                  <a:cubicBezTo>
                    <a:pt x="456" y="691"/>
                    <a:pt x="507" y="674"/>
                    <a:pt x="569" y="669"/>
                  </a:cubicBezTo>
                  <a:cubicBezTo>
                    <a:pt x="631" y="664"/>
                    <a:pt x="726" y="681"/>
                    <a:pt x="773" y="662"/>
                  </a:cubicBezTo>
                  <a:cubicBezTo>
                    <a:pt x="820" y="643"/>
                    <a:pt x="834" y="609"/>
                    <a:pt x="852" y="557"/>
                  </a:cubicBezTo>
                  <a:cubicBezTo>
                    <a:pt x="870" y="505"/>
                    <a:pt x="875" y="446"/>
                    <a:pt x="881" y="353"/>
                  </a:cubicBezTo>
                  <a:cubicBezTo>
                    <a:pt x="887" y="260"/>
                    <a:pt x="885" y="74"/>
                    <a:pt x="886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sm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10" name="直接连接符 13353"/>
            <p:cNvSpPr/>
            <p:nvPr/>
          </p:nvSpPr>
          <p:spPr>
            <a:xfrm flipH="1">
              <a:off x="4417" y="3117"/>
              <a:ext cx="518" cy="498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11" name="直接连接符 13354"/>
            <p:cNvSpPr/>
            <p:nvPr/>
          </p:nvSpPr>
          <p:spPr>
            <a:xfrm flipH="1">
              <a:off x="4663" y="3385"/>
              <a:ext cx="227" cy="22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12" name="直接连接符 13355"/>
            <p:cNvSpPr/>
            <p:nvPr/>
          </p:nvSpPr>
          <p:spPr>
            <a:xfrm>
              <a:off x="4136" y="2202"/>
              <a:ext cx="0" cy="1183"/>
            </a:xfrm>
            <a:prstGeom prst="line">
              <a:avLst/>
            </a:prstGeom>
            <a:ln w="57150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13" name="直接连接符 13356"/>
            <p:cNvSpPr/>
            <p:nvPr/>
          </p:nvSpPr>
          <p:spPr>
            <a:xfrm>
              <a:off x="3627" y="2211"/>
              <a:ext cx="0" cy="1074"/>
            </a:xfrm>
            <a:prstGeom prst="line">
              <a:avLst/>
            </a:prstGeom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14" name="直接连接符 13357"/>
            <p:cNvSpPr/>
            <p:nvPr/>
          </p:nvSpPr>
          <p:spPr>
            <a:xfrm>
              <a:off x="3683" y="2204"/>
              <a:ext cx="0" cy="1179"/>
            </a:xfrm>
            <a:prstGeom prst="line">
              <a:avLst/>
            </a:prstGeom>
            <a:ln w="57150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15" name="直接连接符 13358"/>
            <p:cNvSpPr/>
            <p:nvPr/>
          </p:nvSpPr>
          <p:spPr>
            <a:xfrm>
              <a:off x="4188" y="2204"/>
              <a:ext cx="0" cy="1081"/>
            </a:xfrm>
            <a:prstGeom prst="line">
              <a:avLst/>
            </a:prstGeom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16" name="直接连接符 13359"/>
            <p:cNvSpPr/>
            <p:nvPr/>
          </p:nvSpPr>
          <p:spPr>
            <a:xfrm>
              <a:off x="3625" y="3270"/>
              <a:ext cx="576" cy="0"/>
            </a:xfrm>
            <a:prstGeom prst="line">
              <a:avLst/>
            </a:prstGeom>
            <a:ln w="57150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17" name="直接连接符 13360"/>
            <p:cNvSpPr/>
            <p:nvPr/>
          </p:nvSpPr>
          <p:spPr>
            <a:xfrm>
              <a:off x="3672" y="3378"/>
              <a:ext cx="475" cy="0"/>
            </a:xfrm>
            <a:prstGeom prst="line">
              <a:avLst/>
            </a:prstGeom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18" name="直接连接符 13361"/>
            <p:cNvSpPr/>
            <p:nvPr/>
          </p:nvSpPr>
          <p:spPr>
            <a:xfrm>
              <a:off x="3679" y="3369"/>
              <a:ext cx="242" cy="121"/>
            </a:xfrm>
            <a:prstGeom prst="line">
              <a:avLst/>
            </a:prstGeom>
            <a:ln w="57150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19" name="直接连接符 13362"/>
            <p:cNvSpPr/>
            <p:nvPr/>
          </p:nvSpPr>
          <p:spPr>
            <a:xfrm flipV="1">
              <a:off x="3916" y="3378"/>
              <a:ext cx="209" cy="112"/>
            </a:xfrm>
            <a:prstGeom prst="line">
              <a:avLst/>
            </a:prstGeom>
            <a:ln w="57150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20" name="直接连接符 13363"/>
            <p:cNvSpPr/>
            <p:nvPr/>
          </p:nvSpPr>
          <p:spPr>
            <a:xfrm flipV="1">
              <a:off x="3603" y="552"/>
              <a:ext cx="0" cy="323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21" name="直接连接符 13364"/>
            <p:cNvSpPr/>
            <p:nvPr/>
          </p:nvSpPr>
          <p:spPr>
            <a:xfrm flipV="1">
              <a:off x="4166" y="536"/>
              <a:ext cx="0" cy="347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22" name="直接连接符 13365"/>
            <p:cNvSpPr/>
            <p:nvPr/>
          </p:nvSpPr>
          <p:spPr>
            <a:xfrm flipV="1">
              <a:off x="3653" y="521"/>
              <a:ext cx="0" cy="34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23" name="直接连接符 13366"/>
            <p:cNvSpPr/>
            <p:nvPr/>
          </p:nvSpPr>
          <p:spPr>
            <a:xfrm flipV="1">
              <a:off x="4118" y="523"/>
              <a:ext cx="0" cy="3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24" name="直接连接符 13367"/>
            <p:cNvSpPr/>
            <p:nvPr/>
          </p:nvSpPr>
          <p:spPr>
            <a:xfrm>
              <a:off x="3651" y="518"/>
              <a:ext cx="46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25" name="直接连接符 13368"/>
            <p:cNvSpPr/>
            <p:nvPr/>
          </p:nvSpPr>
          <p:spPr>
            <a:xfrm flipH="1">
              <a:off x="3607" y="518"/>
              <a:ext cx="44" cy="37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26" name="直接连接符 13369"/>
            <p:cNvSpPr/>
            <p:nvPr/>
          </p:nvSpPr>
          <p:spPr>
            <a:xfrm>
              <a:off x="4118" y="518"/>
              <a:ext cx="48" cy="2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27" name="直接连接符 13370"/>
            <p:cNvSpPr/>
            <p:nvPr/>
          </p:nvSpPr>
          <p:spPr>
            <a:xfrm>
              <a:off x="3607" y="566"/>
              <a:ext cx="55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11328" name="矩形 13371"/>
            <p:cNvSpPr/>
            <p:nvPr/>
          </p:nvSpPr>
          <p:spPr>
            <a:xfrm>
              <a:off x="3633" y="2122"/>
              <a:ext cx="566" cy="909"/>
            </a:xfrm>
            <a:prstGeom prst="rect">
              <a:avLst/>
            </a:prstGeom>
            <a:solidFill>
              <a:srgbClr val="FFFFCC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11329" name="组合 13372"/>
            <p:cNvGrpSpPr/>
            <p:nvPr/>
          </p:nvGrpSpPr>
          <p:grpSpPr>
            <a:xfrm>
              <a:off x="3375" y="1304"/>
              <a:ext cx="1064" cy="108"/>
              <a:chOff x="4354" y="948"/>
              <a:chExt cx="571" cy="58"/>
            </a:xfrm>
          </p:grpSpPr>
          <p:sp>
            <p:nvSpPr>
              <p:cNvPr id="11330" name="矩形 13373"/>
              <p:cNvSpPr/>
              <p:nvPr/>
            </p:nvSpPr>
            <p:spPr>
              <a:xfrm>
                <a:off x="4354" y="951"/>
                <a:ext cx="571" cy="50"/>
              </a:xfrm>
              <a:prstGeom prst="rect">
                <a:avLst/>
              </a:prstGeom>
              <a:noFill/>
              <a:ln w="57150" cap="flat" cmpd="sng">
                <a:solidFill>
                  <a:srgbClr val="008000"/>
                </a:solidFill>
                <a:prstDash val="solid"/>
                <a:miter/>
                <a:headEnd type="none" w="med" len="med"/>
                <a:tailEnd type="none" w="sm" len="lg"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1331" name="直接连接符 13374"/>
              <p:cNvSpPr/>
              <p:nvPr/>
            </p:nvSpPr>
            <p:spPr>
              <a:xfrm>
                <a:off x="4608" y="950"/>
                <a:ext cx="33" cy="56"/>
              </a:xfrm>
              <a:prstGeom prst="line">
                <a:avLst/>
              </a:prstGeom>
              <a:ln w="5715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sm" len="lg"/>
              </a:ln>
            </p:spPr>
          </p:sp>
          <p:sp>
            <p:nvSpPr>
              <p:cNvPr id="11332" name="直接连接符 13375"/>
              <p:cNvSpPr/>
              <p:nvPr/>
            </p:nvSpPr>
            <p:spPr>
              <a:xfrm>
                <a:off x="4654" y="948"/>
                <a:ext cx="33" cy="56"/>
              </a:xfrm>
              <a:prstGeom prst="line">
                <a:avLst/>
              </a:prstGeom>
              <a:ln w="5715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sm" len="lg"/>
              </a:ln>
            </p:spPr>
          </p:sp>
        </p:grpSp>
        <p:sp>
          <p:nvSpPr>
            <p:cNvPr id="11333" name="直接连接符 13376"/>
            <p:cNvSpPr/>
            <p:nvPr/>
          </p:nvSpPr>
          <p:spPr>
            <a:xfrm>
              <a:off x="3629" y="1841"/>
              <a:ext cx="570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34" name="直接连接符 13377"/>
            <p:cNvSpPr/>
            <p:nvPr/>
          </p:nvSpPr>
          <p:spPr>
            <a:xfrm flipH="1">
              <a:off x="4111" y="3016"/>
              <a:ext cx="97" cy="73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35" name="直接连接符 13378"/>
            <p:cNvSpPr/>
            <p:nvPr/>
          </p:nvSpPr>
          <p:spPr>
            <a:xfrm>
              <a:off x="3707" y="3083"/>
              <a:ext cx="42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36" name="直接连接符 13379"/>
            <p:cNvSpPr/>
            <p:nvPr/>
          </p:nvSpPr>
          <p:spPr>
            <a:xfrm>
              <a:off x="3620" y="3009"/>
              <a:ext cx="119" cy="8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37" name="直接连接符 13380"/>
            <p:cNvSpPr/>
            <p:nvPr/>
          </p:nvSpPr>
          <p:spPr>
            <a:xfrm>
              <a:off x="3620" y="3011"/>
              <a:ext cx="59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38" name="直接连接符 13381"/>
            <p:cNvSpPr/>
            <p:nvPr/>
          </p:nvSpPr>
          <p:spPr>
            <a:xfrm>
              <a:off x="3629" y="1427"/>
              <a:ext cx="0" cy="1595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39" name="直接连接符 13382"/>
            <p:cNvSpPr/>
            <p:nvPr/>
          </p:nvSpPr>
          <p:spPr>
            <a:xfrm>
              <a:off x="4195" y="1444"/>
              <a:ext cx="2" cy="1563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40" name="直接连接符 13383"/>
            <p:cNvSpPr/>
            <p:nvPr/>
          </p:nvSpPr>
          <p:spPr>
            <a:xfrm flipH="1">
              <a:off x="3683" y="1839"/>
              <a:ext cx="0" cy="117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41" name="直接连接符 13384"/>
            <p:cNvSpPr/>
            <p:nvPr/>
          </p:nvSpPr>
          <p:spPr>
            <a:xfrm flipH="1">
              <a:off x="4141" y="1850"/>
              <a:ext cx="0" cy="115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1342" name="组合 13385"/>
            <p:cNvGrpSpPr/>
            <p:nvPr/>
          </p:nvGrpSpPr>
          <p:grpSpPr>
            <a:xfrm>
              <a:off x="3265" y="861"/>
              <a:ext cx="1281" cy="439"/>
              <a:chOff x="4555" y="659"/>
              <a:chExt cx="687" cy="236"/>
            </a:xfrm>
          </p:grpSpPr>
          <p:sp>
            <p:nvSpPr>
              <p:cNvPr id="11343" name="直接连接符 13386"/>
              <p:cNvSpPr/>
              <p:nvPr/>
            </p:nvSpPr>
            <p:spPr>
              <a:xfrm>
                <a:off x="4561" y="729"/>
                <a:ext cx="0" cy="166"/>
              </a:xfrm>
              <a:prstGeom prst="line">
                <a:avLst/>
              </a:prstGeom>
              <a:ln w="5715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344" name="直接连接符 13387"/>
              <p:cNvSpPr/>
              <p:nvPr/>
            </p:nvSpPr>
            <p:spPr>
              <a:xfrm>
                <a:off x="5239" y="709"/>
                <a:ext cx="0" cy="180"/>
              </a:xfrm>
              <a:prstGeom prst="line">
                <a:avLst/>
              </a:prstGeom>
              <a:ln w="5715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345" name="直接连接符 13388"/>
              <p:cNvSpPr/>
              <p:nvPr/>
            </p:nvSpPr>
            <p:spPr>
              <a:xfrm>
                <a:off x="5073" y="717"/>
                <a:ext cx="0" cy="161"/>
              </a:xfrm>
              <a:prstGeom prst="line">
                <a:avLst/>
              </a:prstGeom>
              <a:ln w="5715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346" name="直接连接符 13389"/>
              <p:cNvSpPr/>
              <p:nvPr/>
            </p:nvSpPr>
            <p:spPr>
              <a:xfrm>
                <a:off x="4730" y="715"/>
                <a:ext cx="0" cy="170"/>
              </a:xfrm>
              <a:prstGeom prst="line">
                <a:avLst/>
              </a:prstGeom>
              <a:ln w="5715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347" name="直接连接符 13390"/>
              <p:cNvSpPr/>
              <p:nvPr/>
            </p:nvSpPr>
            <p:spPr>
              <a:xfrm>
                <a:off x="4620" y="662"/>
                <a:ext cx="567" cy="0"/>
              </a:xfrm>
              <a:prstGeom prst="line">
                <a:avLst/>
              </a:prstGeom>
              <a:ln w="5715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348" name="任意多边形 13391"/>
              <p:cNvSpPr/>
              <p:nvPr/>
            </p:nvSpPr>
            <p:spPr>
              <a:xfrm>
                <a:off x="4555" y="659"/>
                <a:ext cx="687" cy="70"/>
              </a:xfrm>
              <a:custGeom>
                <a:avLst/>
                <a:gdLst/>
                <a:ahLst/>
                <a:cxnLst/>
                <a:pathLst>
                  <a:path w="687" h="70">
                    <a:moveTo>
                      <a:pt x="0" y="70"/>
                    </a:moveTo>
                    <a:cubicBezTo>
                      <a:pt x="9" y="60"/>
                      <a:pt x="37" y="18"/>
                      <a:pt x="57" y="9"/>
                    </a:cubicBezTo>
                    <a:cubicBezTo>
                      <a:pt x="77" y="0"/>
                      <a:pt x="99" y="10"/>
                      <a:pt x="119" y="18"/>
                    </a:cubicBezTo>
                    <a:cubicBezTo>
                      <a:pt x="139" y="26"/>
                      <a:pt x="155" y="53"/>
                      <a:pt x="175" y="55"/>
                    </a:cubicBezTo>
                    <a:cubicBezTo>
                      <a:pt x="195" y="57"/>
                      <a:pt x="212" y="39"/>
                      <a:pt x="239" y="33"/>
                    </a:cubicBezTo>
                    <a:cubicBezTo>
                      <a:pt x="266" y="27"/>
                      <a:pt x="303" y="16"/>
                      <a:pt x="336" y="16"/>
                    </a:cubicBezTo>
                    <a:cubicBezTo>
                      <a:pt x="369" y="16"/>
                      <a:pt x="409" y="25"/>
                      <a:pt x="438" y="33"/>
                    </a:cubicBezTo>
                    <a:cubicBezTo>
                      <a:pt x="467" y="41"/>
                      <a:pt x="490" y="64"/>
                      <a:pt x="510" y="63"/>
                    </a:cubicBezTo>
                    <a:cubicBezTo>
                      <a:pt x="530" y="62"/>
                      <a:pt x="543" y="38"/>
                      <a:pt x="561" y="29"/>
                    </a:cubicBezTo>
                    <a:cubicBezTo>
                      <a:pt x="579" y="20"/>
                      <a:pt x="599" y="6"/>
                      <a:pt x="620" y="9"/>
                    </a:cubicBezTo>
                    <a:cubicBezTo>
                      <a:pt x="641" y="12"/>
                      <a:pt x="673" y="39"/>
                      <a:pt x="687" y="47"/>
                    </a:cubicBezTo>
                  </a:path>
                </a:pathLst>
              </a:custGeom>
              <a:noFill/>
              <a:ln w="5715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349" name="直接连接符 13392"/>
              <p:cNvSpPr/>
              <p:nvPr/>
            </p:nvSpPr>
            <p:spPr>
              <a:xfrm>
                <a:off x="4565" y="883"/>
                <a:ext cx="674" cy="0"/>
              </a:xfrm>
              <a:prstGeom prst="line">
                <a:avLst/>
              </a:prstGeom>
              <a:ln w="5715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sm" len="lg"/>
              </a:ln>
            </p:spPr>
          </p:sp>
        </p:grpSp>
        <p:sp>
          <p:nvSpPr>
            <p:cNvPr id="11350" name="直接连接符 13393"/>
            <p:cNvSpPr/>
            <p:nvPr/>
          </p:nvSpPr>
          <p:spPr>
            <a:xfrm>
              <a:off x="3912" y="300"/>
              <a:ext cx="9" cy="3402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 bldLvl="0" animBg="1"/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31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331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331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331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331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332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2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332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9235" name="对象 1"/>
          <p:cNvGraphicFramePr/>
          <p:nvPr/>
        </p:nvGraphicFramePr>
        <p:xfrm>
          <a:off x="5151438" y="2613025"/>
          <a:ext cx="3114675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4162425" imgH="3962400" progId="Paint.Picture">
                  <p:embed/>
                </p:oleObj>
              </mc:Choice>
              <mc:Fallback>
                <p:oleObj name="" r:id="rId3" imgW="4162425" imgH="396240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1438" y="2613025"/>
                        <a:ext cx="3114675" cy="2754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文本框 99"/>
          <p:cNvSpPr txBox="1"/>
          <p:nvPr/>
        </p:nvSpPr>
        <p:spPr>
          <a:xfrm>
            <a:off x="965200" y="2087563"/>
            <a:ext cx="241300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1、键连接的功用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2625" y="3049588"/>
            <a:ext cx="4373563" cy="706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（1）实现轴和轴上零件之间的固定。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（2）传递动力。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5500" y="1196975"/>
            <a:ext cx="27797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一、键连接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28" name="矩形 3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2" grpId="0"/>
      <p:bldP spid="92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36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536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536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536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536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536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36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537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9963" y="1017588"/>
            <a:ext cx="17065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一、键连接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84250" y="1693863"/>
            <a:ext cx="4645025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键连接的分类</a:t>
            </a:r>
            <a:endParaRPr lang="en-US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平键连接、半圆键连接、楔键连接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10" descr="ee289323e05f145c9032b15599988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3276600"/>
            <a:ext cx="2293938" cy="156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 descr="00be23778a37ff06a093a8ea6b018f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250" y="3214688"/>
            <a:ext cx="2460625" cy="169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8" descr="fe11ca26160c08a992044bd954e5ec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50" y="3189288"/>
            <a:ext cx="2570163" cy="165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7" name="矩形 2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411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741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741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741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741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741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1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741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2838" y="946150"/>
            <a:ext cx="17065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一、键连接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69963" y="1477963"/>
            <a:ext cx="6619875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）平键连接的分类</a:t>
            </a:r>
            <a:endParaRPr lang="en-US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普通平键、薄型平键、导向平键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998538" y="2701925"/>
            <a:ext cx="661987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普通平键分为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型、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型、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8" name="对象 7"/>
          <p:cNvGraphicFramePr/>
          <p:nvPr/>
        </p:nvGraphicFramePr>
        <p:xfrm>
          <a:off x="682625" y="3486150"/>
          <a:ext cx="28860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2447925" imgH="1371600" progId="Paint.Picture">
                  <p:embed/>
                </p:oleObj>
              </mc:Choice>
              <mc:Fallback>
                <p:oleObj name="" r:id="rId5" imgW="2447925" imgH="137160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625" y="3486150"/>
                        <a:ext cx="2886075" cy="1908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3554413" y="3327400"/>
          <a:ext cx="4645025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7" imgW="5076825" imgH="2543175" progId="Paint.Picture">
                  <p:embed/>
                </p:oleObj>
              </mc:Choice>
              <mc:Fallback>
                <p:oleObj name="" r:id="rId7" imgW="5076825" imgH="2543175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54413" y="3327400"/>
                        <a:ext cx="4645025" cy="2225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5" name="矩形 4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0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945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946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946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946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946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946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6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946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2838" y="1017588"/>
            <a:ext cx="17065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一、键连接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017588" y="1620838"/>
            <a:ext cx="6867525" cy="1322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平键连接的工作面是两侧面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键按头部形状不同分为圆头（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）应用广泛、方头（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）常用于轴端部、单圆头（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）常用于轴端部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06475" y="2992438"/>
            <a:ext cx="3622675" cy="2552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特点及应用：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、靠轴的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两侧面传递转矩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、对中性好，精度高，但不能承受轴向力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、能用于高速、变载、冲击的场合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8" name="对象 7"/>
          <p:cNvGraphicFramePr/>
          <p:nvPr/>
        </p:nvGraphicFramePr>
        <p:xfrm>
          <a:off x="5403850" y="3324225"/>
          <a:ext cx="3084513" cy="191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2447925" imgH="1371600" progId="Paint.Picture">
                  <p:embed/>
                </p:oleObj>
              </mc:Choice>
              <mc:Fallback>
                <p:oleObj name="" r:id="rId5" imgW="2447925" imgH="13716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3850" y="3324225"/>
                        <a:ext cx="3084513" cy="1912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矩形 1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charRg st="14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0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150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150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150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151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151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151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51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151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7125" y="1411288"/>
            <a:ext cx="1706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一、键连接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5262563" y="2051050"/>
          <a:ext cx="2778125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4210050" imgH="4295775" progId="Paint.Picture">
                  <p:embed/>
                </p:oleObj>
              </mc:Choice>
              <mc:Fallback>
                <p:oleObj name="" r:id="rId3" imgW="4210050" imgH="429577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62563" y="2051050"/>
                        <a:ext cx="2778125" cy="3057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17588" y="2609850"/>
            <a:ext cx="3897312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导向平键的工作面是两侧面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、对中性好，结构简单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、轴上零件可沿轴向移动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、用于轴上零件轴向移动量不大的场合，如变速箱中的滑移齿轮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9" name="矩形 3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0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3555" name="组合 287753"/>
          <p:cNvGrpSpPr/>
          <p:nvPr/>
        </p:nvGrpSpPr>
        <p:grpSpPr>
          <a:xfrm>
            <a:off x="0" y="80963"/>
            <a:ext cx="9144000" cy="936625"/>
            <a:chOff x="0" y="73"/>
            <a:chExt cx="5760" cy="590"/>
          </a:xfrm>
        </p:grpSpPr>
        <p:sp>
          <p:nvSpPr>
            <p:cNvPr id="2355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355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355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355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356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56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356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7438" y="1325563"/>
            <a:ext cx="17065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一、键连接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6000" y="2471738"/>
            <a:ext cx="3663950" cy="2552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半圆键连接靠两侧面传递转矩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、键在轴槽中能摆动，装配方便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、键槽较深，对轴的削弱较大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、一般用于轻载，适用于轴的锥形端部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9" descr="00be23778a37ff06a093a8ea6b018f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2471738"/>
            <a:ext cx="3260725" cy="224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7" name="矩形 1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0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560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560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560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560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560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560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60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561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76375" y="1265238"/>
            <a:ext cx="1706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一、键连接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7788" y="2349500"/>
            <a:ext cx="3263900" cy="2862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楔键的上、下面是工作面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、键的上表面和毂槽的底面各有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100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的斜度，装配时需打入，靠楔紧作用传递转矩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、用于精度要求不高、转速较低时传递较大的、双向的或有振动的转矩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8" descr="fe11ca26160c08a992044bd954e5ec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263" y="2695575"/>
            <a:ext cx="3367087" cy="2170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5" name="矩形 1"/>
          <p:cNvSpPr/>
          <p:nvPr/>
        </p:nvSpPr>
        <p:spPr>
          <a:xfrm>
            <a:off x="1908175" y="2349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连接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4-1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键连接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5668432953_1_1"/>
</p:tagLst>
</file>

<file path=ppt/tags/tag11.xml><?xml version="1.0" encoding="utf-8"?>
<p:tagLst xmlns:p="http://schemas.openxmlformats.org/presentationml/2006/main">
  <p:tag name="COMMONDATA" val="eyJoZGlkIjoiMjA5ODQyMDQxMTAxMTg5MjE1OWJjODBmMDk2OWY4Zm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5668432953_1_1"/>
</p:tagLst>
</file>

<file path=ppt/tags/tag7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5668432953_1_1"/>
</p:tagLst>
</file>

<file path=ppt/tags/tag8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5668432953_1_1"/>
</p:tagLst>
</file>

<file path=ppt/tags/tag9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5668432953_1_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2211</Words>
  <Application>WPS 演示</Application>
  <PresentationFormat>在屏幕上显示</PresentationFormat>
  <Paragraphs>242</Paragraphs>
  <Slides>19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7</vt:i4>
      </vt:variant>
      <vt:variant>
        <vt:lpstr>嵌入 OLE 服务器</vt:lpstr>
      </vt:variant>
      <vt:variant>
        <vt:i4>16</vt:i4>
      </vt:variant>
      <vt:variant>
        <vt:lpstr>幻灯片标题</vt:lpstr>
      </vt:variant>
      <vt:variant>
        <vt:i4>19</vt:i4>
      </vt:variant>
    </vt:vector>
  </HeadingPairs>
  <TitlesOfParts>
    <vt:vector size="52" baseType="lpstr">
      <vt:lpstr>Arial</vt:lpstr>
      <vt:lpstr>宋体</vt:lpstr>
      <vt:lpstr>Wingdings</vt:lpstr>
      <vt:lpstr>楷体_GB2312</vt:lpstr>
      <vt:lpstr>新宋体</vt:lpstr>
      <vt:lpstr>微软雅黑</vt:lpstr>
      <vt:lpstr>Wingdings</vt:lpstr>
      <vt:lpstr>黑体</vt:lpstr>
      <vt:lpstr>Wingdings</vt:lpstr>
      <vt:lpstr>Arial Unicode MS</vt:lpstr>
      <vt:lpstr>默认设计模板</vt:lpstr>
      <vt:lpstr>自定义设计方案</vt:lpstr>
      <vt:lpstr>1_默认设计模板</vt:lpstr>
      <vt:lpstr>2_默认设计模板</vt:lpstr>
      <vt:lpstr>4_默认设计模板</vt:lpstr>
      <vt:lpstr>5_默认设计模板</vt:lpstr>
      <vt:lpstr>3_默认设计模板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WPS_1606719979</cp:lastModifiedBy>
  <cp:revision>386</cp:revision>
  <dcterms:created xsi:type="dcterms:W3CDTF">2011-08-04T15:40:00Z</dcterms:created>
  <dcterms:modified xsi:type="dcterms:W3CDTF">2022-07-18T13:06:23Z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9255472844E546B9B116687777417D17</vt:lpwstr>
  </property>
</Properties>
</file>