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21"/>
  </p:handoutMasterIdLst>
  <p:sldIdLst>
    <p:sldId id="279" r:id="rId4"/>
    <p:sldId id="291" r:id="rId6"/>
    <p:sldId id="307" r:id="rId7"/>
    <p:sldId id="306" r:id="rId8"/>
    <p:sldId id="305" r:id="rId9"/>
    <p:sldId id="304" r:id="rId10"/>
    <p:sldId id="303" r:id="rId11"/>
    <p:sldId id="302" r:id="rId12"/>
    <p:sldId id="300" r:id="rId13"/>
    <p:sldId id="301" r:id="rId14"/>
    <p:sldId id="311" r:id="rId15"/>
    <p:sldId id="298" r:id="rId16"/>
    <p:sldId id="308" r:id="rId17"/>
    <p:sldId id="309" r:id="rId18"/>
    <p:sldId id="310" r:id="rId19"/>
    <p:sldId id="299" r:id="rId20"/>
  </p:sldIdLst>
  <p:sldSz cx="9144000" cy="6858000" type="screen4x3"/>
  <p:notesSz cx="6858000" cy="9144000"/>
  <p:custDataLst>
    <p:tags r:id="rId25"/>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CCCC"/>
    <a:srgbClr val="FF3300"/>
    <a:srgbClr val="FFFF00"/>
    <a:srgbClr val="D60093"/>
    <a:srgbClr val="990099"/>
    <a:srgbClr val="99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0" d="100"/>
          <a:sy n="90" d="100"/>
        </p:scale>
        <p:origin x="-480" y="-96"/>
      </p:cViewPr>
      <p:guideLst>
        <p:guide orient="horz" pos="222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3.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b="0" strike="noStrike" noProof="1" dirty="0"/>
          </a:p>
        </p:txBody>
      </p:sp>
      <p:sp>
        <p:nvSpPr>
          <p:cNvPr id="5123" name="日期占位符 5122"/>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b="0" strike="noStrike" noProof="1" dirty="0"/>
          </a:p>
        </p:txBody>
      </p:sp>
      <p:sp>
        <p:nvSpPr>
          <p:cNvPr id="3076" name="幻灯片图像占位符 5123"/>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77" name="文本占位符 5124"/>
          <p:cNvSpPr>
            <a:spLocks noGrp="1"/>
          </p:cNvSpPr>
          <p:nvPr>
            <p:ph type="body" sz="quarter"/>
          </p:nvPr>
        </p:nvSpPr>
        <p:spPr>
          <a:xfrm>
            <a:off x="685800" y="4343400"/>
            <a:ext cx="5486400" cy="41148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6" name="页脚占位符 5125"/>
          <p:cNvSpPr>
            <a:spLocks noGrp="1"/>
          </p:cNvSpPr>
          <p:nvPr>
            <p:ph type="ftr" sz="quarter" idx="4"/>
          </p:nvPr>
        </p:nvSpPr>
        <p:spPr>
          <a:xfrm>
            <a:off x="0" y="8685213"/>
            <a:ext cx="2971800" cy="457200"/>
          </a:xfrm>
          <a:prstGeom prst="rect">
            <a:avLst/>
          </a:prstGeom>
          <a:noFill/>
          <a:ln w="9525">
            <a:noFill/>
          </a:ln>
        </p:spPr>
        <p:txBody>
          <a:bodyPr anchor="b"/>
          <a:p>
            <a:pPr lvl="0" fontAlgn="base"/>
            <a:endParaRPr lang="zh-CN" altLang="en-US" sz="1200" b="0" strike="noStrike" noProof="1" dirty="0"/>
          </a:p>
        </p:txBody>
      </p:sp>
      <p:sp>
        <p:nvSpPr>
          <p:cNvPr id="5127" name="灯片编号占位符 5126"/>
          <p:cNvSpPr>
            <a:spLocks noGrp="1"/>
          </p:cNvSpPr>
          <p:nvPr>
            <p:ph type="sldNum" sz="quarter" idx="5"/>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b="0" strike="noStrike" noProof="1" dirty="0">
                <a:latin typeface="楷体_GB2312" pitchFamily="49" charset="-122"/>
                <a:ea typeface="楷体_GB2312" pitchFamily="49" charset="-122"/>
                <a:cs typeface="+mn-cs"/>
              </a:rPr>
            </a:fld>
            <a:endParaRPr lang="zh-CN" altLang="en-US"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9218" name="幻灯片图像占位符 288769"/>
          <p:cNvSpPr>
            <a:spLocks noRot="1" noTextEdit="1"/>
          </p:cNvSpPr>
          <p:nvPr>
            <p:ph type="sldImg"/>
          </p:nvPr>
        </p:nvSpPr>
        <p:spPr/>
      </p:sp>
      <p:sp>
        <p:nvSpPr>
          <p:cNvPr id="92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image" Target="../media/image1.GIF"/></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1.vml"/><Relationship Id="rId5" Type="http://schemas.openxmlformats.org/officeDocument/2006/relationships/slideLayout" Target="../slideLayouts/slideLayout12.xml"/><Relationship Id="rId4" Type="http://schemas.openxmlformats.org/officeDocument/2006/relationships/image" Target="../media/image25.wmf"/><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image" Target="../media/image1.GIF"/></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image" Target="../media/image1.GIF"/></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image" Target="../media/image1.GIF"/></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image" Target="../media/image1.GIF"/></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2.xml"/><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image" Target="../media/image1.GIF"/></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2.xml"/><Relationship Id="rId4" Type="http://schemas.openxmlformats.org/officeDocument/2006/relationships/tags" Target="../tags/tag2.xml"/><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6.xml"/><Relationship Id="rId7" Type="http://schemas.openxmlformats.org/officeDocument/2006/relationships/image" Target="../media/image6.jpeg"/><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GIF"/></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8.GIF"/><Relationship Id="rId7" Type="http://schemas.openxmlformats.org/officeDocument/2006/relationships/image" Target="../media/image17.GIF"/><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0" Type="http://schemas.openxmlformats.org/officeDocument/2006/relationships/notesSlide" Target="../notesSlides/notesSlide6.xml"/><Relationship Id="rId1" Type="http://schemas.openxmlformats.org/officeDocument/2006/relationships/image" Target="../media/image1.GIF"/></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image" Target="../media/image1.GI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2.xml"/><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image" Target="../media/image1.GIF"/></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87775" name="矩形 287774"/>
          <p:cNvSpPr/>
          <p:nvPr/>
        </p:nvSpPr>
        <p:spPr>
          <a:xfrm>
            <a:off x="1908175" y="1844675"/>
            <a:ext cx="5257800" cy="4528185"/>
          </a:xfrm>
          <a:prstGeom prst="rect">
            <a:avLst/>
          </a:prstGeom>
          <a:noFill/>
          <a:ln w="12700">
            <a:noFill/>
          </a:ln>
        </p:spPr>
        <p:txBody>
          <a:bodyPr anchor="t" anchorCtr="0">
            <a:spAutoFit/>
          </a:bodyPr>
          <a:p>
            <a:pPr algn="ctr" eaLnBrk="0" hangingPunct="0">
              <a:lnSpc>
                <a:spcPct val="140000"/>
              </a:lnSpc>
            </a:pPr>
            <a:endParaRPr lang="zh-CN" altLang="en-US" sz="2400" dirty="0">
              <a:latin typeface="黑体" panose="02010609060101010101" pitchFamily="2" charset="-122"/>
              <a:ea typeface="黑体" panose="02010609060101010101" pitchFamily="2" charset="-122"/>
            </a:endParaRPr>
          </a:p>
          <a:p>
            <a:pPr algn="ctr" eaLnBrk="0" hangingPunct="0">
              <a:lnSpc>
                <a:spcPct val="140000"/>
              </a:lnSpc>
            </a:pPr>
            <a:endParaRPr lang="en-US" altLang="zh-CN" sz="4000" dirty="0">
              <a:latin typeface="黑体" panose="02010609060101010101" pitchFamily="2" charset="-122"/>
              <a:ea typeface="黑体" panose="02010609060101010101" pitchFamily="2" charset="-122"/>
              <a:sym typeface="+mn-ea"/>
            </a:endParaRPr>
          </a:p>
          <a:p>
            <a:pPr algn="ctr" eaLnBrk="0" hangingPunct="0">
              <a:lnSpc>
                <a:spcPct val="140000"/>
              </a:lnSpc>
            </a:pPr>
            <a:r>
              <a:rPr lang="en-US" altLang="zh-CN" sz="4000" dirty="0">
                <a:latin typeface="黑体" panose="02010609060101010101" pitchFamily="2" charset="-122"/>
                <a:ea typeface="黑体" panose="02010609060101010101" pitchFamily="2" charset="-122"/>
                <a:sym typeface="+mn-ea"/>
              </a:rPr>
              <a:t>6-4</a:t>
            </a:r>
            <a:r>
              <a:rPr lang="zh-CN" altLang="en-US" sz="4000" dirty="0">
                <a:latin typeface="黑体" panose="02010609060101010101" pitchFamily="2" charset="-122"/>
                <a:ea typeface="黑体" panose="02010609060101010101" pitchFamily="2" charset="-122"/>
                <a:sym typeface="+mn-ea"/>
              </a:rPr>
              <a:t>齿轮</a:t>
            </a:r>
            <a:r>
              <a:rPr lang="zh-CN" altLang="en-US" sz="4000" dirty="0">
                <a:latin typeface="黑体" panose="02010609060101010101" pitchFamily="2" charset="-122"/>
                <a:ea typeface="黑体" panose="02010609060101010101" pitchFamily="2" charset="-122"/>
                <a:sym typeface="+mn-ea"/>
              </a:rPr>
              <a:t>传动</a:t>
            </a:r>
            <a:endParaRPr lang="zh-CN" altLang="en-US" sz="4000">
              <a:solidFill>
                <a:srgbClr val="FFFF00"/>
              </a:solidFill>
              <a:latin typeface="Arial" panose="020B0604020202020204" pitchFamily="34" charset="0"/>
              <a:ea typeface="黑体" panose="02010609060101010101" pitchFamily="2" charset="-122"/>
            </a:endParaRPr>
          </a:p>
          <a:p>
            <a:pPr algn="ctr" eaLnBrk="0" hangingPunct="0">
              <a:lnSpc>
                <a:spcPct val="140000"/>
              </a:lnSpc>
            </a:pPr>
            <a:r>
              <a:rPr lang="zh-CN" altLang="en-US" sz="4400" dirty="0">
                <a:latin typeface="黑体" panose="02010609060101010101" pitchFamily="2" charset="-122"/>
                <a:ea typeface="黑体" panose="02010609060101010101" pitchFamily="2" charset="-122"/>
              </a:rPr>
              <a:t> </a:t>
            </a:r>
            <a:r>
              <a:rPr lang="zh-CN" altLang="en-US" sz="5400" dirty="0">
                <a:latin typeface="黑体" panose="02010609060101010101" pitchFamily="2" charset="-122"/>
                <a:ea typeface="黑体" panose="02010609060101010101" pitchFamily="2" charset="-122"/>
              </a:rPr>
              <a:t> </a:t>
            </a:r>
            <a:r>
              <a:rPr lang="zh-CN" altLang="en-US" sz="2400" dirty="0">
                <a:latin typeface="黑体" panose="02010609060101010101" pitchFamily="2" charset="-122"/>
                <a:ea typeface="黑体" panose="02010609060101010101" pitchFamily="2" charset="-122"/>
              </a:rPr>
              <a:t> </a:t>
            </a:r>
            <a:endParaRPr lang="zh-CN" altLang="en-US" sz="2400" dirty="0">
              <a:latin typeface="黑体" panose="02010609060101010101" pitchFamily="2" charset="-122"/>
              <a:ea typeface="黑体" panose="02010609060101010101" pitchFamily="2" charset="-122"/>
            </a:endParaRPr>
          </a:p>
          <a:p>
            <a:pPr algn="ctr" eaLnBrk="0" hangingPunct="0">
              <a:lnSpc>
                <a:spcPct val="140000"/>
              </a:lnSpc>
            </a:pPr>
            <a:endParaRPr lang="zh-CN" altLang="en-US" sz="2400" dirty="0">
              <a:latin typeface="黑体" panose="02010609060101010101" pitchFamily="2" charset="-122"/>
              <a:ea typeface="黑体" panose="02010609060101010101" pitchFamily="2" charset="-122"/>
            </a:endParaRPr>
          </a:p>
          <a:p>
            <a:pPr algn="ctr" eaLnBrk="0" hangingPunct="0">
              <a:lnSpc>
                <a:spcPct val="140000"/>
              </a:lnSpc>
            </a:pPr>
            <a:endParaRPr lang="zh-CN" altLang="en-US" sz="2400" dirty="0">
              <a:latin typeface="黑体" panose="02010609060101010101" pitchFamily="2" charset="-122"/>
              <a:ea typeface="黑体" panose="02010609060101010101" pitchFamily="2" charset="-122"/>
            </a:endParaRPr>
          </a:p>
        </p:txBody>
      </p:sp>
      <p:sp>
        <p:nvSpPr>
          <p:cNvPr id="2" name="矩形 1"/>
          <p:cNvSpPr/>
          <p:nvPr/>
        </p:nvSpPr>
        <p:spPr>
          <a:xfrm>
            <a:off x="2195830" y="29464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childTnLst>
                          </p:cTn>
                        </p:par>
                        <p:par>
                          <p:cTn id="14" fill="hold">
                            <p:stCondLst>
                              <p:cond delay="2000"/>
                            </p:stCondLst>
                            <p:childTnLst>
                              <p:par>
                                <p:cTn id="15" presetID="4" presetClass="entr" presetSubtype="32" fill="hold" grpId="0" nodeType="afterEffect">
                                  <p:stCondLst>
                                    <p:cond delay="0"/>
                                  </p:stCondLst>
                                  <p:childTnLst>
                                    <p:set>
                                      <p:cBhvr>
                                        <p:cTn id="16" dur="1" fill="hold">
                                          <p:stCondLst>
                                            <p:cond delay="0"/>
                                          </p:stCondLst>
                                        </p:cTn>
                                        <p:tgtEl>
                                          <p:spTgt spid="287775"/>
                                        </p:tgtEl>
                                        <p:attrNameLst>
                                          <p:attrName>style.visibility</p:attrName>
                                        </p:attrNameLst>
                                      </p:cBhvr>
                                      <p:to>
                                        <p:strVal val="visible"/>
                                      </p:to>
                                    </p:set>
                                    <p:animEffect transition="in" filter="box(out)">
                                      <p:cBhvr>
                                        <p:cTn id="17" dur="1000"/>
                                        <p:tgtEl>
                                          <p:spTgt spid="28777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8777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pic>
        <p:nvPicPr>
          <p:cNvPr id="100355" name="图片 4" descr="搜狗截图20年04月08日0949_37"/>
          <p:cNvPicPr>
            <a:picLocks noChangeAspect="1"/>
          </p:cNvPicPr>
          <p:nvPr/>
        </p:nvPicPr>
        <p:blipFill>
          <a:blip r:embed="rId3">
            <a:lum contrast="12000"/>
          </a:blip>
          <a:stretch>
            <a:fillRect/>
          </a:stretch>
        </p:blipFill>
        <p:spPr>
          <a:xfrm>
            <a:off x="1010920" y="1140460"/>
            <a:ext cx="7325995" cy="472376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111" name="文本框 110"/>
          <p:cNvSpPr txBox="1"/>
          <p:nvPr/>
        </p:nvSpPr>
        <p:spPr>
          <a:xfrm>
            <a:off x="1043940" y="1061720"/>
            <a:ext cx="6915785" cy="1445260"/>
          </a:xfrm>
          <a:prstGeom prst="rect">
            <a:avLst/>
          </a:prstGeom>
          <a:noFill/>
          <a:ln w="9525">
            <a:noFill/>
          </a:ln>
        </p:spPr>
        <p:txBody>
          <a:bodyPr wrap="square">
            <a:spAutoFit/>
          </a:bodyPr>
          <a:p>
            <a:r>
              <a:rPr lang="zh-CN" sz="2400">
                <a:ea typeface="宋体" panose="02010600030101010101" pitchFamily="2" charset="-122"/>
              </a:rPr>
              <a:t>四、直齿圆柱齿轮的正确啮合条件：</a:t>
            </a:r>
            <a:endParaRPr lang="zh-CN" sz="2400">
              <a:ea typeface="宋体" panose="02010600030101010101" pitchFamily="2" charset="-122"/>
            </a:endParaRPr>
          </a:p>
          <a:p>
            <a:pPr marR="0" defTabSz="914400">
              <a:lnSpc>
                <a:spcPct val="100000"/>
              </a:lnSpc>
              <a:spcBef>
                <a:spcPts val="0"/>
              </a:spcBef>
              <a:buClrTx/>
              <a:buSzTx/>
              <a:buFontTx/>
              <a:buNone/>
            </a:pPr>
            <a:r>
              <a:rPr lang="zh-CN" altLang="en-US" sz="2400" b="0">
                <a:latin typeface="+mn-lt"/>
                <a:ea typeface="+mn-ea"/>
                <a:sym typeface="+mn-ea"/>
              </a:rPr>
              <a:t>      </a:t>
            </a:r>
            <a:r>
              <a:rPr lang="zh-CN" altLang="en-US" b="0">
                <a:latin typeface="+mn-lt"/>
                <a:ea typeface="+mn-ea"/>
                <a:sym typeface="+mn-ea"/>
              </a:rPr>
              <a:t>两齿轮的模数必须相等，两齿轮分度圆上的压力角必须相等且等于标准值，即</a:t>
            </a:r>
            <a:endParaRPr kumimoji="0" lang="zh-CN" altLang="en-US" b="0" kern="1200" cap="none" spc="0" normalizeH="0" baseline="0" noProof="1">
              <a:latin typeface="+mn-lt"/>
              <a:ea typeface="+mn-ea"/>
              <a:cs typeface="+mn-cs"/>
            </a:endParaRPr>
          </a:p>
          <a:p>
            <a:endParaRPr kumimoji="0" lang="zh-CN" altLang="en-US" b="0" kern="1200" cap="none" spc="0" normalizeH="0" baseline="0" noProof="1">
              <a:latin typeface="+mn-lt"/>
              <a:ea typeface="+mn-ea"/>
              <a:cs typeface="+mn-cs"/>
            </a:endParaRPr>
          </a:p>
        </p:txBody>
      </p:sp>
      <p:graphicFrame>
        <p:nvGraphicFramePr>
          <p:cNvPr id="102403" name="对象 1">
            <a:hlinkClick r:id="" action="ppaction://ole?verb="/>
          </p:cNvPr>
          <p:cNvGraphicFramePr>
            <a:graphicFrameLocks noChangeAspect="1"/>
          </p:cNvGraphicFramePr>
          <p:nvPr/>
        </p:nvGraphicFramePr>
        <p:xfrm>
          <a:off x="4068445" y="2204720"/>
          <a:ext cx="1993265" cy="1197610"/>
        </p:xfrm>
        <a:graphic>
          <a:graphicData uri="http://schemas.openxmlformats.org/presentationml/2006/ole">
            <mc:AlternateContent xmlns:mc="http://schemas.openxmlformats.org/markup-compatibility/2006">
              <mc:Choice xmlns:v="urn:schemas-microsoft-com:vml" Requires="v">
                <p:oleObj spid="_x0000_s3076" name="" r:id="rId3" imgW="762000" imgH="457200" progId="Equation.KSEE3">
                  <p:embed/>
                </p:oleObj>
              </mc:Choice>
              <mc:Fallback>
                <p:oleObj name="" r:id="rId3" imgW="762000" imgH="457200" progId="Equation.KSEE3">
                  <p:embed/>
                  <p:pic>
                    <p:nvPicPr>
                      <p:cNvPr id="0" name="图片 3075"/>
                      <p:cNvPicPr/>
                      <p:nvPr/>
                    </p:nvPicPr>
                    <p:blipFill>
                      <a:blip r:embed="rId4"/>
                      <a:stretch>
                        <a:fillRect/>
                      </a:stretch>
                    </p:blipFill>
                    <p:spPr>
                      <a:xfrm>
                        <a:off x="4068445" y="2204720"/>
                        <a:ext cx="1993265" cy="1197610"/>
                      </a:xfrm>
                      <a:prstGeom prst="rect">
                        <a:avLst/>
                      </a:prstGeom>
                      <a:noFill/>
                      <a:ln w="38100">
                        <a:noFill/>
                        <a:miter/>
                      </a:ln>
                    </p:spPr>
                  </p:pic>
                </p:oleObj>
              </mc:Fallback>
            </mc:AlternateContent>
          </a:graphicData>
        </a:graphic>
      </p:graphicFrame>
      <p:sp>
        <p:nvSpPr>
          <p:cNvPr id="2" name="文本框 1"/>
          <p:cNvSpPr txBox="1"/>
          <p:nvPr/>
        </p:nvSpPr>
        <p:spPr>
          <a:xfrm>
            <a:off x="1115695" y="4004945"/>
            <a:ext cx="7284085" cy="1383665"/>
          </a:xfrm>
          <a:prstGeom prst="rect">
            <a:avLst/>
          </a:prstGeom>
          <a:noFill/>
          <a:ln w="9525">
            <a:noFill/>
          </a:ln>
        </p:spPr>
        <p:txBody>
          <a:bodyPr wrap="square">
            <a:spAutoFit/>
          </a:bodyPr>
          <a:p>
            <a:r>
              <a:rPr lang="zh-CN" sz="2400">
                <a:ea typeface="宋体" panose="02010600030101010101" pitchFamily="2" charset="-122"/>
              </a:rPr>
              <a:t>五、渐开线齿轮的加工方法、根切现象与齿轮的精度</a:t>
            </a:r>
            <a:endParaRPr lang="zh-CN" sz="2400">
              <a:ea typeface="宋体" panose="02010600030101010101" pitchFamily="2" charset="-122"/>
            </a:endParaRPr>
          </a:p>
          <a:p>
            <a:r>
              <a:rPr lang="zh-CN" altLang="en-US" b="0">
                <a:ea typeface="宋体" panose="02010600030101010101" pitchFamily="2" charset="-122"/>
              </a:rPr>
              <a:t>1、齿轮轮齿的加工方法一：</a:t>
            </a:r>
            <a:r>
              <a:rPr lang="zh-CN" altLang="en-US" b="0">
                <a:latin typeface="+mn-lt"/>
                <a:ea typeface="+mn-ea"/>
                <a:sym typeface="+mn-ea"/>
              </a:rPr>
              <a:t>仿形法是利用与齿间的齿廓曲线相同的成形刀具在铣床上直接切出齿轮的齿形，加工过程中刀具 逐齿切削，且不连续，因此精度和效率都较低。</a:t>
            </a:r>
            <a:endParaRPr lang="zh-CN" altLang="en-US" b="0" spc="20" dirty="0">
              <a:solidFill>
                <a:srgbClr val="10233E"/>
              </a:solidFill>
              <a:latin typeface="微软雅黑" panose="020B0503020204020204" charset="-122"/>
              <a:ea typeface="宋体" panose="02010600030101010101" pitchFamily="2"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40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11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pic>
        <p:nvPicPr>
          <p:cNvPr id="2" name="图片 1"/>
          <p:cNvPicPr>
            <a:picLocks noChangeAspect="1"/>
          </p:cNvPicPr>
          <p:nvPr/>
        </p:nvPicPr>
        <p:blipFill>
          <a:blip r:embed="rId3"/>
          <a:stretch>
            <a:fillRect/>
          </a:stretch>
        </p:blipFill>
        <p:spPr>
          <a:xfrm>
            <a:off x="1043940" y="1484630"/>
            <a:ext cx="3467100" cy="2028825"/>
          </a:xfrm>
          <a:prstGeom prst="rect">
            <a:avLst/>
          </a:prstGeom>
        </p:spPr>
      </p:pic>
      <p:pic>
        <p:nvPicPr>
          <p:cNvPr id="4" name="图片 3"/>
          <p:cNvPicPr>
            <a:picLocks noChangeAspect="1"/>
          </p:cNvPicPr>
          <p:nvPr/>
        </p:nvPicPr>
        <p:blipFill>
          <a:blip r:embed="rId4"/>
          <a:stretch>
            <a:fillRect/>
          </a:stretch>
        </p:blipFill>
        <p:spPr>
          <a:xfrm>
            <a:off x="4716145" y="1439545"/>
            <a:ext cx="3486150" cy="2076450"/>
          </a:xfrm>
          <a:prstGeom prst="rect">
            <a:avLst/>
          </a:prstGeom>
        </p:spPr>
      </p:pic>
      <p:sp>
        <p:nvSpPr>
          <p:cNvPr id="6" name="文本框 5"/>
          <p:cNvSpPr txBox="1"/>
          <p:nvPr/>
        </p:nvSpPr>
        <p:spPr>
          <a:xfrm>
            <a:off x="1043940" y="4004945"/>
            <a:ext cx="7113270" cy="1322070"/>
          </a:xfrm>
          <a:prstGeom prst="rect">
            <a:avLst/>
          </a:prstGeom>
          <a:noFill/>
        </p:spPr>
        <p:txBody>
          <a:bodyPr wrap="square" rtlCol="0" anchor="t">
            <a:spAutoFit/>
          </a:bodyPr>
          <a:p>
            <a:r>
              <a:rPr lang="en-US" altLang="zh-CN" b="0">
                <a:ea typeface="宋体" panose="02010600030101010101" pitchFamily="2" charset="-122"/>
                <a:sym typeface="+mn-ea"/>
              </a:rPr>
              <a:t>    </a:t>
            </a:r>
            <a:r>
              <a:rPr lang="zh-CN" altLang="en-US" b="0">
                <a:ea typeface="宋体" panose="02010600030101010101" pitchFamily="2" charset="-122"/>
                <a:sym typeface="+mn-ea"/>
              </a:rPr>
              <a:t>齿轮轮齿的加工方法二：</a:t>
            </a:r>
            <a:r>
              <a:rPr b="0" spc="15" dirty="0">
                <a:solidFill>
                  <a:srgbClr val="10233E"/>
                </a:solidFill>
                <a:latin typeface="微软雅黑" panose="020B0503020204020204" charset="-122"/>
                <a:cs typeface="微软雅黑" panose="020B0503020204020204" charset="-122"/>
                <a:sym typeface="+mn-ea"/>
              </a:rPr>
              <a:t>展成法是一个齿轮作为刀具，另一个齿轮为被切齿轮毛坯，利用一对齿轮的啮合原理来加工，精 </a:t>
            </a:r>
            <a:r>
              <a:rPr b="0" spc="20" dirty="0">
                <a:solidFill>
                  <a:srgbClr val="10233E"/>
                </a:solidFill>
                <a:latin typeface="微软雅黑" panose="020B0503020204020204" charset="-122"/>
                <a:cs typeface="微软雅黑" panose="020B0503020204020204" charset="-122"/>
                <a:sym typeface="+mn-ea"/>
              </a:rPr>
              <a:t>度和效率较高。相同模数和齿形角而齿数不同的齿轮，可用同一把刀具加工，是展成法的突出优点。</a:t>
            </a:r>
            <a:endParaRPr lang="zh-CN" altLang="en-US"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pic>
        <p:nvPicPr>
          <p:cNvPr id="2" name="图片 1"/>
          <p:cNvPicPr>
            <a:picLocks noChangeAspect="1"/>
          </p:cNvPicPr>
          <p:nvPr/>
        </p:nvPicPr>
        <p:blipFill>
          <a:blip r:embed="rId3"/>
          <a:stretch>
            <a:fillRect/>
          </a:stretch>
        </p:blipFill>
        <p:spPr>
          <a:xfrm>
            <a:off x="1115695" y="1310640"/>
            <a:ext cx="3448050" cy="1733550"/>
          </a:xfrm>
          <a:prstGeom prst="rect">
            <a:avLst/>
          </a:prstGeom>
        </p:spPr>
      </p:pic>
      <p:pic>
        <p:nvPicPr>
          <p:cNvPr id="4" name="图片 3"/>
          <p:cNvPicPr>
            <a:picLocks noChangeAspect="1"/>
          </p:cNvPicPr>
          <p:nvPr/>
        </p:nvPicPr>
        <p:blipFill>
          <a:blip r:embed="rId4"/>
          <a:stretch>
            <a:fillRect/>
          </a:stretch>
        </p:blipFill>
        <p:spPr>
          <a:xfrm>
            <a:off x="4716145" y="1344295"/>
            <a:ext cx="3495675" cy="1593850"/>
          </a:xfrm>
          <a:prstGeom prst="rect">
            <a:avLst/>
          </a:prstGeom>
        </p:spPr>
      </p:pic>
      <p:sp>
        <p:nvSpPr>
          <p:cNvPr id="10" name="object 10"/>
          <p:cNvSpPr txBox="1"/>
          <p:nvPr/>
        </p:nvSpPr>
        <p:spPr>
          <a:xfrm>
            <a:off x="1115695" y="2997200"/>
            <a:ext cx="7084060" cy="758825"/>
          </a:xfrm>
          <a:prstGeom prst="rect">
            <a:avLst/>
          </a:prstGeom>
        </p:spPr>
        <p:txBody>
          <a:bodyPr vert="horz" wrap="square" lIns="0" tIns="100330" rIns="0" bIns="0" rtlCol="0">
            <a:spAutoFit/>
          </a:bodyPr>
          <a:p>
            <a:pPr marL="393700" indent="-381000">
              <a:lnSpc>
                <a:spcPct val="100000"/>
              </a:lnSpc>
              <a:spcBef>
                <a:spcPts val="790"/>
              </a:spcBef>
              <a:buFont typeface="Wingdings" panose="05000000000000000000"/>
              <a:buChar char=""/>
              <a:tabLst>
                <a:tab pos="393065" algn="l"/>
                <a:tab pos="393700" algn="l"/>
              </a:tabLst>
            </a:pPr>
            <a:r>
              <a:rPr sz="1850" b="0" spc="20" dirty="0">
                <a:solidFill>
                  <a:srgbClr val="10233E"/>
                </a:solidFill>
                <a:latin typeface="微软雅黑" panose="020B0503020204020204" charset="-122"/>
                <a:cs typeface="微软雅黑" panose="020B0503020204020204" charset="-122"/>
              </a:rPr>
              <a:t>根切现象：刀具顶部切去轮齿根部的渐开线齿廓</a:t>
            </a:r>
            <a:endParaRPr sz="1850" b="0">
              <a:latin typeface="微软雅黑" panose="020B0503020204020204" charset="-122"/>
              <a:cs typeface="微软雅黑" panose="020B0503020204020204" charset="-122"/>
            </a:endParaRPr>
          </a:p>
          <a:p>
            <a:pPr marL="393700" indent="-381000">
              <a:lnSpc>
                <a:spcPct val="100000"/>
              </a:lnSpc>
              <a:spcBef>
                <a:spcPts val="695"/>
              </a:spcBef>
              <a:buFont typeface="Wingdings" panose="05000000000000000000"/>
              <a:buChar char=""/>
              <a:tabLst>
                <a:tab pos="393065" algn="l"/>
                <a:tab pos="393700" algn="l"/>
              </a:tabLst>
            </a:pPr>
            <a:r>
              <a:rPr sz="1850" b="0" spc="20" dirty="0">
                <a:solidFill>
                  <a:srgbClr val="10233E"/>
                </a:solidFill>
                <a:latin typeface="微软雅黑" panose="020B0503020204020204" charset="-122"/>
                <a:cs typeface="微软雅黑" panose="020B0503020204020204" charset="-122"/>
              </a:rPr>
              <a:t>齿轮的最少齿数：标准直齿圆柱齿轮的最少齿数为</a:t>
            </a:r>
            <a:r>
              <a:rPr sz="1850" b="0" spc="5" dirty="0">
                <a:solidFill>
                  <a:srgbClr val="10233E"/>
                </a:solidFill>
                <a:latin typeface="微软雅黑" panose="020B0503020204020204" charset="-122"/>
                <a:cs typeface="微软雅黑" panose="020B0503020204020204" charset="-122"/>
              </a:rPr>
              <a:t>1</a:t>
            </a:r>
            <a:r>
              <a:rPr sz="1850" b="0" spc="10" dirty="0">
                <a:solidFill>
                  <a:srgbClr val="10233E"/>
                </a:solidFill>
                <a:latin typeface="微软雅黑" panose="020B0503020204020204" charset="-122"/>
                <a:cs typeface="微软雅黑" panose="020B0503020204020204" charset="-122"/>
              </a:rPr>
              <a:t>7</a:t>
            </a:r>
            <a:endParaRPr sz="1850" b="0">
              <a:latin typeface="微软雅黑" panose="020B0503020204020204" charset="-122"/>
              <a:cs typeface="微软雅黑" panose="020B0503020204020204" charset="-122"/>
            </a:endParaRPr>
          </a:p>
        </p:txBody>
      </p:sp>
      <p:pic>
        <p:nvPicPr>
          <p:cNvPr id="6" name="图片 5"/>
          <p:cNvPicPr>
            <a:picLocks noChangeAspect="1"/>
          </p:cNvPicPr>
          <p:nvPr/>
        </p:nvPicPr>
        <p:blipFill>
          <a:blip r:embed="rId5"/>
          <a:stretch>
            <a:fillRect/>
          </a:stretch>
        </p:blipFill>
        <p:spPr>
          <a:xfrm>
            <a:off x="1187450" y="3776980"/>
            <a:ext cx="2257425" cy="2238375"/>
          </a:xfrm>
          <a:prstGeom prst="rect">
            <a:avLst/>
          </a:prstGeom>
        </p:spPr>
      </p:pic>
      <p:pic>
        <p:nvPicPr>
          <p:cNvPr id="7" name="图片 6"/>
          <p:cNvPicPr>
            <a:picLocks noChangeAspect="1"/>
          </p:cNvPicPr>
          <p:nvPr/>
        </p:nvPicPr>
        <p:blipFill>
          <a:blip r:embed="rId6"/>
          <a:srcRect t="3546"/>
          <a:stretch>
            <a:fillRect/>
          </a:stretch>
        </p:blipFill>
        <p:spPr>
          <a:xfrm>
            <a:off x="5580380" y="3794125"/>
            <a:ext cx="2238375" cy="22218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111" name="文本框 110"/>
          <p:cNvSpPr txBox="1"/>
          <p:nvPr/>
        </p:nvSpPr>
        <p:spPr>
          <a:xfrm>
            <a:off x="1187450" y="1124585"/>
            <a:ext cx="6842760" cy="3230245"/>
          </a:xfrm>
          <a:prstGeom prst="rect">
            <a:avLst/>
          </a:prstGeom>
          <a:noFill/>
          <a:ln w="9525">
            <a:noFill/>
          </a:ln>
        </p:spPr>
        <p:txBody>
          <a:bodyPr wrap="square">
            <a:spAutoFit/>
          </a:bodyPr>
          <a:p>
            <a:r>
              <a:rPr lang="zh-CN" sz="2400">
                <a:ea typeface="宋体" panose="02010600030101010101" pitchFamily="2" charset="-122"/>
              </a:rPr>
              <a:t>六、齿轮的常用材料与结构</a:t>
            </a:r>
            <a:endParaRPr lang="en-US" sz="1100" b="0">
              <a:latin typeface="宋体" panose="02010600030101010101" pitchFamily="2" charset="-122"/>
              <a:ea typeface="宋体" panose="02010600030101010101" pitchFamily="2" charset="-122"/>
            </a:endParaRPr>
          </a:p>
          <a:p>
            <a:r>
              <a:rPr lang="en-US" b="0">
                <a:latin typeface="宋体" panose="02010600030101010101" pitchFamily="2" charset="-122"/>
                <a:ea typeface="宋体" panose="02010600030101010101" pitchFamily="2" charset="-122"/>
              </a:rPr>
              <a:t>1</a:t>
            </a:r>
            <a:r>
              <a:rPr lang="zh-CN" b="0">
                <a:ea typeface="宋体" panose="02010600030101010101" pitchFamily="2" charset="-122"/>
              </a:rPr>
              <a:t>、齿轮的常用材料</a:t>
            </a:r>
            <a:endParaRPr lang="zh-CN" b="0">
              <a:ea typeface="宋体" panose="02010600030101010101" pitchFamily="2" charset="-122"/>
            </a:endParaRPr>
          </a:p>
          <a:p>
            <a:r>
              <a:rPr lang="en-US" altLang="zh-CN" b="0">
                <a:ea typeface="宋体" panose="02010600030101010101" pitchFamily="2" charset="-122"/>
              </a:rPr>
              <a:t>    </a:t>
            </a:r>
            <a:r>
              <a:rPr lang="zh-CN" b="0">
                <a:ea typeface="宋体" panose="02010600030101010101" pitchFamily="2" charset="-122"/>
              </a:rPr>
              <a:t>齿轮的常用材料有锻钢、铸钢、铸铁和非金属材料等，对调质齿轮需进行热处理以改善其力学性能。</a:t>
            </a:r>
            <a:endParaRPr lang="zh-CN" b="0">
              <a:ea typeface="宋体" panose="02010600030101010101" pitchFamily="2" charset="-122"/>
            </a:endParaRPr>
          </a:p>
          <a:p>
            <a:r>
              <a:rPr lang="zh-CN" altLang="en-US" b="0">
                <a:ea typeface="宋体" panose="02010600030101010101" pitchFamily="2" charset="-122"/>
              </a:rPr>
              <a:t>2、常用的齿轮结构</a:t>
            </a:r>
            <a:endParaRPr lang="zh-CN" altLang="en-US" b="0">
              <a:ea typeface="宋体" panose="02010600030101010101" pitchFamily="2" charset="-122"/>
            </a:endParaRPr>
          </a:p>
          <a:p>
            <a:pPr marR="0" defTabSz="914400">
              <a:spcBef>
                <a:spcPts val="600"/>
              </a:spcBef>
              <a:buClrTx/>
              <a:buSzTx/>
              <a:buFontTx/>
              <a:buNone/>
            </a:pPr>
            <a:r>
              <a:rPr lang="en-US" altLang="zh-CN" b="0" dirty="0">
                <a:latin typeface="宋体" panose="02010600030101010101" pitchFamily="2" charset="-122"/>
                <a:ea typeface="宋体" panose="02010600030101010101" pitchFamily="2" charset="-122"/>
                <a:cs typeface="宋体" panose="02010600030101010101" pitchFamily="2" charset="-122"/>
                <a:sym typeface="+mn-ea"/>
              </a:rPr>
              <a:t>①</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齿轮轴   齿根圆到键槽底部距离小于</a:t>
            </a:r>
            <a:r>
              <a:rPr lang="en-US" altLang="zh-CN" b="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b="0" dirty="0">
                <a:latin typeface="宋体" panose="02010600030101010101" pitchFamily="2" charset="-122"/>
                <a:ea typeface="宋体" panose="02010600030101010101" pitchFamily="2" charset="-122"/>
                <a:cs typeface="宋体" panose="02010600030101010101" pitchFamily="2" charset="-122"/>
                <a:sym typeface="+mn-ea"/>
              </a:rPr>
              <a:t>2.5)m</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           </a:t>
            </a:r>
            <a:endParaRPr kumimoji="0" lang="zh-CN" altLang="en-US" b="0" kern="1200" cap="none" spc="0" normalizeH="0" baseline="0" noProof="1" dirty="0">
              <a:latin typeface="宋体" panose="02010600030101010101" pitchFamily="2" charset="-122"/>
              <a:ea typeface="宋体" panose="02010600030101010101" pitchFamily="2" charset="-122"/>
              <a:cs typeface="宋体" panose="02010600030101010101" pitchFamily="2" charset="-122"/>
            </a:endParaRPr>
          </a:p>
          <a:p>
            <a:pPr marR="0" defTabSz="914400">
              <a:spcBef>
                <a:spcPts val="600"/>
              </a:spcBef>
              <a:buClrTx/>
              <a:buSzTx/>
              <a:buFontTx/>
              <a:buNone/>
            </a:pPr>
            <a:r>
              <a:rPr lang="zh-CN" altLang="en-US" b="0" dirty="0">
                <a:latin typeface="宋体" panose="02010600030101010101" pitchFamily="2" charset="-122"/>
                <a:ea typeface="宋体" panose="02010600030101010101" pitchFamily="2" charset="-122"/>
                <a:cs typeface="宋体" panose="02010600030101010101" pitchFamily="2" charset="-122"/>
                <a:sym typeface="+mn-ea"/>
              </a:rPr>
              <a:t>②实体齿轮    </a:t>
            </a:r>
            <a:r>
              <a:rPr lang="en-US" altLang="zh-CN" b="0" dirty="0">
                <a:latin typeface="宋体" panose="02010600030101010101" pitchFamily="2" charset="-122"/>
                <a:ea typeface="宋体" panose="02010600030101010101" pitchFamily="2" charset="-122"/>
                <a:cs typeface="宋体" panose="02010600030101010101" pitchFamily="2" charset="-122"/>
                <a:sym typeface="+mn-ea"/>
              </a:rPr>
              <a:t>  d</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小于</a:t>
            </a:r>
            <a:r>
              <a:rPr lang="en-US" altLang="zh-CN" b="0" dirty="0">
                <a:latin typeface="宋体" panose="02010600030101010101" pitchFamily="2" charset="-122"/>
                <a:ea typeface="宋体" panose="02010600030101010101" pitchFamily="2" charset="-122"/>
                <a:cs typeface="宋体" panose="02010600030101010101" pitchFamily="2" charset="-122"/>
                <a:sym typeface="+mn-ea"/>
              </a:rPr>
              <a:t>200mm </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b="0" kern="1200" cap="none" spc="0" normalizeH="0" baseline="0" noProof="1" dirty="0">
              <a:latin typeface="宋体" panose="02010600030101010101" pitchFamily="2" charset="-122"/>
              <a:ea typeface="宋体" panose="02010600030101010101" pitchFamily="2" charset="-122"/>
              <a:cs typeface="宋体" panose="02010600030101010101" pitchFamily="2" charset="-122"/>
            </a:endParaRPr>
          </a:p>
          <a:p>
            <a:pPr marR="0" defTabSz="914400">
              <a:spcBef>
                <a:spcPts val="600"/>
              </a:spcBef>
              <a:buClrTx/>
              <a:buSzTx/>
              <a:buFontTx/>
              <a:buNone/>
            </a:pPr>
            <a:r>
              <a:rPr lang="zh-CN" altLang="en-US" b="0" dirty="0">
                <a:latin typeface="宋体" panose="02010600030101010101" pitchFamily="2" charset="-122"/>
                <a:ea typeface="宋体" panose="02010600030101010101" pitchFamily="2" charset="-122"/>
                <a:cs typeface="宋体" panose="02010600030101010101" pitchFamily="2" charset="-122"/>
                <a:sym typeface="+mn-ea"/>
              </a:rPr>
              <a:t>③腹板式齿轮    </a:t>
            </a:r>
            <a:r>
              <a:rPr lang="en-US" altLang="zh-CN" b="0" dirty="0">
                <a:latin typeface="宋体" panose="02010600030101010101" pitchFamily="2" charset="-122"/>
                <a:ea typeface="宋体" panose="02010600030101010101" pitchFamily="2" charset="-122"/>
                <a:cs typeface="宋体" panose="02010600030101010101" pitchFamily="2" charset="-122"/>
                <a:sym typeface="+mn-ea"/>
              </a:rPr>
              <a:t>d</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b="0" dirty="0">
                <a:latin typeface="宋体" panose="02010600030101010101" pitchFamily="2" charset="-122"/>
                <a:ea typeface="宋体" panose="02010600030101010101" pitchFamily="2" charset="-122"/>
                <a:cs typeface="宋体" panose="02010600030101010101" pitchFamily="2" charset="-122"/>
                <a:sym typeface="+mn-ea"/>
              </a:rPr>
              <a:t>200</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b="0" dirty="0">
                <a:latin typeface="宋体" panose="02010600030101010101" pitchFamily="2" charset="-122"/>
                <a:ea typeface="宋体" panose="02010600030101010101" pitchFamily="2" charset="-122"/>
                <a:cs typeface="宋体" panose="02010600030101010101" pitchFamily="2" charset="-122"/>
                <a:sym typeface="+mn-ea"/>
              </a:rPr>
              <a:t>500mm </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en-US" b="0" kern="1200" cap="none" spc="0" normalizeH="0" baseline="0" noProof="1" dirty="0">
              <a:latin typeface="宋体" panose="02010600030101010101" pitchFamily="2" charset="-122"/>
              <a:ea typeface="宋体" panose="02010600030101010101" pitchFamily="2" charset="-122"/>
              <a:cs typeface="宋体" panose="02010600030101010101" pitchFamily="2" charset="-122"/>
            </a:endParaRPr>
          </a:p>
          <a:p>
            <a:pPr marR="0" defTabSz="914400">
              <a:spcBef>
                <a:spcPts val="600"/>
              </a:spcBef>
              <a:buClrTx/>
              <a:buSzTx/>
              <a:buFontTx/>
              <a:buNone/>
            </a:pPr>
            <a:r>
              <a:rPr lang="zh-CN" altLang="en-US" b="0" dirty="0">
                <a:latin typeface="宋体" panose="02010600030101010101" pitchFamily="2" charset="-122"/>
                <a:ea typeface="宋体" panose="02010600030101010101" pitchFamily="2" charset="-122"/>
                <a:cs typeface="宋体" panose="02010600030101010101" pitchFamily="2" charset="-122"/>
                <a:sym typeface="+mn-ea"/>
              </a:rPr>
              <a:t>④轮幅式齿轮    </a:t>
            </a:r>
            <a:r>
              <a:rPr lang="en-US" altLang="zh-CN" b="0" dirty="0">
                <a:latin typeface="宋体" panose="02010600030101010101" pitchFamily="2" charset="-122"/>
                <a:ea typeface="宋体" panose="02010600030101010101" pitchFamily="2" charset="-122"/>
                <a:cs typeface="宋体" panose="02010600030101010101" pitchFamily="2" charset="-122"/>
                <a:sym typeface="+mn-ea"/>
              </a:rPr>
              <a:t>d</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大于</a:t>
            </a:r>
            <a:r>
              <a:rPr lang="en-US" altLang="zh-CN" b="0" dirty="0">
                <a:latin typeface="宋体" panose="02010600030101010101" pitchFamily="2" charset="-122"/>
                <a:ea typeface="宋体" panose="02010600030101010101" pitchFamily="2" charset="-122"/>
                <a:cs typeface="宋体" panose="02010600030101010101" pitchFamily="2" charset="-122"/>
                <a:sym typeface="+mn-ea"/>
              </a:rPr>
              <a:t>500mm </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b="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p:nvPr/>
        </p:nvPicPr>
        <p:blipFill>
          <a:blip r:embed="rId3"/>
          <a:srcRect l="9311" r="8331"/>
          <a:stretch>
            <a:fillRect/>
          </a:stretch>
        </p:blipFill>
        <p:spPr>
          <a:xfrm>
            <a:off x="1392555" y="4509135"/>
            <a:ext cx="1814195" cy="1457325"/>
          </a:xfrm>
          <a:prstGeom prst="rect">
            <a:avLst/>
          </a:prstGeom>
          <a:noFill/>
          <a:ln w="9525">
            <a:noFill/>
          </a:ln>
        </p:spPr>
      </p:pic>
      <p:pic>
        <p:nvPicPr>
          <p:cNvPr id="112" name="图片 111"/>
          <p:cNvPicPr/>
          <p:nvPr/>
        </p:nvPicPr>
        <p:blipFill>
          <a:blip r:embed="rId4"/>
          <a:stretch>
            <a:fillRect/>
          </a:stretch>
        </p:blipFill>
        <p:spPr>
          <a:xfrm>
            <a:off x="5004435" y="4499610"/>
            <a:ext cx="1271905" cy="1450975"/>
          </a:xfrm>
          <a:prstGeom prst="rect">
            <a:avLst/>
          </a:prstGeom>
          <a:noFill/>
          <a:ln w="9525">
            <a:noFill/>
          </a:ln>
        </p:spPr>
      </p:pic>
      <p:pic>
        <p:nvPicPr>
          <p:cNvPr id="113" name="图片 112"/>
          <p:cNvPicPr/>
          <p:nvPr/>
        </p:nvPicPr>
        <p:blipFill>
          <a:blip r:embed="rId5"/>
          <a:stretch>
            <a:fillRect/>
          </a:stretch>
        </p:blipFill>
        <p:spPr>
          <a:xfrm>
            <a:off x="3348355" y="4507230"/>
            <a:ext cx="1582420" cy="1463675"/>
          </a:xfrm>
          <a:prstGeom prst="rect">
            <a:avLst/>
          </a:prstGeom>
          <a:noFill/>
          <a:ln w="9525">
            <a:noFill/>
          </a:ln>
        </p:spPr>
      </p:pic>
      <p:pic>
        <p:nvPicPr>
          <p:cNvPr id="4" name="图片 3"/>
          <p:cNvPicPr>
            <a:picLocks noChangeAspect="1"/>
          </p:cNvPicPr>
          <p:nvPr/>
        </p:nvPicPr>
        <p:blipFill>
          <a:blip r:embed="rId6"/>
          <a:stretch>
            <a:fillRect/>
          </a:stretch>
        </p:blipFill>
        <p:spPr>
          <a:xfrm>
            <a:off x="6444615" y="4508500"/>
            <a:ext cx="1601470" cy="14420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1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116" name="文本框 115"/>
          <p:cNvSpPr txBox="1"/>
          <p:nvPr/>
        </p:nvSpPr>
        <p:spPr>
          <a:xfrm>
            <a:off x="902335" y="1196975"/>
            <a:ext cx="7477760" cy="1383665"/>
          </a:xfrm>
          <a:prstGeom prst="rect">
            <a:avLst/>
          </a:prstGeom>
          <a:noFill/>
          <a:ln w="9525">
            <a:noFill/>
          </a:ln>
        </p:spPr>
        <p:txBody>
          <a:bodyPr wrap="square">
            <a:spAutoFit/>
          </a:bodyPr>
          <a:p>
            <a:r>
              <a:rPr lang="zh-CN" sz="2400">
                <a:ea typeface="宋体" panose="02010600030101010101" pitchFamily="2" charset="-122"/>
              </a:rPr>
              <a:t>七、齿轮传动的失效形式与维护</a:t>
            </a:r>
            <a:endParaRPr lang="zh-CN" sz="2400">
              <a:ea typeface="宋体" panose="02010600030101010101" pitchFamily="2" charset="-122"/>
            </a:endParaRPr>
          </a:p>
          <a:p>
            <a:r>
              <a:rPr lang="en-US" altLang="zh-CN" b="0">
                <a:ea typeface="宋体" panose="02010600030101010101" pitchFamily="2" charset="-122"/>
              </a:rPr>
              <a:t>    </a:t>
            </a:r>
            <a:r>
              <a:rPr lang="zh-CN" altLang="en-US" b="0">
                <a:ea typeface="宋体" panose="02010600030101010101" pitchFamily="2" charset="-122"/>
              </a:rPr>
              <a:t>齿轮传动的失效形式有轮齿折断、齿面点蚀、齿面胶合、齿面磨损和塑性变形。闭式齿轮传动中可能发生齿面点蚀、齿面胶合和轮齿折断，开式齿轮传动中可能发生齿面磨损和轮齿折断。</a:t>
            </a:r>
            <a:endParaRPr lang="zh-CN" altLang="en-US" b="0">
              <a:ea typeface="宋体" panose="02010600030101010101" pitchFamily="2" charset="-122"/>
            </a:endParaRPr>
          </a:p>
        </p:txBody>
      </p:sp>
      <p:grpSp>
        <p:nvGrpSpPr>
          <p:cNvPr id="110595" name="组合 2"/>
          <p:cNvGrpSpPr/>
          <p:nvPr/>
        </p:nvGrpSpPr>
        <p:grpSpPr>
          <a:xfrm>
            <a:off x="1331595" y="2936875"/>
            <a:ext cx="3068320" cy="1311082"/>
            <a:chOff x="0" y="5506"/>
            <a:chExt cx="14400" cy="5951"/>
          </a:xfrm>
        </p:grpSpPr>
        <p:pic>
          <p:nvPicPr>
            <p:cNvPr id="110596" name="图片 64515" descr="7038"/>
            <p:cNvPicPr>
              <a:picLocks noChangeAspect="1"/>
            </p:cNvPicPr>
            <p:nvPr/>
          </p:nvPicPr>
          <p:blipFill>
            <a:blip r:embed="rId3"/>
            <a:stretch>
              <a:fillRect/>
            </a:stretch>
          </p:blipFill>
          <p:spPr>
            <a:xfrm>
              <a:off x="0" y="5506"/>
              <a:ext cx="14400" cy="4450"/>
            </a:xfrm>
            <a:prstGeom prst="rect">
              <a:avLst/>
            </a:prstGeom>
            <a:noFill/>
            <a:ln w="9525">
              <a:noFill/>
            </a:ln>
          </p:spPr>
        </p:pic>
        <p:sp>
          <p:nvSpPr>
            <p:cNvPr id="110597" name="文本框 1"/>
            <p:cNvSpPr txBox="1"/>
            <p:nvPr/>
          </p:nvSpPr>
          <p:spPr>
            <a:xfrm>
              <a:off x="4587" y="10065"/>
              <a:ext cx="5104" cy="1392"/>
            </a:xfrm>
            <a:prstGeom prst="rect">
              <a:avLst/>
            </a:prstGeom>
            <a:noFill/>
            <a:ln w="9525">
              <a:noFill/>
            </a:ln>
          </p:spPr>
          <p:txBody>
            <a:bodyPr wrap="square" anchor="t" anchorCtr="0">
              <a:spAutoFit/>
            </a:bodyPr>
            <a:p>
              <a:r>
                <a:rPr lang="zh-CN" altLang="en-US" sz="1400" b="0">
                  <a:latin typeface="Arial" panose="020B0604020202020204" pitchFamily="34" charset="0"/>
                  <a:ea typeface="华文楷体" pitchFamily="2" charset="-122"/>
                </a:rPr>
                <a:t>轮齿折断</a:t>
              </a:r>
              <a:endParaRPr lang="zh-CN" altLang="en-US" sz="1400" b="0">
                <a:latin typeface="Arial" panose="020B0604020202020204" pitchFamily="34" charset="0"/>
                <a:ea typeface="华文楷体" pitchFamily="2" charset="-122"/>
              </a:endParaRPr>
            </a:p>
          </p:txBody>
        </p:sp>
      </p:grpSp>
      <p:grpSp>
        <p:nvGrpSpPr>
          <p:cNvPr id="111619" name="组合 5"/>
          <p:cNvGrpSpPr/>
          <p:nvPr/>
        </p:nvGrpSpPr>
        <p:grpSpPr>
          <a:xfrm>
            <a:off x="5364480" y="2724785"/>
            <a:ext cx="2454275" cy="1415767"/>
            <a:chOff x="720" y="1115"/>
            <a:chExt cx="5521" cy="4206"/>
          </a:xfrm>
        </p:grpSpPr>
        <p:pic>
          <p:nvPicPr>
            <p:cNvPr id="111620" name="图片 65539" descr="7039"/>
            <p:cNvPicPr>
              <a:picLocks noChangeAspect="1"/>
            </p:cNvPicPr>
            <p:nvPr/>
          </p:nvPicPr>
          <p:blipFill>
            <a:blip r:embed="rId4"/>
            <a:stretch>
              <a:fillRect/>
            </a:stretch>
          </p:blipFill>
          <p:spPr>
            <a:xfrm>
              <a:off x="720" y="1115"/>
              <a:ext cx="5521" cy="4041"/>
            </a:xfrm>
            <a:prstGeom prst="rect">
              <a:avLst/>
            </a:prstGeom>
            <a:noFill/>
            <a:ln w="9525">
              <a:noFill/>
            </a:ln>
          </p:spPr>
        </p:pic>
        <p:sp>
          <p:nvSpPr>
            <p:cNvPr id="111621" name="文本框 1"/>
            <p:cNvSpPr txBox="1"/>
            <p:nvPr/>
          </p:nvSpPr>
          <p:spPr>
            <a:xfrm>
              <a:off x="3150" y="4410"/>
              <a:ext cx="3007" cy="911"/>
            </a:xfrm>
            <a:prstGeom prst="rect">
              <a:avLst/>
            </a:prstGeom>
            <a:noFill/>
            <a:ln w="9525">
              <a:noFill/>
            </a:ln>
          </p:spPr>
          <p:txBody>
            <a:bodyPr wrap="square" anchor="t" anchorCtr="0">
              <a:spAutoFit/>
            </a:bodyPr>
            <a:p>
              <a:r>
                <a:rPr lang="zh-CN" altLang="en-US" sz="1400" b="0">
                  <a:latin typeface="Arial" panose="020B0604020202020204" pitchFamily="34" charset="0"/>
                  <a:ea typeface="华文楷体" pitchFamily="2" charset="-122"/>
                </a:rPr>
                <a:t>齿面疲劳点蚀</a:t>
              </a:r>
              <a:endParaRPr lang="zh-CN" altLang="en-US" sz="1400" b="0">
                <a:latin typeface="Arial" panose="020B0604020202020204" pitchFamily="34" charset="0"/>
                <a:ea typeface="华文楷体" pitchFamily="2" charset="-122"/>
              </a:endParaRPr>
            </a:p>
          </p:txBody>
        </p:sp>
      </p:grpSp>
      <p:grpSp>
        <p:nvGrpSpPr>
          <p:cNvPr id="111622" name="组合 6"/>
          <p:cNvGrpSpPr/>
          <p:nvPr/>
        </p:nvGrpSpPr>
        <p:grpSpPr>
          <a:xfrm>
            <a:off x="1115695" y="4446905"/>
            <a:ext cx="1943464" cy="1521682"/>
            <a:chOff x="8010" y="1115"/>
            <a:chExt cx="5333" cy="4181"/>
          </a:xfrm>
        </p:grpSpPr>
        <p:pic>
          <p:nvPicPr>
            <p:cNvPr id="111623" name="图片 65540" descr="7040"/>
            <p:cNvPicPr>
              <a:picLocks noChangeAspect="1"/>
            </p:cNvPicPr>
            <p:nvPr/>
          </p:nvPicPr>
          <p:blipFill>
            <a:blip r:embed="rId5"/>
            <a:stretch>
              <a:fillRect/>
            </a:stretch>
          </p:blipFill>
          <p:spPr>
            <a:xfrm>
              <a:off x="8010" y="1115"/>
              <a:ext cx="5333" cy="3979"/>
            </a:xfrm>
            <a:prstGeom prst="rect">
              <a:avLst/>
            </a:prstGeom>
            <a:noFill/>
            <a:ln w="9525">
              <a:noFill/>
            </a:ln>
          </p:spPr>
        </p:pic>
        <p:sp>
          <p:nvSpPr>
            <p:cNvPr id="111624" name="文本框 2"/>
            <p:cNvSpPr txBox="1"/>
            <p:nvPr/>
          </p:nvSpPr>
          <p:spPr>
            <a:xfrm>
              <a:off x="10052" y="4453"/>
              <a:ext cx="2765" cy="843"/>
            </a:xfrm>
            <a:prstGeom prst="rect">
              <a:avLst/>
            </a:prstGeom>
            <a:noFill/>
            <a:ln w="9525">
              <a:noFill/>
            </a:ln>
          </p:spPr>
          <p:txBody>
            <a:bodyPr wrap="square" anchor="t" anchorCtr="0">
              <a:spAutoFit/>
            </a:bodyPr>
            <a:p>
              <a:r>
                <a:rPr lang="zh-CN" altLang="en-US" sz="1400" b="0">
                  <a:latin typeface="Arial" panose="020B0604020202020204" pitchFamily="34" charset="0"/>
                  <a:ea typeface="华文楷体" pitchFamily="2" charset="-122"/>
                </a:rPr>
                <a:t>齿面胶合</a:t>
              </a:r>
              <a:endParaRPr lang="zh-CN" altLang="en-US" sz="1400" b="0">
                <a:latin typeface="Arial" panose="020B0604020202020204" pitchFamily="34" charset="0"/>
                <a:ea typeface="华文楷体" pitchFamily="2" charset="-122"/>
              </a:endParaRPr>
            </a:p>
          </p:txBody>
        </p:sp>
      </p:grpSp>
      <p:grpSp>
        <p:nvGrpSpPr>
          <p:cNvPr id="111625" name="组合 7"/>
          <p:cNvGrpSpPr/>
          <p:nvPr/>
        </p:nvGrpSpPr>
        <p:grpSpPr>
          <a:xfrm>
            <a:off x="3420110" y="4452620"/>
            <a:ext cx="2160905" cy="1501867"/>
            <a:chOff x="1058" y="9128"/>
            <a:chExt cx="5546" cy="4293"/>
          </a:xfrm>
        </p:grpSpPr>
        <p:pic>
          <p:nvPicPr>
            <p:cNvPr id="111626" name="图片 66563" descr="7041"/>
            <p:cNvPicPr>
              <a:picLocks noChangeAspect="1"/>
            </p:cNvPicPr>
            <p:nvPr/>
          </p:nvPicPr>
          <p:blipFill>
            <a:blip r:embed="rId6"/>
            <a:stretch>
              <a:fillRect/>
            </a:stretch>
          </p:blipFill>
          <p:spPr>
            <a:xfrm>
              <a:off x="1058" y="9128"/>
              <a:ext cx="5329" cy="3846"/>
            </a:xfrm>
            <a:prstGeom prst="rect">
              <a:avLst/>
            </a:prstGeom>
            <a:noFill/>
            <a:ln w="9525">
              <a:noFill/>
            </a:ln>
          </p:spPr>
        </p:pic>
        <p:sp>
          <p:nvSpPr>
            <p:cNvPr id="111627" name="文本框 3"/>
            <p:cNvSpPr txBox="1"/>
            <p:nvPr/>
          </p:nvSpPr>
          <p:spPr>
            <a:xfrm>
              <a:off x="4060" y="12544"/>
              <a:ext cx="2544" cy="877"/>
            </a:xfrm>
            <a:prstGeom prst="rect">
              <a:avLst/>
            </a:prstGeom>
            <a:noFill/>
            <a:ln w="9525">
              <a:noFill/>
            </a:ln>
          </p:spPr>
          <p:txBody>
            <a:bodyPr wrap="square" anchor="t" anchorCtr="0">
              <a:spAutoFit/>
            </a:bodyPr>
            <a:p>
              <a:r>
                <a:rPr lang="zh-CN" altLang="en-US" sz="1400" b="0">
                  <a:latin typeface="Arial" panose="020B0604020202020204" pitchFamily="34" charset="0"/>
                  <a:ea typeface="华文楷体" pitchFamily="2" charset="-122"/>
                </a:rPr>
                <a:t>齿面磨损</a:t>
              </a:r>
              <a:endParaRPr lang="zh-CN" altLang="en-US" sz="1400" b="0">
                <a:latin typeface="Arial" panose="020B0604020202020204" pitchFamily="34" charset="0"/>
                <a:ea typeface="华文楷体" pitchFamily="2" charset="-122"/>
              </a:endParaRPr>
            </a:p>
          </p:txBody>
        </p:sp>
      </p:grpSp>
      <p:grpSp>
        <p:nvGrpSpPr>
          <p:cNvPr id="111628" name="组合 8"/>
          <p:cNvGrpSpPr/>
          <p:nvPr/>
        </p:nvGrpSpPr>
        <p:grpSpPr>
          <a:xfrm>
            <a:off x="5980430" y="4377055"/>
            <a:ext cx="1919057" cy="1560831"/>
            <a:chOff x="8535" y="6743"/>
            <a:chExt cx="4899" cy="4668"/>
          </a:xfrm>
        </p:grpSpPr>
        <p:pic>
          <p:nvPicPr>
            <p:cNvPr id="111629" name="图片 66564" descr="7042"/>
            <p:cNvPicPr>
              <a:picLocks noChangeAspect="1"/>
            </p:cNvPicPr>
            <p:nvPr/>
          </p:nvPicPr>
          <p:blipFill>
            <a:blip r:embed="rId7"/>
            <a:stretch>
              <a:fillRect/>
            </a:stretch>
          </p:blipFill>
          <p:spPr>
            <a:xfrm>
              <a:off x="8535" y="6743"/>
              <a:ext cx="4283" cy="3800"/>
            </a:xfrm>
            <a:prstGeom prst="rect">
              <a:avLst/>
            </a:prstGeom>
            <a:noFill/>
            <a:ln w="9525">
              <a:noFill/>
            </a:ln>
          </p:spPr>
        </p:pic>
        <p:sp>
          <p:nvSpPr>
            <p:cNvPr id="111630" name="文本框 4"/>
            <p:cNvSpPr txBox="1"/>
            <p:nvPr/>
          </p:nvSpPr>
          <p:spPr>
            <a:xfrm>
              <a:off x="10004" y="10494"/>
              <a:ext cx="3430" cy="917"/>
            </a:xfrm>
            <a:prstGeom prst="rect">
              <a:avLst/>
            </a:prstGeom>
            <a:noFill/>
            <a:ln w="9525">
              <a:noFill/>
            </a:ln>
          </p:spPr>
          <p:txBody>
            <a:bodyPr wrap="square" anchor="t" anchorCtr="0">
              <a:spAutoFit/>
            </a:bodyPr>
            <a:p>
              <a:r>
                <a:rPr lang="zh-CN" altLang="en-US" sz="1400" b="0">
                  <a:latin typeface="Arial" panose="020B0604020202020204" pitchFamily="34" charset="0"/>
                  <a:ea typeface="华文楷体" pitchFamily="2" charset="-122"/>
                </a:rPr>
                <a:t>齿面塑性变形</a:t>
              </a:r>
              <a:endParaRPr lang="zh-CN" altLang="en-US" sz="1400" b="0">
                <a:latin typeface="Arial" panose="020B0604020202020204" pitchFamily="34" charset="0"/>
                <a:ea typeface="华文楷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105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16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16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16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1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8" name="object 8"/>
          <p:cNvSpPr/>
          <p:nvPr/>
        </p:nvSpPr>
        <p:spPr>
          <a:xfrm>
            <a:off x="683895" y="2178685"/>
            <a:ext cx="7519035" cy="1319530"/>
          </a:xfrm>
          <a:prstGeom prst="rect">
            <a:avLst/>
          </a:prstGeom>
          <a:blipFill>
            <a:blip r:embed="rId3" cstate="print"/>
            <a:stretch>
              <a:fillRect/>
            </a:stretch>
          </a:blipFill>
        </p:spPr>
        <p:txBody>
          <a:bodyPr wrap="square" lIns="0" tIns="0" rIns="0" bIns="0" rtlCol="0"/>
          <a:p/>
        </p:txBody>
      </p:sp>
      <p:sp>
        <p:nvSpPr>
          <p:cNvPr id="2" name="object 2"/>
          <p:cNvSpPr/>
          <p:nvPr/>
        </p:nvSpPr>
        <p:spPr>
          <a:xfrm>
            <a:off x="755650" y="2260600"/>
            <a:ext cx="1081405" cy="1115695"/>
          </a:xfrm>
          <a:custGeom>
            <a:avLst/>
            <a:gdLst/>
            <a:ahLst/>
            <a:cxnLst/>
            <a:rect l="l" t="t" r="r" b="b"/>
            <a:pathLst>
              <a:path w="1344295" h="1346200">
                <a:moveTo>
                  <a:pt x="0" y="0"/>
                </a:moveTo>
                <a:lnTo>
                  <a:pt x="1344168" y="0"/>
                </a:lnTo>
                <a:lnTo>
                  <a:pt x="1344168" y="1345691"/>
                </a:lnTo>
                <a:lnTo>
                  <a:pt x="0" y="1345691"/>
                </a:lnTo>
                <a:lnTo>
                  <a:pt x="0" y="0"/>
                </a:lnTo>
                <a:close/>
              </a:path>
            </a:pathLst>
          </a:custGeom>
          <a:solidFill>
            <a:srgbClr val="31BBAC"/>
          </a:solidFill>
        </p:spPr>
        <p:txBody>
          <a:bodyPr wrap="square" lIns="0" tIns="0" rIns="0" bIns="0" rtlCol="0"/>
          <a:p/>
        </p:txBody>
      </p:sp>
      <p:sp>
        <p:nvSpPr>
          <p:cNvPr id="4" name="object 5"/>
          <p:cNvSpPr txBox="1"/>
          <p:nvPr/>
        </p:nvSpPr>
        <p:spPr>
          <a:xfrm rot="19320000">
            <a:off x="2160364" y="1774798"/>
            <a:ext cx="1917194" cy="544830"/>
          </a:xfrm>
          <a:prstGeom prst="rect">
            <a:avLst/>
          </a:prstGeom>
        </p:spPr>
        <p:txBody>
          <a:bodyPr vert="horz" wrap="square" lIns="0" tIns="0" rIns="0" bIns="0" rtlCol="0">
            <a:spAutoFit/>
          </a:bodyPr>
          <a:p>
            <a:pPr>
              <a:lnSpc>
                <a:spcPts val="2125"/>
              </a:lnSpc>
            </a:pPr>
            <a:r>
              <a:rPr sz="1800" b="0" spc="5" dirty="0">
                <a:solidFill>
                  <a:srgbClr val="10233E"/>
                </a:solidFill>
                <a:latin typeface="微软雅黑" panose="020B0503020204020204" charset="-122"/>
                <a:cs typeface="微软雅黑" panose="020B0503020204020204" charset="-122"/>
              </a:rPr>
              <a:t>齿轮</a:t>
            </a:r>
            <a:r>
              <a:rPr sz="2800" b="0" spc="7" baseline="1000" dirty="0">
                <a:solidFill>
                  <a:srgbClr val="10233E"/>
                </a:solidFill>
                <a:latin typeface="微软雅黑" panose="020B0503020204020204" charset="-122"/>
                <a:cs typeface="微软雅黑" panose="020B0503020204020204" charset="-122"/>
              </a:rPr>
              <a:t>传动的</a:t>
            </a:r>
            <a:r>
              <a:rPr lang="zh-CN" sz="2800" b="0" spc="7" baseline="1000" dirty="0">
                <a:solidFill>
                  <a:srgbClr val="10233E"/>
                </a:solidFill>
                <a:latin typeface="微软雅黑" panose="020B0503020204020204" charset="-122"/>
                <a:cs typeface="微软雅黑" panose="020B0503020204020204" charset="-122"/>
              </a:rPr>
              <a:t>原理、特点、</a:t>
            </a:r>
            <a:r>
              <a:rPr sz="2800" b="0" spc="7" baseline="3000" dirty="0">
                <a:solidFill>
                  <a:srgbClr val="10233E"/>
                </a:solidFill>
                <a:latin typeface="微软雅黑" panose="020B0503020204020204" charset="-122"/>
                <a:cs typeface="微软雅黑" panose="020B0503020204020204" charset="-122"/>
              </a:rPr>
              <a:t>类</a:t>
            </a:r>
            <a:r>
              <a:rPr sz="2800" b="0" spc="37" baseline="3000" dirty="0">
                <a:solidFill>
                  <a:srgbClr val="10233E"/>
                </a:solidFill>
                <a:latin typeface="微软雅黑" panose="020B0503020204020204" charset="-122"/>
                <a:cs typeface="微软雅黑" panose="020B0503020204020204" charset="-122"/>
              </a:rPr>
              <a:t>型</a:t>
            </a:r>
            <a:r>
              <a:rPr lang="zh-CN" sz="2800" b="0" spc="37" baseline="3000" dirty="0">
                <a:solidFill>
                  <a:srgbClr val="10233E"/>
                </a:solidFill>
                <a:latin typeface="微软雅黑" panose="020B0503020204020204" charset="-122"/>
                <a:cs typeface="微软雅黑" panose="020B0503020204020204" charset="-122"/>
              </a:rPr>
              <a:t>、应用</a:t>
            </a:r>
            <a:endParaRPr lang="zh-CN" sz="2800" b="0" spc="37" baseline="3000" dirty="0">
              <a:solidFill>
                <a:srgbClr val="10233E"/>
              </a:solidFill>
              <a:latin typeface="微软雅黑" panose="020B0503020204020204" charset="-122"/>
              <a:cs typeface="微软雅黑" panose="020B0503020204020204" charset="-122"/>
            </a:endParaRPr>
          </a:p>
        </p:txBody>
      </p:sp>
      <p:sp>
        <p:nvSpPr>
          <p:cNvPr id="9" name="object 9"/>
          <p:cNvSpPr txBox="1"/>
          <p:nvPr/>
        </p:nvSpPr>
        <p:spPr>
          <a:xfrm rot="19320000">
            <a:off x="3644049" y="1774913"/>
            <a:ext cx="2185962" cy="544830"/>
          </a:xfrm>
          <a:prstGeom prst="rect">
            <a:avLst/>
          </a:prstGeom>
        </p:spPr>
        <p:txBody>
          <a:bodyPr vert="horz" wrap="square" lIns="0" tIns="0" rIns="0" bIns="0" rtlCol="0">
            <a:spAutoFit/>
          </a:bodyPr>
          <a:p>
            <a:pPr>
              <a:lnSpc>
                <a:spcPts val="2125"/>
              </a:lnSpc>
            </a:pPr>
            <a:r>
              <a:rPr sz="1600" b="0" spc="5" dirty="0">
                <a:solidFill>
                  <a:srgbClr val="10233E"/>
                </a:solidFill>
                <a:latin typeface="微软雅黑" panose="020B0503020204020204" charset="-122"/>
                <a:cs typeface="微软雅黑" panose="020B0503020204020204" charset="-122"/>
              </a:rPr>
              <a:t>标准</a:t>
            </a:r>
            <a:r>
              <a:rPr sz="2400" b="0" spc="7" baseline="1000" dirty="0">
                <a:solidFill>
                  <a:srgbClr val="10233E"/>
                </a:solidFill>
                <a:latin typeface="微软雅黑" panose="020B0503020204020204" charset="-122"/>
                <a:cs typeface="微软雅黑" panose="020B0503020204020204" charset="-122"/>
              </a:rPr>
              <a:t>直齿圆</a:t>
            </a:r>
            <a:r>
              <a:rPr sz="2400" b="0" spc="7" baseline="3000" dirty="0">
                <a:solidFill>
                  <a:srgbClr val="10233E"/>
                </a:solidFill>
                <a:latin typeface="微软雅黑" panose="020B0503020204020204" charset="-122"/>
                <a:cs typeface="微软雅黑" panose="020B0503020204020204" charset="-122"/>
              </a:rPr>
              <a:t>柱齿</a:t>
            </a:r>
            <a:r>
              <a:rPr sz="2400" b="0" spc="37" baseline="4000" dirty="0">
                <a:solidFill>
                  <a:srgbClr val="10233E"/>
                </a:solidFill>
                <a:latin typeface="微软雅黑" panose="020B0503020204020204" charset="-122"/>
                <a:cs typeface="微软雅黑" panose="020B0503020204020204" charset="-122"/>
              </a:rPr>
              <a:t>轮</a:t>
            </a:r>
            <a:endParaRPr sz="2400" b="0" spc="37" baseline="4000" dirty="0">
              <a:solidFill>
                <a:srgbClr val="10233E"/>
              </a:solidFill>
              <a:latin typeface="微软雅黑" panose="020B0503020204020204" charset="-122"/>
              <a:cs typeface="微软雅黑" panose="020B0503020204020204" charset="-122"/>
            </a:endParaRPr>
          </a:p>
          <a:p>
            <a:pPr>
              <a:lnSpc>
                <a:spcPts val="2125"/>
              </a:lnSpc>
            </a:pPr>
            <a:r>
              <a:rPr sz="1600" b="0" spc="5" dirty="0">
                <a:solidFill>
                  <a:srgbClr val="10233E"/>
                </a:solidFill>
                <a:latin typeface="微软雅黑" panose="020B0503020204020204" charset="-122"/>
                <a:cs typeface="微软雅黑" panose="020B0503020204020204" charset="-122"/>
                <a:sym typeface="+mn-ea"/>
              </a:rPr>
              <a:t>基本</a:t>
            </a:r>
            <a:r>
              <a:rPr sz="2400" b="0" spc="7" baseline="1000" dirty="0">
                <a:solidFill>
                  <a:srgbClr val="10233E"/>
                </a:solidFill>
                <a:latin typeface="微软雅黑" panose="020B0503020204020204" charset="-122"/>
                <a:cs typeface="微软雅黑" panose="020B0503020204020204" charset="-122"/>
                <a:sym typeface="+mn-ea"/>
              </a:rPr>
              <a:t>尺寸的</a:t>
            </a:r>
            <a:r>
              <a:rPr sz="2400" b="0" spc="7" baseline="3000" dirty="0">
                <a:solidFill>
                  <a:srgbClr val="10233E"/>
                </a:solidFill>
                <a:latin typeface="微软雅黑" panose="020B0503020204020204" charset="-122"/>
                <a:cs typeface="微软雅黑" panose="020B0503020204020204" charset="-122"/>
                <a:sym typeface="+mn-ea"/>
              </a:rPr>
              <a:t>计</a:t>
            </a:r>
            <a:r>
              <a:rPr sz="2400" b="0" spc="37" baseline="3000" dirty="0">
                <a:solidFill>
                  <a:srgbClr val="10233E"/>
                </a:solidFill>
                <a:latin typeface="微软雅黑" panose="020B0503020204020204" charset="-122"/>
                <a:cs typeface="微软雅黑" panose="020B0503020204020204" charset="-122"/>
                <a:sym typeface="+mn-ea"/>
              </a:rPr>
              <a:t>算</a:t>
            </a:r>
            <a:endParaRPr sz="2400" b="0" spc="37" baseline="3000" dirty="0">
              <a:solidFill>
                <a:srgbClr val="10233E"/>
              </a:solidFill>
              <a:latin typeface="微软雅黑" panose="020B0503020204020204" charset="-122"/>
              <a:cs typeface="微软雅黑" panose="020B0503020204020204" charset="-122"/>
              <a:sym typeface="+mn-ea"/>
            </a:endParaRPr>
          </a:p>
        </p:txBody>
      </p:sp>
      <p:sp>
        <p:nvSpPr>
          <p:cNvPr id="11" name="object 11"/>
          <p:cNvSpPr txBox="1"/>
          <p:nvPr/>
        </p:nvSpPr>
        <p:spPr>
          <a:xfrm rot="19320000">
            <a:off x="5048885" y="1922145"/>
            <a:ext cx="1841500" cy="544830"/>
          </a:xfrm>
          <a:prstGeom prst="rect">
            <a:avLst/>
          </a:prstGeom>
        </p:spPr>
        <p:txBody>
          <a:bodyPr vert="horz" wrap="square" lIns="0" tIns="0" rIns="0" bIns="0" rtlCol="0">
            <a:spAutoFit/>
          </a:bodyPr>
          <a:p>
            <a:pPr>
              <a:lnSpc>
                <a:spcPts val="2125"/>
              </a:lnSpc>
            </a:pPr>
            <a:r>
              <a:rPr sz="1800" b="0" spc="5" dirty="0">
                <a:solidFill>
                  <a:srgbClr val="10233E"/>
                </a:solidFill>
                <a:latin typeface="微软雅黑" panose="020B0503020204020204" charset="-122"/>
                <a:cs typeface="微软雅黑" panose="020B0503020204020204" charset="-122"/>
              </a:rPr>
              <a:t>直齿</a:t>
            </a:r>
            <a:r>
              <a:rPr sz="2800" b="0" spc="7" baseline="1000" dirty="0">
                <a:solidFill>
                  <a:srgbClr val="10233E"/>
                </a:solidFill>
                <a:latin typeface="微软雅黑" panose="020B0503020204020204" charset="-122"/>
                <a:cs typeface="微软雅黑" panose="020B0503020204020204" charset="-122"/>
              </a:rPr>
              <a:t>圆柱齿</a:t>
            </a:r>
            <a:r>
              <a:rPr sz="2800" b="0" spc="7" baseline="3000" dirty="0">
                <a:solidFill>
                  <a:srgbClr val="10233E"/>
                </a:solidFill>
                <a:latin typeface="微软雅黑" panose="020B0503020204020204" charset="-122"/>
                <a:cs typeface="微软雅黑" panose="020B0503020204020204" charset="-122"/>
              </a:rPr>
              <a:t>轮的</a:t>
            </a:r>
            <a:r>
              <a:rPr sz="2800" b="0" spc="7" baseline="4000" dirty="0">
                <a:solidFill>
                  <a:srgbClr val="10233E"/>
                </a:solidFill>
                <a:latin typeface="微软雅黑" panose="020B0503020204020204" charset="-122"/>
                <a:cs typeface="微软雅黑" panose="020B0503020204020204" charset="-122"/>
              </a:rPr>
              <a:t>正</a:t>
            </a:r>
            <a:r>
              <a:rPr sz="2800" b="0" spc="37" baseline="4000" dirty="0">
                <a:solidFill>
                  <a:srgbClr val="10233E"/>
                </a:solidFill>
                <a:latin typeface="微软雅黑" panose="020B0503020204020204" charset="-122"/>
                <a:cs typeface="微软雅黑" panose="020B0503020204020204" charset="-122"/>
              </a:rPr>
              <a:t>确</a:t>
            </a:r>
            <a:r>
              <a:rPr lang="zh-CN" sz="2800" b="0" spc="37" baseline="4000" dirty="0">
                <a:solidFill>
                  <a:srgbClr val="10233E"/>
                </a:solidFill>
                <a:latin typeface="微软雅黑" panose="020B0503020204020204" charset="-122"/>
                <a:cs typeface="微软雅黑" panose="020B0503020204020204" charset="-122"/>
              </a:rPr>
              <a:t>啮合条件</a:t>
            </a:r>
            <a:endParaRPr lang="zh-CN" sz="2800" b="0" spc="37" baseline="4000" dirty="0">
              <a:solidFill>
                <a:srgbClr val="10233E"/>
              </a:solidFill>
              <a:latin typeface="微软雅黑" panose="020B0503020204020204" charset="-122"/>
              <a:cs typeface="微软雅黑" panose="020B0503020204020204" charset="-122"/>
            </a:endParaRPr>
          </a:p>
        </p:txBody>
      </p:sp>
      <p:sp>
        <p:nvSpPr>
          <p:cNvPr id="19" name="object 19"/>
          <p:cNvSpPr txBox="1"/>
          <p:nvPr/>
        </p:nvSpPr>
        <p:spPr>
          <a:xfrm rot="19320000">
            <a:off x="7117173" y="2072664"/>
            <a:ext cx="1917194" cy="272415"/>
          </a:xfrm>
          <a:prstGeom prst="rect">
            <a:avLst/>
          </a:prstGeom>
        </p:spPr>
        <p:txBody>
          <a:bodyPr vert="horz" wrap="square" lIns="0" tIns="0" rIns="0" bIns="0" rtlCol="0">
            <a:spAutoFit/>
          </a:bodyPr>
          <a:p>
            <a:pPr>
              <a:lnSpc>
                <a:spcPts val="2125"/>
              </a:lnSpc>
            </a:pPr>
            <a:r>
              <a:rPr sz="1800" b="0" spc="5" dirty="0">
                <a:solidFill>
                  <a:srgbClr val="10233E"/>
                </a:solidFill>
                <a:latin typeface="微软雅黑" panose="020B0503020204020204" charset="-122"/>
                <a:cs typeface="微软雅黑" panose="020B0503020204020204" charset="-122"/>
              </a:rPr>
              <a:t>齿轮</a:t>
            </a:r>
            <a:r>
              <a:rPr sz="2800" b="0" spc="7" baseline="1000" dirty="0">
                <a:solidFill>
                  <a:srgbClr val="10233E"/>
                </a:solidFill>
                <a:latin typeface="微软雅黑" panose="020B0503020204020204" charset="-122"/>
                <a:cs typeface="微软雅黑" panose="020B0503020204020204" charset="-122"/>
              </a:rPr>
              <a:t>的失效</a:t>
            </a:r>
            <a:r>
              <a:rPr sz="2800" b="0" spc="7" baseline="3000" dirty="0">
                <a:solidFill>
                  <a:srgbClr val="10233E"/>
                </a:solidFill>
                <a:latin typeface="微软雅黑" panose="020B0503020204020204" charset="-122"/>
                <a:cs typeface="微软雅黑" panose="020B0503020204020204" charset="-122"/>
              </a:rPr>
              <a:t>形</a:t>
            </a:r>
            <a:r>
              <a:rPr sz="2800" b="0" spc="37" baseline="3000" dirty="0">
                <a:solidFill>
                  <a:srgbClr val="10233E"/>
                </a:solidFill>
                <a:latin typeface="微软雅黑" panose="020B0503020204020204" charset="-122"/>
                <a:cs typeface="微软雅黑" panose="020B0503020204020204" charset="-122"/>
              </a:rPr>
              <a:t>式</a:t>
            </a:r>
            <a:endParaRPr sz="2800" b="0" spc="37" baseline="3000" dirty="0">
              <a:solidFill>
                <a:srgbClr val="10233E"/>
              </a:solidFill>
              <a:latin typeface="微软雅黑" panose="020B0503020204020204" charset="-122"/>
              <a:cs typeface="微软雅黑" panose="020B0503020204020204" charset="-122"/>
            </a:endParaRPr>
          </a:p>
        </p:txBody>
      </p:sp>
      <p:sp>
        <p:nvSpPr>
          <p:cNvPr id="17" name="object 17"/>
          <p:cNvSpPr txBox="1"/>
          <p:nvPr/>
        </p:nvSpPr>
        <p:spPr>
          <a:xfrm rot="19320000">
            <a:off x="6253015" y="2027427"/>
            <a:ext cx="1917194" cy="272415"/>
          </a:xfrm>
          <a:prstGeom prst="rect">
            <a:avLst/>
          </a:prstGeom>
        </p:spPr>
        <p:txBody>
          <a:bodyPr vert="horz" wrap="square" lIns="0" tIns="0" rIns="0" bIns="0" rtlCol="0">
            <a:spAutoFit/>
          </a:bodyPr>
          <a:p>
            <a:pPr>
              <a:lnSpc>
                <a:spcPts val="2125"/>
              </a:lnSpc>
            </a:pPr>
            <a:r>
              <a:rPr sz="1800" b="0" spc="5" dirty="0">
                <a:solidFill>
                  <a:srgbClr val="10233E"/>
                </a:solidFill>
                <a:latin typeface="微软雅黑" panose="020B0503020204020204" charset="-122"/>
                <a:cs typeface="微软雅黑" panose="020B0503020204020204" charset="-122"/>
              </a:rPr>
              <a:t>齿轮</a:t>
            </a:r>
            <a:r>
              <a:rPr sz="2800" b="0" spc="7" baseline="1000" dirty="0">
                <a:solidFill>
                  <a:srgbClr val="10233E"/>
                </a:solidFill>
                <a:latin typeface="微软雅黑" panose="020B0503020204020204" charset="-122"/>
                <a:cs typeface="微软雅黑" panose="020B0503020204020204" charset="-122"/>
              </a:rPr>
              <a:t>的加工</a:t>
            </a:r>
            <a:r>
              <a:rPr sz="2800" b="0" spc="7" baseline="3000" dirty="0">
                <a:solidFill>
                  <a:srgbClr val="10233E"/>
                </a:solidFill>
                <a:latin typeface="微软雅黑" panose="020B0503020204020204" charset="-122"/>
                <a:cs typeface="微软雅黑" panose="020B0503020204020204" charset="-122"/>
              </a:rPr>
              <a:t>方</a:t>
            </a:r>
            <a:r>
              <a:rPr sz="2800" b="0" spc="37" baseline="3000" dirty="0">
                <a:solidFill>
                  <a:srgbClr val="10233E"/>
                </a:solidFill>
                <a:latin typeface="微软雅黑" panose="020B0503020204020204" charset="-122"/>
                <a:cs typeface="微软雅黑" panose="020B0503020204020204" charset="-122"/>
              </a:rPr>
              <a:t>法</a:t>
            </a:r>
            <a:endParaRPr sz="2800" b="0" spc="37" baseline="3000" dirty="0">
              <a:solidFill>
                <a:srgbClr val="10233E"/>
              </a:solidFill>
              <a:latin typeface="微软雅黑" panose="020B0503020204020204" charset="-122"/>
              <a:cs typeface="微软雅黑" panose="020B0503020204020204" charset="-122"/>
            </a:endParaRPr>
          </a:p>
        </p:txBody>
      </p:sp>
      <p:graphicFrame>
        <p:nvGraphicFramePr>
          <p:cNvPr id="22" name="object 22"/>
          <p:cNvGraphicFramePr>
            <a:graphicFrameLocks noGrp="1"/>
          </p:cNvGraphicFramePr>
          <p:nvPr>
            <p:custDataLst>
              <p:tags r:id="rId4"/>
            </p:custDataLst>
          </p:nvPr>
        </p:nvGraphicFramePr>
        <p:xfrm>
          <a:off x="1980069" y="3923070"/>
          <a:ext cx="1577975" cy="1431494"/>
        </p:xfrm>
        <a:graphic>
          <a:graphicData uri="http://schemas.openxmlformats.org/drawingml/2006/table">
            <a:tbl>
              <a:tblPr firstRow="1" bandRow="1">
                <a:tableStyleId>{2D5ABB26-0587-4C30-8999-92F81FD0307C}</a:tableStyleId>
              </a:tblPr>
              <a:tblGrid>
                <a:gridCol w="1577975"/>
              </a:tblGrid>
              <a:tr h="354832">
                <a:tc>
                  <a:txBody>
                    <a:bodyPr/>
                    <a:p>
                      <a:pPr marL="31750">
                        <a:lnSpc>
                          <a:spcPct val="100000"/>
                        </a:lnSpc>
                        <a:spcBef>
                          <a:spcPts val="365"/>
                        </a:spcBef>
                      </a:pPr>
                      <a:r>
                        <a:rPr sz="1600" dirty="0">
                          <a:solidFill>
                            <a:srgbClr val="16375E"/>
                          </a:solidFill>
                          <a:latin typeface="微软雅黑" panose="020B0503020204020204" charset="-122"/>
                          <a:cs typeface="微软雅黑" panose="020B0503020204020204" charset="-122"/>
                        </a:rPr>
                        <a:t>轴的相对位</a:t>
                      </a:r>
                      <a:r>
                        <a:rPr sz="1600" spc="-5" dirty="0">
                          <a:solidFill>
                            <a:srgbClr val="16375E"/>
                          </a:solidFill>
                          <a:latin typeface="微软雅黑" panose="020B0503020204020204" charset="-122"/>
                          <a:cs typeface="微软雅黑" panose="020B0503020204020204" charset="-122"/>
                        </a:rPr>
                        <a:t>置</a:t>
                      </a:r>
                      <a:endParaRPr sz="1600">
                        <a:latin typeface="微软雅黑" panose="020B0503020204020204" charset="-122"/>
                        <a:cs typeface="微软雅黑" panose="020B0503020204020204" charset="-122"/>
                      </a:endParaRPr>
                    </a:p>
                  </a:txBody>
                  <a:tcPr marL="0" marR="0" marT="46355" marB="0"/>
                </a:tc>
              </a:tr>
              <a:tr h="1076662">
                <a:tc>
                  <a:txBody>
                    <a:bodyPr/>
                    <a:p>
                      <a:pPr marL="31750">
                        <a:lnSpc>
                          <a:spcPct val="100000"/>
                        </a:lnSpc>
                        <a:spcBef>
                          <a:spcPts val="450"/>
                        </a:spcBef>
                      </a:pPr>
                      <a:r>
                        <a:rPr sz="1600" spc="5" dirty="0">
                          <a:solidFill>
                            <a:srgbClr val="16375E"/>
                          </a:solidFill>
                          <a:latin typeface="微软雅黑" panose="020B0503020204020204" charset="-122"/>
                          <a:cs typeface="微软雅黑" panose="020B0503020204020204" charset="-122"/>
                        </a:rPr>
                        <a:t>齿轮工作条</a:t>
                      </a:r>
                      <a:r>
                        <a:rPr sz="1600" dirty="0">
                          <a:solidFill>
                            <a:srgbClr val="16375E"/>
                          </a:solidFill>
                          <a:latin typeface="微软雅黑" panose="020B0503020204020204" charset="-122"/>
                          <a:cs typeface="微软雅黑" panose="020B0503020204020204" charset="-122"/>
                        </a:rPr>
                        <a:t>件</a:t>
                      </a:r>
                      <a:endParaRPr sz="1600">
                        <a:latin typeface="微软雅黑" panose="020B0503020204020204" charset="-122"/>
                        <a:cs typeface="微软雅黑" panose="020B0503020204020204" charset="-122"/>
                      </a:endParaRPr>
                    </a:p>
                    <a:p>
                      <a:pPr marL="31750" marR="319405">
                        <a:lnSpc>
                          <a:spcPct val="150000"/>
                        </a:lnSpc>
                      </a:pPr>
                      <a:r>
                        <a:rPr sz="1600" spc="5" dirty="0">
                          <a:solidFill>
                            <a:srgbClr val="16375E"/>
                          </a:solidFill>
                          <a:latin typeface="微软雅黑" panose="020B0503020204020204" charset="-122"/>
                          <a:cs typeface="微软雅黑" panose="020B0503020204020204" charset="-122"/>
                        </a:rPr>
                        <a:t>齿轮齿廓曲</a:t>
                      </a:r>
                      <a:r>
                        <a:rPr sz="1600" dirty="0">
                          <a:solidFill>
                            <a:srgbClr val="16375E"/>
                          </a:solidFill>
                          <a:latin typeface="微软雅黑" panose="020B0503020204020204" charset="-122"/>
                          <a:cs typeface="微软雅黑" panose="020B0503020204020204" charset="-122"/>
                        </a:rPr>
                        <a:t>线 </a:t>
                      </a:r>
                      <a:r>
                        <a:rPr sz="1600" spc="5" dirty="0">
                          <a:solidFill>
                            <a:srgbClr val="16375E"/>
                          </a:solidFill>
                          <a:latin typeface="微软雅黑" panose="020B0503020204020204" charset="-122"/>
                          <a:cs typeface="微软雅黑" panose="020B0503020204020204" charset="-122"/>
                        </a:rPr>
                        <a:t>齿轮啮合方</a:t>
                      </a:r>
                      <a:r>
                        <a:rPr sz="1600" dirty="0">
                          <a:solidFill>
                            <a:srgbClr val="16375E"/>
                          </a:solidFill>
                          <a:latin typeface="微软雅黑" panose="020B0503020204020204" charset="-122"/>
                          <a:cs typeface="微软雅黑" panose="020B0503020204020204" charset="-122"/>
                        </a:rPr>
                        <a:t>式</a:t>
                      </a:r>
                      <a:endParaRPr sz="1600">
                        <a:latin typeface="微软雅黑" panose="020B0503020204020204" charset="-122"/>
                        <a:cs typeface="微软雅黑" panose="020B0503020204020204" charset="-122"/>
                      </a:endParaRPr>
                    </a:p>
                  </a:txBody>
                  <a:tcPr marL="0" marR="0" marT="57150" marB="0"/>
                </a:tc>
              </a:tr>
            </a:tbl>
          </a:graphicData>
        </a:graphic>
      </p:graphicFrame>
      <p:graphicFrame>
        <p:nvGraphicFramePr>
          <p:cNvPr id="6" name="object 22"/>
          <p:cNvGraphicFramePr>
            <a:graphicFrameLocks noGrp="1"/>
          </p:cNvGraphicFramePr>
          <p:nvPr/>
        </p:nvGraphicFramePr>
        <p:xfrm>
          <a:off x="3417570" y="3923030"/>
          <a:ext cx="1238885" cy="1463675"/>
        </p:xfrm>
        <a:graphic>
          <a:graphicData uri="http://schemas.openxmlformats.org/drawingml/2006/table">
            <a:tbl>
              <a:tblPr firstRow="1" bandRow="1">
                <a:tableStyleId>{2D5ABB26-0587-4C30-8999-92F81FD0307C}</a:tableStyleId>
              </a:tblPr>
              <a:tblGrid>
                <a:gridCol w="1238885"/>
              </a:tblGrid>
              <a:tr h="543560">
                <a:tc>
                  <a:txBody>
                    <a:bodyPr/>
                    <a:p>
                      <a:pPr marL="327025">
                        <a:lnSpc>
                          <a:spcPts val="1920"/>
                        </a:lnSpc>
                        <a:spcBef>
                          <a:spcPts val="0"/>
                        </a:spcBef>
                      </a:pPr>
                      <a:r>
                        <a:rPr sz="1600" dirty="0">
                          <a:solidFill>
                            <a:srgbClr val="16375E"/>
                          </a:solidFill>
                          <a:latin typeface="微软雅黑" panose="020B0503020204020204" charset="-122"/>
                          <a:cs typeface="微软雅黑" panose="020B0503020204020204" charset="-122"/>
                        </a:rPr>
                        <a:t>齿轮的主要参</a:t>
                      </a:r>
                      <a:r>
                        <a:rPr sz="1600" spc="-5" dirty="0">
                          <a:solidFill>
                            <a:srgbClr val="16375E"/>
                          </a:solidFill>
                          <a:latin typeface="微软雅黑" panose="020B0503020204020204" charset="-122"/>
                          <a:cs typeface="微软雅黑" panose="020B0503020204020204" charset="-122"/>
                        </a:rPr>
                        <a:t>数</a:t>
                      </a:r>
                      <a:endParaRPr sz="1600">
                        <a:latin typeface="微软雅黑" panose="020B0503020204020204" charset="-122"/>
                        <a:cs typeface="微软雅黑" panose="020B0503020204020204" charset="-122"/>
                      </a:endParaRPr>
                    </a:p>
                  </a:txBody>
                  <a:tcPr marL="0" marR="0" marT="55880" marB="0"/>
                </a:tc>
              </a:tr>
              <a:tr h="920115">
                <a:tc>
                  <a:txBody>
                    <a:bodyPr/>
                    <a:p>
                      <a:pPr marL="327025">
                        <a:lnSpc>
                          <a:spcPts val="1920"/>
                        </a:lnSpc>
                        <a:spcBef>
                          <a:spcPts val="0"/>
                        </a:spcBef>
                      </a:pPr>
                      <a:r>
                        <a:rPr sz="1600" dirty="0">
                          <a:solidFill>
                            <a:srgbClr val="16375E"/>
                          </a:solidFill>
                          <a:latin typeface="微软雅黑" panose="020B0503020204020204" charset="-122"/>
                          <a:cs typeface="微软雅黑" panose="020B0503020204020204" charset="-122"/>
                        </a:rPr>
                        <a:t>齿轮基本尺寸</a:t>
                      </a:r>
                      <a:r>
                        <a:rPr sz="1600" spc="-5" dirty="0">
                          <a:solidFill>
                            <a:srgbClr val="16375E"/>
                          </a:solidFill>
                          <a:latin typeface="微软雅黑" panose="020B0503020204020204" charset="-122"/>
                          <a:cs typeface="微软雅黑" panose="020B0503020204020204" charset="-122"/>
                        </a:rPr>
                        <a:t>的</a:t>
                      </a:r>
                      <a:endParaRPr sz="1600">
                        <a:latin typeface="微软雅黑" panose="020B0503020204020204" charset="-122"/>
                        <a:cs typeface="微软雅黑" panose="020B0503020204020204" charset="-122"/>
                      </a:endParaRPr>
                    </a:p>
                    <a:p>
                      <a:pPr marL="327025">
                        <a:lnSpc>
                          <a:spcPts val="1920"/>
                        </a:lnSpc>
                        <a:spcBef>
                          <a:spcPts val="0"/>
                        </a:spcBef>
                      </a:pPr>
                      <a:r>
                        <a:rPr sz="1600" dirty="0">
                          <a:solidFill>
                            <a:srgbClr val="16375E"/>
                          </a:solidFill>
                          <a:latin typeface="微软雅黑" panose="020B0503020204020204" charset="-122"/>
                          <a:cs typeface="微软雅黑" panose="020B0503020204020204" charset="-122"/>
                        </a:rPr>
                        <a:t>计</a:t>
                      </a:r>
                      <a:r>
                        <a:rPr sz="1600" spc="-5" dirty="0">
                          <a:solidFill>
                            <a:srgbClr val="16375E"/>
                          </a:solidFill>
                          <a:latin typeface="微软雅黑" panose="020B0503020204020204" charset="-122"/>
                          <a:cs typeface="微软雅黑" panose="020B0503020204020204" charset="-122"/>
                        </a:rPr>
                        <a:t>算</a:t>
                      </a:r>
                      <a:endParaRPr sz="1600">
                        <a:latin typeface="微软雅黑" panose="020B0503020204020204" charset="-122"/>
                        <a:cs typeface="微软雅黑" panose="020B0503020204020204" charset="-122"/>
                      </a:endParaRPr>
                    </a:p>
                  </a:txBody>
                  <a:tcPr marL="0" marR="0" marT="66675" marB="0"/>
                </a:tc>
              </a:tr>
            </a:tbl>
          </a:graphicData>
        </a:graphic>
      </p:graphicFrame>
      <p:graphicFrame>
        <p:nvGraphicFramePr>
          <p:cNvPr id="7" name="object 22"/>
          <p:cNvGraphicFramePr>
            <a:graphicFrameLocks noGrp="1"/>
          </p:cNvGraphicFramePr>
          <p:nvPr/>
        </p:nvGraphicFramePr>
        <p:xfrm>
          <a:off x="4716284" y="3978315"/>
          <a:ext cx="1285875" cy="1431494"/>
        </p:xfrm>
        <a:graphic>
          <a:graphicData uri="http://schemas.openxmlformats.org/drawingml/2006/table">
            <a:tbl>
              <a:tblPr firstRow="1" bandRow="1">
                <a:tableStyleId>{2D5ABB26-0587-4C30-8999-92F81FD0307C}</a:tableStyleId>
              </a:tblPr>
              <a:tblGrid>
                <a:gridCol w="1285875"/>
              </a:tblGrid>
              <a:tr h="354832">
                <a:tc>
                  <a:txBody>
                    <a:bodyPr/>
                    <a:p>
                      <a:pPr marL="326390">
                        <a:lnSpc>
                          <a:spcPct val="100000"/>
                        </a:lnSpc>
                        <a:spcBef>
                          <a:spcPts val="225"/>
                        </a:spcBef>
                      </a:pPr>
                      <a:r>
                        <a:rPr sz="1600" i="1" spc="-5" dirty="0">
                          <a:solidFill>
                            <a:srgbClr val="16375E"/>
                          </a:solidFill>
                          <a:latin typeface="Times New Roman" panose="02020603050405020304"/>
                          <a:cs typeface="Times New Roman" panose="02020603050405020304"/>
                        </a:rPr>
                        <a:t>m</a:t>
                      </a:r>
                      <a:r>
                        <a:rPr sz="1575" spc="-7" baseline="-16000" dirty="0">
                          <a:solidFill>
                            <a:srgbClr val="16375E"/>
                          </a:solidFill>
                          <a:latin typeface="Times New Roman" panose="02020603050405020304"/>
                          <a:cs typeface="Times New Roman" panose="02020603050405020304"/>
                        </a:rPr>
                        <a:t>1</a:t>
                      </a:r>
                      <a:r>
                        <a:rPr sz="1600" spc="-5" dirty="0">
                          <a:solidFill>
                            <a:srgbClr val="16375E"/>
                          </a:solidFill>
                          <a:latin typeface="Times New Roman" panose="02020603050405020304"/>
                          <a:cs typeface="Times New Roman" panose="02020603050405020304"/>
                        </a:rPr>
                        <a:t>=</a:t>
                      </a:r>
                      <a:r>
                        <a:rPr sz="1600" i="1" spc="-5" dirty="0">
                          <a:solidFill>
                            <a:srgbClr val="16375E"/>
                          </a:solidFill>
                          <a:latin typeface="Times New Roman" panose="02020603050405020304"/>
                          <a:cs typeface="Times New Roman" panose="02020603050405020304"/>
                        </a:rPr>
                        <a:t>m</a:t>
                      </a:r>
                      <a:r>
                        <a:rPr sz="1575" spc="-7" baseline="-16000" dirty="0">
                          <a:solidFill>
                            <a:srgbClr val="16375E"/>
                          </a:solidFill>
                          <a:latin typeface="Times New Roman" panose="02020603050405020304"/>
                          <a:cs typeface="Times New Roman" panose="02020603050405020304"/>
                        </a:rPr>
                        <a:t>2</a:t>
                      </a:r>
                      <a:endParaRPr sz="1575" baseline="-16000">
                        <a:latin typeface="Times New Roman" panose="02020603050405020304"/>
                        <a:cs typeface="Times New Roman" panose="02020603050405020304"/>
                      </a:endParaRPr>
                    </a:p>
                  </a:txBody>
                  <a:tcPr marL="0" marR="0" marT="28575" marB="0"/>
                </a:tc>
              </a:tr>
              <a:tr h="1076662">
                <a:tc>
                  <a:txBody>
                    <a:bodyPr/>
                    <a:p>
                      <a:pPr marL="326390">
                        <a:lnSpc>
                          <a:spcPct val="100000"/>
                        </a:lnSpc>
                        <a:spcBef>
                          <a:spcPts val="315"/>
                        </a:spcBef>
                      </a:pPr>
                      <a:r>
                        <a:rPr sz="1600" i="1" spc="-5" dirty="0">
                          <a:solidFill>
                            <a:srgbClr val="16375E"/>
                          </a:solidFill>
                          <a:latin typeface="Times New Roman" panose="02020603050405020304"/>
                          <a:cs typeface="Times New Roman" panose="02020603050405020304"/>
                        </a:rPr>
                        <a:t>a</a:t>
                      </a:r>
                      <a:r>
                        <a:rPr sz="1575" spc="-7" baseline="-16000" dirty="0">
                          <a:solidFill>
                            <a:srgbClr val="16375E"/>
                          </a:solidFill>
                          <a:latin typeface="Times New Roman" panose="02020603050405020304"/>
                          <a:cs typeface="Times New Roman" panose="02020603050405020304"/>
                        </a:rPr>
                        <a:t>1 </a:t>
                      </a:r>
                      <a:r>
                        <a:rPr sz="1600" spc="-5" dirty="0">
                          <a:solidFill>
                            <a:srgbClr val="16375E"/>
                          </a:solidFill>
                          <a:latin typeface="Times New Roman" panose="02020603050405020304"/>
                          <a:cs typeface="Times New Roman" panose="02020603050405020304"/>
                        </a:rPr>
                        <a:t>=</a:t>
                      </a:r>
                      <a:r>
                        <a:rPr sz="1600" spc="-20" dirty="0">
                          <a:solidFill>
                            <a:srgbClr val="16375E"/>
                          </a:solidFill>
                          <a:latin typeface="Times New Roman" panose="02020603050405020304"/>
                          <a:cs typeface="Times New Roman" panose="02020603050405020304"/>
                        </a:rPr>
                        <a:t> </a:t>
                      </a:r>
                      <a:r>
                        <a:rPr sz="1600" i="1" spc="-5" dirty="0">
                          <a:solidFill>
                            <a:srgbClr val="16375E"/>
                          </a:solidFill>
                          <a:latin typeface="Times New Roman" panose="02020603050405020304"/>
                          <a:cs typeface="Times New Roman" panose="02020603050405020304"/>
                        </a:rPr>
                        <a:t>a</a:t>
                      </a:r>
                      <a:r>
                        <a:rPr sz="1575" spc="-7" baseline="-16000" dirty="0">
                          <a:solidFill>
                            <a:srgbClr val="16375E"/>
                          </a:solidFill>
                          <a:latin typeface="Times New Roman" panose="02020603050405020304"/>
                          <a:cs typeface="Times New Roman" panose="02020603050405020304"/>
                        </a:rPr>
                        <a:t>2</a:t>
                      </a:r>
                      <a:endParaRPr sz="1575" baseline="-16000">
                        <a:latin typeface="Times New Roman" panose="02020603050405020304"/>
                        <a:cs typeface="Times New Roman" panose="02020603050405020304"/>
                      </a:endParaRPr>
                    </a:p>
                  </a:txBody>
                  <a:tcPr marL="0" marR="0" marT="40005" marB="0"/>
                </a:tc>
              </a:tr>
            </a:tbl>
          </a:graphicData>
        </a:graphic>
      </p:graphicFrame>
      <p:graphicFrame>
        <p:nvGraphicFramePr>
          <p:cNvPr id="10" name="object 22"/>
          <p:cNvGraphicFramePr>
            <a:graphicFrameLocks noGrp="1"/>
          </p:cNvGraphicFramePr>
          <p:nvPr/>
        </p:nvGraphicFramePr>
        <p:xfrm>
          <a:off x="5724664" y="4035465"/>
          <a:ext cx="1033145" cy="1431925"/>
        </p:xfrm>
        <a:graphic>
          <a:graphicData uri="http://schemas.openxmlformats.org/drawingml/2006/table">
            <a:tbl>
              <a:tblPr firstRow="1" bandRow="1">
                <a:tableStyleId>{2D5ABB26-0587-4C30-8999-92F81FD0307C}</a:tableStyleId>
              </a:tblPr>
              <a:tblGrid>
                <a:gridCol w="1033144"/>
              </a:tblGrid>
              <a:tr h="354965">
                <a:tc>
                  <a:txBody>
                    <a:bodyPr/>
                    <a:p>
                      <a:pPr marR="24130" algn="r">
                        <a:lnSpc>
                          <a:spcPct val="100000"/>
                        </a:lnSpc>
                        <a:spcBef>
                          <a:spcPts val="335"/>
                        </a:spcBef>
                      </a:pPr>
                      <a:r>
                        <a:rPr sz="1600" spc="5" dirty="0">
                          <a:solidFill>
                            <a:srgbClr val="16375E"/>
                          </a:solidFill>
                          <a:latin typeface="微软雅黑" panose="020B0503020204020204" charset="-122"/>
                          <a:cs typeface="微软雅黑" panose="020B0503020204020204" charset="-122"/>
                        </a:rPr>
                        <a:t>仿形</a:t>
                      </a:r>
                      <a:r>
                        <a:rPr sz="1600" dirty="0">
                          <a:solidFill>
                            <a:srgbClr val="16375E"/>
                          </a:solidFill>
                          <a:latin typeface="微软雅黑" panose="020B0503020204020204" charset="-122"/>
                          <a:cs typeface="微软雅黑" panose="020B0503020204020204" charset="-122"/>
                        </a:rPr>
                        <a:t>法</a:t>
                      </a:r>
                      <a:endParaRPr sz="1600">
                        <a:latin typeface="微软雅黑" panose="020B0503020204020204" charset="-122"/>
                        <a:cs typeface="微软雅黑" panose="020B0503020204020204" charset="-122"/>
                      </a:endParaRPr>
                    </a:p>
                  </a:txBody>
                  <a:tcPr marL="0" marR="0" marT="42545" marB="0"/>
                </a:tc>
              </a:tr>
              <a:tr h="1076662">
                <a:tc>
                  <a:txBody>
                    <a:bodyPr/>
                    <a:p>
                      <a:pPr marR="24130" algn="r">
                        <a:lnSpc>
                          <a:spcPct val="100000"/>
                        </a:lnSpc>
                        <a:spcBef>
                          <a:spcPts val="420"/>
                        </a:spcBef>
                      </a:pPr>
                      <a:r>
                        <a:rPr sz="1600" spc="5" dirty="0">
                          <a:solidFill>
                            <a:srgbClr val="16375E"/>
                          </a:solidFill>
                          <a:latin typeface="微软雅黑" panose="020B0503020204020204" charset="-122"/>
                          <a:cs typeface="微软雅黑" panose="020B0503020204020204" charset="-122"/>
                        </a:rPr>
                        <a:t>展成</a:t>
                      </a:r>
                      <a:r>
                        <a:rPr sz="1600" dirty="0">
                          <a:solidFill>
                            <a:srgbClr val="16375E"/>
                          </a:solidFill>
                          <a:latin typeface="微软雅黑" panose="020B0503020204020204" charset="-122"/>
                          <a:cs typeface="微软雅黑" panose="020B0503020204020204" charset="-122"/>
                        </a:rPr>
                        <a:t>法</a:t>
                      </a:r>
                      <a:endParaRPr sz="1600">
                        <a:latin typeface="微软雅黑" panose="020B0503020204020204" charset="-122"/>
                        <a:cs typeface="微软雅黑" panose="020B0503020204020204" charset="-122"/>
                      </a:endParaRPr>
                    </a:p>
                  </a:txBody>
                  <a:tcPr marL="0" marR="0" marT="53340" marB="0"/>
                </a:tc>
              </a:tr>
            </a:tbl>
          </a:graphicData>
        </a:graphic>
      </p:graphicFrame>
      <p:sp>
        <p:nvSpPr>
          <p:cNvPr id="24" name="object 24"/>
          <p:cNvSpPr txBox="1"/>
          <p:nvPr/>
        </p:nvSpPr>
        <p:spPr>
          <a:xfrm>
            <a:off x="7091680" y="3895090"/>
            <a:ext cx="912495" cy="1612265"/>
          </a:xfrm>
          <a:prstGeom prst="rect">
            <a:avLst/>
          </a:prstGeom>
        </p:spPr>
        <p:txBody>
          <a:bodyPr vert="horz" wrap="square" lIns="0" tIns="12700" rIns="0" bIns="0" rtlCol="0">
            <a:spAutoFit/>
          </a:bodyPr>
          <a:p>
            <a:pPr marL="12700" marR="5080" algn="just">
              <a:lnSpc>
                <a:spcPct val="130000"/>
              </a:lnSpc>
              <a:spcBef>
                <a:spcPts val="100"/>
              </a:spcBef>
            </a:pPr>
            <a:r>
              <a:rPr sz="1600" b="0" dirty="0">
                <a:solidFill>
                  <a:srgbClr val="16375E"/>
                </a:solidFill>
                <a:latin typeface="微软雅黑" panose="020B0503020204020204" charset="-122"/>
                <a:cs typeface="微软雅黑" panose="020B0503020204020204" charset="-122"/>
              </a:rPr>
              <a:t>轮齿折</a:t>
            </a:r>
            <a:r>
              <a:rPr sz="1600" b="0" spc="-5" dirty="0">
                <a:solidFill>
                  <a:srgbClr val="16375E"/>
                </a:solidFill>
                <a:latin typeface="微软雅黑" panose="020B0503020204020204" charset="-122"/>
                <a:cs typeface="微软雅黑" panose="020B0503020204020204" charset="-122"/>
              </a:rPr>
              <a:t>断 </a:t>
            </a:r>
            <a:r>
              <a:rPr sz="1600" b="0" dirty="0">
                <a:solidFill>
                  <a:srgbClr val="16375E"/>
                </a:solidFill>
                <a:latin typeface="微软雅黑" panose="020B0503020204020204" charset="-122"/>
                <a:cs typeface="微软雅黑" panose="020B0503020204020204" charset="-122"/>
              </a:rPr>
              <a:t>齿面点</a:t>
            </a:r>
            <a:r>
              <a:rPr sz="1600" b="0" spc="-5" dirty="0">
                <a:solidFill>
                  <a:srgbClr val="16375E"/>
                </a:solidFill>
                <a:latin typeface="微软雅黑" panose="020B0503020204020204" charset="-122"/>
                <a:cs typeface="微软雅黑" panose="020B0503020204020204" charset="-122"/>
              </a:rPr>
              <a:t>蚀 </a:t>
            </a:r>
            <a:r>
              <a:rPr sz="1600" b="0" dirty="0">
                <a:solidFill>
                  <a:srgbClr val="16375E"/>
                </a:solidFill>
                <a:latin typeface="微软雅黑" panose="020B0503020204020204" charset="-122"/>
                <a:cs typeface="微软雅黑" panose="020B0503020204020204" charset="-122"/>
              </a:rPr>
              <a:t>齿面胶</a:t>
            </a:r>
            <a:r>
              <a:rPr sz="1600" b="0" spc="-5" dirty="0">
                <a:solidFill>
                  <a:srgbClr val="16375E"/>
                </a:solidFill>
                <a:latin typeface="微软雅黑" panose="020B0503020204020204" charset="-122"/>
                <a:cs typeface="微软雅黑" panose="020B0503020204020204" charset="-122"/>
              </a:rPr>
              <a:t>合 </a:t>
            </a:r>
            <a:r>
              <a:rPr sz="1600" b="0" dirty="0">
                <a:solidFill>
                  <a:srgbClr val="16375E"/>
                </a:solidFill>
                <a:latin typeface="微软雅黑" panose="020B0503020204020204" charset="-122"/>
                <a:cs typeface="微软雅黑" panose="020B0503020204020204" charset="-122"/>
              </a:rPr>
              <a:t>齿面磨</a:t>
            </a:r>
            <a:r>
              <a:rPr sz="1600" b="0" spc="-5" dirty="0">
                <a:solidFill>
                  <a:srgbClr val="16375E"/>
                </a:solidFill>
                <a:latin typeface="微软雅黑" panose="020B0503020204020204" charset="-122"/>
                <a:cs typeface="微软雅黑" panose="020B0503020204020204" charset="-122"/>
              </a:rPr>
              <a:t>损 </a:t>
            </a:r>
            <a:r>
              <a:rPr sz="1600" b="0" dirty="0">
                <a:solidFill>
                  <a:srgbClr val="16375E"/>
                </a:solidFill>
                <a:latin typeface="微软雅黑" panose="020B0503020204020204" charset="-122"/>
                <a:cs typeface="微软雅黑" panose="020B0503020204020204" charset="-122"/>
              </a:rPr>
              <a:t>塑性变</a:t>
            </a:r>
            <a:r>
              <a:rPr sz="1600" b="0" spc="-5" dirty="0">
                <a:solidFill>
                  <a:srgbClr val="16375E"/>
                </a:solidFill>
                <a:latin typeface="微软雅黑" panose="020B0503020204020204" charset="-122"/>
                <a:cs typeface="微软雅黑" panose="020B0503020204020204" charset="-122"/>
              </a:rPr>
              <a:t>形</a:t>
            </a:r>
            <a:endParaRPr sz="1600" b="0">
              <a:latin typeface="微软雅黑" panose="020B0503020204020204" charset="-122"/>
              <a:cs typeface="微软雅黑" panose="020B0503020204020204" charset="-122"/>
            </a:endParaRPr>
          </a:p>
        </p:txBody>
      </p:sp>
      <p:sp>
        <p:nvSpPr>
          <p:cNvPr id="12" name="文本框 11"/>
          <p:cNvSpPr txBox="1"/>
          <p:nvPr/>
        </p:nvSpPr>
        <p:spPr>
          <a:xfrm>
            <a:off x="959485" y="2610485"/>
            <a:ext cx="803910" cy="398780"/>
          </a:xfrm>
          <a:prstGeom prst="rect">
            <a:avLst/>
          </a:prstGeom>
          <a:noFill/>
        </p:spPr>
        <p:txBody>
          <a:bodyPr wrap="square" rtlCol="0">
            <a:spAutoFit/>
          </a:bodyPr>
          <a:p>
            <a:r>
              <a:rPr lang="zh-CN" altLang="en-US"/>
              <a:t>总结</a:t>
            </a:r>
            <a:endParaRPr lang="zh-CN" altLang="en-US"/>
          </a:p>
        </p:txBody>
      </p:sp>
      <p:sp>
        <p:nvSpPr>
          <p:cNvPr id="14" name="文本框 13"/>
          <p:cNvSpPr txBox="1"/>
          <p:nvPr/>
        </p:nvSpPr>
        <p:spPr>
          <a:xfrm>
            <a:off x="2779395" y="3118485"/>
            <a:ext cx="191770" cy="398780"/>
          </a:xfrm>
          <a:prstGeom prst="rect">
            <a:avLst/>
          </a:prstGeom>
          <a:noFill/>
        </p:spPr>
        <p:txBody>
          <a:bodyPr wrap="square" rtlCol="0">
            <a:spAutoFit/>
          </a:bodyPr>
          <a:p>
            <a:endParaRPr lang="zh-CN" altLang="en-US"/>
          </a:p>
        </p:txBody>
      </p:sp>
      <p:sp>
        <p:nvSpPr>
          <p:cNvPr id="15" name="文本框 14"/>
          <p:cNvSpPr txBox="1"/>
          <p:nvPr/>
        </p:nvSpPr>
        <p:spPr>
          <a:xfrm>
            <a:off x="2571115" y="2907030"/>
            <a:ext cx="191770" cy="398780"/>
          </a:xfrm>
          <a:prstGeom prst="rect">
            <a:avLst/>
          </a:prstGeom>
          <a:noFill/>
        </p:spPr>
        <p:txBody>
          <a:bodyPr wrap="square" rtlCol="0">
            <a:spAutoFit/>
          </a:bodyPr>
          <a:p>
            <a:r>
              <a:rPr lang="en-US" altLang="zh-CN"/>
              <a:t>1</a:t>
            </a:r>
            <a:endParaRPr lang="en-US" altLang="zh-CN"/>
          </a:p>
        </p:txBody>
      </p:sp>
      <p:sp>
        <p:nvSpPr>
          <p:cNvPr id="16" name="文本框 15"/>
          <p:cNvSpPr txBox="1"/>
          <p:nvPr/>
        </p:nvSpPr>
        <p:spPr>
          <a:xfrm>
            <a:off x="2906395" y="3245485"/>
            <a:ext cx="191770" cy="398780"/>
          </a:xfrm>
          <a:prstGeom prst="rect">
            <a:avLst/>
          </a:prstGeom>
          <a:noFill/>
        </p:spPr>
        <p:txBody>
          <a:bodyPr wrap="square" rtlCol="0">
            <a:spAutoFit/>
          </a:bodyPr>
          <a:p>
            <a:endParaRPr lang="zh-CN" altLang="en-US"/>
          </a:p>
        </p:txBody>
      </p:sp>
      <p:sp>
        <p:nvSpPr>
          <p:cNvPr id="18" name="文本框 17"/>
          <p:cNvSpPr txBox="1"/>
          <p:nvPr/>
        </p:nvSpPr>
        <p:spPr>
          <a:xfrm>
            <a:off x="7439025" y="2892425"/>
            <a:ext cx="191770" cy="398780"/>
          </a:xfrm>
          <a:prstGeom prst="rect">
            <a:avLst/>
          </a:prstGeom>
          <a:noFill/>
        </p:spPr>
        <p:txBody>
          <a:bodyPr wrap="square" rtlCol="0">
            <a:spAutoFit/>
          </a:bodyPr>
          <a:p>
            <a:r>
              <a:rPr lang="en-US" altLang="zh-CN"/>
              <a:t>5</a:t>
            </a:r>
            <a:endParaRPr lang="en-US" altLang="zh-CN"/>
          </a:p>
        </p:txBody>
      </p:sp>
      <p:sp>
        <p:nvSpPr>
          <p:cNvPr id="20" name="文本框 19"/>
          <p:cNvSpPr txBox="1"/>
          <p:nvPr/>
        </p:nvSpPr>
        <p:spPr>
          <a:xfrm>
            <a:off x="3963670" y="2941320"/>
            <a:ext cx="191770" cy="398780"/>
          </a:xfrm>
          <a:prstGeom prst="rect">
            <a:avLst/>
          </a:prstGeom>
          <a:noFill/>
        </p:spPr>
        <p:txBody>
          <a:bodyPr wrap="square" rtlCol="0">
            <a:spAutoFit/>
          </a:bodyPr>
          <a:p>
            <a:r>
              <a:rPr lang="en-US" altLang="zh-CN"/>
              <a:t>2</a:t>
            </a:r>
            <a:endParaRPr lang="en-US" altLang="zh-CN"/>
          </a:p>
        </p:txBody>
      </p:sp>
      <p:sp>
        <p:nvSpPr>
          <p:cNvPr id="21" name="文本框 20"/>
          <p:cNvSpPr txBox="1"/>
          <p:nvPr/>
        </p:nvSpPr>
        <p:spPr>
          <a:xfrm>
            <a:off x="5220335" y="2941955"/>
            <a:ext cx="191770" cy="398780"/>
          </a:xfrm>
          <a:prstGeom prst="rect">
            <a:avLst/>
          </a:prstGeom>
          <a:noFill/>
        </p:spPr>
        <p:txBody>
          <a:bodyPr wrap="square" rtlCol="0">
            <a:spAutoFit/>
          </a:bodyPr>
          <a:p>
            <a:r>
              <a:rPr lang="en-US" altLang="zh-CN"/>
              <a:t>3</a:t>
            </a:r>
            <a:endParaRPr lang="en-US" altLang="zh-CN"/>
          </a:p>
        </p:txBody>
      </p:sp>
      <p:sp>
        <p:nvSpPr>
          <p:cNvPr id="23" name="文本框 22"/>
          <p:cNvSpPr txBox="1"/>
          <p:nvPr/>
        </p:nvSpPr>
        <p:spPr>
          <a:xfrm>
            <a:off x="6339205" y="2924810"/>
            <a:ext cx="172720" cy="398780"/>
          </a:xfrm>
          <a:prstGeom prst="rect">
            <a:avLst/>
          </a:prstGeom>
          <a:noFill/>
        </p:spPr>
        <p:txBody>
          <a:bodyPr wrap="square" rtlCol="0">
            <a:spAutoFit/>
          </a:bodyPr>
          <a:p>
            <a:r>
              <a:rPr lang="en-US" altLang="zh-CN"/>
              <a:t>4</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2" grpId="0" animBg="1"/>
      <p:bldP spid="12" grpId="0"/>
      <p:bldP spid="4" grpId="0"/>
      <p:bldP spid="9" grpId="0"/>
      <p:bldP spid="11" grpId="0"/>
      <p:bldP spid="17" grpId="0"/>
      <p:bldP spid="19"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100" name="文本框 99"/>
          <p:cNvSpPr txBox="1"/>
          <p:nvPr/>
        </p:nvSpPr>
        <p:spPr>
          <a:xfrm>
            <a:off x="1063625" y="1434465"/>
            <a:ext cx="6945630" cy="460375"/>
          </a:xfrm>
          <a:prstGeom prst="rect">
            <a:avLst/>
          </a:prstGeom>
          <a:noFill/>
          <a:ln w="9525">
            <a:noFill/>
          </a:ln>
        </p:spPr>
        <p:txBody>
          <a:bodyPr wrap="square">
            <a:spAutoFit/>
          </a:bodyPr>
          <a:p>
            <a:r>
              <a:rPr lang="zh-CN" sz="2400">
                <a:latin typeface="Times New Roman" panose="02020603050405020304" pitchFamily="18" charset="0"/>
                <a:ea typeface="宋体" panose="02010600030101010101" pitchFamily="2" charset="-122"/>
              </a:rPr>
              <a:t>生产生活中的一些常用机器中的齿轮传动。神奇吗？</a:t>
            </a:r>
            <a:endParaRPr lang="zh-CN" altLang="en-US" sz="2400">
              <a:latin typeface="Times New Roman" panose="02020603050405020304" pitchFamily="18" charset="0"/>
              <a:ea typeface="宋体" panose="02010600030101010101" pitchFamily="2" charset="-122"/>
            </a:endParaRPr>
          </a:p>
        </p:txBody>
      </p:sp>
      <p:pic>
        <p:nvPicPr>
          <p:cNvPr id="6" name="图片 5"/>
          <p:cNvPicPr/>
          <p:nvPr>
            <p:custDataLst>
              <p:tags r:id="rId3"/>
            </p:custDataLst>
          </p:nvPr>
        </p:nvPicPr>
        <p:blipFill>
          <a:blip r:embed="rId4"/>
          <a:stretch>
            <a:fillRect/>
          </a:stretch>
        </p:blipFill>
        <p:spPr>
          <a:xfrm>
            <a:off x="1691640" y="2060575"/>
            <a:ext cx="2207260" cy="1913890"/>
          </a:xfrm>
          <a:prstGeom prst="rect">
            <a:avLst/>
          </a:prstGeom>
          <a:noFill/>
          <a:ln w="9525">
            <a:noFill/>
          </a:ln>
        </p:spPr>
      </p:pic>
      <p:pic>
        <p:nvPicPr>
          <p:cNvPr id="101" name="图片 100"/>
          <p:cNvPicPr/>
          <p:nvPr/>
        </p:nvPicPr>
        <p:blipFill>
          <a:blip r:embed="rId5">
            <a:lum contrast="6000"/>
          </a:blip>
          <a:stretch>
            <a:fillRect/>
          </a:stretch>
        </p:blipFill>
        <p:spPr>
          <a:xfrm>
            <a:off x="4932045" y="1946910"/>
            <a:ext cx="2280285" cy="1909445"/>
          </a:xfrm>
          <a:prstGeom prst="rect">
            <a:avLst/>
          </a:prstGeom>
          <a:noFill/>
          <a:ln w="9525">
            <a:noFill/>
          </a:ln>
        </p:spPr>
      </p:pic>
      <p:pic>
        <p:nvPicPr>
          <p:cNvPr id="102" name="图片 101"/>
          <p:cNvPicPr/>
          <p:nvPr/>
        </p:nvPicPr>
        <p:blipFill>
          <a:blip r:embed="rId6"/>
          <a:stretch>
            <a:fillRect/>
          </a:stretch>
        </p:blipFill>
        <p:spPr>
          <a:xfrm>
            <a:off x="1691640" y="3962400"/>
            <a:ext cx="2207260" cy="1799590"/>
          </a:xfrm>
          <a:prstGeom prst="rect">
            <a:avLst/>
          </a:prstGeom>
          <a:noFill/>
          <a:ln w="9525">
            <a:noFill/>
          </a:ln>
        </p:spPr>
      </p:pic>
      <p:pic>
        <p:nvPicPr>
          <p:cNvPr id="103" name="图片 102"/>
          <p:cNvPicPr/>
          <p:nvPr/>
        </p:nvPicPr>
        <p:blipFill>
          <a:blip r:embed="rId7">
            <a:lum contrast="6000"/>
          </a:blip>
          <a:stretch>
            <a:fillRect/>
          </a:stretch>
        </p:blipFill>
        <p:spPr>
          <a:xfrm>
            <a:off x="4932045" y="3972560"/>
            <a:ext cx="2593340" cy="179895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104" name="文本框 103"/>
          <p:cNvSpPr txBox="1"/>
          <p:nvPr/>
        </p:nvSpPr>
        <p:spPr>
          <a:xfrm>
            <a:off x="1028700" y="1336675"/>
            <a:ext cx="6923405" cy="4154170"/>
          </a:xfrm>
          <a:prstGeom prst="rect">
            <a:avLst/>
          </a:prstGeom>
          <a:noFill/>
          <a:ln w="9525">
            <a:noFill/>
          </a:ln>
        </p:spPr>
        <p:txBody>
          <a:bodyPr wrap="square">
            <a:spAutoFit/>
          </a:bodyPr>
          <a:p>
            <a:r>
              <a:rPr lang="zh-CN" sz="2400">
                <a:ea typeface="宋体" panose="02010600030101010101" pitchFamily="2" charset="-122"/>
              </a:rPr>
              <a:t>一、齿轮传动的工作原理、特点、类型和应用</a:t>
            </a:r>
            <a:endParaRPr lang="en-US" sz="1100" b="0">
              <a:latin typeface="宋体" panose="02010600030101010101" pitchFamily="2" charset="-122"/>
              <a:ea typeface="宋体" panose="02010600030101010101" pitchFamily="2" charset="-122"/>
            </a:endParaRPr>
          </a:p>
          <a:p>
            <a:r>
              <a:rPr lang="en-US" b="0">
                <a:latin typeface="宋体" panose="02010600030101010101" pitchFamily="2" charset="-122"/>
                <a:ea typeface="宋体" panose="02010600030101010101" pitchFamily="2" charset="-122"/>
                <a:cs typeface="宋体" panose="02010600030101010101" pitchFamily="2" charset="-122"/>
              </a:rPr>
              <a:t>1</a:t>
            </a:r>
            <a:r>
              <a:rPr lang="zh-CN" b="0">
                <a:latin typeface="宋体" panose="02010600030101010101" pitchFamily="2" charset="-122"/>
                <a:ea typeface="宋体" panose="02010600030101010101" pitchFamily="2" charset="-122"/>
                <a:cs typeface="宋体" panose="02010600030101010101" pitchFamily="2" charset="-122"/>
              </a:rPr>
              <a:t>、齿轮传动的工作原理</a:t>
            </a:r>
            <a:endParaRPr lang="zh-CN" b="0">
              <a:latin typeface="宋体" panose="02010600030101010101" pitchFamily="2" charset="-122"/>
              <a:ea typeface="宋体" panose="02010600030101010101" pitchFamily="2" charset="-122"/>
              <a:cs typeface="宋体" panose="02010600030101010101" pitchFamily="2" charset="-122"/>
            </a:endParaRPr>
          </a:p>
          <a:p>
            <a:r>
              <a:rPr lang="en-US" altLang="zh-CN" b="0">
                <a:latin typeface="宋体" panose="02010600030101010101" pitchFamily="2" charset="-122"/>
                <a:ea typeface="宋体" panose="02010600030101010101" pitchFamily="2" charset="-122"/>
                <a:cs typeface="宋体" panose="02010600030101010101" pitchFamily="2" charset="-122"/>
              </a:rPr>
              <a:t>    </a:t>
            </a:r>
            <a:r>
              <a:rPr lang="zh-CN" altLang="en-US" b="0">
                <a:latin typeface="宋体" panose="02010600030101010101" pitchFamily="2" charset="-122"/>
                <a:ea typeface="宋体" panose="02010600030101010101" pitchFamily="2" charset="-122"/>
                <a:cs typeface="宋体" panose="02010600030101010101" pitchFamily="2" charset="-122"/>
              </a:rPr>
              <a:t>齿轮传动由主动齿轮、从动齿轮和机架组成，它是依靠主、从动齿轮轮齿直 接啮合来传递运动和动力的装置。</a:t>
            </a:r>
            <a:endParaRPr lang="zh-CN" altLang="en-US" b="0">
              <a:latin typeface="宋体" panose="02010600030101010101" pitchFamily="2" charset="-122"/>
              <a:ea typeface="宋体" panose="02010600030101010101" pitchFamily="2" charset="-122"/>
              <a:cs typeface="宋体" panose="02010600030101010101" pitchFamily="2" charset="-122"/>
            </a:endParaRPr>
          </a:p>
          <a:p>
            <a:endParaRPr lang="zh-CN" altLang="en-US" b="0">
              <a:latin typeface="宋体" panose="02010600030101010101" pitchFamily="2" charset="-122"/>
              <a:ea typeface="宋体" panose="02010600030101010101" pitchFamily="2" charset="-122"/>
              <a:cs typeface="宋体" panose="02010600030101010101" pitchFamily="2" charset="-122"/>
            </a:endParaRPr>
          </a:p>
          <a:p>
            <a:endParaRPr lang="zh-CN" altLang="en-US" b="0">
              <a:latin typeface="宋体" panose="02010600030101010101" pitchFamily="2" charset="-122"/>
              <a:ea typeface="宋体" panose="02010600030101010101" pitchFamily="2" charset="-122"/>
              <a:cs typeface="宋体" panose="02010600030101010101" pitchFamily="2" charset="-122"/>
            </a:endParaRPr>
          </a:p>
          <a:p>
            <a:r>
              <a:rPr lang="zh-CN" altLang="en-US" b="0">
                <a:latin typeface="宋体" panose="02010600030101010101" pitchFamily="2" charset="-122"/>
                <a:ea typeface="宋体" panose="02010600030101010101" pitchFamily="2" charset="-122"/>
                <a:cs typeface="宋体" panose="02010600030101010101" pitchFamily="2" charset="-122"/>
              </a:rPr>
              <a:t>2、齿轮传动的特点</a:t>
            </a:r>
            <a:endParaRPr lang="zh-CN" altLang="en-US" b="0">
              <a:latin typeface="宋体" panose="02010600030101010101" pitchFamily="2" charset="-122"/>
              <a:ea typeface="宋体" panose="02010600030101010101" pitchFamily="2" charset="-122"/>
              <a:cs typeface="宋体" panose="02010600030101010101" pitchFamily="2" charset="-122"/>
            </a:endParaRPr>
          </a:p>
          <a:p>
            <a:r>
              <a:rPr lang="en-US" altLang="zh-CN" b="0">
                <a:latin typeface="宋体" panose="02010600030101010101" pitchFamily="2" charset="-122"/>
                <a:ea typeface="宋体" panose="02010600030101010101" pitchFamily="2" charset="-122"/>
                <a:cs typeface="宋体" panose="02010600030101010101" pitchFamily="2" charset="-122"/>
              </a:rPr>
              <a:t>    </a:t>
            </a:r>
            <a:r>
              <a:rPr lang="zh-CN" altLang="en-US" b="0">
                <a:latin typeface="宋体" panose="02010600030101010101" pitchFamily="2" charset="-122"/>
                <a:ea typeface="宋体" panose="02010600030101010101" pitchFamily="2" charset="-122"/>
                <a:cs typeface="宋体" panose="02010600030101010101" pitchFamily="2" charset="-122"/>
              </a:rPr>
              <a:t>齿轮传动用来传递任意位置的</a:t>
            </a:r>
            <a:endParaRPr lang="zh-CN" altLang="en-US" b="0">
              <a:latin typeface="宋体" panose="02010600030101010101" pitchFamily="2" charset="-122"/>
              <a:ea typeface="宋体" panose="02010600030101010101" pitchFamily="2" charset="-122"/>
              <a:cs typeface="宋体" panose="02010600030101010101" pitchFamily="2" charset="-122"/>
            </a:endParaRPr>
          </a:p>
          <a:p>
            <a:r>
              <a:rPr lang="zh-CN" altLang="en-US" b="0">
                <a:latin typeface="宋体" panose="02010600030101010101" pitchFamily="2" charset="-122"/>
                <a:ea typeface="宋体" panose="02010600030101010101" pitchFamily="2" charset="-122"/>
                <a:cs typeface="宋体" panose="02010600030101010101" pitchFamily="2" charset="-122"/>
              </a:rPr>
              <a:t>两轴之间的运动和动力。齿轮传动</a:t>
            </a:r>
            <a:endParaRPr lang="zh-CN" altLang="en-US" b="0">
              <a:latin typeface="宋体" panose="02010600030101010101" pitchFamily="2" charset="-122"/>
              <a:ea typeface="宋体" panose="02010600030101010101" pitchFamily="2" charset="-122"/>
              <a:cs typeface="宋体" panose="02010600030101010101" pitchFamily="2" charset="-122"/>
            </a:endParaRPr>
          </a:p>
          <a:p>
            <a:r>
              <a:rPr lang="zh-CN" altLang="en-US" b="0">
                <a:latin typeface="宋体" panose="02010600030101010101" pitchFamily="2" charset="-122"/>
                <a:ea typeface="宋体" panose="02010600030101010101" pitchFamily="2" charset="-122"/>
                <a:cs typeface="宋体" panose="02010600030101010101" pitchFamily="2" charset="-122"/>
              </a:rPr>
              <a:t>平稳，传动比精确，工作可靠、效</a:t>
            </a:r>
            <a:endParaRPr lang="zh-CN" altLang="en-US" b="0">
              <a:latin typeface="宋体" panose="02010600030101010101" pitchFamily="2" charset="-122"/>
              <a:ea typeface="宋体" panose="02010600030101010101" pitchFamily="2" charset="-122"/>
              <a:cs typeface="宋体" panose="02010600030101010101" pitchFamily="2" charset="-122"/>
            </a:endParaRPr>
          </a:p>
          <a:p>
            <a:r>
              <a:rPr lang="zh-CN" altLang="en-US" b="0">
                <a:latin typeface="宋体" panose="02010600030101010101" pitchFamily="2" charset="-122"/>
                <a:ea typeface="宋体" panose="02010600030101010101" pitchFamily="2" charset="-122"/>
                <a:cs typeface="宋体" panose="02010600030101010101" pitchFamily="2" charset="-122"/>
              </a:rPr>
              <a:t>率高、寿命长，适用的功率，</a:t>
            </a:r>
            <a:endParaRPr lang="zh-CN" altLang="en-US" b="0">
              <a:latin typeface="宋体" panose="02010600030101010101" pitchFamily="2" charset="-122"/>
              <a:ea typeface="宋体" panose="02010600030101010101" pitchFamily="2" charset="-122"/>
              <a:cs typeface="宋体" panose="02010600030101010101" pitchFamily="2" charset="-122"/>
            </a:endParaRPr>
          </a:p>
          <a:p>
            <a:r>
              <a:rPr lang="zh-CN" altLang="en-US" b="0">
                <a:latin typeface="宋体" panose="02010600030101010101" pitchFamily="2" charset="-122"/>
                <a:ea typeface="宋体" panose="02010600030101010101" pitchFamily="2" charset="-122"/>
                <a:cs typeface="宋体" panose="02010600030101010101" pitchFamily="2" charset="-122"/>
              </a:rPr>
              <a:t>速度和尺寸范围大。</a:t>
            </a:r>
            <a:endParaRPr lang="zh-CN" altLang="en-US" b="0">
              <a:latin typeface="宋体" panose="02010600030101010101" pitchFamily="2" charset="-122"/>
              <a:ea typeface="宋体" panose="02010600030101010101" pitchFamily="2" charset="-122"/>
              <a:cs typeface="宋体" panose="02010600030101010101" pitchFamily="2" charset="-122"/>
            </a:endParaRPr>
          </a:p>
          <a:p>
            <a:endParaRPr lang="zh-CN" altLang="en-US" b="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descr="021a7080b8f55c0b415b627b8ca7b083_2009620839490"/>
          <p:cNvPicPr>
            <a:picLocks noChangeAspect="1"/>
          </p:cNvPicPr>
          <p:nvPr/>
        </p:nvPicPr>
        <p:blipFill>
          <a:blip r:embed="rId3"/>
          <a:srcRect l="1538"/>
          <a:stretch>
            <a:fillRect/>
          </a:stretch>
        </p:blipFill>
        <p:spPr>
          <a:xfrm>
            <a:off x="5147945" y="3284855"/>
            <a:ext cx="2804160" cy="1914525"/>
          </a:xfrm>
          <a:prstGeom prst="rect">
            <a:avLst/>
          </a:prstGeom>
        </p:spPr>
      </p:pic>
      <p:sp>
        <p:nvSpPr>
          <p:cNvPr id="6" name="文本框 5"/>
          <p:cNvSpPr txBox="1"/>
          <p:nvPr/>
        </p:nvSpPr>
        <p:spPr>
          <a:xfrm>
            <a:off x="5742305" y="4190365"/>
            <a:ext cx="749935" cy="368300"/>
          </a:xfrm>
          <a:prstGeom prst="rect">
            <a:avLst/>
          </a:prstGeom>
          <a:noFill/>
        </p:spPr>
        <p:txBody>
          <a:bodyPr wrap="square" rtlCol="0">
            <a:spAutoFit/>
          </a:bodyPr>
          <a:p>
            <a:r>
              <a:rPr lang="zh-CN" altLang="en-US" sz="1800" b="0">
                <a:solidFill>
                  <a:srgbClr val="FF0000"/>
                </a:solidFill>
              </a:rPr>
              <a:t>机架</a:t>
            </a:r>
            <a:endParaRPr lang="zh-CN" altLang="en-US" b="0">
              <a:solidFill>
                <a:srgbClr val="FF0000"/>
              </a:solidFill>
            </a:endParaRPr>
          </a:p>
        </p:txBody>
      </p:sp>
      <p:sp>
        <p:nvSpPr>
          <p:cNvPr id="7" name="文本框 6"/>
          <p:cNvSpPr txBox="1"/>
          <p:nvPr/>
        </p:nvSpPr>
        <p:spPr>
          <a:xfrm>
            <a:off x="5147945" y="3068955"/>
            <a:ext cx="1443990" cy="368300"/>
          </a:xfrm>
          <a:prstGeom prst="rect">
            <a:avLst/>
          </a:prstGeom>
          <a:noFill/>
        </p:spPr>
        <p:txBody>
          <a:bodyPr wrap="square" rtlCol="0">
            <a:spAutoFit/>
          </a:bodyPr>
          <a:p>
            <a:r>
              <a:rPr lang="en-US" altLang="zh-CN" sz="1800"/>
              <a:t> </a:t>
            </a:r>
            <a:r>
              <a:rPr lang="zh-CN" altLang="en-US" sz="1800" b="0">
                <a:solidFill>
                  <a:srgbClr val="FF0000"/>
                </a:solidFill>
              </a:rPr>
              <a:t>主动齿轮</a:t>
            </a:r>
            <a:endParaRPr lang="zh-CN" altLang="en-US" sz="1800" b="0">
              <a:solidFill>
                <a:srgbClr val="FF0000"/>
              </a:solidFill>
            </a:endParaRPr>
          </a:p>
        </p:txBody>
      </p:sp>
      <p:sp>
        <p:nvSpPr>
          <p:cNvPr id="8" name="文本框 7"/>
          <p:cNvSpPr txBox="1"/>
          <p:nvPr/>
        </p:nvSpPr>
        <p:spPr>
          <a:xfrm>
            <a:off x="6660515" y="3075940"/>
            <a:ext cx="1261745" cy="368300"/>
          </a:xfrm>
          <a:prstGeom prst="rect">
            <a:avLst/>
          </a:prstGeom>
          <a:noFill/>
        </p:spPr>
        <p:txBody>
          <a:bodyPr wrap="square" rtlCol="0">
            <a:spAutoFit/>
          </a:bodyPr>
          <a:p>
            <a:r>
              <a:rPr lang="zh-CN" altLang="en-US" sz="1800" b="0">
                <a:solidFill>
                  <a:srgbClr val="FF0000"/>
                </a:solidFill>
              </a:rPr>
              <a:t>传动齿轮</a:t>
            </a:r>
            <a:endParaRPr lang="zh-CN" altLang="en-US" sz="1800" b="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105" name="文本框 104"/>
          <p:cNvSpPr txBox="1"/>
          <p:nvPr/>
        </p:nvSpPr>
        <p:spPr>
          <a:xfrm>
            <a:off x="611505" y="1268730"/>
            <a:ext cx="5080000" cy="1291590"/>
          </a:xfrm>
          <a:prstGeom prst="rect">
            <a:avLst/>
          </a:prstGeom>
          <a:noFill/>
          <a:ln w="9525">
            <a:noFill/>
          </a:ln>
        </p:spPr>
        <p:txBody>
          <a:bodyPr wrap="square">
            <a:spAutoFit/>
          </a:bodyPr>
          <a:p>
            <a:r>
              <a:rPr lang="en-US">
                <a:latin typeface="宋体" panose="02010600030101010101" pitchFamily="2" charset="-122"/>
                <a:ea typeface="宋体" panose="02010600030101010101" pitchFamily="2" charset="-122"/>
              </a:rPr>
              <a:t> 3</a:t>
            </a:r>
            <a:r>
              <a:rPr lang="zh-CN">
                <a:ea typeface="宋体" panose="02010600030101010101" pitchFamily="2" charset="-122"/>
              </a:rPr>
              <a:t>、齿轮传动的类型和应用</a:t>
            </a:r>
            <a:endParaRPr lang="zh-CN">
              <a:ea typeface="宋体" panose="02010600030101010101" pitchFamily="2" charset="-122"/>
            </a:endParaRPr>
          </a:p>
          <a:p>
            <a:pPr>
              <a:buNone/>
            </a:pPr>
            <a:r>
              <a:rPr lang="en-US" altLang="zh-CN" sz="1800" b="0" dirty="0" smtClean="0">
                <a:sym typeface="+mn-ea"/>
              </a:rPr>
              <a:t> </a:t>
            </a:r>
            <a:r>
              <a:rPr lang="zh-CN" altLang="en-US" sz="1800" b="0" dirty="0" smtClean="0">
                <a:sym typeface="+mn-ea"/>
              </a:rPr>
              <a:t>根据轴线分类：（</a:t>
            </a:r>
            <a:r>
              <a:rPr lang="en-US" altLang="zh-CN" sz="1800" b="0" dirty="0" smtClean="0">
                <a:sym typeface="+mn-ea"/>
              </a:rPr>
              <a:t>1</a:t>
            </a:r>
            <a:r>
              <a:rPr lang="zh-CN" altLang="en-US" sz="1800" b="0" dirty="0" smtClean="0">
                <a:sym typeface="+mn-ea"/>
              </a:rPr>
              <a:t>）</a:t>
            </a:r>
            <a:r>
              <a:rPr lang="zh-CN" altLang="en-US" sz="1800" b="0" dirty="0" smtClean="0">
                <a:sym typeface="+mn-ea"/>
              </a:rPr>
              <a:t>平行轴齿轮传动</a:t>
            </a:r>
            <a:endParaRPr lang="zh-CN" altLang="en-US" sz="1800" b="0">
              <a:ea typeface="宋体" panose="02010600030101010101" pitchFamily="2" charset="-122"/>
            </a:endParaRPr>
          </a:p>
          <a:p>
            <a:pPr>
              <a:buNone/>
            </a:pPr>
            <a:endParaRPr lang="en-US" altLang="zh-CN" dirty="0" smtClean="0"/>
          </a:p>
          <a:p>
            <a:pPr>
              <a:buNone/>
            </a:pPr>
            <a:endParaRPr lang="zh-CN" altLang="en-US">
              <a:ea typeface="宋体" panose="02010600030101010101" pitchFamily="2" charset="-122"/>
            </a:endParaRPr>
          </a:p>
        </p:txBody>
      </p:sp>
      <p:pic>
        <p:nvPicPr>
          <p:cNvPr id="24578" name="Picture 2"/>
          <p:cNvPicPr>
            <a:picLocks noChangeAspect="1" noChangeArrowheads="1"/>
          </p:cNvPicPr>
          <p:nvPr/>
        </p:nvPicPr>
        <p:blipFill>
          <a:blip r:embed="rId3" cstate="print">
            <a:lum contrast="12000"/>
          </a:blip>
          <a:srcRect/>
          <a:stretch>
            <a:fillRect/>
          </a:stretch>
        </p:blipFill>
        <p:spPr bwMode="auto">
          <a:xfrm>
            <a:off x="778510" y="1988820"/>
            <a:ext cx="7443470" cy="1710055"/>
          </a:xfrm>
          <a:prstGeom prst="rect">
            <a:avLst/>
          </a:prstGeom>
          <a:noFill/>
          <a:ln w="9525">
            <a:noFill/>
            <a:miter lim="800000"/>
            <a:headEnd/>
            <a:tailEnd/>
          </a:ln>
        </p:spPr>
      </p:pic>
      <p:sp>
        <p:nvSpPr>
          <p:cNvPr id="2" name="文本框 1"/>
          <p:cNvSpPr txBox="1"/>
          <p:nvPr/>
        </p:nvSpPr>
        <p:spPr>
          <a:xfrm>
            <a:off x="778510" y="3860800"/>
            <a:ext cx="3954780" cy="368300"/>
          </a:xfrm>
          <a:prstGeom prst="rect">
            <a:avLst/>
          </a:prstGeom>
          <a:noFill/>
        </p:spPr>
        <p:txBody>
          <a:bodyPr wrap="none" rtlCol="0" anchor="t">
            <a:spAutoFit/>
          </a:bodyPr>
          <a:p>
            <a:r>
              <a:rPr lang="zh-CN" altLang="en-US" sz="1800" b="0" dirty="0" smtClean="0">
                <a:sym typeface="+mn-ea"/>
              </a:rPr>
              <a:t>根据轴线分类：（</a:t>
            </a:r>
            <a:r>
              <a:rPr lang="en-US" altLang="zh-CN" sz="1800" b="0" dirty="0" smtClean="0">
                <a:sym typeface="+mn-ea"/>
              </a:rPr>
              <a:t>2</a:t>
            </a:r>
            <a:r>
              <a:rPr lang="zh-CN" altLang="en-US" sz="1800" b="0" dirty="0" smtClean="0">
                <a:sym typeface="+mn-ea"/>
              </a:rPr>
              <a:t>）相交轴齿轮传动</a:t>
            </a:r>
            <a:endParaRPr lang="zh-CN" altLang="en-US" sz="1800" b="0" dirty="0" smtClean="0">
              <a:sym typeface="+mn-ea"/>
            </a:endParaRPr>
          </a:p>
        </p:txBody>
      </p:sp>
      <p:pic>
        <p:nvPicPr>
          <p:cNvPr id="25602" name="Picture 2"/>
          <p:cNvPicPr>
            <a:picLocks noChangeAspect="1" noChangeArrowheads="1"/>
          </p:cNvPicPr>
          <p:nvPr/>
        </p:nvPicPr>
        <p:blipFill>
          <a:blip r:embed="rId4" cstate="print"/>
          <a:srcRect/>
          <a:stretch>
            <a:fillRect/>
          </a:stretch>
        </p:blipFill>
        <p:spPr bwMode="auto">
          <a:xfrm>
            <a:off x="1018540" y="4290695"/>
            <a:ext cx="7035800" cy="172339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57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10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object 4"/>
          <p:cNvSpPr/>
          <p:nvPr/>
        </p:nvSpPr>
        <p:spPr>
          <a:xfrm>
            <a:off x="5245735" y="3899535"/>
            <a:ext cx="2482850" cy="1994535"/>
          </a:xfrm>
          <a:prstGeom prst="rect">
            <a:avLst/>
          </a:prstGeom>
          <a:blipFill>
            <a:blip r:embed="rId1" cstate="print"/>
            <a:stretch>
              <a:fillRect/>
            </a:stretch>
          </a:blipFill>
        </p:spPr>
        <p:txBody>
          <a:bodyPr wrap="square" lIns="0" tIns="0" rIns="0" bIns="0" rtlCol="0"/>
          <a:p/>
        </p:txBody>
      </p:sp>
      <p:pic>
        <p:nvPicPr>
          <p:cNvPr id="287747" name="图片 287746" descr="008ah"/>
          <p:cNvPicPr>
            <a:picLocks noChangeAspect="1"/>
          </p:cNvPicPr>
          <p:nvPr/>
        </p:nvPicPr>
        <p:blipFill>
          <a:blip r:embed="rId2">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3">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2" name="文本框 1"/>
          <p:cNvSpPr txBox="1"/>
          <p:nvPr/>
        </p:nvSpPr>
        <p:spPr>
          <a:xfrm>
            <a:off x="755650" y="1124585"/>
            <a:ext cx="3954780" cy="368300"/>
          </a:xfrm>
          <a:prstGeom prst="rect">
            <a:avLst/>
          </a:prstGeom>
          <a:noFill/>
        </p:spPr>
        <p:txBody>
          <a:bodyPr wrap="none" rtlCol="0" anchor="t">
            <a:spAutoFit/>
          </a:bodyPr>
          <a:p>
            <a:r>
              <a:rPr lang="zh-CN" altLang="en-US" sz="1800" b="0" dirty="0" smtClean="0">
                <a:sym typeface="+mn-ea"/>
              </a:rPr>
              <a:t>根据轴线分类：（</a:t>
            </a:r>
            <a:r>
              <a:rPr lang="en-US" altLang="zh-CN" sz="1800" b="0" dirty="0" smtClean="0">
                <a:sym typeface="+mn-ea"/>
              </a:rPr>
              <a:t>3</a:t>
            </a:r>
            <a:r>
              <a:rPr lang="zh-CN" altLang="en-US" sz="1800" b="0" dirty="0" smtClean="0">
                <a:sym typeface="+mn-ea"/>
              </a:rPr>
              <a:t>）交错轴齿轮传动</a:t>
            </a:r>
            <a:endParaRPr lang="zh-CN" altLang="en-US" sz="1800" b="0" dirty="0" smtClean="0">
              <a:sym typeface="+mn-ea"/>
            </a:endParaRPr>
          </a:p>
        </p:txBody>
      </p:sp>
      <p:pic>
        <p:nvPicPr>
          <p:cNvPr id="26626" name="Picture 2"/>
          <p:cNvPicPr>
            <a:picLocks noChangeAspect="1" noChangeArrowheads="1"/>
          </p:cNvPicPr>
          <p:nvPr/>
        </p:nvPicPr>
        <p:blipFill>
          <a:blip r:embed="rId4" cstate="print">
            <a:lum contrast="18000"/>
          </a:blip>
          <a:srcRect/>
          <a:stretch>
            <a:fillRect/>
          </a:stretch>
        </p:blipFill>
        <p:spPr bwMode="auto">
          <a:xfrm>
            <a:off x="1410335" y="1557020"/>
            <a:ext cx="6324600" cy="1760220"/>
          </a:xfrm>
          <a:prstGeom prst="rect">
            <a:avLst/>
          </a:prstGeom>
          <a:noFill/>
          <a:ln w="9525">
            <a:noFill/>
            <a:miter lim="800000"/>
            <a:headEnd/>
            <a:tailEnd/>
          </a:ln>
        </p:spPr>
      </p:pic>
      <p:sp>
        <p:nvSpPr>
          <p:cNvPr id="6" name="object 2"/>
          <p:cNvSpPr/>
          <p:nvPr/>
        </p:nvSpPr>
        <p:spPr>
          <a:xfrm>
            <a:off x="1254125" y="4081145"/>
            <a:ext cx="3632835" cy="1659890"/>
          </a:xfrm>
          <a:prstGeom prst="rect">
            <a:avLst/>
          </a:prstGeom>
          <a:blipFill>
            <a:blip r:embed="rId5" cstate="print"/>
            <a:stretch>
              <a:fillRect/>
            </a:stretch>
          </a:blipFill>
        </p:spPr>
        <p:txBody>
          <a:bodyPr wrap="square" lIns="0" tIns="0" rIns="0" bIns="0" rtlCol="0"/>
          <a:p/>
        </p:txBody>
      </p:sp>
      <p:sp>
        <p:nvSpPr>
          <p:cNvPr id="4" name="文本框 3"/>
          <p:cNvSpPr txBox="1"/>
          <p:nvPr/>
        </p:nvSpPr>
        <p:spPr>
          <a:xfrm>
            <a:off x="776605" y="3597910"/>
            <a:ext cx="6854190" cy="368300"/>
          </a:xfrm>
          <a:prstGeom prst="rect">
            <a:avLst/>
          </a:prstGeom>
          <a:noFill/>
        </p:spPr>
        <p:txBody>
          <a:bodyPr wrap="square" rtlCol="0" anchor="t">
            <a:spAutoFit/>
          </a:bodyPr>
          <a:p>
            <a:r>
              <a:rPr lang="zh-CN" altLang="en-US" sz="1800" b="0" dirty="0" smtClean="0">
                <a:sym typeface="+mn-ea"/>
              </a:rPr>
              <a:t>根据工作条件分类：（1）开式条件不好（2）闭式润滑良好</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66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2" grpId="0"/>
      <p:bldP spid="4" grpId="0"/>
      <p:bldP spid="6" grpId="0" bldLvl="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2" name="文本框 1"/>
          <p:cNvSpPr txBox="1"/>
          <p:nvPr/>
        </p:nvSpPr>
        <p:spPr>
          <a:xfrm>
            <a:off x="755650" y="1124585"/>
            <a:ext cx="7752080" cy="337185"/>
          </a:xfrm>
          <a:prstGeom prst="rect">
            <a:avLst/>
          </a:prstGeom>
          <a:noFill/>
        </p:spPr>
        <p:txBody>
          <a:bodyPr wrap="square" rtlCol="0" anchor="t">
            <a:spAutoFit/>
          </a:bodyPr>
          <a:p>
            <a:r>
              <a:rPr lang="zh-CN" altLang="en-US" sz="1600" b="0" dirty="0" smtClean="0">
                <a:sym typeface="+mn-ea"/>
              </a:rPr>
              <a:t>根据齿廓曲线分类：（</a:t>
            </a:r>
            <a:r>
              <a:rPr lang="en-US" altLang="zh-CN" sz="1600" b="0" dirty="0" smtClean="0">
                <a:sym typeface="+mn-ea"/>
              </a:rPr>
              <a:t>1</a:t>
            </a:r>
            <a:r>
              <a:rPr lang="zh-CN" altLang="en-US" sz="1600" b="0" dirty="0" smtClean="0">
                <a:sym typeface="+mn-ea"/>
              </a:rPr>
              <a:t>）渐开线齿轮传动（</a:t>
            </a:r>
            <a:r>
              <a:rPr lang="en-US" altLang="zh-CN" sz="1600" b="0" dirty="0" smtClean="0">
                <a:sym typeface="+mn-ea"/>
              </a:rPr>
              <a:t>2</a:t>
            </a:r>
            <a:r>
              <a:rPr lang="zh-CN" altLang="en-US" sz="1600" b="0" dirty="0" smtClean="0">
                <a:sym typeface="+mn-ea"/>
              </a:rPr>
              <a:t>）</a:t>
            </a:r>
            <a:r>
              <a:rPr sz="1600" b="0" spc="20" dirty="0">
                <a:latin typeface="微软雅黑" panose="020B0503020204020204" charset="-122"/>
                <a:cs typeface="微软雅黑" panose="020B0503020204020204" charset="-122"/>
                <a:sym typeface="+mn-ea"/>
              </a:rPr>
              <a:t>摆线齿轮传动</a:t>
            </a:r>
            <a:r>
              <a:rPr lang="zh-CN" sz="1600" b="0" spc="20" dirty="0">
                <a:latin typeface="微软雅黑" panose="020B0503020204020204" charset="-122"/>
                <a:cs typeface="微软雅黑" panose="020B0503020204020204" charset="-122"/>
                <a:sym typeface="+mn-ea"/>
              </a:rPr>
              <a:t>（</a:t>
            </a:r>
            <a:r>
              <a:rPr lang="en-US" altLang="zh-CN" sz="1600" b="0" spc="20" dirty="0">
                <a:latin typeface="微软雅黑" panose="020B0503020204020204" charset="-122"/>
                <a:cs typeface="微软雅黑" panose="020B0503020204020204" charset="-122"/>
                <a:sym typeface="+mn-ea"/>
              </a:rPr>
              <a:t>3</a:t>
            </a:r>
            <a:r>
              <a:rPr lang="zh-CN" sz="1600" b="0" spc="20" dirty="0">
                <a:latin typeface="微软雅黑" panose="020B0503020204020204" charset="-122"/>
                <a:cs typeface="微软雅黑" panose="020B0503020204020204" charset="-122"/>
                <a:sym typeface="+mn-ea"/>
              </a:rPr>
              <a:t>）</a:t>
            </a:r>
            <a:r>
              <a:rPr sz="1600" b="0" spc="20" dirty="0">
                <a:latin typeface="微软雅黑" panose="020B0503020204020204" charset="-122"/>
                <a:cs typeface="微软雅黑" panose="020B0503020204020204" charset="-122"/>
                <a:sym typeface="+mn-ea"/>
              </a:rPr>
              <a:t>圆弧齿轮传动</a:t>
            </a:r>
            <a:endParaRPr lang="zh-CN" sz="1600" b="0" spc="20" dirty="0" smtClean="0">
              <a:latin typeface="微软雅黑" panose="020B0503020204020204" charset="-122"/>
              <a:cs typeface="微软雅黑" panose="020B0503020204020204" charset="-122"/>
              <a:sym typeface="+mn-ea"/>
            </a:endParaRPr>
          </a:p>
        </p:txBody>
      </p:sp>
      <p:sp>
        <p:nvSpPr>
          <p:cNvPr id="9" name="object 9"/>
          <p:cNvSpPr/>
          <p:nvPr/>
        </p:nvSpPr>
        <p:spPr>
          <a:xfrm>
            <a:off x="971550" y="1722120"/>
            <a:ext cx="2140585" cy="1905000"/>
          </a:xfrm>
          <a:prstGeom prst="rect">
            <a:avLst/>
          </a:prstGeom>
          <a:blipFill>
            <a:blip r:embed="rId3" cstate="print"/>
            <a:stretch>
              <a:fillRect/>
            </a:stretch>
          </a:blipFill>
        </p:spPr>
        <p:txBody>
          <a:bodyPr wrap="square" lIns="0" tIns="0" rIns="0" bIns="0" rtlCol="0"/>
          <a:p/>
        </p:txBody>
      </p:sp>
      <p:sp>
        <p:nvSpPr>
          <p:cNvPr id="11" name="object 11"/>
          <p:cNvSpPr/>
          <p:nvPr/>
        </p:nvSpPr>
        <p:spPr>
          <a:xfrm>
            <a:off x="3780155" y="1786255"/>
            <a:ext cx="1662430" cy="1684020"/>
          </a:xfrm>
          <a:prstGeom prst="rect">
            <a:avLst/>
          </a:prstGeom>
          <a:blipFill>
            <a:blip r:embed="rId4" cstate="print"/>
            <a:stretch>
              <a:fillRect/>
            </a:stretch>
          </a:blipFill>
        </p:spPr>
        <p:txBody>
          <a:bodyPr wrap="square" lIns="0" tIns="0" rIns="0" bIns="0" rtlCol="0"/>
          <a:p/>
        </p:txBody>
      </p:sp>
      <p:sp>
        <p:nvSpPr>
          <p:cNvPr id="13" name="object 13"/>
          <p:cNvSpPr/>
          <p:nvPr/>
        </p:nvSpPr>
        <p:spPr>
          <a:xfrm>
            <a:off x="6301740" y="1845310"/>
            <a:ext cx="1567180" cy="1621790"/>
          </a:xfrm>
          <a:prstGeom prst="rect">
            <a:avLst/>
          </a:prstGeom>
          <a:blipFill>
            <a:blip r:embed="rId5" cstate="print"/>
            <a:stretch>
              <a:fillRect/>
            </a:stretch>
          </a:blipFill>
        </p:spPr>
        <p:txBody>
          <a:bodyPr wrap="square" lIns="0" tIns="0" rIns="0" bIns="0" rtlCol="0"/>
          <a:p/>
        </p:txBody>
      </p:sp>
      <p:sp>
        <p:nvSpPr>
          <p:cNvPr id="4" name="文本框 3"/>
          <p:cNvSpPr txBox="1"/>
          <p:nvPr/>
        </p:nvSpPr>
        <p:spPr>
          <a:xfrm>
            <a:off x="827405" y="3645535"/>
            <a:ext cx="7752080" cy="337185"/>
          </a:xfrm>
          <a:prstGeom prst="rect">
            <a:avLst/>
          </a:prstGeom>
          <a:noFill/>
        </p:spPr>
        <p:txBody>
          <a:bodyPr wrap="square" rtlCol="0" anchor="t">
            <a:spAutoFit/>
          </a:bodyPr>
          <a:p>
            <a:r>
              <a:rPr lang="zh-CN" altLang="en-US" sz="1600" b="0" dirty="0" smtClean="0">
                <a:sym typeface="+mn-ea"/>
              </a:rPr>
              <a:t>根据啮合方式分类：（</a:t>
            </a:r>
            <a:r>
              <a:rPr lang="en-US" altLang="zh-CN" sz="1600" b="0" dirty="0" smtClean="0">
                <a:sym typeface="+mn-ea"/>
              </a:rPr>
              <a:t>1</a:t>
            </a:r>
            <a:r>
              <a:rPr lang="zh-CN" altLang="en-US" sz="1600" b="0" dirty="0" smtClean="0">
                <a:sym typeface="+mn-ea"/>
              </a:rPr>
              <a:t>）外啮合齿轮传动（</a:t>
            </a:r>
            <a:r>
              <a:rPr lang="en-US" altLang="zh-CN" sz="1600" b="0" dirty="0" smtClean="0">
                <a:sym typeface="+mn-ea"/>
              </a:rPr>
              <a:t>2</a:t>
            </a:r>
            <a:r>
              <a:rPr lang="zh-CN" altLang="en-US" sz="1600" b="0" dirty="0" smtClean="0">
                <a:sym typeface="+mn-ea"/>
              </a:rPr>
              <a:t>）</a:t>
            </a:r>
            <a:r>
              <a:rPr lang="zh-CN" sz="1600" b="0" spc="20" dirty="0">
                <a:latin typeface="微软雅黑" panose="020B0503020204020204" charset="-122"/>
                <a:cs typeface="微软雅黑" panose="020B0503020204020204" charset="-122"/>
                <a:sym typeface="+mn-ea"/>
              </a:rPr>
              <a:t>内啮合</a:t>
            </a:r>
            <a:r>
              <a:rPr sz="1600" b="0" spc="20" dirty="0">
                <a:latin typeface="微软雅黑" panose="020B0503020204020204" charset="-122"/>
                <a:cs typeface="微软雅黑" panose="020B0503020204020204" charset="-122"/>
                <a:sym typeface="+mn-ea"/>
              </a:rPr>
              <a:t>传动</a:t>
            </a:r>
            <a:r>
              <a:rPr lang="zh-CN" sz="1600" b="0" spc="20" dirty="0">
                <a:latin typeface="微软雅黑" panose="020B0503020204020204" charset="-122"/>
                <a:cs typeface="微软雅黑" panose="020B0503020204020204" charset="-122"/>
                <a:sym typeface="+mn-ea"/>
              </a:rPr>
              <a:t>（</a:t>
            </a:r>
            <a:r>
              <a:rPr lang="en-US" altLang="zh-CN" sz="1600" b="0" spc="20" dirty="0">
                <a:latin typeface="微软雅黑" panose="020B0503020204020204" charset="-122"/>
                <a:cs typeface="微软雅黑" panose="020B0503020204020204" charset="-122"/>
                <a:sym typeface="+mn-ea"/>
              </a:rPr>
              <a:t>3</a:t>
            </a:r>
            <a:r>
              <a:rPr lang="zh-CN" sz="1600" b="0" spc="20" dirty="0">
                <a:latin typeface="微软雅黑" panose="020B0503020204020204" charset="-122"/>
                <a:cs typeface="微软雅黑" panose="020B0503020204020204" charset="-122"/>
                <a:sym typeface="+mn-ea"/>
              </a:rPr>
              <a:t>）</a:t>
            </a:r>
            <a:r>
              <a:rPr sz="1600" b="0" spc="20" dirty="0">
                <a:latin typeface="微软雅黑" panose="020B0503020204020204" charset="-122"/>
                <a:cs typeface="微软雅黑" panose="020B0503020204020204" charset="-122"/>
                <a:sym typeface="+mn-ea"/>
              </a:rPr>
              <a:t>齿轮</a:t>
            </a:r>
            <a:r>
              <a:rPr lang="zh-CN" sz="1600" b="0" spc="20" dirty="0">
                <a:latin typeface="微软雅黑" panose="020B0503020204020204" charset="-122"/>
                <a:cs typeface="微软雅黑" panose="020B0503020204020204" charset="-122"/>
                <a:sym typeface="+mn-ea"/>
              </a:rPr>
              <a:t>齿条</a:t>
            </a:r>
            <a:r>
              <a:rPr sz="1600" b="0" spc="20" dirty="0">
                <a:latin typeface="微软雅黑" panose="020B0503020204020204" charset="-122"/>
                <a:cs typeface="微软雅黑" panose="020B0503020204020204" charset="-122"/>
                <a:sym typeface="+mn-ea"/>
              </a:rPr>
              <a:t>传动</a:t>
            </a:r>
            <a:endParaRPr lang="zh-CN" sz="1600" b="0" spc="20" dirty="0" smtClean="0">
              <a:latin typeface="微软雅黑" panose="020B0503020204020204" charset="-122"/>
              <a:cs typeface="微软雅黑" panose="020B0503020204020204" charset="-122"/>
              <a:sym typeface="+mn-ea"/>
            </a:endParaRPr>
          </a:p>
        </p:txBody>
      </p:sp>
      <p:pic>
        <p:nvPicPr>
          <p:cNvPr id="106" name="图片 105"/>
          <p:cNvPicPr/>
          <p:nvPr/>
        </p:nvPicPr>
        <p:blipFill>
          <a:blip r:embed="rId6"/>
          <a:stretch>
            <a:fillRect/>
          </a:stretch>
        </p:blipFill>
        <p:spPr>
          <a:xfrm>
            <a:off x="1201420" y="4421505"/>
            <a:ext cx="1910715" cy="1304925"/>
          </a:xfrm>
          <a:prstGeom prst="rect">
            <a:avLst/>
          </a:prstGeom>
          <a:noFill/>
          <a:ln w="9525">
            <a:noFill/>
          </a:ln>
        </p:spPr>
      </p:pic>
      <p:pic>
        <p:nvPicPr>
          <p:cNvPr id="107" name="图片 106"/>
          <p:cNvPicPr/>
          <p:nvPr/>
        </p:nvPicPr>
        <p:blipFill>
          <a:blip r:embed="rId7"/>
          <a:stretch>
            <a:fillRect/>
          </a:stretch>
        </p:blipFill>
        <p:spPr>
          <a:xfrm>
            <a:off x="3806825" y="4392295"/>
            <a:ext cx="1661795" cy="1334135"/>
          </a:xfrm>
          <a:prstGeom prst="rect">
            <a:avLst/>
          </a:prstGeom>
          <a:noFill/>
          <a:ln w="9525">
            <a:noFill/>
          </a:ln>
        </p:spPr>
      </p:pic>
      <p:pic>
        <p:nvPicPr>
          <p:cNvPr id="108" name="图片 107"/>
          <p:cNvPicPr/>
          <p:nvPr/>
        </p:nvPicPr>
        <p:blipFill>
          <a:blip r:embed="rId8"/>
          <a:stretch>
            <a:fillRect/>
          </a:stretch>
        </p:blipFill>
        <p:spPr>
          <a:xfrm>
            <a:off x="6163310" y="4324985"/>
            <a:ext cx="1722120" cy="139763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2" grpId="0"/>
      <p:bldP spid="9" grpId="0" animBg="1"/>
      <p:bldP spid="11" grpId="0" animBg="1"/>
      <p:bldP spid="1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109" name="文本框 108"/>
          <p:cNvSpPr txBox="1"/>
          <p:nvPr/>
        </p:nvSpPr>
        <p:spPr>
          <a:xfrm>
            <a:off x="683895" y="1196975"/>
            <a:ext cx="7840980" cy="2122805"/>
          </a:xfrm>
          <a:prstGeom prst="rect">
            <a:avLst/>
          </a:prstGeom>
          <a:noFill/>
          <a:ln w="9525">
            <a:noFill/>
          </a:ln>
        </p:spPr>
        <p:txBody>
          <a:bodyPr wrap="square">
            <a:spAutoFit/>
          </a:bodyPr>
          <a:p>
            <a:r>
              <a:rPr lang="zh-CN" sz="2400">
                <a:ea typeface="宋体" panose="02010600030101010101" pitchFamily="2" charset="-122"/>
              </a:rPr>
              <a:t>二、渐开线齿轮各部分的名称与主要参数</a:t>
            </a:r>
            <a:endParaRPr lang="zh-CN" sz="2400">
              <a:ea typeface="宋体" panose="02010600030101010101" pitchFamily="2" charset="-122"/>
            </a:endParaRPr>
          </a:p>
          <a:p>
            <a:r>
              <a:rPr sz="1800" b="0" spc="5" dirty="0">
                <a:latin typeface="微软雅黑" panose="020B0503020204020204" charset="-122"/>
                <a:cs typeface="微软雅黑" panose="020B0503020204020204" charset="-122"/>
                <a:sym typeface="+mn-ea"/>
              </a:rPr>
              <a:t>1.</a:t>
            </a:r>
            <a:r>
              <a:rPr sz="1800" b="0" spc="-75" dirty="0">
                <a:latin typeface="微软雅黑" panose="020B0503020204020204" charset="-122"/>
                <a:cs typeface="微软雅黑" panose="020B0503020204020204" charset="-122"/>
                <a:sym typeface="+mn-ea"/>
              </a:rPr>
              <a:t> </a:t>
            </a:r>
            <a:r>
              <a:rPr sz="1800" b="0" spc="20" dirty="0">
                <a:latin typeface="微软雅黑" panose="020B0503020204020204" charset="-122"/>
                <a:cs typeface="微软雅黑" panose="020B0503020204020204" charset="-122"/>
                <a:sym typeface="+mn-ea"/>
              </a:rPr>
              <a:t>齿数</a:t>
            </a:r>
            <a:r>
              <a:rPr sz="1800" b="0" spc="15" dirty="0">
                <a:latin typeface="微软雅黑" panose="020B0503020204020204" charset="-122"/>
                <a:cs typeface="微软雅黑" panose="020B0503020204020204" charset="-122"/>
                <a:sym typeface="+mn-ea"/>
              </a:rPr>
              <a:t>（</a:t>
            </a:r>
            <a:r>
              <a:rPr sz="1800" b="0" i="1" spc="15" dirty="0">
                <a:latin typeface="Times New Roman" panose="02020603050405020304"/>
                <a:cs typeface="Times New Roman" panose="02020603050405020304"/>
                <a:sym typeface="+mn-ea"/>
              </a:rPr>
              <a:t>z</a:t>
            </a:r>
            <a:r>
              <a:rPr sz="1800" b="0" spc="15" dirty="0">
                <a:latin typeface="微软雅黑" panose="020B0503020204020204" charset="-122"/>
                <a:cs typeface="微软雅黑" panose="020B0503020204020204" charset="-122"/>
                <a:sym typeface="+mn-ea"/>
              </a:rPr>
              <a:t>）：</a:t>
            </a:r>
            <a:r>
              <a:rPr sz="1800" b="0" spc="20" dirty="0">
                <a:latin typeface="微软雅黑" panose="020B0503020204020204" charset="-122"/>
                <a:cs typeface="微软雅黑" panose="020B0503020204020204" charset="-122"/>
                <a:sym typeface="+mn-ea"/>
              </a:rPr>
              <a:t>齿轮整个圆周上，均匀分布的轮齿的总数</a:t>
            </a:r>
            <a:endParaRPr sz="1800" b="0" spc="20" dirty="0">
              <a:latin typeface="微软雅黑" panose="020B0503020204020204" charset="-122"/>
              <a:cs typeface="微软雅黑" panose="020B0503020204020204" charset="-122"/>
              <a:sym typeface="+mn-ea"/>
            </a:endParaRPr>
          </a:p>
          <a:p>
            <a:r>
              <a:rPr sz="1800" b="0" spc="5" dirty="0">
                <a:latin typeface="微软雅黑" panose="020B0503020204020204" charset="-122"/>
                <a:cs typeface="微软雅黑" panose="020B0503020204020204" charset="-122"/>
                <a:sym typeface="+mn-ea"/>
              </a:rPr>
              <a:t>2.</a:t>
            </a:r>
            <a:r>
              <a:rPr sz="1800" b="0" spc="-15" dirty="0">
                <a:latin typeface="微软雅黑" panose="020B0503020204020204" charset="-122"/>
                <a:cs typeface="微软雅黑" panose="020B0503020204020204" charset="-122"/>
                <a:sym typeface="+mn-ea"/>
              </a:rPr>
              <a:t> </a:t>
            </a:r>
            <a:r>
              <a:rPr sz="1800" b="0" spc="20" dirty="0">
                <a:latin typeface="微软雅黑" panose="020B0503020204020204" charset="-122"/>
                <a:cs typeface="微软雅黑" panose="020B0503020204020204" charset="-122"/>
                <a:sym typeface="+mn-ea"/>
              </a:rPr>
              <a:t>模数</a:t>
            </a:r>
            <a:r>
              <a:rPr sz="1800" b="0" spc="15" dirty="0">
                <a:latin typeface="微软雅黑" panose="020B0503020204020204" charset="-122"/>
                <a:cs typeface="微软雅黑" panose="020B0503020204020204" charset="-122"/>
                <a:sym typeface="+mn-ea"/>
              </a:rPr>
              <a:t>（</a:t>
            </a:r>
            <a:r>
              <a:rPr sz="1800" b="0" i="1" spc="15" dirty="0">
                <a:latin typeface="Times New Roman" panose="02020603050405020304"/>
                <a:cs typeface="Times New Roman" panose="02020603050405020304"/>
                <a:sym typeface="+mn-ea"/>
              </a:rPr>
              <a:t>m</a:t>
            </a:r>
            <a:r>
              <a:rPr sz="1800" b="0" spc="15" dirty="0">
                <a:latin typeface="微软雅黑" panose="020B0503020204020204" charset="-122"/>
                <a:cs typeface="微软雅黑" panose="020B0503020204020204" charset="-122"/>
                <a:sym typeface="+mn-ea"/>
              </a:rPr>
              <a:t>）：</a:t>
            </a:r>
            <a:r>
              <a:rPr sz="1800" b="0" spc="20" dirty="0">
                <a:latin typeface="微软雅黑" panose="020B0503020204020204" charset="-122"/>
                <a:cs typeface="微软雅黑" panose="020B0503020204020204" charset="-122"/>
                <a:sym typeface="+mn-ea"/>
              </a:rPr>
              <a:t>齿距</a:t>
            </a:r>
            <a:r>
              <a:rPr sz="1800" b="0" spc="-10" dirty="0">
                <a:latin typeface="微软雅黑" panose="020B0503020204020204" charset="-122"/>
                <a:cs typeface="微软雅黑" panose="020B0503020204020204" charset="-122"/>
                <a:sym typeface="+mn-ea"/>
              </a:rPr>
              <a:t> </a:t>
            </a:r>
            <a:r>
              <a:rPr sz="1800" b="0" i="1" spc="10" dirty="0">
                <a:latin typeface="Times New Roman" panose="02020603050405020304"/>
                <a:cs typeface="Times New Roman" panose="02020603050405020304"/>
                <a:sym typeface="+mn-ea"/>
              </a:rPr>
              <a:t>p</a:t>
            </a:r>
            <a:r>
              <a:rPr sz="1800" b="0" i="1" spc="-10" dirty="0">
                <a:latin typeface="Times New Roman" panose="02020603050405020304"/>
                <a:cs typeface="Times New Roman" panose="02020603050405020304"/>
                <a:sym typeface="+mn-ea"/>
              </a:rPr>
              <a:t> </a:t>
            </a:r>
            <a:r>
              <a:rPr sz="1800" b="0" spc="20" dirty="0">
                <a:latin typeface="微软雅黑" panose="020B0503020204020204" charset="-122"/>
                <a:cs typeface="微软雅黑" panose="020B0503020204020204" charset="-122"/>
                <a:sym typeface="+mn-ea"/>
              </a:rPr>
              <a:t>除以圆周率</a:t>
            </a:r>
            <a:r>
              <a:rPr sz="1800" b="0" spc="-15" dirty="0">
                <a:latin typeface="微软雅黑" panose="020B0503020204020204" charset="-122"/>
                <a:cs typeface="微软雅黑" panose="020B0503020204020204" charset="-122"/>
                <a:sym typeface="+mn-ea"/>
              </a:rPr>
              <a:t> </a:t>
            </a:r>
            <a:r>
              <a:rPr sz="1800" b="0" spc="10" dirty="0">
                <a:latin typeface="Times New Roman" panose="02020603050405020304"/>
                <a:cs typeface="Times New Roman" panose="02020603050405020304"/>
                <a:sym typeface="+mn-ea"/>
              </a:rPr>
              <a:t>π</a:t>
            </a:r>
            <a:r>
              <a:rPr sz="1800" b="0" spc="75" dirty="0">
                <a:latin typeface="Times New Roman" panose="02020603050405020304"/>
                <a:cs typeface="Times New Roman" panose="02020603050405020304"/>
                <a:sym typeface="+mn-ea"/>
              </a:rPr>
              <a:t> </a:t>
            </a:r>
            <a:r>
              <a:rPr sz="1800" b="0" spc="20" dirty="0">
                <a:latin typeface="微软雅黑" panose="020B0503020204020204" charset="-122"/>
                <a:cs typeface="微软雅黑" panose="020B0503020204020204" charset="-122"/>
                <a:sym typeface="+mn-ea"/>
              </a:rPr>
              <a:t>所得的商，单位为</a:t>
            </a:r>
            <a:r>
              <a:rPr sz="1800" b="0" spc="15" dirty="0">
                <a:latin typeface="Times New Roman" panose="02020603050405020304"/>
                <a:cs typeface="Times New Roman" panose="02020603050405020304"/>
                <a:sym typeface="+mn-ea"/>
              </a:rPr>
              <a:t>mm</a:t>
            </a:r>
            <a:r>
              <a:rPr lang="zh-CN" sz="1800" b="0" spc="15" dirty="0">
                <a:latin typeface="Times New Roman" panose="02020603050405020304"/>
                <a:cs typeface="Times New Roman" panose="02020603050405020304"/>
                <a:sym typeface="+mn-ea"/>
              </a:rPr>
              <a:t>，</a:t>
            </a:r>
            <a:r>
              <a:rPr sz="1800" b="0" dirty="0">
                <a:latin typeface="微软雅黑" panose="020B0503020204020204" charset="-122"/>
                <a:cs typeface="微软雅黑" panose="020B0503020204020204" charset="-122"/>
                <a:sym typeface="+mn-ea"/>
              </a:rPr>
              <a:t>相同齿数的齿轮，模数越大，齿轮的几何尺寸就越大</a:t>
            </a:r>
            <a:r>
              <a:rPr sz="1800" b="0" spc="-5" dirty="0">
                <a:latin typeface="微软雅黑" panose="020B0503020204020204" charset="-122"/>
                <a:cs typeface="微软雅黑" panose="020B0503020204020204" charset="-122"/>
                <a:sym typeface="+mn-ea"/>
              </a:rPr>
              <a:t>， </a:t>
            </a:r>
            <a:r>
              <a:rPr sz="1800" b="0" dirty="0">
                <a:latin typeface="微软雅黑" panose="020B0503020204020204" charset="-122"/>
                <a:cs typeface="微软雅黑" panose="020B0503020204020204" charset="-122"/>
                <a:sym typeface="+mn-ea"/>
              </a:rPr>
              <a:t>轮齿也越大，因此承载能力也越强</a:t>
            </a:r>
            <a:endParaRPr sz="1800" b="0" spc="15" dirty="0">
              <a:latin typeface="Times New Roman" panose="02020603050405020304"/>
              <a:cs typeface="Times New Roman" panose="02020603050405020304"/>
              <a:sym typeface="+mn-ea"/>
            </a:endParaRPr>
          </a:p>
          <a:p>
            <a:r>
              <a:rPr sz="1800" b="0" spc="5" dirty="0">
                <a:latin typeface="微软雅黑" panose="020B0503020204020204" charset="-122"/>
                <a:cs typeface="微软雅黑" panose="020B0503020204020204" charset="-122"/>
                <a:sym typeface="+mn-ea"/>
              </a:rPr>
              <a:t>3.</a:t>
            </a:r>
            <a:r>
              <a:rPr sz="1800" b="0" spc="-75" dirty="0">
                <a:latin typeface="微软雅黑" panose="020B0503020204020204" charset="-122"/>
                <a:cs typeface="微软雅黑" panose="020B0503020204020204" charset="-122"/>
                <a:sym typeface="+mn-ea"/>
              </a:rPr>
              <a:t> </a:t>
            </a:r>
            <a:r>
              <a:rPr sz="1800" b="0" spc="20" dirty="0">
                <a:latin typeface="微软雅黑" panose="020B0503020204020204" charset="-122"/>
                <a:cs typeface="微软雅黑" panose="020B0503020204020204" charset="-122"/>
                <a:sym typeface="+mn-ea"/>
              </a:rPr>
              <a:t>压力角</a:t>
            </a:r>
            <a:r>
              <a:rPr sz="1800" b="0" spc="15" dirty="0">
                <a:latin typeface="微软雅黑" panose="020B0503020204020204" charset="-122"/>
                <a:cs typeface="微软雅黑" panose="020B0503020204020204" charset="-122"/>
                <a:sym typeface="+mn-ea"/>
              </a:rPr>
              <a:t>（</a:t>
            </a:r>
            <a:r>
              <a:rPr sz="1800" b="0" i="1" spc="15" dirty="0">
                <a:latin typeface="Times New Roman" panose="02020603050405020304"/>
                <a:cs typeface="Times New Roman" panose="02020603050405020304"/>
                <a:sym typeface="+mn-ea"/>
              </a:rPr>
              <a:t>α</a:t>
            </a:r>
            <a:r>
              <a:rPr sz="1800" b="0" spc="15" dirty="0">
                <a:latin typeface="微软雅黑" panose="020B0503020204020204" charset="-122"/>
                <a:cs typeface="微软雅黑" panose="020B0503020204020204" charset="-122"/>
                <a:sym typeface="+mn-ea"/>
              </a:rPr>
              <a:t>）：</a:t>
            </a:r>
            <a:r>
              <a:rPr sz="1800" b="0" spc="20" dirty="0">
                <a:latin typeface="微软雅黑" panose="020B0503020204020204" charset="-122"/>
                <a:cs typeface="微软雅黑" panose="020B0503020204020204" charset="-122"/>
                <a:sym typeface="+mn-ea"/>
              </a:rPr>
              <a:t>齿轮运动方向与受力方向所夹的锐角</a:t>
            </a:r>
            <a:endParaRPr sz="1800" b="0">
              <a:latin typeface="微软雅黑" panose="020B0503020204020204" charset="-122"/>
              <a:cs typeface="微软雅黑" panose="020B0503020204020204" charset="-122"/>
            </a:endParaRPr>
          </a:p>
          <a:p>
            <a:endParaRPr sz="1800" b="0">
              <a:latin typeface="Times New Roman" panose="02020603050405020304"/>
              <a:cs typeface="Times New Roman" panose="02020603050405020304"/>
            </a:endParaRPr>
          </a:p>
          <a:p>
            <a:endParaRPr lang="zh-CN" altLang="en-US" sz="1800" b="0">
              <a:latin typeface="Times New Roman" panose="02020603050405020304"/>
              <a:ea typeface="宋体" panose="02010600030101010101" pitchFamily="2" charset="-122"/>
              <a:cs typeface="Times New Roman" panose="02020603050405020304"/>
            </a:endParaRPr>
          </a:p>
        </p:txBody>
      </p:sp>
      <p:sp>
        <p:nvSpPr>
          <p:cNvPr id="6" name="object 6"/>
          <p:cNvSpPr/>
          <p:nvPr/>
        </p:nvSpPr>
        <p:spPr>
          <a:xfrm>
            <a:off x="828040" y="3068955"/>
            <a:ext cx="2516505" cy="2590800"/>
          </a:xfrm>
          <a:prstGeom prst="rect">
            <a:avLst/>
          </a:prstGeom>
          <a:blipFill>
            <a:blip r:embed="rId3" cstate="print"/>
            <a:stretch>
              <a:fillRect/>
            </a:stretch>
          </a:blipFill>
        </p:spPr>
        <p:txBody>
          <a:bodyPr wrap="square" lIns="0" tIns="0" rIns="0" bIns="0" rtlCol="0"/>
          <a:p/>
        </p:txBody>
      </p:sp>
      <p:pic>
        <p:nvPicPr>
          <p:cNvPr id="2" name="图片 1"/>
          <p:cNvPicPr>
            <a:picLocks noChangeAspect="1"/>
          </p:cNvPicPr>
          <p:nvPr/>
        </p:nvPicPr>
        <p:blipFill>
          <a:blip r:embed="rId4"/>
          <a:stretch>
            <a:fillRect/>
          </a:stretch>
        </p:blipFill>
        <p:spPr>
          <a:xfrm>
            <a:off x="3564255" y="3860800"/>
            <a:ext cx="1419225" cy="885825"/>
          </a:xfrm>
          <a:prstGeom prst="rect">
            <a:avLst/>
          </a:prstGeom>
        </p:spPr>
      </p:pic>
      <p:pic>
        <p:nvPicPr>
          <p:cNvPr id="7" name="图片 6"/>
          <p:cNvPicPr>
            <a:picLocks noChangeAspect="1"/>
          </p:cNvPicPr>
          <p:nvPr/>
        </p:nvPicPr>
        <p:blipFill>
          <a:blip r:embed="rId5"/>
          <a:srcRect b="2399"/>
          <a:stretch>
            <a:fillRect/>
          </a:stretch>
        </p:blipFill>
        <p:spPr>
          <a:xfrm>
            <a:off x="5148580" y="2988310"/>
            <a:ext cx="2924175" cy="26866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109"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3496310" y="3229610"/>
            <a:ext cx="2151380" cy="398780"/>
          </a:xfrm>
          <a:prstGeom prst="rect">
            <a:avLst/>
          </a:prstGeom>
          <a:noFill/>
        </p:spPr>
        <p:txBody>
          <a:bodyPr wrap="none" rtlCol="0" anchor="t">
            <a:spAutoFit/>
          </a:bodyPr>
          <a:p>
            <a:r>
              <a:rPr dirty="0">
                <a:solidFill>
                  <a:srgbClr val="FFFFFF"/>
                </a:solidFill>
                <a:latin typeface="微软雅黑" panose="020B0503020204020204" charset="-122"/>
                <a:cs typeface="微软雅黑" panose="020B0503020204020204" charset="-122"/>
                <a:sym typeface="+mn-ea"/>
              </a:rPr>
              <a:t>V带安装注意事项</a:t>
            </a:r>
            <a:endParaRPr lang="zh-CN" altLang="en-US"/>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sp>
        <p:nvSpPr>
          <p:cNvPr id="109" name="文本框 108"/>
          <p:cNvSpPr txBox="1"/>
          <p:nvPr/>
        </p:nvSpPr>
        <p:spPr>
          <a:xfrm>
            <a:off x="1043940" y="1061720"/>
            <a:ext cx="7343775" cy="460375"/>
          </a:xfrm>
          <a:prstGeom prst="rect">
            <a:avLst/>
          </a:prstGeom>
          <a:noFill/>
          <a:ln w="9525">
            <a:noFill/>
          </a:ln>
        </p:spPr>
        <p:txBody>
          <a:bodyPr wrap="square">
            <a:spAutoFit/>
          </a:bodyPr>
          <a:p>
            <a:r>
              <a:rPr lang="zh-CN" sz="2400">
                <a:ea typeface="宋体" panose="02010600030101010101" pitchFamily="2" charset="-122"/>
              </a:rPr>
              <a:t>三、标准直齿圆柱齿轮的基本尺寸及其计算</a:t>
            </a:r>
            <a:endParaRPr lang="zh-CN" altLang="en-US" sz="2400">
              <a:ea typeface="宋体" panose="02010600030101010101" pitchFamily="2" charset="-122"/>
            </a:endParaRPr>
          </a:p>
        </p:txBody>
      </p:sp>
      <p:grpSp>
        <p:nvGrpSpPr>
          <p:cNvPr id="95235" name="组合 2"/>
          <p:cNvGrpSpPr/>
          <p:nvPr/>
        </p:nvGrpSpPr>
        <p:grpSpPr>
          <a:xfrm>
            <a:off x="1393825" y="1565275"/>
            <a:ext cx="6151880" cy="4221116"/>
            <a:chOff x="2195" y="2466"/>
            <a:chExt cx="10010" cy="7524"/>
          </a:xfrm>
        </p:grpSpPr>
        <p:pic>
          <p:nvPicPr>
            <p:cNvPr id="95236" name="图片 48131" descr="7026"/>
            <p:cNvPicPr>
              <a:picLocks noChangeAspect="1"/>
            </p:cNvPicPr>
            <p:nvPr/>
          </p:nvPicPr>
          <p:blipFill>
            <a:blip r:embed="rId3"/>
            <a:stretch>
              <a:fillRect/>
            </a:stretch>
          </p:blipFill>
          <p:spPr>
            <a:xfrm>
              <a:off x="2195" y="2466"/>
              <a:ext cx="10010" cy="6931"/>
            </a:xfrm>
            <a:prstGeom prst="rect">
              <a:avLst/>
            </a:prstGeom>
            <a:noFill/>
            <a:ln w="9525">
              <a:noFill/>
            </a:ln>
          </p:spPr>
        </p:pic>
        <p:sp>
          <p:nvSpPr>
            <p:cNvPr id="95237" name="文本框 1"/>
            <p:cNvSpPr txBox="1"/>
            <p:nvPr/>
          </p:nvSpPr>
          <p:spPr>
            <a:xfrm>
              <a:off x="4915" y="9443"/>
              <a:ext cx="5005" cy="547"/>
            </a:xfrm>
            <a:prstGeom prst="rect">
              <a:avLst/>
            </a:prstGeom>
            <a:noFill/>
            <a:ln w="9525">
              <a:noFill/>
            </a:ln>
          </p:spPr>
          <p:txBody>
            <a:bodyPr wrap="square" anchor="t" anchorCtr="0">
              <a:spAutoFit/>
            </a:bodyPr>
            <a:p>
              <a:r>
                <a:rPr lang="zh-CN" altLang="en-US" sz="1400" b="1">
                  <a:latin typeface="Arial" panose="020B0604020202020204" pitchFamily="34" charset="0"/>
                  <a:ea typeface="华文楷体" pitchFamily="2" charset="-122"/>
                </a:rPr>
                <a:t>直齿圆柱外齿轮的部分轮齿</a:t>
              </a:r>
              <a:endParaRPr lang="zh-CN" altLang="en-US" sz="1400" b="1">
                <a:latin typeface="Arial" panose="020B0604020202020204" pitchFamily="34" charset="0"/>
                <a:ea typeface="华文楷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5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8195" name="组合 287753"/>
          <p:cNvGrpSpPr/>
          <p:nvPr/>
        </p:nvGrpSpPr>
        <p:grpSpPr>
          <a:xfrm>
            <a:off x="0" y="115888"/>
            <a:ext cx="9144000" cy="936625"/>
            <a:chOff x="0" y="73"/>
            <a:chExt cx="5760" cy="590"/>
          </a:xfrm>
        </p:grpSpPr>
        <p:sp>
          <p:nvSpPr>
            <p:cNvPr id="81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8197" name="组合 287755"/>
            <p:cNvGrpSpPr/>
            <p:nvPr/>
          </p:nvGrpSpPr>
          <p:grpSpPr>
            <a:xfrm>
              <a:off x="0" y="73"/>
              <a:ext cx="5760" cy="590"/>
              <a:chOff x="0" y="0"/>
              <a:chExt cx="5760" cy="646"/>
            </a:xfrm>
          </p:grpSpPr>
          <p:sp>
            <p:nvSpPr>
              <p:cNvPr id="81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1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82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82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82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5" name="矩形 4"/>
          <p:cNvSpPr/>
          <p:nvPr/>
        </p:nvSpPr>
        <p:spPr>
          <a:xfrm>
            <a:off x="2195830" y="287020"/>
            <a:ext cx="4752975" cy="404813"/>
          </a:xfrm>
          <a:prstGeom prst="rect">
            <a:avLst/>
          </a:prstGeom>
          <a:noFill/>
          <a:ln w="9525">
            <a:noFill/>
          </a:ln>
        </p:spPr>
        <p:txBody>
          <a:bodyPr anchor="b" anchorCtr="0"/>
          <a:p>
            <a:r>
              <a:rPr lang="zh-CN" sz="2400">
                <a:solidFill>
                  <a:srgbClr val="FFFF00"/>
                </a:solidFill>
                <a:latin typeface="Arial" panose="020B0604020202020204" pitchFamily="34" charset="0"/>
                <a:ea typeface="黑体" panose="02010609060101010101" pitchFamily="2" charset="-122"/>
              </a:rPr>
              <a:t>模块六</a:t>
            </a:r>
            <a:r>
              <a:rPr lang="en-US" altLang="zh-CN" sz="2400">
                <a:solidFill>
                  <a:srgbClr val="FFFF00"/>
                </a:solidFill>
                <a:latin typeface="Arial" panose="020B0604020202020204" pitchFamily="34" charset="0"/>
                <a:ea typeface="黑体" panose="02010609060101010101" pitchFamily="2" charset="-122"/>
              </a:rPr>
              <a:t>  </a:t>
            </a:r>
            <a:r>
              <a:rPr lang="zh-CN" altLang="en-US" sz="2400">
                <a:solidFill>
                  <a:srgbClr val="FFFF00"/>
                </a:solidFill>
                <a:latin typeface="Arial" panose="020B0604020202020204" pitchFamily="34" charset="0"/>
                <a:ea typeface="黑体" panose="02010609060101010101" pitchFamily="2" charset="-122"/>
              </a:rPr>
              <a:t>机械传动</a:t>
            </a:r>
            <a:r>
              <a:rPr lang="en-US" altLang="zh-CN" sz="2400">
                <a:solidFill>
                  <a:srgbClr val="FFFF00"/>
                </a:solidFill>
                <a:latin typeface="Arial" panose="020B0604020202020204" pitchFamily="34" charset="0"/>
                <a:ea typeface="黑体" panose="02010609060101010101" pitchFamily="2" charset="-122"/>
              </a:rPr>
              <a:t>  6-4 </a:t>
            </a:r>
            <a:r>
              <a:rPr lang="zh-CN" altLang="en-US" sz="2400">
                <a:solidFill>
                  <a:srgbClr val="FFFF00"/>
                </a:solidFill>
                <a:latin typeface="Arial" panose="020B0604020202020204" pitchFamily="34" charset="0"/>
                <a:ea typeface="黑体" panose="02010609060101010101" pitchFamily="2" charset="-122"/>
              </a:rPr>
              <a:t>齿轮</a:t>
            </a:r>
            <a:r>
              <a:rPr lang="zh-CN" altLang="en-US" sz="2400">
                <a:solidFill>
                  <a:srgbClr val="FFFF00"/>
                </a:solidFill>
                <a:latin typeface="Arial" panose="020B0604020202020204" pitchFamily="34" charset="0"/>
                <a:ea typeface="黑体" panose="02010609060101010101" pitchFamily="2" charset="-122"/>
              </a:rPr>
              <a:t>传动</a:t>
            </a:r>
            <a:endParaRPr lang="zh-CN" altLang="en-US" sz="2400">
              <a:solidFill>
                <a:srgbClr val="FFFF00"/>
              </a:solidFill>
              <a:latin typeface="Arial" panose="020B0604020202020204" pitchFamily="34" charset="0"/>
              <a:ea typeface="黑体" panose="02010609060101010101" pitchFamily="2" charset="-122"/>
            </a:endParaRPr>
          </a:p>
        </p:txBody>
      </p:sp>
      <p:pic>
        <p:nvPicPr>
          <p:cNvPr id="110" name="图片 109"/>
          <p:cNvPicPr/>
          <p:nvPr/>
        </p:nvPicPr>
        <p:blipFill>
          <a:blip r:embed="rId3"/>
          <a:stretch>
            <a:fillRect/>
          </a:stretch>
        </p:blipFill>
        <p:spPr>
          <a:xfrm>
            <a:off x="1115695" y="1700530"/>
            <a:ext cx="7022465" cy="399478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5" grpId="0"/>
    </p:bldLst>
  </p:timing>
</p:sld>
</file>

<file path=ppt/tags/tag1.xml><?xml version="1.0" encoding="utf-8"?>
<p:tagLst xmlns:p="http://schemas.openxmlformats.org/presentationml/2006/main">
  <p:tag name="KSO_WM_UNIT_PLACING_PICTURE_USER_VIEWPORT" val="{&quot;height&quot;:7560,&quot;width&quot;:6840}"/>
</p:tagLst>
</file>

<file path=ppt/tags/tag2.xml><?xml version="1.0" encoding="utf-8"?>
<p:tagLst xmlns:p="http://schemas.openxmlformats.org/presentationml/2006/main">
  <p:tag name="TABLE_ENDDRAG_ORIGIN_RECT" val="97*115"/>
  <p:tag name="TABLE_ENDDRAG_RECT" val="269*308*97*115"/>
</p:tagLst>
</file>

<file path=ppt/tags/tag3.xml><?xml version="1.0" encoding="utf-8"?>
<p:tagLst xmlns:p="http://schemas.openxmlformats.org/presentationml/2006/main">
  <p:tag name="COMMONDATA" val="eyJoZGlkIjoiMjA5ODQyMDQxMTAxMTg5MjE1OWJjODBmMDk2OWY4ZmE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2087</Words>
  <Application>WPS 演示</Application>
  <PresentationFormat>在屏幕上显示</PresentationFormat>
  <Paragraphs>218</Paragraphs>
  <Slides>16</Slides>
  <Notes>13</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16</vt:i4>
      </vt:variant>
    </vt:vector>
  </HeadingPairs>
  <TitlesOfParts>
    <vt:vector size="31" baseType="lpstr">
      <vt:lpstr>Arial</vt:lpstr>
      <vt:lpstr>宋体</vt:lpstr>
      <vt:lpstr>Wingdings</vt:lpstr>
      <vt:lpstr>楷体_GB2312</vt:lpstr>
      <vt:lpstr>新宋体</vt:lpstr>
      <vt:lpstr>黑体</vt:lpstr>
      <vt:lpstr>微软雅黑</vt:lpstr>
      <vt:lpstr>Times New Roman</vt:lpstr>
      <vt:lpstr>Times New Roman</vt:lpstr>
      <vt:lpstr>华文楷体</vt:lpstr>
      <vt:lpstr>Wingdings</vt:lpstr>
      <vt:lpstr>Arial Unicode MS</vt:lpstr>
      <vt:lpstr>默认设计模板</vt:lpstr>
      <vt:lpstr>2_默认设计模板</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胡君</dc:creator>
  <cp:lastModifiedBy>WPS_1606719979</cp:lastModifiedBy>
  <cp:revision>335</cp:revision>
  <dcterms:created xsi:type="dcterms:W3CDTF">2011-08-04T15:40:00Z</dcterms:created>
  <dcterms:modified xsi:type="dcterms:W3CDTF">2022-07-17T00:06:41Z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E12AFA64CE3F490D8B3001C758BDA158</vt:lpwstr>
  </property>
</Properties>
</file>