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sldIdLst>
    <p:sldId id="279" r:id="rId5"/>
    <p:sldId id="285" r:id="rId7"/>
    <p:sldId id="280" r:id="rId8"/>
    <p:sldId id="286" r:id="rId9"/>
    <p:sldId id="288" r:id="rId10"/>
    <p:sldId id="287" r:id="rId11"/>
    <p:sldId id="289" r:id="rId12"/>
    <p:sldId id="290" r:id="rId13"/>
    <p:sldId id="291" r:id="rId14"/>
    <p:sldId id="292" r:id="rId15"/>
    <p:sldId id="293" r:id="rId16"/>
    <p:sldId id="28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tags" Target="../tags/tag1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8-1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液压传动概述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五、液压传动的基本概念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7405" y="3429000"/>
            <a:ext cx="684593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2800"/>
              </a:lnSpc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流量连续性原理</a:t>
            </a:r>
            <a:endParaRPr lang="zh-CN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>
              <a:lnSpc>
                <a:spcPts val="2800"/>
              </a:lnSpc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密封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单位时间内流体通过任意截面的液体质量相等，即流量相等。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2022-07-17_225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1856105"/>
            <a:ext cx="2997835" cy="1509395"/>
          </a:xfrm>
          <a:prstGeom prst="rect">
            <a:avLst/>
          </a:prstGeom>
        </p:spPr>
      </p:pic>
      <p:pic>
        <p:nvPicPr>
          <p:cNvPr id="9" name="图片 8" descr="2022-07-17_2259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65" y="1858645"/>
            <a:ext cx="2929255" cy="1529715"/>
          </a:xfrm>
          <a:prstGeom prst="rect">
            <a:avLst/>
          </a:prstGeom>
        </p:spPr>
      </p:pic>
      <p:pic>
        <p:nvPicPr>
          <p:cNvPr id="10" name="图片 9" descr="2022-07-17_2256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510" y="4220845"/>
            <a:ext cx="2087880" cy="1553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260" y="1232535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五、液压传动的基本概念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4970" y="1772920"/>
            <a:ext cx="8566785" cy="1424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00" marR="55880" indent="215900">
              <a:lnSpc>
                <a:spcPts val="2600"/>
              </a:lnSpc>
              <a:spcBef>
                <a:spcPts val="9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课堂练习：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已知小活塞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面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sz="1800" b="0" spc="15" baseline="-2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=1.13X10</a:t>
            </a:r>
            <a:r>
              <a:rPr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-4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</a:t>
            </a:r>
            <a:r>
              <a:rPr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大活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塞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面积 </a:t>
            </a:r>
            <a:r>
              <a:rPr sz="1800" b="0" spc="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sz="1800" b="0" spc="22" baseline="-2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800" b="0" spc="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=9.62X10</a:t>
            </a:r>
            <a:r>
              <a:rPr sz="1800" b="0" spc="22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-4</a:t>
            </a:r>
            <a:r>
              <a:rPr sz="1800" b="0" spc="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</a:t>
            </a:r>
            <a:r>
              <a:rPr sz="1800" b="0" spc="22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800" b="0" spc="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油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管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的横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截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面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积A</a:t>
            </a:r>
            <a:r>
              <a:rPr sz="1800" b="0" spc="15" baseline="-2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=0.13X10</a:t>
            </a:r>
            <a:r>
              <a:rPr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-4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</a:t>
            </a:r>
            <a:r>
              <a:rPr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假定施加载小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塞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的力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15" baseline="-2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=5.78X10</a:t>
            </a:r>
            <a:r>
              <a:rPr sz="1800" b="0" spc="15" baseline="2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N，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试问能顶起多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的重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zh-CN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假定小活塞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速度为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0.2m/s，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试求大 活塞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的上升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速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度和油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管</a:t>
            </a:r>
            <a:r>
              <a:rPr sz="18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的平均</a:t>
            </a:r>
            <a:r>
              <a:rPr sz="18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</a:t>
            </a:r>
            <a:r>
              <a:rPr sz="18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速。</a:t>
            </a:r>
            <a:endParaRPr lang="zh-CN" altLang="en-US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4"/>
          <p:cNvSpPr/>
          <p:nvPr/>
        </p:nvSpPr>
        <p:spPr>
          <a:xfrm>
            <a:off x="2771775" y="3227070"/>
            <a:ext cx="4029075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17_211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1772920"/>
            <a:ext cx="7389495" cy="3369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20220717_202309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59430" y="1485265"/>
            <a:ext cx="5180965" cy="407289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94970" y="2276475"/>
            <a:ext cx="2610485" cy="22872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6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一、液压传动的工作原理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755015" y="1844675"/>
            <a:ext cx="7061835" cy="820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67360">
              <a:lnSpc>
                <a:spcPct val="150000"/>
              </a:lnSpc>
              <a:spcBef>
                <a:spcPts val="100"/>
              </a:spcBef>
            </a:pPr>
            <a:r>
              <a:rPr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液压传动是以</a:t>
            </a:r>
            <a:r>
              <a:rPr lang="zh-CN"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液体</a:t>
            </a:r>
            <a:r>
              <a:rPr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作为工作介质，并利用</a:t>
            </a:r>
            <a:r>
              <a:rPr sz="1750" spc="50" dirty="0">
                <a:latin typeface="宋体" panose="02010600030101010101" pitchFamily="2" charset="-122"/>
                <a:cs typeface="宋体" panose="02010600030101010101" pitchFamily="2" charset="-122"/>
              </a:rPr>
              <a:t>液</a:t>
            </a:r>
            <a:r>
              <a:rPr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体的压力来传递</a:t>
            </a:r>
            <a:r>
              <a:rPr sz="1750" dirty="0">
                <a:latin typeface="宋体" panose="02010600030101010101" pitchFamily="2" charset="-122"/>
                <a:cs typeface="宋体" panose="02010600030101010101" pitchFamily="2" charset="-122"/>
              </a:rPr>
              <a:t>动力和进行控制的一种传动方式。</a:t>
            </a:r>
            <a:endParaRPr sz="1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2022-07-17_210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2644140"/>
            <a:ext cx="7193915" cy="3479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1770" y="4004945"/>
            <a:ext cx="484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负</a:t>
            </a:r>
            <a:endParaRPr lang="zh-CN" altLang="en-US"/>
          </a:p>
          <a:p>
            <a:r>
              <a:rPr lang="zh-CN" altLang="en-US"/>
              <a:t>载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二、液压传动系统的组成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" name="图片 4" descr="2022-07-17_212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276475"/>
            <a:ext cx="8053070" cy="213804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7405" y="4940935"/>
            <a:ext cx="1120775" cy="509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机械能</a:t>
            </a: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转</a:t>
            </a:r>
            <a:endParaRPr sz="1550" spc="3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550" spc="2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50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液压</a:t>
            </a: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1775" y="4935220"/>
            <a:ext cx="1424305" cy="742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控制液体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压力、流量、</a:t>
            </a:r>
            <a:endParaRPr sz="1550" spc="3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50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动方向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4435" y="4948555"/>
            <a:ext cx="1143635" cy="509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液压能</a:t>
            </a: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转</a:t>
            </a:r>
            <a:endParaRPr sz="1550" spc="3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550" spc="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机械能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4660" y="4935220"/>
            <a:ext cx="1078230" cy="509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保护</a:t>
            </a: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系统</a:t>
            </a:r>
            <a:r>
              <a:rPr sz="15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1550" spc="25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1550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常</a:t>
            </a:r>
            <a:r>
              <a:rPr sz="1550" spc="30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一、液压传动的工作原理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899160" y="1786890"/>
            <a:ext cx="1681480" cy="41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67360">
              <a:lnSpc>
                <a:spcPct val="150000"/>
              </a:lnSpc>
              <a:spcBef>
                <a:spcPts val="100"/>
              </a:spcBef>
            </a:pPr>
            <a:r>
              <a:rPr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液压</a:t>
            </a:r>
            <a:r>
              <a:rPr lang="zh-CN" sz="1750" spc="35" dirty="0">
                <a:latin typeface="宋体" panose="02010600030101010101" pitchFamily="2" charset="-122"/>
                <a:cs typeface="宋体" panose="02010600030101010101" pitchFamily="2" charset="-122"/>
              </a:rPr>
              <a:t>千斤顶</a:t>
            </a:r>
            <a:endParaRPr lang="zh-CN" sz="1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94970" y="2420620"/>
            <a:ext cx="3666490" cy="329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4"/>
          <p:cNvSpPr/>
          <p:nvPr/>
        </p:nvSpPr>
        <p:spPr>
          <a:xfrm>
            <a:off x="4572000" y="1696085"/>
            <a:ext cx="3423920" cy="262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9" name="图片 8" descr="2022-07-17_2208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465" y="5013325"/>
            <a:ext cx="3906520" cy="7607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47495" y="5774055"/>
            <a:ext cx="153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工作原理图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5790" y="4436745"/>
            <a:ext cx="1915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泵的吸油过程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5735" y="4436745"/>
            <a:ext cx="1760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泵的压油过程</a:t>
            </a:r>
            <a:endParaRPr lang="zh-CN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三、液压传动系统的图形符号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467360" y="1844040"/>
            <a:ext cx="368681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67360">
              <a:lnSpc>
                <a:spcPct val="150000"/>
              </a:lnSpc>
              <a:spcBef>
                <a:spcPts val="100"/>
              </a:spcBef>
            </a:pP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磨床工作台液</a:t>
            </a:r>
            <a:r>
              <a:rPr spc="10" dirty="0">
                <a:latin typeface="等线" panose="02010600030101010101" charset="-122"/>
                <a:cs typeface="等线" panose="02010600030101010101" charset="-122"/>
                <a:sym typeface="+mn-ea"/>
              </a:rPr>
              <a:t>压</a:t>
            </a: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传动</a:t>
            </a:r>
            <a:r>
              <a:rPr spc="10" dirty="0">
                <a:latin typeface="等线" panose="02010600030101010101" charset="-122"/>
                <a:cs typeface="等线" panose="02010600030101010101" charset="-122"/>
                <a:sym typeface="+mn-ea"/>
              </a:rPr>
              <a:t>系</a:t>
            </a: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统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785110" y="2392045"/>
            <a:ext cx="3573145" cy="370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文本框 9"/>
          <p:cNvSpPr txBox="1"/>
          <p:nvPr/>
        </p:nvSpPr>
        <p:spPr>
          <a:xfrm>
            <a:off x="1561465" y="3175000"/>
            <a:ext cx="490220" cy="1765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结构示意图</a:t>
            </a:r>
            <a:endParaRPr lang="zh-CN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三、液压传动系统的图形符号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467360" y="1844040"/>
            <a:ext cx="37788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67360">
              <a:lnSpc>
                <a:spcPct val="150000"/>
              </a:lnSpc>
              <a:spcBef>
                <a:spcPts val="100"/>
              </a:spcBef>
            </a:pP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磨床工作台液</a:t>
            </a:r>
            <a:r>
              <a:rPr spc="10" dirty="0">
                <a:latin typeface="等线" panose="02010600030101010101" charset="-122"/>
                <a:cs typeface="等线" panose="02010600030101010101" charset="-122"/>
                <a:sym typeface="+mn-ea"/>
              </a:rPr>
              <a:t>压</a:t>
            </a: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传动</a:t>
            </a:r>
            <a:r>
              <a:rPr spc="10" dirty="0">
                <a:latin typeface="等线" panose="02010600030101010101" charset="-122"/>
                <a:cs typeface="等线" panose="02010600030101010101" charset="-122"/>
                <a:sym typeface="+mn-ea"/>
              </a:rPr>
              <a:t>系</a:t>
            </a:r>
            <a:r>
              <a:rPr spc="30" dirty="0">
                <a:latin typeface="等线" panose="02010600030101010101" charset="-122"/>
                <a:cs typeface="等线" panose="02010600030101010101" charset="-122"/>
                <a:sym typeface="+mn-ea"/>
              </a:rPr>
              <a:t>统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308860" y="2251710"/>
            <a:ext cx="3378835" cy="3829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6012180" y="2564765"/>
            <a:ext cx="24288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1-</a:t>
            </a:r>
            <a:r>
              <a:rPr lang="zh-CN" altLang="en-US"/>
              <a:t>油箱；</a:t>
            </a:r>
            <a:endParaRPr lang="zh-CN" altLang="en-US"/>
          </a:p>
          <a:p>
            <a:r>
              <a:rPr lang="en-US" altLang="zh-CN"/>
              <a:t>2-</a:t>
            </a:r>
            <a:r>
              <a:rPr lang="zh-CN" altLang="en-US"/>
              <a:t>滤油器；</a:t>
            </a:r>
            <a:endParaRPr lang="zh-CN" altLang="en-US"/>
          </a:p>
          <a:p>
            <a:r>
              <a:rPr lang="en-US" altLang="zh-CN"/>
              <a:t>3-</a:t>
            </a:r>
            <a:r>
              <a:rPr lang="zh-CN" altLang="en-US"/>
              <a:t>液压泵；</a:t>
            </a:r>
            <a:endParaRPr lang="zh-CN" altLang="en-US"/>
          </a:p>
          <a:p>
            <a:r>
              <a:rPr lang="en-US" altLang="zh-CN"/>
              <a:t>4-</a:t>
            </a:r>
            <a:r>
              <a:rPr lang="zh-CN" altLang="en-US"/>
              <a:t>节流阀；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</a:t>
            </a:r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11</a:t>
            </a:r>
            <a:r>
              <a:rPr lang="zh-CN" altLang="en-US"/>
              <a:t>、</a:t>
            </a:r>
            <a:r>
              <a:rPr lang="en-US" altLang="zh-CN"/>
              <a:t>14-</a:t>
            </a:r>
            <a:r>
              <a:rPr lang="zh-CN" altLang="en-US"/>
              <a:t>油管；</a:t>
            </a:r>
            <a:endParaRPr lang="zh-CN" altLang="en-US"/>
          </a:p>
          <a:p>
            <a:r>
              <a:rPr lang="en-US" altLang="zh-CN"/>
              <a:t>6-</a:t>
            </a:r>
            <a:r>
              <a:rPr lang="zh-CN" altLang="en-US"/>
              <a:t>手动换向阀；</a:t>
            </a:r>
            <a:endParaRPr lang="zh-CN" altLang="en-US"/>
          </a:p>
          <a:p>
            <a:r>
              <a:rPr lang="en-US" altLang="zh-CN"/>
              <a:t>8-</a:t>
            </a:r>
            <a:r>
              <a:rPr lang="zh-CN" altLang="en-US"/>
              <a:t>液压缸；</a:t>
            </a:r>
            <a:endParaRPr lang="zh-CN" altLang="en-US"/>
          </a:p>
          <a:p>
            <a:r>
              <a:rPr lang="en-US" altLang="zh-CN"/>
              <a:t>9-</a:t>
            </a:r>
            <a:r>
              <a:rPr lang="zh-CN" altLang="en-US"/>
              <a:t>活塞；</a:t>
            </a:r>
            <a:endParaRPr lang="zh-CN" altLang="en-US"/>
          </a:p>
          <a:p>
            <a:r>
              <a:rPr lang="en-US" altLang="zh-CN"/>
              <a:t>10-</a:t>
            </a:r>
            <a:r>
              <a:rPr lang="zh-CN" altLang="en-US"/>
              <a:t>工作台；</a:t>
            </a:r>
            <a:endParaRPr lang="zh-CN" altLang="en-US"/>
          </a:p>
          <a:p>
            <a:r>
              <a:rPr lang="en-US" altLang="zh-CN"/>
              <a:t>12-</a:t>
            </a:r>
            <a:r>
              <a:rPr lang="zh-CN" altLang="en-US"/>
              <a:t>操纵手柄；</a:t>
            </a:r>
            <a:endParaRPr lang="zh-CN" altLang="en-US"/>
          </a:p>
          <a:p>
            <a:r>
              <a:rPr lang="en-US" altLang="zh-CN"/>
              <a:t>13-</a:t>
            </a:r>
            <a:r>
              <a:rPr lang="zh-CN" altLang="en-US"/>
              <a:t>溢流阀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1465" y="3175000"/>
            <a:ext cx="490220" cy="2058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用图形符号绘制</a:t>
            </a:r>
            <a:endParaRPr lang="zh-CN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四、液压传动的特点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5015" y="1858010"/>
            <a:ext cx="734758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2400"/>
              </a:lnSpc>
            </a:pP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液压传动与机械传动、电气传动等相比，具有如下特点。</a:t>
            </a:r>
            <a:endParaRPr lang="zh-CN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优点：</a:t>
            </a: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1、可实现无极调节；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2、能传递较大的功率；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3、易于实现过载保护</a:t>
            </a:r>
            <a:r>
              <a:rPr lang="zh-CN" alt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4、易于实现标准化、系列化和通用化；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en-US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5、易于实现“机—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电—液—光”一体化控制。</a:t>
            </a:r>
            <a:endParaRPr lang="zh-CN" sz="1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zh-CN" sz="1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缺点：</a:t>
            </a: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1、易泄漏，传动效率低，传动比不如机械传动准确；2、液压元件结构精密，制造精度较高，给使用和维修带来一定困难；3、对油温变化比较敏感，不易在温度很高或很低的条件下工作；</a:t>
            </a:r>
            <a:r>
              <a:rPr lang="en-US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4</a:t>
            </a:r>
            <a:r>
              <a:rPr lang="zh-CN" sz="1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、系统发生故障时，原因不易查明，且工作介质被污染后，会造成液压元件阀芯卡死等现象，使系统不能正常工作。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五、液压传动的基本概念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5015" y="3771900"/>
            <a:ext cx="6845935" cy="808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2800"/>
              </a:lnSpc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静压传递原理（帕斯卡原理）</a:t>
            </a:r>
            <a:endParaRPr lang="zh-CN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>
              <a:lnSpc>
                <a:spcPts val="2800"/>
              </a:lnSpc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密封容器内静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止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液体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任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意一点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压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力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将</a:t>
            </a:r>
            <a:r>
              <a:rPr spc="2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等</a:t>
            </a:r>
            <a:r>
              <a:rPr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值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传递到液体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各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点。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2022-07-17_2227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830705"/>
            <a:ext cx="1962150" cy="1250950"/>
          </a:xfrm>
          <a:prstGeom prst="rect">
            <a:avLst/>
          </a:prstGeom>
        </p:spPr>
      </p:pic>
      <p:pic>
        <p:nvPicPr>
          <p:cNvPr id="5" name="图片 4" descr="2022-07-17_2228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1924685"/>
            <a:ext cx="2924810" cy="139827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859720" y="3081389"/>
            <a:ext cx="3176905" cy="770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ts val="1930"/>
              </a:lnSpc>
              <a:spcBef>
                <a:spcPts val="125"/>
              </a:spcBef>
            </a:pPr>
            <a:r>
              <a:rPr sz="160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en-US" sz="160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600" b="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液体压力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1600" b="0" spc="-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1900"/>
              </a:lnSpc>
              <a:spcBef>
                <a:spcPts val="80"/>
              </a:spcBef>
            </a:pPr>
            <a:r>
              <a:rPr sz="1600" spc="-2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sz="1600" spc="-2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600" b="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液体受到的外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位为</a:t>
            </a:r>
            <a:r>
              <a:rPr sz="1600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600" b="0" spc="-3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1600" b="0" spc="-3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1900"/>
              </a:lnSpc>
              <a:spcBef>
                <a:spcPts val="80"/>
              </a:spcBef>
            </a:pPr>
            <a:r>
              <a:rPr sz="160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sz="160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600" b="0" spc="-2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承压面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</a:t>
            </a:r>
            <a:r>
              <a:rPr sz="1600"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1600"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㎡。</a:t>
            </a:r>
            <a:endParaRPr sz="1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2022-07-17_2236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4580890"/>
            <a:ext cx="2122805" cy="1556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849*2977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WPS 演示</Application>
  <PresentationFormat>在屏幕上显示</PresentationFormat>
  <Paragraphs>141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楷体_GB2312</vt:lpstr>
      <vt:lpstr>黑体</vt:lpstr>
      <vt:lpstr>微软雅黑</vt:lpstr>
      <vt:lpstr>等线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353</cp:revision>
  <dcterms:created xsi:type="dcterms:W3CDTF">2011-08-04T15:40:00Z</dcterms:created>
  <dcterms:modified xsi:type="dcterms:W3CDTF">2022-07-18T07:00:06Z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87F3041A65064998AD2BD9C501E4A101</vt:lpwstr>
  </property>
</Properties>
</file>