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15"/>
  </p:handoutMasterIdLst>
  <p:sldIdLst>
    <p:sldId id="279" r:id="rId5"/>
    <p:sldId id="280" r:id="rId7"/>
    <p:sldId id="290" r:id="rId8"/>
    <p:sldId id="289" r:id="rId9"/>
    <p:sldId id="288" r:id="rId10"/>
    <p:sldId id="287" r:id="rId11"/>
    <p:sldId id="286" r:id="rId12"/>
    <p:sldId id="285" r:id="rId13"/>
    <p:sldId id="284" r:id="rId14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6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0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908175" y="1844675"/>
            <a:ext cx="5257800" cy="36664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6-2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链传动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2877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19250" y="1341120"/>
            <a:ext cx="58997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生产生活中的一些常用链传动的机械设备。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2915920" y="3795395"/>
            <a:ext cx="2915920" cy="2188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1619250" y="2150110"/>
            <a:ext cx="2529840" cy="1645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5076190" y="2181860"/>
            <a:ext cx="2404110" cy="1613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55650" y="1124585"/>
            <a:ext cx="7585710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一、链传动的工作原理、特点、类型和应用</a:t>
            </a:r>
            <a:endParaRPr lang="zh-CN" sz="2400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zh-CN" altLang="en-US">
                <a:ea typeface="宋体" panose="02010600030101010101" pitchFamily="2" charset="-122"/>
              </a:rPr>
              <a:t>、工作原理：</a:t>
            </a:r>
            <a:r>
              <a:rPr lang="zh-CN" altLang="en-US" b="0">
                <a:ea typeface="宋体" panose="02010600030101010101" pitchFamily="2" charset="-122"/>
              </a:rPr>
              <a:t>链传动由主动链轮、从动链轮和绕在链轮上的环形链条组成,以链条作为中 间挠性件,靠链条与链轮轮齿的啮合来传递平行轴间的运动和动力。</a:t>
            </a:r>
            <a:endParaRPr lang="zh-CN" altLang="en-US" b="0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、链传动的特点</a:t>
            </a:r>
            <a:r>
              <a:rPr lang="zh-CN" altLang="en-US" b="0">
                <a:ea typeface="宋体" panose="02010600030101010101" pitchFamily="2" charset="-122"/>
              </a:rPr>
              <a:t>（优点和缺点）</a:t>
            </a:r>
            <a:endParaRPr lang="zh-CN" altLang="en-US" b="0">
              <a:ea typeface="宋体" panose="02010600030101010101" pitchFamily="2" charset="-122"/>
            </a:endParaRPr>
          </a:p>
          <a:p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829" t="2951"/>
          <a:stretch>
            <a:fillRect/>
          </a:stretch>
        </p:blipFill>
        <p:spPr>
          <a:xfrm>
            <a:off x="2267585" y="3284855"/>
            <a:ext cx="3577590" cy="23768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83260" y="131064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>
                <a:ea typeface="宋体" panose="02010600030101010101" pitchFamily="2" charset="-122"/>
              </a:rPr>
              <a:t>3.链条的</a:t>
            </a:r>
            <a:r>
              <a:rPr lang="zh-CN">
                <a:ea typeface="宋体" panose="02010600030101010101" pitchFamily="2" charset="-122"/>
                <a:sym typeface="+mn-ea"/>
              </a:rPr>
              <a:t>应用</a:t>
            </a:r>
            <a:r>
              <a:rPr lang="zh-CN">
                <a:ea typeface="宋体" panose="02010600030101010101" pitchFamily="2" charset="-122"/>
              </a:rPr>
              <a:t>和</a:t>
            </a:r>
            <a:r>
              <a:rPr lang="zh-CN">
                <a:ea typeface="宋体" panose="02010600030101010101" pitchFamily="2" charset="-122"/>
                <a:sym typeface="+mn-ea"/>
              </a:rPr>
              <a:t>类型</a:t>
            </a:r>
            <a:endParaRPr lang="zh-CN" altLang="en-US"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9430" y="1701165"/>
            <a:ext cx="1811020" cy="1251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" name="文本框 1"/>
          <p:cNvSpPr txBox="1"/>
          <p:nvPr/>
        </p:nvSpPr>
        <p:spPr>
          <a:xfrm>
            <a:off x="841375" y="2794000"/>
            <a:ext cx="490220" cy="1614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按用途不同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35785" y="2392680"/>
            <a:ext cx="17868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传动链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起重链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牵引链</a:t>
            </a:r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1410335" y="2484120"/>
            <a:ext cx="346710" cy="206121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object 4"/>
          <p:cNvSpPr/>
          <p:nvPr/>
        </p:nvSpPr>
        <p:spPr>
          <a:xfrm>
            <a:off x="3131820" y="2997200"/>
            <a:ext cx="1738630" cy="1185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2"/>
          <p:cNvSpPr/>
          <p:nvPr/>
        </p:nvSpPr>
        <p:spPr>
          <a:xfrm>
            <a:off x="3018790" y="4408805"/>
            <a:ext cx="1893570" cy="826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文本框 7"/>
          <p:cNvSpPr txBox="1"/>
          <p:nvPr/>
        </p:nvSpPr>
        <p:spPr>
          <a:xfrm>
            <a:off x="5147945" y="2868930"/>
            <a:ext cx="490220" cy="1291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主要类型</a:t>
            </a:r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5652135" y="2825115"/>
            <a:ext cx="241935" cy="132588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82335" y="2682240"/>
            <a:ext cx="9785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滚子链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齿形链</a:t>
            </a:r>
            <a:endParaRPr lang="zh-CN" altLang="en-US"/>
          </a:p>
        </p:txBody>
      </p:sp>
      <p:sp>
        <p:nvSpPr>
          <p:cNvPr id="12" name="object 6"/>
          <p:cNvSpPr/>
          <p:nvPr/>
        </p:nvSpPr>
        <p:spPr>
          <a:xfrm rot="19860000">
            <a:off x="6844030" y="2556510"/>
            <a:ext cx="1330325" cy="690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object 2"/>
          <p:cNvSpPr/>
          <p:nvPr/>
        </p:nvSpPr>
        <p:spPr>
          <a:xfrm rot="20040000">
            <a:off x="6774815" y="3945890"/>
            <a:ext cx="1579245" cy="889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5" grpId="0"/>
      <p:bldP spid="2" grpId="0"/>
      <p:bldP spid="5" grpId="0" animBg="1"/>
      <p:bldP spid="4" grpId="0"/>
      <p:bldP spid="9" grpId="0" animBg="1"/>
      <p:bldP spid="6" grpId="0" animBg="1"/>
      <p:bldP spid="7" grpId="0" animBg="1"/>
      <p:bldP spid="8" grpId="0"/>
      <p:bldP spid="10" grpId="0" animBg="1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971550" y="129921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>
                <a:ea typeface="宋体" panose="02010600030101010101" pitchFamily="2" charset="-122"/>
              </a:rPr>
              <a:t>滚子链结构与类型（</a:t>
            </a:r>
            <a:r>
              <a:rPr lang="zh-CN">
                <a:ea typeface="宋体" panose="02010600030101010101" pitchFamily="2" charset="-122"/>
                <a:sym typeface="+mn-ea"/>
              </a:rPr>
              <a:t>三</a:t>
            </a:r>
            <a:r>
              <a:rPr lang="zh-CN">
                <a:ea typeface="宋体" panose="02010600030101010101" pitchFamily="2" charset="-122"/>
              </a:rPr>
              <a:t>排链与</a:t>
            </a:r>
            <a:r>
              <a:rPr lang="zh-CN">
                <a:ea typeface="宋体" panose="02010600030101010101" pitchFamily="2" charset="-122"/>
                <a:sym typeface="+mn-ea"/>
              </a:rPr>
              <a:t>双</a:t>
            </a:r>
            <a:r>
              <a:rPr lang="zh-CN">
                <a:ea typeface="宋体" panose="02010600030101010101" pitchFamily="2" charset="-122"/>
              </a:rPr>
              <a:t>排链）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2061210"/>
            <a:ext cx="3369310" cy="215138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915920" y="4293235"/>
            <a:ext cx="2718435" cy="1626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" name="object 2"/>
          <p:cNvSpPr/>
          <p:nvPr/>
        </p:nvSpPr>
        <p:spPr>
          <a:xfrm>
            <a:off x="5076190" y="2065655"/>
            <a:ext cx="2769235" cy="2004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5" grpId="0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115695" y="1268730"/>
            <a:ext cx="7195820" cy="3984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3000"/>
              </a:lnSpc>
            </a:pPr>
            <a:r>
              <a:rPr lang="zh-CN" sz="2400">
                <a:ea typeface="宋体" panose="02010600030101010101" pitchFamily="2" charset="-122"/>
              </a:rPr>
              <a:t>二、链传动的传动比</a:t>
            </a:r>
            <a:endParaRPr lang="zh-CN" sz="1100" b="0"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b="0">
                <a:ea typeface="宋体" panose="02010600030101010101" pitchFamily="2" charset="-122"/>
              </a:rPr>
              <a:t>    </a:t>
            </a:r>
            <a:r>
              <a:rPr lang="zh-CN" b="0">
                <a:ea typeface="宋体" panose="02010600030101010101" pitchFamily="2" charset="-122"/>
              </a:rPr>
              <a:t>在链传动中,主动链轮的齿数为 z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b="0">
                <a:ea typeface="宋体" panose="02010600030101010101" pitchFamily="2" charset="-122"/>
              </a:rPr>
              <a:t>,转速为 n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b="0">
                <a:ea typeface="宋体" panose="02010600030101010101" pitchFamily="2" charset="-122"/>
              </a:rPr>
              <a:t>,从动链轮的齿数为 Z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b="0">
                <a:ea typeface="宋体" panose="02010600030101010101" pitchFamily="2" charset="-122"/>
              </a:rPr>
              <a:t>,转速为n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b="0">
                <a:ea typeface="宋体" panose="02010600030101010101" pitchFamily="2" charset="-122"/>
              </a:rPr>
              <a:t>。则传动比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 i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=n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/n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=Z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/z</a:t>
            </a:r>
            <a:r>
              <a:rPr lang="en-US" b="0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sz="1200" b="0"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sz="2400">
                <a:ea typeface="宋体" panose="02010600030101010101" pitchFamily="2" charset="-122"/>
              </a:rPr>
              <a:t>三、链传动的主要失效形式</a:t>
            </a:r>
            <a:endParaRPr lang="zh-CN" sz="1100" b="0"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b="0">
                <a:ea typeface="宋体" panose="02010600030101010101" pitchFamily="2" charset="-122"/>
              </a:rPr>
              <a:t>    </a:t>
            </a:r>
            <a:r>
              <a:rPr lang="zh-CN" b="0">
                <a:ea typeface="宋体" panose="02010600030101010101" pitchFamily="2" charset="-122"/>
              </a:rPr>
              <a:t>链传动的主要失效形式有链板的疲劳断裂,套筒、滚子的疲劳点蚀,销轴和套 筒胶合,链条脱落和链条过载拉断等</a:t>
            </a:r>
            <a:endParaRPr lang="zh-CN" b="0"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sz="2400">
                <a:ea typeface="宋体" panose="02010600030101010101" pitchFamily="2" charset="-122"/>
              </a:rPr>
              <a:t>四、链传动的安装与维护</a:t>
            </a:r>
            <a:endParaRPr lang="zh-CN" sz="2400">
              <a:ea typeface="宋体" panose="02010600030101010101" pitchFamily="2" charset="-122"/>
            </a:endParaRPr>
          </a:p>
          <a:p>
            <a:pPr marL="318135" indent="-305435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318135" algn="l"/>
              </a:tabLst>
            </a:pPr>
            <a:r>
              <a:rPr b="0" spc="4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两链轮的中心距可以调整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b="0" spc="4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增大中心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距</a:t>
            </a:r>
            <a:endParaRPr b="0">
              <a:latin typeface="微软雅黑" panose="020B0503020204020204" charset="-122"/>
              <a:cs typeface="微软雅黑" panose="020B0503020204020204" charset="-122"/>
            </a:endParaRPr>
          </a:p>
          <a:p>
            <a:pPr marL="318135" indent="-30543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18135" algn="l"/>
              </a:tabLst>
            </a:pPr>
            <a:r>
              <a:rPr b="0" spc="4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两链轮的中心距不可以调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整</a:t>
            </a:r>
            <a:endParaRPr b="0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b="0"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左右箭头 7"/>
          <p:cNvSpPr/>
          <p:nvPr/>
        </p:nvSpPr>
        <p:spPr>
          <a:xfrm>
            <a:off x="4211955" y="4797425"/>
            <a:ext cx="720090" cy="2882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1640" y="2123440"/>
            <a:ext cx="2310130" cy="163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5" name="文本框 104"/>
          <p:cNvSpPr txBox="1"/>
          <p:nvPr/>
        </p:nvSpPr>
        <p:spPr>
          <a:xfrm>
            <a:off x="1619250" y="1268730"/>
            <a:ext cx="76866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b="0">
                <a:ea typeface="宋体" panose="02010600030101010101" pitchFamily="2" charset="-122"/>
              </a:rPr>
              <a:t>链传动张紧方法有：调整中心距或采用张紧轮张紧</a:t>
            </a:r>
            <a:endParaRPr lang="en-US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22120" y="4149090"/>
            <a:ext cx="2279650" cy="162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2" name="图片 1"/>
          <p:cNvPicPr/>
          <p:nvPr/>
        </p:nvPicPr>
        <p:blipFill>
          <a:blip r:embed="rId5"/>
          <a:stretch>
            <a:fillRect/>
          </a:stretch>
        </p:blipFill>
        <p:spPr>
          <a:xfrm>
            <a:off x="5053330" y="4149725"/>
            <a:ext cx="2310130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6"/>
          <a:stretch>
            <a:fillRect/>
          </a:stretch>
        </p:blipFill>
        <p:spPr>
          <a:xfrm>
            <a:off x="5076190" y="2131060"/>
            <a:ext cx="2287270" cy="1626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326890" y="4293235"/>
            <a:ext cx="490220" cy="14852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利用张紧轮</a:t>
            </a:r>
            <a:endParaRPr lang="zh-CN" altLang="en-US"/>
          </a:p>
        </p:txBody>
      </p:sp>
      <p:sp>
        <p:nvSpPr>
          <p:cNvPr id="7" name="左右箭头 6"/>
          <p:cNvSpPr/>
          <p:nvPr/>
        </p:nvSpPr>
        <p:spPr>
          <a:xfrm>
            <a:off x="4178935" y="2924810"/>
            <a:ext cx="720090" cy="2882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84345" y="2237740"/>
            <a:ext cx="490220" cy="14852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改变中心距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5" grpId="0"/>
      <p:bldP spid="3" grpId="0"/>
      <p:bldP spid="7" grpId="0" animBg="1"/>
      <p:bldP spid="4" grpId="0" animBg="1"/>
      <p:bldP spid="5" grpId="0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187450" y="1705610"/>
            <a:ext cx="3319780" cy="269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" name="object 3"/>
          <p:cNvSpPr/>
          <p:nvPr/>
        </p:nvSpPr>
        <p:spPr>
          <a:xfrm>
            <a:off x="5003800" y="1716405"/>
            <a:ext cx="3075305" cy="2640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文本框 3"/>
          <p:cNvSpPr txBox="1"/>
          <p:nvPr/>
        </p:nvSpPr>
        <p:spPr>
          <a:xfrm>
            <a:off x="1907540" y="4955540"/>
            <a:ext cx="513905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1600" b="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链传动的失效形式</a:t>
            </a:r>
            <a:r>
              <a:rPr lang="en-US" sz="1600" b="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</a:t>
            </a:r>
            <a:r>
              <a:rPr lang="zh-CN" sz="1600" b="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链传动的润滑</a:t>
            </a:r>
            <a:endParaRPr lang="zh-CN" sz="1600" b="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2" grpId="0" bldLvl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链传动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60" y="1548130"/>
            <a:ext cx="6491605" cy="3636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</p:bldLst>
  </p:timing>
</p:sld>
</file>

<file path=ppt/tags/tag1.xml><?xml version="1.0" encoding="utf-8"?>
<p:tagLst xmlns:p="http://schemas.openxmlformats.org/presentationml/2006/main">
  <p:tag name="KSO_WPP_MARK_KEY" val="7e0e126d-e5cf-46f6-bedf-42be42292834"/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WPS 演示</Application>
  <PresentationFormat>在屏幕上显示</PresentationFormat>
  <Paragraphs>87</Paragraphs>
  <Slides>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楷体_GB2312</vt:lpstr>
      <vt:lpstr>新宋体</vt:lpstr>
      <vt:lpstr>黑体</vt:lpstr>
      <vt:lpstr>微软雅黑</vt:lpstr>
      <vt:lpstr>Arial Unicode MS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336</cp:revision>
  <dcterms:created xsi:type="dcterms:W3CDTF">2011-08-04T15:40:00Z</dcterms:created>
  <dcterms:modified xsi:type="dcterms:W3CDTF">2022-07-17T00:05:20Z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87F3041A65064998AD2BD9C501E4A101</vt:lpwstr>
  </property>
</Properties>
</file>