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285" r:id="rId5"/>
    <p:sldId id="291" r:id="rId6"/>
    <p:sldId id="292" r:id="rId7"/>
    <p:sldId id="304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90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52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476375" y="1786255"/>
            <a:ext cx="5906135" cy="28047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8-2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液压传动元件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（液压泵、液压缸）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28777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918335"/>
            <a:ext cx="565150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常用液压缸的工作原理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altLang="zh-CN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双出杆活塞式液压缸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二、液压缸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5436235" y="3716655"/>
            <a:ext cx="2209800" cy="1713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7" name="图片 6" descr="2022-07-21_1648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345" y="1695450"/>
            <a:ext cx="3515995" cy="1779905"/>
          </a:xfrm>
          <a:prstGeom prst="rect">
            <a:avLst/>
          </a:prstGeom>
        </p:spPr>
      </p:pic>
      <p:pic>
        <p:nvPicPr>
          <p:cNvPr id="8" name="图片 7" descr="2022-07-21_1648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985" y="3001010"/>
            <a:ext cx="1603375" cy="1196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5650" y="4293235"/>
            <a:ext cx="441896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3000"/>
              </a:lnSpc>
            </a:pPr>
            <a:r>
              <a:rPr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特点</a:t>
            </a:r>
            <a:r>
              <a:rPr spc="25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spc="25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活塞两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侧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有效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面</a:t>
            </a:r>
            <a:r>
              <a:rPr b="0" spc="-105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积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ts val="3000"/>
              </a:lnSpc>
              <a:buClrTx/>
              <a:buSzTx/>
              <a:buFontTx/>
            </a:pP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当供油量相等，活塞往复速度相等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ts val="3000"/>
              </a:lnSpc>
              <a:buClrTx/>
              <a:buSzTx/>
              <a:buFontTx/>
            </a:pP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当两侧油压相等，两侧液压推力相等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813560"/>
            <a:ext cx="454914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常用液压缸的工作原理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altLang="zh-CN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单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出杆活塞式液压缸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二、液压缸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7405" y="5261610"/>
            <a:ext cx="7275830" cy="808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800"/>
              </a:lnSpc>
            </a:pPr>
            <a:r>
              <a:rPr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特点</a:t>
            </a:r>
            <a:r>
              <a:rPr spc="25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spc="25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ts val="2800"/>
              </a:lnSpc>
            </a:pPr>
            <a:r>
              <a:rPr b="0" spc="30" dirty="0">
                <a:solidFill>
                  <a:srgbClr val="4472C3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差动连接</a:t>
            </a:r>
            <a:r>
              <a:rPr lang="zh-CN" b="0" spc="30" dirty="0">
                <a:solidFill>
                  <a:srgbClr val="4472C3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，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用于快进、快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退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、快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升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、快降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等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工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作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场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合</a:t>
            </a:r>
            <a:r>
              <a:rPr lang="zh-CN"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。</a:t>
            </a:r>
            <a:endParaRPr lang="zh-CN" b="0" spc="1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2022-07-21_1654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636520"/>
            <a:ext cx="3054350" cy="2219960"/>
          </a:xfrm>
          <a:prstGeom prst="rect">
            <a:avLst/>
          </a:prstGeom>
        </p:spPr>
      </p:pic>
      <p:pic>
        <p:nvPicPr>
          <p:cNvPr id="10" name="图片 9" descr="2022-07-21_1655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55" y="1817370"/>
            <a:ext cx="3837940" cy="35267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813560"/>
            <a:ext cx="806005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3.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活塞式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液压缸的组成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altLang="zh-CN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缸筒和缸盖、活塞和活塞杆、密封装置、缓冲装置、排气装置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二、液压缸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2022-07-21_170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" y="2924810"/>
            <a:ext cx="7497445" cy="307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81356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3.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活塞式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液压缸的组成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二、液压缸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405" y="2406650"/>
            <a:ext cx="936625" cy="864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密封</a:t>
            </a:r>
            <a:endParaRPr lang="zh-CN" altLang="en-US"/>
          </a:p>
        </p:txBody>
      </p:sp>
      <p:pic>
        <p:nvPicPr>
          <p:cNvPr id="7" name="图片 6" descr="2022-07-21_170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3500755"/>
            <a:ext cx="4669790" cy="1783715"/>
          </a:xfrm>
          <a:prstGeom prst="rect">
            <a:avLst/>
          </a:prstGeom>
        </p:spPr>
      </p:pic>
      <p:pic>
        <p:nvPicPr>
          <p:cNvPr id="8" name="图片 7" descr="2022-07-21_170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920" y="2060575"/>
            <a:ext cx="2175510" cy="37826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81356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3.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活塞式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液压缸的组成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二、液压缸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550" y="2493010"/>
            <a:ext cx="936625" cy="864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缓冲</a:t>
            </a:r>
            <a:endParaRPr lang="zh-CN" altLang="en-US"/>
          </a:p>
        </p:txBody>
      </p:sp>
      <p:pic>
        <p:nvPicPr>
          <p:cNvPr id="5" name="图片 4" descr="2022-07-21_170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0" y="2847975"/>
            <a:ext cx="6325870" cy="2854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81356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3.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活塞式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液压缸的组成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二、液压缸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550" y="2493010"/>
            <a:ext cx="936625" cy="864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排气</a:t>
            </a:r>
            <a:endParaRPr lang="zh-CN" altLang="en-US"/>
          </a:p>
        </p:txBody>
      </p:sp>
      <p:pic>
        <p:nvPicPr>
          <p:cNvPr id="7" name="图片 6" descr="2022-07-21_170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2276475"/>
            <a:ext cx="5300980" cy="24644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1550" y="4869180"/>
            <a:ext cx="727710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34340">
              <a:lnSpc>
                <a:spcPts val="2800"/>
              </a:lnSpc>
              <a:spcBef>
                <a:spcPts val="0"/>
              </a:spcBef>
            </a:pP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压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传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系统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往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往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会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混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入空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气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系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统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工作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稳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产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生振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2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b="0" spc="10" dirty="0">
                <a:solidFill>
                  <a:srgbClr val="44546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爬</a:t>
            </a:r>
            <a:r>
              <a:rPr b="0" spc="30" dirty="0">
                <a:solidFill>
                  <a:srgbClr val="44546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行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或前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冲等现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象</a:t>
            </a:r>
            <a:r>
              <a:rPr lang="zh-CN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严重时会使系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统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不能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正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常工作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因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计液压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缸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必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须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考虑空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气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排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除</a:t>
            </a:r>
            <a:r>
              <a:rPr lang="zh-CN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b="0" spc="3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" name="图片 1" descr="2022-07-21_170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548765"/>
            <a:ext cx="7297420" cy="3889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0290" y="1993265"/>
            <a:ext cx="3128010" cy="2781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文本框 3"/>
          <p:cNvSpPr txBox="1"/>
          <p:nvPr/>
        </p:nvSpPr>
        <p:spPr>
          <a:xfrm>
            <a:off x="828040" y="2184400"/>
            <a:ext cx="376555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压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泵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是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将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原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机（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如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电动机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输入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机械能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转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换为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</a:t>
            </a:r>
            <a:r>
              <a:rPr b="0" spc="3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压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能的能量转换装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置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液压系统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一般将电动机</a:t>
            </a:r>
            <a:r>
              <a:rPr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压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泵</a:t>
            </a:r>
            <a:r>
              <a:rPr lang="zh-CN"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油</a:t>
            </a:r>
            <a:r>
              <a:rPr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箱</a:t>
            </a:r>
            <a:r>
              <a:rPr lang="zh-CN" b="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b="0" spc="3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安全阀等组成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</a:t>
            </a:r>
            <a:r>
              <a:rPr b="0" spc="3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压系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统</a:t>
            </a:r>
            <a:r>
              <a:rPr b="0" spc="3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泵站，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为</a:t>
            </a:r>
            <a:r>
              <a:rPr b="0" spc="3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系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统</a:t>
            </a:r>
            <a:r>
              <a:rPr b="0" spc="3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提供压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力</a:t>
            </a:r>
            <a:r>
              <a:rPr b="0" spc="3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油。</a:t>
            </a:r>
            <a:endParaRPr lang="zh-CN" altLang="en-US" b="0"/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045" y="2030730"/>
            <a:ext cx="5617210" cy="450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2800"/>
              </a:lnSpc>
              <a:spcBef>
                <a:spcPts val="0"/>
              </a:spcBef>
            </a:pPr>
            <a:r>
              <a:rPr 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液压泵的分类和图形符号</a:t>
            </a:r>
            <a:endParaRPr lang="zh-CN" altLang="en-US" b="0" spc="9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2022-07-21_153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2815590"/>
            <a:ext cx="7145655" cy="2430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1874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1799590"/>
            <a:ext cx="703326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液压泵的工作原理</a:t>
            </a:r>
            <a:endParaRPr lang="zh-CN" altLang="en-US" b="0" spc="9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   </a:t>
            </a:r>
            <a:r>
              <a:rPr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液压泵是靠</a:t>
            </a:r>
            <a:r>
              <a:rPr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密封</a:t>
            </a:r>
            <a:r>
              <a:rPr lang="zh-CN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容</a:t>
            </a:r>
            <a:r>
              <a:rPr spc="5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积</a:t>
            </a:r>
            <a:r>
              <a:rPr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变</a:t>
            </a:r>
            <a:r>
              <a:rPr b="0" spc="5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化</a:t>
            </a:r>
            <a:r>
              <a:rPr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来实</a:t>
            </a:r>
            <a:r>
              <a:rPr b="0" spc="5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现</a:t>
            </a:r>
            <a:r>
              <a:rPr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吸</a:t>
            </a:r>
            <a:r>
              <a:rPr b="0" spc="5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油</a:t>
            </a:r>
            <a:r>
              <a:rPr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和压油</a:t>
            </a:r>
            <a:r>
              <a:rPr lang="zh-CN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。</a:t>
            </a:r>
            <a:endParaRPr lang="zh-CN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812" y="2871342"/>
            <a:ext cx="3392424" cy="254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" name="object 7"/>
          <p:cNvSpPr/>
          <p:nvPr/>
        </p:nvSpPr>
        <p:spPr>
          <a:xfrm>
            <a:off x="4644135" y="2852927"/>
            <a:ext cx="3393948" cy="2549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文本框 7"/>
          <p:cNvSpPr txBox="1"/>
          <p:nvPr/>
        </p:nvSpPr>
        <p:spPr>
          <a:xfrm>
            <a:off x="2331720" y="5633085"/>
            <a:ext cx="1304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0"/>
              <a:t>吸油过程</a:t>
            </a:r>
            <a:endParaRPr lang="zh-CN" altLang="en-US" b="0"/>
          </a:p>
        </p:txBody>
      </p:sp>
      <p:sp>
        <p:nvSpPr>
          <p:cNvPr id="9" name="文本框 8"/>
          <p:cNvSpPr txBox="1"/>
          <p:nvPr/>
        </p:nvSpPr>
        <p:spPr>
          <a:xfrm>
            <a:off x="5868035" y="5589270"/>
            <a:ext cx="1304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0"/>
              <a:t>压油过程</a:t>
            </a:r>
            <a:endParaRPr lang="zh-CN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1799590"/>
            <a:ext cx="765873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液压泵工作的必备条件</a:t>
            </a: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   </a:t>
            </a:r>
            <a:endParaRPr 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endParaRPr 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zh-CN" b="0" spc="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要保证液压泵正常工作，必须满足以下条件：</a:t>
            </a:r>
            <a:endParaRPr lang="zh-CN" b="0" spc="2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zh-CN" b="0" spc="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(1) 液压泵内有若干个密封容积，且密封容积可以周期性变化。</a:t>
            </a:r>
            <a:endParaRPr lang="zh-CN" b="0" spc="2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zh-CN" b="0" spc="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(2) 液压泵应有配流装置，保证吸油腔和压油腔分开，并使吸油腔在吸油过程中与油箱相通，压油腔在压油过程中与系统供油管路相通。</a:t>
            </a:r>
            <a:endParaRPr lang="zh-CN" b="0" spc="2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zh-CN" b="0" spc="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(3) 油箱内液体的绝对压力必须恒等于或大于大气压力。油箱必须与大气相通或采用密闭的充压油箱。</a:t>
            </a:r>
            <a:endParaRPr lang="zh-CN" b="0" spc="2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1799590"/>
            <a:ext cx="703326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常用液压泵的特点</a:t>
            </a: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   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1550" y="2493010"/>
            <a:ext cx="6607175" cy="808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algn="just">
              <a:lnSpc>
                <a:spcPts val="2800"/>
              </a:lnSpc>
              <a:spcBef>
                <a:spcPts val="0"/>
              </a:spcBef>
            </a:pPr>
            <a:r>
              <a:rPr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齿轮泵</a:t>
            </a:r>
            <a:r>
              <a:rPr lang="en-US"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结构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简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维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护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便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，对液压油的污染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敏感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但泄露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较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大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25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易产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生振动和噪声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一般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于低压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系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统。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" name="图片 12" descr="2022-07-21_1638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885" y="3500755"/>
            <a:ext cx="5958840" cy="25692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1799590"/>
            <a:ext cx="703326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常用液压泵的特点</a:t>
            </a: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   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1550" y="2445385"/>
            <a:ext cx="677291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algn="just">
              <a:lnSpc>
                <a:spcPts val="2800"/>
              </a:lnSpc>
              <a:spcBef>
                <a:spcPts val="0"/>
              </a:spcBef>
            </a:pPr>
            <a:r>
              <a:rPr 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叶片</a:t>
            </a:r>
            <a:r>
              <a:rPr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泵</a:t>
            </a:r>
            <a:r>
              <a:rPr lang="en-US"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输出流量均匀，传动平稳、噪声小，使用寿命长，容积效率高等优点，但它对油液敏感，加工精度高，适用于中压系统。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2022-07-21_1636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40" y="3804285"/>
            <a:ext cx="6085205" cy="2266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1799590"/>
            <a:ext cx="703326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常用液压泵的特点</a:t>
            </a: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   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1550" y="2378710"/>
            <a:ext cx="6772910" cy="1032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algn="just">
              <a:lnSpc>
                <a:spcPct val="153000"/>
              </a:lnSpc>
              <a:spcBef>
                <a:spcPts val="85"/>
              </a:spcBef>
            </a:pPr>
            <a:r>
              <a:rPr 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柱塞</a:t>
            </a:r>
            <a:r>
              <a:rPr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泵</a:t>
            </a:r>
            <a:r>
              <a:rPr lang="en-US"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效率高，调节方便和流量范围大等优点，但结构复杂，价格贵，适用于高压、大流量、大功率系统中。</a:t>
            </a:r>
            <a:endParaRPr lang="zh-CN" altLang="en-US"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2022-07-21_164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20" y="3389630"/>
            <a:ext cx="5880100" cy="2720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750695"/>
            <a:ext cx="565150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 </a:t>
            </a:r>
            <a:r>
              <a:rPr 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将</a:t>
            </a:r>
            <a:r>
              <a:rPr lang="en-US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液压能</a:t>
            </a:r>
            <a:r>
              <a:rPr 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转换为</a:t>
            </a:r>
            <a:r>
              <a:rPr lang="en-US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机械能</a:t>
            </a:r>
            <a:r>
              <a:rPr 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的能量转换装置</a:t>
            </a:r>
            <a:r>
              <a:rPr lang="zh-CN" altLang="en-US" b="0" spc="9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二、液压缸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2022-07-21_16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2924810"/>
            <a:ext cx="7716520" cy="2580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7995" y="2276475"/>
            <a:ext cx="565150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液压缸的类型和图形符号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tags/tag1.xml><?xml version="1.0" encoding="utf-8"?>
<p:tagLst xmlns:p="http://schemas.openxmlformats.org/presentationml/2006/main">
  <p:tag name="KSO_WPP_MARK_KEY" val="7e0e126d-e5cf-46f6-bedf-42be42292834"/>
  <p:tag name="COMMONDATA" val="eyJoZGlkIjoiNmFlYmViY2JmNTY4M2VlMmY2MWNkMmVmYzliYzhiNj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1679</Words>
  <Application>WPS 演示</Application>
  <PresentationFormat>在屏幕上显示</PresentationFormat>
  <Paragraphs>162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楷体_GB2312</vt:lpstr>
      <vt:lpstr>黑体</vt:lpstr>
      <vt:lpstr>等线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铿锵玫瑰&amp;娟</cp:lastModifiedBy>
  <cp:revision>368</cp:revision>
  <dcterms:created xsi:type="dcterms:W3CDTF">2011-08-04T15:40:00Z</dcterms:created>
  <dcterms:modified xsi:type="dcterms:W3CDTF">2022-07-21T15:14:08Z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87F3041A65064998AD2BD9C501E4A101</vt:lpwstr>
  </property>
</Properties>
</file>