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  <p:sldMasterId id="2147483678" r:id="rId4"/>
  </p:sldMasterIdLst>
  <p:notesMasterIdLst>
    <p:notesMasterId r:id="rId6"/>
  </p:notesMasterIdLst>
  <p:sldIdLst>
    <p:sldId id="354" r:id="rId5"/>
    <p:sldId id="281" r:id="rId7"/>
    <p:sldId id="282" r:id="rId8"/>
    <p:sldId id="332" r:id="rId9"/>
    <p:sldId id="355" r:id="rId10"/>
    <p:sldId id="357" r:id="rId11"/>
    <p:sldId id="333" r:id="rId12"/>
    <p:sldId id="339" r:id="rId13"/>
    <p:sldId id="343" r:id="rId14"/>
    <p:sldId id="345" r:id="rId15"/>
    <p:sldId id="347" r:id="rId16"/>
    <p:sldId id="346" r:id="rId17"/>
    <p:sldId id="344" r:id="rId18"/>
    <p:sldId id="359" r:id="rId19"/>
    <p:sldId id="306" r:id="rId20"/>
  </p:sldIdLst>
  <p:sldSz cx="9144000" cy="6858000" type="screen4x3"/>
  <p:notesSz cx="6858000" cy="9144000"/>
  <p:embeddedFontLst>
    <p:embeddedFont>
      <p:font typeface="黑体" panose="02010609060101010101" pitchFamily="2" charset="-122"/>
      <p:regular r:id="rId25"/>
    </p:embeddedFont>
    <p:embeddedFont>
      <p:font typeface="微软雅黑" panose="020B0503020204020204" charset="-122"/>
      <p:regular r:id="rId26"/>
    </p:embeddedFont>
    <p:embeddedFont>
      <p:font typeface="Calibri" panose="020F0502020204030204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CCCC"/>
    <a:srgbClr val="FF3300"/>
    <a:srgbClr val="FFFF00"/>
    <a:srgbClr val="D60093"/>
    <a:srgbClr val="990099"/>
    <a:srgbClr val="99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-480" y="-96"/>
      </p:cViewPr>
      <p:guideLst>
        <p:guide orient="horz" pos="2059"/>
        <p:guide pos="285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1.xml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页眉占位符 512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3" name="日期占位符 512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b="0" strike="noStrike" noProof="1" dirty="0"/>
          </a:p>
        </p:txBody>
      </p:sp>
      <p:sp>
        <p:nvSpPr>
          <p:cNvPr id="5124" name="幻灯片图像占位符 5123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文本占位符 512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126" name="页脚占位符 512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7" name="灯片编号占位符 512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b="0" strike="noStrike" noProof="1" dirty="0">
                <a:latin typeface="楷体_GB2312" pitchFamily="49" charset="-122"/>
                <a:ea typeface="楷体_GB2312" pitchFamily="49" charset="-122"/>
                <a:cs typeface="+mn-cs"/>
              </a:rPr>
            </a:fld>
            <a:endParaRPr lang="zh-CN" altLang="en-US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17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17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58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66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511935" y="6236653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zh-CN" altLang="en-US" sz="18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2123440" y="280035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511935" y="6236653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zh-CN" altLang="en-US" sz="18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2123440" y="280035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511935" y="6236653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zh-CN" altLang="en-US" sz="18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2123440" y="280035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0" Type="http://schemas.openxmlformats.org/officeDocument/2006/relationships/comments" Target="../comments/comment8.xml"/><Relationship Id="rId1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comments" Target="../comments/comment9.xml"/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0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2.xml"/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8" Type="http://schemas.openxmlformats.org/officeDocument/2006/relationships/image" Target="../media/image56.png"/><Relationship Id="rId7" Type="http://schemas.openxmlformats.org/officeDocument/2006/relationships/image" Target="../media/image55.jpe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3" Type="http://schemas.openxmlformats.org/officeDocument/2006/relationships/comments" Target="../comments/comment13.xml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40.xml"/><Relationship Id="rId10" Type="http://schemas.openxmlformats.org/officeDocument/2006/relationships/image" Target="../media/image58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2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5.xml"/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6.xml"/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7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7775" name="矩形 287774"/>
          <p:cNvSpPr/>
          <p:nvPr/>
        </p:nvSpPr>
        <p:spPr>
          <a:xfrm>
            <a:off x="1691640" y="1832610"/>
            <a:ext cx="5902325" cy="319214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lnSpc>
                <a:spcPct val="140000"/>
              </a:lnSpc>
            </a:pPr>
            <a:endParaRPr lang="zh-CN" altLang="en-US" sz="48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r>
              <a:rPr sz="4800" dirty="0">
                <a:latin typeface="黑体" panose="02010609060101010101" pitchFamily="2" charset="-122"/>
                <a:ea typeface="黑体" panose="02010609060101010101" pitchFamily="2" charset="-122"/>
              </a:rPr>
              <a:t>3-5 非铁金属</a:t>
            </a:r>
            <a:r>
              <a:rPr lang="zh-CN" altLang="en-US" sz="4800" dirty="0"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endParaRPr lang="zh-CN" altLang="en-US" sz="48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endParaRPr lang="zh-CN" altLang="en-US" sz="48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877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7753" name="直接连接符 287752"/>
          <p:cNvSpPr/>
          <p:nvPr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object 7"/>
          <p:cNvSpPr txBox="1"/>
          <p:nvPr/>
        </p:nvSpPr>
        <p:spPr>
          <a:xfrm>
            <a:off x="1055370" y="2219325"/>
            <a:ext cx="7033895" cy="5689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zh-CN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②复杂黄铜：</a:t>
            </a:r>
            <a:r>
              <a:rPr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在普通黄铜中加入其他合金元素所组成的铜合金称为复杂黄铜。</a:t>
            </a:r>
            <a:endParaRPr sz="18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6" name="object 19"/>
          <p:cNvSpPr txBox="1"/>
          <p:nvPr/>
        </p:nvSpPr>
        <p:spPr>
          <a:xfrm>
            <a:off x="2831084" y="3213226"/>
            <a:ext cx="1061085" cy="360045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9530" rIns="0" bIns="0" rtlCol="0">
            <a:spAutoFit/>
          </a:bodyPr>
          <a:p>
            <a:pPr marL="107950">
              <a:lnSpc>
                <a:spcPct val="100000"/>
              </a:lnSpc>
              <a:spcBef>
                <a:spcPts val="390"/>
              </a:spcBef>
            </a:pPr>
            <a:r>
              <a:rPr sz="1600" spc="15" dirty="0">
                <a:latin typeface="微软雅黑" panose="020B0503020204020204" charset="-122"/>
                <a:cs typeface="微软雅黑" panose="020B0503020204020204" charset="-122"/>
              </a:rPr>
              <a:t>H</a:t>
            </a:r>
            <a:r>
              <a:rPr sz="1600" spc="15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Si</a:t>
            </a:r>
            <a:r>
              <a:rPr sz="1600" spc="15" dirty="0">
                <a:latin typeface="微软雅黑" panose="020B0503020204020204" charset="-122"/>
                <a:cs typeface="微软雅黑" panose="020B0503020204020204" charset="-122"/>
              </a:rPr>
              <a:t>80-3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85621" y="3754247"/>
            <a:ext cx="1536191" cy="143865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" name="object 21"/>
          <p:cNvSpPr txBox="1"/>
          <p:nvPr/>
        </p:nvSpPr>
        <p:spPr>
          <a:xfrm>
            <a:off x="2065909" y="3754247"/>
            <a:ext cx="756285" cy="32512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48895" rIns="0" bIns="0" rtlCol="0">
            <a:spAutoFit/>
          </a:bodyPr>
          <a:p>
            <a:pPr marL="10795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水龙管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2831083" y="3757295"/>
            <a:ext cx="1537716" cy="1437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4" name="object 23"/>
          <p:cNvSpPr txBox="1"/>
          <p:nvPr/>
        </p:nvSpPr>
        <p:spPr>
          <a:xfrm>
            <a:off x="2831084" y="3757295"/>
            <a:ext cx="935990" cy="323215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47625" rIns="0" bIns="0" rtlCol="0">
            <a:spAutoFit/>
          </a:bodyPr>
          <a:p>
            <a:pPr marL="107950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水管接头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1553845" y="3204083"/>
            <a:ext cx="1022603" cy="393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6" name="object 25"/>
          <p:cNvSpPr txBox="1"/>
          <p:nvPr/>
        </p:nvSpPr>
        <p:spPr>
          <a:xfrm>
            <a:off x="1719439" y="3249271"/>
            <a:ext cx="69342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硅黄铜</a:t>
            </a:r>
            <a:endParaRPr sz="1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6386576" y="3534790"/>
            <a:ext cx="1609343" cy="1205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8" name="object 3"/>
          <p:cNvSpPr/>
          <p:nvPr/>
        </p:nvSpPr>
        <p:spPr>
          <a:xfrm>
            <a:off x="5714238" y="4611115"/>
            <a:ext cx="1609343" cy="12054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9" name="object 4"/>
          <p:cNvSpPr/>
          <p:nvPr/>
        </p:nvSpPr>
        <p:spPr>
          <a:xfrm>
            <a:off x="4756023" y="3534790"/>
            <a:ext cx="1609343" cy="12054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0" name="object 10"/>
          <p:cNvSpPr txBox="1"/>
          <p:nvPr/>
        </p:nvSpPr>
        <p:spPr>
          <a:xfrm>
            <a:off x="6409436" y="3091307"/>
            <a:ext cx="974090" cy="325120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8895" rIns="0" bIns="0" rtlCol="0">
            <a:spAutoFit/>
          </a:bodyPr>
          <a:p>
            <a:pPr marL="10795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HPb59-1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11"/>
          <p:cNvSpPr txBox="1"/>
          <p:nvPr/>
        </p:nvSpPr>
        <p:spPr>
          <a:xfrm>
            <a:off x="4760595" y="3539363"/>
            <a:ext cx="365760" cy="28829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52069" rIns="0" bIns="0" rtlCol="0">
            <a:spAutoFit/>
          </a:bodyPr>
          <a:p>
            <a:pPr marL="107950">
              <a:lnSpc>
                <a:spcPct val="100000"/>
              </a:lnSpc>
              <a:spcBef>
                <a:spcPts val="410"/>
              </a:spcBef>
            </a:pPr>
            <a:r>
              <a:rPr sz="1150" spc="10" dirty="0">
                <a:latin typeface="微软雅黑" panose="020B0503020204020204" charset="-122"/>
                <a:cs typeface="微软雅黑" panose="020B0503020204020204" charset="-122"/>
              </a:rPr>
              <a:t>销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12"/>
          <p:cNvSpPr txBox="1"/>
          <p:nvPr/>
        </p:nvSpPr>
        <p:spPr>
          <a:xfrm>
            <a:off x="6394196" y="3534790"/>
            <a:ext cx="515620" cy="28829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50165" rIns="0" bIns="0" rtlCol="0">
            <a:spAutoFit/>
          </a:bodyPr>
          <a:p>
            <a:pPr marL="106045">
              <a:lnSpc>
                <a:spcPct val="100000"/>
              </a:lnSpc>
              <a:spcBef>
                <a:spcPts val="395"/>
              </a:spcBef>
            </a:pPr>
            <a:r>
              <a:rPr sz="1150" spc="10" dirty="0">
                <a:latin typeface="微软雅黑" panose="020B0503020204020204" charset="-122"/>
                <a:cs typeface="微软雅黑" panose="020B0503020204020204" charset="-122"/>
              </a:rPr>
              <a:t>轴套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13"/>
          <p:cNvSpPr txBox="1"/>
          <p:nvPr/>
        </p:nvSpPr>
        <p:spPr>
          <a:xfrm>
            <a:off x="5712714" y="4611115"/>
            <a:ext cx="966469" cy="28829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50165" rIns="0" bIns="0" rtlCol="0">
            <a:spAutoFit/>
          </a:bodyPr>
          <a:p>
            <a:pPr marL="107950">
              <a:lnSpc>
                <a:spcPct val="100000"/>
              </a:lnSpc>
              <a:spcBef>
                <a:spcPts val="395"/>
              </a:spcBef>
            </a:pPr>
            <a:r>
              <a:rPr sz="1150" spc="10" dirty="0">
                <a:latin typeface="微软雅黑" panose="020B0503020204020204" charset="-122"/>
                <a:cs typeface="微软雅黑" panose="020B0503020204020204" charset="-122"/>
              </a:rPr>
              <a:t>螺纹连接件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14"/>
          <p:cNvSpPr/>
          <p:nvPr/>
        </p:nvSpPr>
        <p:spPr>
          <a:xfrm>
            <a:off x="5108067" y="3063875"/>
            <a:ext cx="1019555" cy="3474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5" name="object 15"/>
          <p:cNvSpPr txBox="1"/>
          <p:nvPr/>
        </p:nvSpPr>
        <p:spPr>
          <a:xfrm>
            <a:off x="5273680" y="3086248"/>
            <a:ext cx="69342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铅黄铜</a:t>
            </a:r>
            <a:endParaRPr sz="1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3905" y="1240155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二、铜及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铜合金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0440" y="1764030"/>
            <a:ext cx="1731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铜合金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20" grpId="0" animBg="1"/>
      <p:bldP spid="18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" grpId="0"/>
      <p:bldP spid="7" grpId="1"/>
      <p:bldP spid="6" grpId="1" animBg="1"/>
      <p:bldP spid="20" grpId="1" animBg="1"/>
      <p:bldP spid="18" grpId="1" animBg="1"/>
      <p:bldP spid="23" grpId="1" animBg="1"/>
      <p:bldP spid="24" grpId="1" animBg="1"/>
      <p:bldP spid="25" grpId="1" animBg="1"/>
      <p:bldP spid="26" grpId="1"/>
      <p:bldP spid="27" grpId="1" animBg="1"/>
      <p:bldP spid="28" grpId="1" animBg="1"/>
      <p:bldP spid="29" grpId="1" animBg="1"/>
      <p:bldP spid="30" grpId="1" animBg="1"/>
      <p:bldP spid="31" grpId="1" animBg="1"/>
      <p:bldP spid="32" grpId="1" animBg="1"/>
      <p:bldP spid="33" grpId="1" animBg="1"/>
      <p:bldP spid="34" grpId="1" animBg="1"/>
      <p:bldP spid="35" grpId="1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object 7"/>
          <p:cNvSpPr txBox="1"/>
          <p:nvPr/>
        </p:nvSpPr>
        <p:spPr>
          <a:xfrm>
            <a:off x="862965" y="2154555"/>
            <a:ext cx="7529830" cy="5689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zh-CN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③青铜：</a:t>
            </a:r>
            <a:r>
              <a:rPr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青铜是指铜与锌或镍以外的元素组成的合金，按化学成分不同分为普通青铜 (锡青铜)、特殊青铜(无锡青铜)。</a:t>
            </a:r>
            <a:endParaRPr sz="18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2711" y="2976372"/>
            <a:ext cx="1179830" cy="36004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9530" rIns="0" bIns="0" rtlCol="0">
            <a:spAutoFit/>
          </a:bodyPr>
          <a:p>
            <a:pPr marL="229870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锡青铜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7"/>
          <p:cNvSpPr/>
          <p:nvPr/>
        </p:nvSpPr>
        <p:spPr>
          <a:xfrm>
            <a:off x="1371599" y="3416553"/>
            <a:ext cx="1644396" cy="124815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4" name="object 10"/>
          <p:cNvSpPr/>
          <p:nvPr/>
        </p:nvSpPr>
        <p:spPr>
          <a:xfrm>
            <a:off x="1383791" y="4785105"/>
            <a:ext cx="1642872" cy="1249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5" name="object 11"/>
          <p:cNvSpPr txBox="1"/>
          <p:nvPr/>
        </p:nvSpPr>
        <p:spPr>
          <a:xfrm>
            <a:off x="1371600" y="3413506"/>
            <a:ext cx="935990" cy="32321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7950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弹性垫圈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13"/>
          <p:cNvSpPr txBox="1"/>
          <p:nvPr/>
        </p:nvSpPr>
        <p:spPr>
          <a:xfrm>
            <a:off x="1383792" y="4797298"/>
            <a:ext cx="576580" cy="32512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7950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轴瓦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15"/>
          <p:cNvSpPr txBox="1"/>
          <p:nvPr/>
        </p:nvSpPr>
        <p:spPr>
          <a:xfrm>
            <a:off x="2328799" y="2976372"/>
            <a:ext cx="885825" cy="360045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9530" rIns="0" bIns="0" rtlCol="0">
            <a:spAutoFit/>
          </a:bodyPr>
          <a:p>
            <a:pPr marL="106045">
              <a:lnSpc>
                <a:spcPct val="100000"/>
              </a:lnSpc>
              <a:spcBef>
                <a:spcPts val="390"/>
              </a:spcBef>
            </a:pPr>
            <a:r>
              <a:rPr sz="1600" spc="2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QSn10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19"/>
          <p:cNvSpPr txBox="1"/>
          <p:nvPr/>
        </p:nvSpPr>
        <p:spPr>
          <a:xfrm>
            <a:off x="3384804" y="2976372"/>
            <a:ext cx="1179830" cy="36004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9530" rIns="0" bIns="0" rtlCol="0">
            <a:spAutoFit/>
          </a:bodyPr>
          <a:p>
            <a:pPr marL="229870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铝青铜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20"/>
          <p:cNvSpPr/>
          <p:nvPr/>
        </p:nvSpPr>
        <p:spPr>
          <a:xfrm>
            <a:off x="3758310" y="4797298"/>
            <a:ext cx="1524000" cy="1235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2" name="object 21"/>
          <p:cNvSpPr/>
          <p:nvPr/>
        </p:nvSpPr>
        <p:spPr>
          <a:xfrm>
            <a:off x="3758310" y="3425698"/>
            <a:ext cx="1524000" cy="1235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3" name="object 22"/>
          <p:cNvSpPr txBox="1"/>
          <p:nvPr/>
        </p:nvSpPr>
        <p:spPr>
          <a:xfrm>
            <a:off x="3767455" y="3422650"/>
            <a:ext cx="576580" cy="32512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8895" rIns="0" bIns="0" rtlCol="0">
            <a:spAutoFit/>
          </a:bodyPr>
          <a:p>
            <a:pPr marL="10668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齿轮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23"/>
          <p:cNvSpPr txBox="1"/>
          <p:nvPr/>
        </p:nvSpPr>
        <p:spPr>
          <a:xfrm>
            <a:off x="3764406" y="4797298"/>
            <a:ext cx="576580" cy="32512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7950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轴套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object 24"/>
          <p:cNvSpPr txBox="1"/>
          <p:nvPr/>
        </p:nvSpPr>
        <p:spPr>
          <a:xfrm>
            <a:off x="5685028" y="2950463"/>
            <a:ext cx="1179830" cy="36004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9530" rIns="0" bIns="0" rtlCol="0">
            <a:spAutoFit/>
          </a:bodyPr>
          <a:p>
            <a:pPr marL="229870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铍青铜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object 26"/>
          <p:cNvSpPr/>
          <p:nvPr/>
        </p:nvSpPr>
        <p:spPr>
          <a:xfrm>
            <a:off x="5966587" y="4794630"/>
            <a:ext cx="1659635" cy="12649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9" name="object 28"/>
          <p:cNvSpPr/>
          <p:nvPr/>
        </p:nvSpPr>
        <p:spPr>
          <a:xfrm>
            <a:off x="5971159" y="3401695"/>
            <a:ext cx="1659635" cy="12633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29"/>
          <p:cNvSpPr txBox="1"/>
          <p:nvPr/>
        </p:nvSpPr>
        <p:spPr>
          <a:xfrm>
            <a:off x="6978523" y="2956560"/>
            <a:ext cx="935990" cy="360045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51435" rIns="0" bIns="0" rtlCol="0">
            <a:spAutoFit/>
          </a:bodyPr>
          <a:p>
            <a:pPr marL="199390">
              <a:lnSpc>
                <a:spcPct val="100000"/>
              </a:lnSpc>
              <a:spcBef>
                <a:spcPts val="405"/>
              </a:spcBef>
            </a:pPr>
            <a:r>
              <a:rPr sz="1600" spc="15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Qbe5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object 30"/>
          <p:cNvSpPr txBox="1"/>
          <p:nvPr/>
        </p:nvSpPr>
        <p:spPr>
          <a:xfrm>
            <a:off x="5984875" y="3398647"/>
            <a:ext cx="935990" cy="32512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7950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钟表齿轮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object 32"/>
          <p:cNvSpPr txBox="1"/>
          <p:nvPr/>
        </p:nvSpPr>
        <p:spPr>
          <a:xfrm>
            <a:off x="5966587" y="5734938"/>
            <a:ext cx="1295400" cy="32512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8895" rIns="0" bIns="0" rtlCol="0">
            <a:spAutoFit/>
          </a:bodyPr>
          <a:p>
            <a:pPr marL="10795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电器转换开关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object 34"/>
          <p:cNvSpPr txBox="1"/>
          <p:nvPr/>
        </p:nvSpPr>
        <p:spPr>
          <a:xfrm>
            <a:off x="4651247" y="2976372"/>
            <a:ext cx="844550" cy="360045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9530" rIns="0" bIns="0" rtlCol="0">
            <a:spAutoFit/>
          </a:bodyPr>
          <a:p>
            <a:pPr marL="177800">
              <a:lnSpc>
                <a:spcPct val="100000"/>
              </a:lnSpc>
              <a:spcBef>
                <a:spcPts val="390"/>
              </a:spcBef>
            </a:pPr>
            <a:r>
              <a:rPr sz="1600" spc="10" dirty="0">
                <a:solidFill>
                  <a:srgbClr val="3F3F3F"/>
                </a:solidFill>
                <a:latin typeface="微软雅黑" panose="020B0503020204020204" charset="-122"/>
                <a:cs typeface="微软雅黑" panose="020B0503020204020204" charset="-122"/>
              </a:rPr>
              <a:t>QAl7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5660" y="1168400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二、铜及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铜合金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2195" y="1692275"/>
            <a:ext cx="1731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铜合金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8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5" grpId="0" animBg="1"/>
      <p:bldP spid="3" grpId="0"/>
      <p:bldP spid="7" grpId="1"/>
      <p:bldP spid="6" grpId="1" animBg="1"/>
      <p:bldP spid="18" grpId="1" animBg="1"/>
      <p:bldP spid="24" grpId="1" animBg="1"/>
      <p:bldP spid="25" grpId="1" animBg="1"/>
      <p:bldP spid="27" grpId="1" animBg="1"/>
      <p:bldP spid="29" grpId="1" animBg="1"/>
      <p:bldP spid="30" grpId="1" animBg="1"/>
      <p:bldP spid="31" grpId="1" animBg="1"/>
      <p:bldP spid="32" grpId="1" animBg="1"/>
      <p:bldP spid="33" grpId="1" animBg="1"/>
      <p:bldP spid="34" grpId="1" animBg="1"/>
      <p:bldP spid="35" grpId="1" animBg="1"/>
      <p:bldP spid="37" grpId="1" animBg="1"/>
      <p:bldP spid="39" grpId="1" animBg="1"/>
      <p:bldP spid="40" grpId="1" animBg="1"/>
      <p:bldP spid="41" grpId="1" animBg="1"/>
      <p:bldP spid="43" grpId="1" animBg="1"/>
      <p:bldP spid="45" grpId="1" animBg="1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object 7"/>
          <p:cNvSpPr txBox="1"/>
          <p:nvPr/>
        </p:nvSpPr>
        <p:spPr>
          <a:xfrm>
            <a:off x="971550" y="2493010"/>
            <a:ext cx="7529830" cy="5689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zh-CN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④</a:t>
            </a:r>
            <a:r>
              <a:rPr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白铜</a:t>
            </a:r>
            <a:r>
              <a:rPr lang="zh-CN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：</a:t>
            </a:r>
            <a:r>
              <a:rPr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是铜镍合金，因色白而得名。它的表面很光亮，不易锈蚀，主要用于制造精密仪器、仪表中的耐蚀零件及电阻器、热电偶等。</a:t>
            </a:r>
            <a:endParaRPr sz="18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52" name="object 2"/>
          <p:cNvSpPr/>
          <p:nvPr/>
        </p:nvSpPr>
        <p:spPr>
          <a:xfrm>
            <a:off x="5886450" y="3854323"/>
            <a:ext cx="2186940" cy="168401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3" name="object 3"/>
          <p:cNvSpPr/>
          <p:nvPr/>
        </p:nvSpPr>
        <p:spPr>
          <a:xfrm>
            <a:off x="3467862" y="3854322"/>
            <a:ext cx="2186939" cy="1684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5" name="object 5"/>
          <p:cNvSpPr/>
          <p:nvPr/>
        </p:nvSpPr>
        <p:spPr>
          <a:xfrm>
            <a:off x="1091946" y="3854323"/>
            <a:ext cx="2189987" cy="1684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6" name="object 17"/>
          <p:cNvSpPr txBox="1"/>
          <p:nvPr/>
        </p:nvSpPr>
        <p:spPr>
          <a:xfrm>
            <a:off x="2353818" y="3854322"/>
            <a:ext cx="935990" cy="32512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8895" rIns="0" bIns="0" rtlCol="0">
            <a:spAutoFit/>
          </a:bodyPr>
          <a:p>
            <a:pPr marL="10795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solidFill>
                  <a:srgbClr val="333333"/>
                </a:solidFill>
                <a:latin typeface="微软雅黑" panose="020B0503020204020204" charset="-122"/>
                <a:cs typeface="微软雅黑" panose="020B0503020204020204" charset="-122"/>
              </a:rPr>
              <a:t>精密电阻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object 18"/>
          <p:cNvSpPr txBox="1"/>
          <p:nvPr/>
        </p:nvSpPr>
        <p:spPr>
          <a:xfrm>
            <a:off x="4872990" y="3875658"/>
            <a:ext cx="756285" cy="32512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8895" rIns="0" bIns="0" rtlCol="0">
            <a:spAutoFit/>
          </a:bodyPr>
          <a:p>
            <a:pPr marL="10795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solidFill>
                  <a:srgbClr val="333333"/>
                </a:solidFill>
                <a:latin typeface="微软雅黑" panose="020B0503020204020204" charset="-122"/>
                <a:cs typeface="微软雅黑" panose="020B0503020204020204" charset="-122"/>
              </a:rPr>
              <a:t>变阻器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object 19"/>
          <p:cNvSpPr txBox="1"/>
          <p:nvPr/>
        </p:nvSpPr>
        <p:spPr>
          <a:xfrm>
            <a:off x="7091934" y="3868039"/>
            <a:ext cx="966469" cy="28829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52069" rIns="0" bIns="0" rtlCol="0">
            <a:spAutoFit/>
          </a:bodyPr>
          <a:p>
            <a:pPr marL="107950">
              <a:lnSpc>
                <a:spcPct val="100000"/>
              </a:lnSpc>
              <a:spcBef>
                <a:spcPts val="410"/>
              </a:spcBef>
            </a:pPr>
            <a:r>
              <a:rPr sz="1150" spc="10" dirty="0">
                <a:solidFill>
                  <a:srgbClr val="333333"/>
                </a:solidFill>
                <a:latin typeface="微软雅黑" panose="020B0503020204020204" charset="-122"/>
                <a:cs typeface="微软雅黑" panose="020B0503020204020204" charset="-122"/>
              </a:rPr>
              <a:t>电阻测量仪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6290" y="1268730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二、铜及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铜合金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3940" y="1772920"/>
            <a:ext cx="1731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铜合金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3" grpId="0"/>
      <p:bldP spid="7" grpId="1"/>
      <p:bldP spid="52" grpId="1" animBg="1"/>
      <p:bldP spid="53" grpId="1" animBg="1"/>
      <p:bldP spid="55" grpId="1" animBg="1"/>
      <p:bldP spid="56" grpId="1" animBg="1"/>
      <p:bldP spid="57" grpId="1" animBg="1"/>
      <p:bldP spid="58" grpId="1" animBg="1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19885" y="1656715"/>
            <a:ext cx="67475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</a:rPr>
              <a:t>制造滑动轴承轴瓦及其内衬的合金称为滑动轴承合金。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3895" y="1196340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三、滑动轴承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6585" y="2141220"/>
            <a:ext cx="7910195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1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、锡基轴承合金</a:t>
            </a:r>
            <a:r>
              <a:rPr lang="en-US" alt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以锡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(Sn)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为基础，加入锑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(Sb)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铜等元素组成的合金。硬度适中，减摩性好，足够的塑性、韧，良好的耐蚀性、导热性，膨胀系数小等特点，因此在汽车、拖拉机、汽轮机等机械的高速轴上应用较广。疲劳强度低，同时，锡的熔点较低，其工作温度不宜高于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150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℃。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ZSnSb11Cu6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表示平均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Wsb=11%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Wcu=6%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的锡基轴承合金，它也是最常用的锡基轴承合金。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</a:t>
            </a:r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2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、铅基轴承合金</a:t>
            </a:r>
            <a:r>
              <a:rPr lang="en-US" alt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以铅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(Pb)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、锑为基础，加入锡、铜等元素组成的合金。硬度、强度、韧性、减摩性均低于锡基轴承合金，故用于中低速度的中等载荷的轴承。它价格低，所以在可能的情况下应尽量采用。常用牌号为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ZPbSb10Sn16Cu2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19885" y="1742440"/>
            <a:ext cx="67475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</a:rPr>
              <a:t>制造滑动轴承轴瓦及其内衬的合金称为滑动轴承合金。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3895" y="1196340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三、滑动轴承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11505" y="2352040"/>
            <a:ext cx="805243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3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、铝基轴承合金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</a:t>
            </a:r>
            <a:r>
              <a:rPr lang="en-US" alt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常用的铝基轴承合金由铝锑镁轴承合金和高锡铝基轴承合金。铝锑镁轴承合金以铝为基础，加入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4%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锑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(Sb)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0.3%~0.7%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镁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(Mg)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所组成的合金；高锡铝基轴承合金是以铝为基础，加入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20%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锡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(Sn)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1%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铜所组成的合金。</a:t>
            </a:r>
            <a:endParaRPr lang="zh-CN" altLang="en-US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6"/>
          <p:cNvSpPr/>
          <p:nvPr/>
        </p:nvSpPr>
        <p:spPr>
          <a:xfrm>
            <a:off x="4756150" y="4147820"/>
            <a:ext cx="2075815" cy="170307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4" name="object 8"/>
          <p:cNvSpPr/>
          <p:nvPr/>
        </p:nvSpPr>
        <p:spPr>
          <a:xfrm>
            <a:off x="2335530" y="4148455"/>
            <a:ext cx="2115820" cy="1729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5" name="object 11"/>
          <p:cNvSpPr txBox="1"/>
          <p:nvPr/>
        </p:nvSpPr>
        <p:spPr>
          <a:xfrm>
            <a:off x="2803525" y="3884295"/>
            <a:ext cx="1418590" cy="2317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b="0" spc="3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涡轮压缩机</a:t>
            </a:r>
            <a:endParaRPr sz="1400" b="0" spc="30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0" name="object 13"/>
          <p:cNvSpPr txBox="1"/>
          <p:nvPr/>
        </p:nvSpPr>
        <p:spPr>
          <a:xfrm>
            <a:off x="5156835" y="3884295"/>
            <a:ext cx="1784985" cy="2317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b="0" spc="3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汽车发动机曲轴</a:t>
            </a:r>
            <a:endParaRPr sz="1400" b="0" spc="30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2" grpId="0" animBg="1"/>
      <p:bldP spid="14" grpId="0" animBg="1"/>
      <p:bldP spid="15" grpId="0"/>
      <p:bldP spid="20" grpId="0"/>
      <p:bldP spid="100" grpId="1"/>
      <p:bldP spid="12" grpId="1" animBg="1"/>
      <p:bldP spid="14" grpId="1" animBg="1"/>
      <p:bldP spid="15" grpId="1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/>
        </p:nvSpPr>
        <p:spPr>
          <a:xfrm>
            <a:off x="105029" y="2298192"/>
            <a:ext cx="1178560" cy="1179830"/>
          </a:xfrm>
          <a:prstGeom prst="rect">
            <a:avLst/>
          </a:prstGeom>
          <a:solidFill>
            <a:srgbClr val="4F80BC"/>
          </a:solidFill>
        </p:spPr>
        <p:txBody>
          <a:bodyPr vert="horz" wrap="square" lIns="0" tIns="285750" rIns="0" bIns="0" rtlCol="0">
            <a:spAutoFit/>
          </a:bodyPr>
          <a:p>
            <a:pPr marL="113665">
              <a:lnSpc>
                <a:spcPct val="100000"/>
              </a:lnSpc>
              <a:spcBef>
                <a:spcPts val="2250"/>
              </a:spcBef>
            </a:pPr>
            <a:r>
              <a:rPr sz="37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总结</a:t>
            </a:r>
            <a:endParaRPr sz="3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398" y="2240280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1370711" y="2240280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" name="object 5"/>
          <p:cNvSpPr/>
          <p:nvPr/>
        </p:nvSpPr>
        <p:spPr>
          <a:xfrm>
            <a:off x="-9271" y="3561588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2" y="0"/>
                </a:lnTo>
              </a:path>
            </a:pathLst>
          </a:custGeom>
          <a:ln w="54863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" name="object 6"/>
          <p:cNvSpPr/>
          <p:nvPr/>
        </p:nvSpPr>
        <p:spPr>
          <a:xfrm>
            <a:off x="-9271" y="2213610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2" y="0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0" name="object 10"/>
          <p:cNvSpPr txBox="1"/>
          <p:nvPr/>
        </p:nvSpPr>
        <p:spPr>
          <a:xfrm>
            <a:off x="4355465" y="2428875"/>
            <a:ext cx="1967230" cy="384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20" dirty="0"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</a:rPr>
              <a:t>非铁金属</a:t>
            </a:r>
            <a:endParaRPr sz="2400" spc="20" dirty="0">
              <a:latin typeface="黑体" panose="02010609060101010101" pitchFamily="2" charset="-122"/>
              <a:ea typeface="黑体" panose="02010609060101010101" pitchFamily="2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69948" y="2770846"/>
            <a:ext cx="7467600" cy="233679"/>
          </a:xfrm>
          <a:custGeom>
            <a:avLst/>
            <a:gdLst/>
            <a:ahLst/>
            <a:cxnLst/>
            <a:rect l="l" t="t" r="r" b="b"/>
            <a:pathLst>
              <a:path w="7467600" h="233680">
                <a:moveTo>
                  <a:pt x="7364349" y="117133"/>
                </a:moveTo>
                <a:lnTo>
                  <a:pt x="7246620" y="48553"/>
                </a:lnTo>
                <a:lnTo>
                  <a:pt x="7238976" y="41576"/>
                </a:lnTo>
                <a:lnTo>
                  <a:pt x="7234618" y="32742"/>
                </a:lnTo>
                <a:lnTo>
                  <a:pt x="7233975" y="23050"/>
                </a:lnTo>
                <a:lnTo>
                  <a:pt x="7237476" y="13501"/>
                </a:lnTo>
                <a:lnTo>
                  <a:pt x="7244453" y="5191"/>
                </a:lnTo>
                <a:lnTo>
                  <a:pt x="7253287" y="738"/>
                </a:lnTo>
                <a:lnTo>
                  <a:pt x="7262979" y="0"/>
                </a:lnTo>
                <a:lnTo>
                  <a:pt x="7272528" y="2833"/>
                </a:lnTo>
                <a:lnTo>
                  <a:pt x="7423383" y="91225"/>
                </a:lnTo>
                <a:lnTo>
                  <a:pt x="7415784" y="91225"/>
                </a:lnTo>
                <a:lnTo>
                  <a:pt x="7415784" y="94273"/>
                </a:lnTo>
                <a:lnTo>
                  <a:pt x="7403592" y="94273"/>
                </a:lnTo>
                <a:lnTo>
                  <a:pt x="7364349" y="117133"/>
                </a:lnTo>
                <a:close/>
              </a:path>
              <a:path w="7467600" h="233680">
                <a:moveTo>
                  <a:pt x="7319873" y="143041"/>
                </a:moveTo>
                <a:lnTo>
                  <a:pt x="0" y="143041"/>
                </a:lnTo>
                <a:lnTo>
                  <a:pt x="0" y="91225"/>
                </a:lnTo>
                <a:lnTo>
                  <a:pt x="7319873" y="91225"/>
                </a:lnTo>
                <a:lnTo>
                  <a:pt x="7364349" y="117133"/>
                </a:lnTo>
                <a:lnTo>
                  <a:pt x="7319873" y="143041"/>
                </a:lnTo>
                <a:close/>
              </a:path>
              <a:path w="7467600" h="233680">
                <a:moveTo>
                  <a:pt x="7422786" y="143041"/>
                </a:moveTo>
                <a:lnTo>
                  <a:pt x="7415784" y="143041"/>
                </a:lnTo>
                <a:lnTo>
                  <a:pt x="7415784" y="91225"/>
                </a:lnTo>
                <a:lnTo>
                  <a:pt x="7423383" y="91225"/>
                </a:lnTo>
                <a:lnTo>
                  <a:pt x="7467600" y="117133"/>
                </a:lnTo>
                <a:lnTo>
                  <a:pt x="7422786" y="143041"/>
                </a:lnTo>
                <a:close/>
              </a:path>
              <a:path w="7467600" h="233680">
                <a:moveTo>
                  <a:pt x="7403592" y="139993"/>
                </a:moveTo>
                <a:lnTo>
                  <a:pt x="7364349" y="117133"/>
                </a:lnTo>
                <a:lnTo>
                  <a:pt x="7403592" y="94273"/>
                </a:lnTo>
                <a:lnTo>
                  <a:pt x="7403592" y="139993"/>
                </a:lnTo>
                <a:close/>
              </a:path>
              <a:path w="7467600" h="233680">
                <a:moveTo>
                  <a:pt x="7415784" y="139993"/>
                </a:moveTo>
                <a:lnTo>
                  <a:pt x="7403592" y="139993"/>
                </a:lnTo>
                <a:lnTo>
                  <a:pt x="7403592" y="94273"/>
                </a:lnTo>
                <a:lnTo>
                  <a:pt x="7415784" y="94273"/>
                </a:lnTo>
                <a:lnTo>
                  <a:pt x="7415784" y="139993"/>
                </a:lnTo>
                <a:close/>
              </a:path>
              <a:path w="7467600" h="233680">
                <a:moveTo>
                  <a:pt x="7262979" y="233410"/>
                </a:moveTo>
                <a:lnTo>
                  <a:pt x="7253287" y="232767"/>
                </a:lnTo>
                <a:lnTo>
                  <a:pt x="7244453" y="228409"/>
                </a:lnTo>
                <a:lnTo>
                  <a:pt x="7237476" y="220765"/>
                </a:lnTo>
                <a:lnTo>
                  <a:pt x="7233975" y="211002"/>
                </a:lnTo>
                <a:lnTo>
                  <a:pt x="7234618" y="200953"/>
                </a:lnTo>
                <a:lnTo>
                  <a:pt x="7238976" y="192047"/>
                </a:lnTo>
                <a:lnTo>
                  <a:pt x="7246620" y="185713"/>
                </a:lnTo>
                <a:lnTo>
                  <a:pt x="7364349" y="117133"/>
                </a:lnTo>
                <a:lnTo>
                  <a:pt x="7403592" y="139993"/>
                </a:lnTo>
                <a:lnTo>
                  <a:pt x="7415784" y="139993"/>
                </a:lnTo>
                <a:lnTo>
                  <a:pt x="7415784" y="143041"/>
                </a:lnTo>
                <a:lnTo>
                  <a:pt x="7422786" y="143041"/>
                </a:lnTo>
                <a:lnTo>
                  <a:pt x="7272528" y="229909"/>
                </a:lnTo>
                <a:lnTo>
                  <a:pt x="7262979" y="23341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p/>
        </p:txBody>
      </p:sp>
      <p:sp>
        <p:nvSpPr>
          <p:cNvPr id="16" name="object 16"/>
          <p:cNvSpPr/>
          <p:nvPr/>
        </p:nvSpPr>
        <p:spPr>
          <a:xfrm>
            <a:off x="2213483" y="3860292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59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7" name="object 17"/>
          <p:cNvSpPr/>
          <p:nvPr/>
        </p:nvSpPr>
        <p:spPr>
          <a:xfrm>
            <a:off x="2215769" y="4024122"/>
            <a:ext cx="805180" cy="0"/>
          </a:xfrm>
          <a:custGeom>
            <a:avLst/>
            <a:gdLst/>
            <a:ahLst/>
            <a:cxnLst/>
            <a:rect l="l" t="t" r="r" b="b"/>
            <a:pathLst>
              <a:path w="805179">
                <a:moveTo>
                  <a:pt x="0" y="0"/>
                </a:moveTo>
                <a:lnTo>
                  <a:pt x="804672" y="0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8" name="object 18"/>
          <p:cNvSpPr/>
          <p:nvPr/>
        </p:nvSpPr>
        <p:spPr>
          <a:xfrm>
            <a:off x="1458340" y="4024122"/>
            <a:ext cx="754380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4379" y="0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9" name="object 19"/>
          <p:cNvSpPr/>
          <p:nvPr/>
        </p:nvSpPr>
        <p:spPr>
          <a:xfrm>
            <a:off x="3009011" y="4009644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116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0" name="object 20"/>
          <p:cNvSpPr/>
          <p:nvPr/>
        </p:nvSpPr>
        <p:spPr>
          <a:xfrm>
            <a:off x="1472057" y="4014216"/>
            <a:ext cx="0" cy="167640"/>
          </a:xfrm>
          <a:custGeom>
            <a:avLst/>
            <a:gdLst/>
            <a:ahLst/>
            <a:cxnLst/>
            <a:rect l="l" t="t" r="r" b="b"/>
            <a:pathLst>
              <a:path h="167639">
                <a:moveTo>
                  <a:pt x="0" y="0"/>
                </a:moveTo>
                <a:lnTo>
                  <a:pt x="0" y="167640"/>
                </a:lnTo>
              </a:path>
            </a:pathLst>
          </a:custGeom>
          <a:ln w="3047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1" name="object 21"/>
          <p:cNvSpPr txBox="1"/>
          <p:nvPr/>
        </p:nvSpPr>
        <p:spPr>
          <a:xfrm>
            <a:off x="929893" y="4181855"/>
            <a:ext cx="1113155" cy="32385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53340" rIns="0" bIns="0" rtlCol="0">
            <a:spAutoFit/>
          </a:bodyPr>
          <a:p>
            <a:pPr marL="90805">
              <a:lnSpc>
                <a:spcPct val="100000"/>
              </a:lnSpc>
              <a:spcBef>
                <a:spcPts val="42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变形铝合金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28748" y="4181855"/>
            <a:ext cx="1123950" cy="32385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41275" rIns="0" bIns="0" rtlCol="0">
            <a:spAutoFit/>
          </a:bodyPr>
          <a:p>
            <a:pPr marL="106680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铸造铝合金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75105" y="4475988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79"/>
                </a:lnTo>
              </a:path>
            </a:pathLst>
          </a:custGeom>
          <a:ln w="3047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4" name="object 24"/>
          <p:cNvSpPr/>
          <p:nvPr/>
        </p:nvSpPr>
        <p:spPr>
          <a:xfrm>
            <a:off x="946277" y="4674108"/>
            <a:ext cx="1109980" cy="0"/>
          </a:xfrm>
          <a:custGeom>
            <a:avLst/>
            <a:gdLst/>
            <a:ahLst/>
            <a:cxnLst/>
            <a:rect l="l" t="t" r="r" b="b"/>
            <a:pathLst>
              <a:path w="1109980">
                <a:moveTo>
                  <a:pt x="0" y="0"/>
                </a:moveTo>
                <a:lnTo>
                  <a:pt x="1109472" y="0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5" name="object 25"/>
          <p:cNvSpPr/>
          <p:nvPr/>
        </p:nvSpPr>
        <p:spPr>
          <a:xfrm>
            <a:off x="2057273" y="4660392"/>
            <a:ext cx="0" cy="129539"/>
          </a:xfrm>
          <a:custGeom>
            <a:avLst/>
            <a:gdLst/>
            <a:ahLst/>
            <a:cxnLst/>
            <a:rect l="l" t="t" r="r" b="b"/>
            <a:pathLst>
              <a:path h="129539">
                <a:moveTo>
                  <a:pt x="0" y="0"/>
                </a:moveTo>
                <a:lnTo>
                  <a:pt x="0" y="129540"/>
                </a:lnTo>
              </a:path>
            </a:pathLst>
          </a:custGeom>
          <a:ln w="3047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6" name="object 26"/>
          <p:cNvSpPr/>
          <p:nvPr/>
        </p:nvSpPr>
        <p:spPr>
          <a:xfrm>
            <a:off x="1312799" y="4660392"/>
            <a:ext cx="0" cy="129539"/>
          </a:xfrm>
          <a:custGeom>
            <a:avLst/>
            <a:gdLst/>
            <a:ahLst/>
            <a:cxnLst/>
            <a:rect l="l" t="t" r="r" b="b"/>
            <a:pathLst>
              <a:path h="129539">
                <a:moveTo>
                  <a:pt x="0" y="0"/>
                </a:moveTo>
                <a:lnTo>
                  <a:pt x="0" y="129540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7" name="object 27"/>
          <p:cNvSpPr/>
          <p:nvPr/>
        </p:nvSpPr>
        <p:spPr>
          <a:xfrm>
            <a:off x="1686179" y="4677156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8" name="object 28"/>
          <p:cNvSpPr/>
          <p:nvPr/>
        </p:nvSpPr>
        <p:spPr>
          <a:xfrm>
            <a:off x="1915541" y="4789932"/>
            <a:ext cx="274320" cy="647700"/>
          </a:xfrm>
          <a:custGeom>
            <a:avLst/>
            <a:gdLst/>
            <a:ahLst/>
            <a:cxnLst/>
            <a:rect l="l" t="t" r="r" b="b"/>
            <a:pathLst>
              <a:path w="274319" h="647700">
                <a:moveTo>
                  <a:pt x="0" y="0"/>
                </a:moveTo>
                <a:lnTo>
                  <a:pt x="274319" y="0"/>
                </a:lnTo>
                <a:lnTo>
                  <a:pt x="274319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solidFill>
            <a:srgbClr val="6E91BC"/>
          </a:solidFill>
        </p:spPr>
        <p:txBody>
          <a:bodyPr wrap="square" lIns="0" tIns="0" rIns="0" bIns="0" rtlCol="0"/>
          <a:p/>
        </p:txBody>
      </p:sp>
      <p:sp>
        <p:nvSpPr>
          <p:cNvPr id="29" name="object 29"/>
          <p:cNvSpPr txBox="1"/>
          <p:nvPr/>
        </p:nvSpPr>
        <p:spPr>
          <a:xfrm>
            <a:off x="1915541" y="4804886"/>
            <a:ext cx="286385" cy="19304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0" rIns="0" bIns="0" rtlCol="0">
            <a:spAutoFit/>
          </a:bodyPr>
          <a:p>
            <a:pPr marL="29210">
              <a:lnSpc>
                <a:spcPts val="1520"/>
              </a:lnSpc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防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15541" y="4997638"/>
            <a:ext cx="286385" cy="17843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0" rIns="0" bIns="0" rtlCol="0">
            <a:spAutoFit/>
          </a:bodyPr>
          <a:p>
            <a:pPr marL="29210">
              <a:lnSpc>
                <a:spcPts val="1405"/>
              </a:lnSpc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锈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15541" y="5175946"/>
            <a:ext cx="286385" cy="26225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0" rIns="0" bIns="0" rtlCol="0">
            <a:spAutoFit/>
          </a:bodyPr>
          <a:p>
            <a:pPr marL="29210">
              <a:lnSpc>
                <a:spcPts val="1540"/>
              </a:lnSpc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铝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48257" y="4804886"/>
            <a:ext cx="273050" cy="63373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90805" rIns="0" bIns="0" rtlCol="0">
            <a:spAutoFit/>
          </a:bodyPr>
          <a:p>
            <a:pPr marL="48260" marR="38100">
              <a:lnSpc>
                <a:spcPct val="100000"/>
              </a:lnSpc>
              <a:spcBef>
                <a:spcPts val="71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硬 铝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74877" y="4789932"/>
            <a:ext cx="274320" cy="647700"/>
          </a:xfrm>
          <a:custGeom>
            <a:avLst/>
            <a:gdLst/>
            <a:ahLst/>
            <a:cxnLst/>
            <a:rect l="l" t="t" r="r" b="b"/>
            <a:pathLst>
              <a:path w="274319" h="647700">
                <a:moveTo>
                  <a:pt x="0" y="0"/>
                </a:moveTo>
                <a:lnTo>
                  <a:pt x="274320" y="0"/>
                </a:lnTo>
                <a:lnTo>
                  <a:pt x="27432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solidFill>
            <a:srgbClr val="6E91BC"/>
          </a:solidFill>
        </p:spPr>
        <p:txBody>
          <a:bodyPr wrap="square" lIns="0" tIns="0" rIns="0" bIns="0" rtlCol="0"/>
          <a:p/>
        </p:txBody>
      </p:sp>
      <p:sp>
        <p:nvSpPr>
          <p:cNvPr id="34" name="object 34"/>
          <p:cNvSpPr txBox="1"/>
          <p:nvPr/>
        </p:nvSpPr>
        <p:spPr>
          <a:xfrm>
            <a:off x="1174877" y="4804886"/>
            <a:ext cx="290830" cy="19304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0" rIns="0" bIns="0" rtlCol="0">
            <a:spAutoFit/>
          </a:bodyPr>
          <a:p>
            <a:pPr marL="29210">
              <a:lnSpc>
                <a:spcPts val="1520"/>
              </a:lnSpc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超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74877" y="4997638"/>
            <a:ext cx="290830" cy="17843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0" rIns="0" bIns="0" rtlCol="0">
            <a:spAutoFit/>
          </a:bodyPr>
          <a:p>
            <a:pPr marL="29210">
              <a:lnSpc>
                <a:spcPts val="1405"/>
              </a:lnSpc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硬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74877" y="5175946"/>
            <a:ext cx="290830" cy="26225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0" rIns="0" bIns="0" rtlCol="0">
            <a:spAutoFit/>
          </a:bodyPr>
          <a:p>
            <a:pPr marL="29210">
              <a:lnSpc>
                <a:spcPts val="1540"/>
              </a:lnSpc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铝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47039" y="4660392"/>
            <a:ext cx="0" cy="129539"/>
          </a:xfrm>
          <a:custGeom>
            <a:avLst/>
            <a:gdLst/>
            <a:ahLst/>
            <a:cxnLst/>
            <a:rect l="l" t="t" r="r" b="b"/>
            <a:pathLst>
              <a:path h="129539">
                <a:moveTo>
                  <a:pt x="0" y="0"/>
                </a:moveTo>
                <a:lnTo>
                  <a:pt x="0" y="129540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38" name="object 38"/>
          <p:cNvSpPr txBox="1"/>
          <p:nvPr/>
        </p:nvSpPr>
        <p:spPr>
          <a:xfrm>
            <a:off x="806068" y="4804886"/>
            <a:ext cx="274320" cy="63373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88900" rIns="0" bIns="0" rtlCol="0">
            <a:spAutoFit/>
          </a:bodyPr>
          <a:p>
            <a:pPr marL="48260" marR="39370">
              <a:lnSpc>
                <a:spcPct val="100000"/>
              </a:lnSpc>
              <a:spcBef>
                <a:spcPts val="70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锻 铝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10535" y="4485132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79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0" name="object 40"/>
          <p:cNvSpPr/>
          <p:nvPr/>
        </p:nvSpPr>
        <p:spPr>
          <a:xfrm>
            <a:off x="2416937" y="4682490"/>
            <a:ext cx="1156970" cy="0"/>
          </a:xfrm>
          <a:custGeom>
            <a:avLst/>
            <a:gdLst/>
            <a:ahLst/>
            <a:cxnLst/>
            <a:rect l="l" t="t" r="r" b="b"/>
            <a:pathLst>
              <a:path w="1156970">
                <a:moveTo>
                  <a:pt x="0" y="0"/>
                </a:moveTo>
                <a:lnTo>
                  <a:pt x="1156716" y="0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1" name="object 41"/>
          <p:cNvSpPr/>
          <p:nvPr/>
        </p:nvSpPr>
        <p:spPr>
          <a:xfrm>
            <a:off x="3561461" y="4668011"/>
            <a:ext cx="0" cy="143510"/>
          </a:xfrm>
          <a:custGeom>
            <a:avLst/>
            <a:gdLst/>
            <a:ahLst/>
            <a:cxnLst/>
            <a:rect l="l" t="t" r="r" b="b"/>
            <a:pathLst>
              <a:path h="143510">
                <a:moveTo>
                  <a:pt x="0" y="0"/>
                </a:moveTo>
                <a:lnTo>
                  <a:pt x="0" y="143256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/>
        </p:nvSpPr>
        <p:spPr>
          <a:xfrm>
            <a:off x="2809367" y="4669535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/>
        </p:nvSpPr>
        <p:spPr>
          <a:xfrm>
            <a:off x="3176651" y="4680203"/>
            <a:ext cx="0" cy="131445"/>
          </a:xfrm>
          <a:custGeom>
            <a:avLst/>
            <a:gdLst/>
            <a:ahLst/>
            <a:cxnLst/>
            <a:rect l="l" t="t" r="r" b="b"/>
            <a:pathLst>
              <a:path h="131445">
                <a:moveTo>
                  <a:pt x="0" y="0"/>
                </a:moveTo>
                <a:lnTo>
                  <a:pt x="0" y="131064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/>
        </p:nvSpPr>
        <p:spPr>
          <a:xfrm>
            <a:off x="3406013" y="4811267"/>
            <a:ext cx="294640" cy="927100"/>
          </a:xfrm>
          <a:custGeom>
            <a:avLst/>
            <a:gdLst/>
            <a:ahLst/>
            <a:cxnLst/>
            <a:rect l="l" t="t" r="r" b="b"/>
            <a:pathLst>
              <a:path w="294639" h="927100">
                <a:moveTo>
                  <a:pt x="294132" y="0"/>
                </a:moveTo>
                <a:lnTo>
                  <a:pt x="294132" y="926592"/>
                </a:lnTo>
                <a:lnTo>
                  <a:pt x="0" y="926592"/>
                </a:lnTo>
                <a:lnTo>
                  <a:pt x="0" y="0"/>
                </a:lnTo>
                <a:lnTo>
                  <a:pt x="294132" y="0"/>
                </a:lnTo>
                <a:close/>
              </a:path>
            </a:pathLst>
          </a:custGeom>
          <a:solidFill>
            <a:srgbClr val="6E91BC"/>
          </a:solidFill>
        </p:spPr>
        <p:txBody>
          <a:bodyPr wrap="square" lIns="0" tIns="0" rIns="0" bIns="0" rtlCol="0"/>
          <a:p/>
        </p:txBody>
      </p:sp>
      <p:sp>
        <p:nvSpPr>
          <p:cNvPr id="45" name="object 45"/>
          <p:cNvSpPr/>
          <p:nvPr/>
        </p:nvSpPr>
        <p:spPr>
          <a:xfrm>
            <a:off x="3028061" y="4811267"/>
            <a:ext cx="295910" cy="927100"/>
          </a:xfrm>
          <a:custGeom>
            <a:avLst/>
            <a:gdLst/>
            <a:ahLst/>
            <a:cxnLst/>
            <a:rect l="l" t="t" r="r" b="b"/>
            <a:pathLst>
              <a:path w="295910" h="927100">
                <a:moveTo>
                  <a:pt x="295656" y="0"/>
                </a:moveTo>
                <a:lnTo>
                  <a:pt x="295656" y="926592"/>
                </a:lnTo>
                <a:lnTo>
                  <a:pt x="0" y="926592"/>
                </a:lnTo>
                <a:lnTo>
                  <a:pt x="0" y="0"/>
                </a:lnTo>
                <a:lnTo>
                  <a:pt x="295656" y="0"/>
                </a:lnTo>
                <a:close/>
              </a:path>
            </a:pathLst>
          </a:custGeom>
          <a:solidFill>
            <a:srgbClr val="6E91BC"/>
          </a:solidFill>
        </p:spPr>
        <p:txBody>
          <a:bodyPr wrap="square" lIns="0" tIns="0" rIns="0" bIns="0" rtlCol="0"/>
          <a:p/>
        </p:txBody>
      </p:sp>
      <p:sp>
        <p:nvSpPr>
          <p:cNvPr id="46" name="object 46"/>
          <p:cNvSpPr/>
          <p:nvPr/>
        </p:nvSpPr>
        <p:spPr>
          <a:xfrm>
            <a:off x="2659252" y="4811267"/>
            <a:ext cx="295910" cy="927100"/>
          </a:xfrm>
          <a:custGeom>
            <a:avLst/>
            <a:gdLst/>
            <a:ahLst/>
            <a:cxnLst/>
            <a:rect l="l" t="t" r="r" b="b"/>
            <a:pathLst>
              <a:path w="295910" h="927100">
                <a:moveTo>
                  <a:pt x="295656" y="0"/>
                </a:moveTo>
                <a:lnTo>
                  <a:pt x="295656" y="926592"/>
                </a:lnTo>
                <a:lnTo>
                  <a:pt x="0" y="926592"/>
                </a:lnTo>
                <a:lnTo>
                  <a:pt x="0" y="0"/>
                </a:lnTo>
                <a:lnTo>
                  <a:pt x="295656" y="0"/>
                </a:lnTo>
                <a:close/>
              </a:path>
            </a:pathLst>
          </a:custGeom>
          <a:solidFill>
            <a:srgbClr val="6E91BC"/>
          </a:solidFill>
        </p:spPr>
        <p:txBody>
          <a:bodyPr wrap="square" lIns="0" tIns="0" rIns="0" bIns="0" rtlCol="0"/>
          <a:p/>
        </p:txBody>
      </p:sp>
      <p:sp>
        <p:nvSpPr>
          <p:cNvPr id="47" name="object 47"/>
          <p:cNvSpPr/>
          <p:nvPr/>
        </p:nvSpPr>
        <p:spPr>
          <a:xfrm>
            <a:off x="2429890" y="4668011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8684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8" name="object 48"/>
          <p:cNvSpPr/>
          <p:nvPr/>
        </p:nvSpPr>
        <p:spPr>
          <a:xfrm>
            <a:off x="2296541" y="4806696"/>
            <a:ext cx="294640" cy="925194"/>
          </a:xfrm>
          <a:custGeom>
            <a:avLst/>
            <a:gdLst/>
            <a:ahLst/>
            <a:cxnLst/>
            <a:rect l="l" t="t" r="r" b="b"/>
            <a:pathLst>
              <a:path w="294639" h="925195">
                <a:moveTo>
                  <a:pt x="294132" y="0"/>
                </a:moveTo>
                <a:lnTo>
                  <a:pt x="294132" y="925067"/>
                </a:lnTo>
                <a:lnTo>
                  <a:pt x="0" y="925067"/>
                </a:lnTo>
                <a:lnTo>
                  <a:pt x="0" y="0"/>
                </a:lnTo>
                <a:lnTo>
                  <a:pt x="294132" y="0"/>
                </a:lnTo>
                <a:close/>
              </a:path>
            </a:pathLst>
          </a:custGeom>
          <a:solidFill>
            <a:srgbClr val="6E91BC"/>
          </a:solidFill>
        </p:spPr>
        <p:txBody>
          <a:bodyPr wrap="square" lIns="0" tIns="0" rIns="0" bIns="0" rtlCol="0"/>
          <a:p/>
        </p:txBody>
      </p:sp>
      <p:sp>
        <p:nvSpPr>
          <p:cNvPr id="49" name="object 49"/>
          <p:cNvSpPr txBox="1"/>
          <p:nvPr/>
        </p:nvSpPr>
        <p:spPr>
          <a:xfrm>
            <a:off x="2323465" y="4792345"/>
            <a:ext cx="1343660" cy="1116965"/>
          </a:xfrm>
          <a:prstGeom prst="rect">
            <a:avLst/>
          </a:prstGeom>
        </p:spPr>
        <p:txBody>
          <a:bodyPr vert="vert" wrap="square" lIns="0" tIns="23495" rIns="0" bIns="0" rtlCol="0">
            <a:spAutoFit/>
          </a:bodyPr>
          <a:p>
            <a:pPr marL="79375">
              <a:lnSpc>
                <a:spcPct val="100000"/>
              </a:lnSpc>
              <a:spcBef>
                <a:spcPts val="185"/>
              </a:spcBef>
            </a:pPr>
            <a:r>
              <a:rPr sz="14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A</a:t>
            </a:r>
            <a:r>
              <a:rPr sz="14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sz="14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-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S</a:t>
            </a:r>
            <a:r>
              <a:rPr sz="14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i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系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indent="28575" algn="just">
              <a:lnSpc>
                <a:spcPct val="171000"/>
              </a:lnSpc>
              <a:spcBef>
                <a:spcPts val="95"/>
              </a:spcBef>
            </a:pPr>
            <a:r>
              <a:rPr sz="14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Al-Cu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系 </a:t>
            </a:r>
            <a:endParaRPr sz="1400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indent="28575" algn="just">
              <a:lnSpc>
                <a:spcPct val="171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Al-</a:t>
            </a:r>
            <a:r>
              <a:rPr lang="en-US"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Mg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系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系  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Al-Zn系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076317" y="3502152"/>
            <a:ext cx="870203" cy="3429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1" name="object 51"/>
          <p:cNvSpPr/>
          <p:nvPr/>
        </p:nvSpPr>
        <p:spPr>
          <a:xfrm>
            <a:off x="5069458" y="3495294"/>
            <a:ext cx="885443" cy="361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2" name="object 52"/>
          <p:cNvSpPr/>
          <p:nvPr/>
        </p:nvSpPr>
        <p:spPr>
          <a:xfrm>
            <a:off x="5083937" y="3509771"/>
            <a:ext cx="856615" cy="332740"/>
          </a:xfrm>
          <a:custGeom>
            <a:avLst/>
            <a:gdLst/>
            <a:ahLst/>
            <a:cxnLst/>
            <a:rect l="l" t="t" r="r" b="b"/>
            <a:pathLst>
              <a:path w="856615" h="332739">
                <a:moveTo>
                  <a:pt x="0" y="56387"/>
                </a:moveTo>
                <a:lnTo>
                  <a:pt x="4286" y="34075"/>
                </a:lnTo>
                <a:lnTo>
                  <a:pt x="16002" y="16192"/>
                </a:lnTo>
                <a:lnTo>
                  <a:pt x="33432" y="4310"/>
                </a:lnTo>
                <a:lnTo>
                  <a:pt x="54864" y="0"/>
                </a:lnTo>
                <a:lnTo>
                  <a:pt x="801624" y="0"/>
                </a:lnTo>
                <a:lnTo>
                  <a:pt x="823055" y="4310"/>
                </a:lnTo>
                <a:lnTo>
                  <a:pt x="840485" y="16192"/>
                </a:lnTo>
                <a:lnTo>
                  <a:pt x="852201" y="34075"/>
                </a:lnTo>
                <a:lnTo>
                  <a:pt x="856487" y="56387"/>
                </a:lnTo>
                <a:lnTo>
                  <a:pt x="856487" y="277368"/>
                </a:lnTo>
                <a:lnTo>
                  <a:pt x="852201" y="298799"/>
                </a:lnTo>
                <a:lnTo>
                  <a:pt x="840485" y="316229"/>
                </a:lnTo>
                <a:lnTo>
                  <a:pt x="823055" y="327945"/>
                </a:lnTo>
                <a:lnTo>
                  <a:pt x="801624" y="332231"/>
                </a:lnTo>
                <a:lnTo>
                  <a:pt x="54864" y="332231"/>
                </a:lnTo>
                <a:lnTo>
                  <a:pt x="33432" y="327945"/>
                </a:lnTo>
                <a:lnTo>
                  <a:pt x="16002" y="316229"/>
                </a:lnTo>
                <a:lnTo>
                  <a:pt x="4286" y="298799"/>
                </a:lnTo>
                <a:lnTo>
                  <a:pt x="0" y="277368"/>
                </a:lnTo>
                <a:lnTo>
                  <a:pt x="0" y="56387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53" name="object 53"/>
          <p:cNvSpPr/>
          <p:nvPr/>
        </p:nvSpPr>
        <p:spPr>
          <a:xfrm>
            <a:off x="5163185" y="3095244"/>
            <a:ext cx="675131" cy="330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4" name="object 54"/>
          <p:cNvSpPr/>
          <p:nvPr/>
        </p:nvSpPr>
        <p:spPr>
          <a:xfrm>
            <a:off x="5154802" y="3086862"/>
            <a:ext cx="691895" cy="348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5" name="object 55"/>
          <p:cNvSpPr/>
          <p:nvPr/>
        </p:nvSpPr>
        <p:spPr>
          <a:xfrm>
            <a:off x="5169281" y="3101340"/>
            <a:ext cx="662940" cy="320040"/>
          </a:xfrm>
          <a:custGeom>
            <a:avLst/>
            <a:gdLst/>
            <a:ahLst/>
            <a:cxnLst/>
            <a:rect l="l" t="t" r="r" b="b"/>
            <a:pathLst>
              <a:path w="662940" h="320039">
                <a:moveTo>
                  <a:pt x="0" y="53339"/>
                </a:moveTo>
                <a:lnTo>
                  <a:pt x="4262" y="32146"/>
                </a:lnTo>
                <a:lnTo>
                  <a:pt x="15811" y="15239"/>
                </a:lnTo>
                <a:lnTo>
                  <a:pt x="32789" y="4048"/>
                </a:lnTo>
                <a:lnTo>
                  <a:pt x="53339" y="0"/>
                </a:lnTo>
                <a:lnTo>
                  <a:pt x="609600" y="0"/>
                </a:lnTo>
                <a:lnTo>
                  <a:pt x="630150" y="4048"/>
                </a:lnTo>
                <a:lnTo>
                  <a:pt x="647128" y="15239"/>
                </a:lnTo>
                <a:lnTo>
                  <a:pt x="658677" y="32146"/>
                </a:lnTo>
                <a:lnTo>
                  <a:pt x="662939" y="53339"/>
                </a:lnTo>
                <a:lnTo>
                  <a:pt x="662939" y="266699"/>
                </a:lnTo>
                <a:lnTo>
                  <a:pt x="658677" y="287250"/>
                </a:lnTo>
                <a:lnTo>
                  <a:pt x="647128" y="304228"/>
                </a:lnTo>
                <a:lnTo>
                  <a:pt x="630150" y="315777"/>
                </a:lnTo>
                <a:lnTo>
                  <a:pt x="609600" y="320039"/>
                </a:lnTo>
                <a:lnTo>
                  <a:pt x="53339" y="320039"/>
                </a:lnTo>
                <a:lnTo>
                  <a:pt x="32789" y="315777"/>
                </a:lnTo>
                <a:lnTo>
                  <a:pt x="15811" y="304228"/>
                </a:lnTo>
                <a:lnTo>
                  <a:pt x="4262" y="287250"/>
                </a:lnTo>
                <a:lnTo>
                  <a:pt x="0" y="266699"/>
                </a:lnTo>
                <a:lnTo>
                  <a:pt x="0" y="53339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56" name="object 56"/>
          <p:cNvSpPr txBox="1"/>
          <p:nvPr/>
        </p:nvSpPr>
        <p:spPr>
          <a:xfrm>
            <a:off x="5200729" y="3120638"/>
            <a:ext cx="647700" cy="673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9017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纯铜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铜合金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501513" y="3860292"/>
            <a:ext cx="0" cy="154305"/>
          </a:xfrm>
          <a:custGeom>
            <a:avLst/>
            <a:gdLst/>
            <a:ahLst/>
            <a:cxnLst/>
            <a:rect l="l" t="t" r="r" b="b"/>
            <a:pathLst>
              <a:path h="154304">
                <a:moveTo>
                  <a:pt x="0" y="0"/>
                </a:moveTo>
                <a:lnTo>
                  <a:pt x="0" y="153924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8" name="object 58"/>
          <p:cNvSpPr/>
          <p:nvPr/>
        </p:nvSpPr>
        <p:spPr>
          <a:xfrm>
            <a:off x="5507608" y="4025646"/>
            <a:ext cx="814069" cy="0"/>
          </a:xfrm>
          <a:custGeom>
            <a:avLst/>
            <a:gdLst/>
            <a:ahLst/>
            <a:cxnLst/>
            <a:rect l="l" t="t" r="r" b="b"/>
            <a:pathLst>
              <a:path w="814070">
                <a:moveTo>
                  <a:pt x="0" y="0"/>
                </a:moveTo>
                <a:lnTo>
                  <a:pt x="813816" y="0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9" name="object 59"/>
          <p:cNvSpPr/>
          <p:nvPr/>
        </p:nvSpPr>
        <p:spPr>
          <a:xfrm>
            <a:off x="6313043" y="402488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0" name="object 60"/>
          <p:cNvSpPr/>
          <p:nvPr/>
        </p:nvSpPr>
        <p:spPr>
          <a:xfrm>
            <a:off x="5502275" y="4023360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8872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1" name="object 61"/>
          <p:cNvSpPr/>
          <p:nvPr/>
        </p:nvSpPr>
        <p:spPr>
          <a:xfrm>
            <a:off x="4673981" y="4017264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919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2" name="object 62"/>
          <p:cNvSpPr/>
          <p:nvPr/>
        </p:nvSpPr>
        <p:spPr>
          <a:xfrm>
            <a:off x="4660265" y="4025646"/>
            <a:ext cx="847725" cy="0"/>
          </a:xfrm>
          <a:custGeom>
            <a:avLst/>
            <a:gdLst/>
            <a:ahLst/>
            <a:cxnLst/>
            <a:rect l="l" t="t" r="r" b="b"/>
            <a:pathLst>
              <a:path w="847725">
                <a:moveTo>
                  <a:pt x="0" y="0"/>
                </a:moveTo>
                <a:lnTo>
                  <a:pt x="847343" y="0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3" name="object 63"/>
          <p:cNvSpPr txBox="1"/>
          <p:nvPr/>
        </p:nvSpPr>
        <p:spPr>
          <a:xfrm>
            <a:off x="4383659" y="4139946"/>
            <a:ext cx="574040" cy="32448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48260" rIns="0" bIns="0" rtlCol="0">
            <a:spAutoFit/>
          </a:bodyPr>
          <a:p>
            <a:pPr marL="105410">
              <a:lnSpc>
                <a:spcPct val="100000"/>
              </a:lnSpc>
              <a:spcBef>
                <a:spcPts val="38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黄铜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238242" y="4139946"/>
            <a:ext cx="557530" cy="32448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49530" rIns="0" bIns="0" rtlCol="0">
            <a:spAutoFit/>
          </a:bodyPr>
          <a:p>
            <a:pPr marL="87630">
              <a:lnSpc>
                <a:spcPct val="100000"/>
              </a:lnSpc>
              <a:spcBef>
                <a:spcPts val="39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白铜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047105" y="4139946"/>
            <a:ext cx="552450" cy="32448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48260" rIns="0" bIns="0" rtlCol="0">
            <a:spAutoFit/>
          </a:bodyPr>
          <a:p>
            <a:pPr marL="85090">
              <a:lnSpc>
                <a:spcPct val="100000"/>
              </a:lnSpc>
              <a:spcBef>
                <a:spcPts val="38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青铜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998849" y="4792598"/>
            <a:ext cx="295910" cy="106108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97790" rIns="0" bIns="0" rtlCol="0">
            <a:spAutoFit/>
          </a:bodyPr>
          <a:p>
            <a:pPr marL="54610" marR="54610" algn="just">
              <a:lnSpc>
                <a:spcPct val="100000"/>
              </a:lnSpc>
              <a:spcBef>
                <a:spcPts val="77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普 通 黄 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385945" y="4796028"/>
            <a:ext cx="295910" cy="862965"/>
          </a:xfrm>
          <a:custGeom>
            <a:avLst/>
            <a:gdLst/>
            <a:ahLst/>
            <a:cxnLst/>
            <a:rect l="l" t="t" r="r" b="b"/>
            <a:pathLst>
              <a:path w="295910" h="862964">
                <a:moveTo>
                  <a:pt x="295655" y="0"/>
                </a:moveTo>
                <a:lnTo>
                  <a:pt x="295655" y="862584"/>
                </a:lnTo>
                <a:lnTo>
                  <a:pt x="0" y="862584"/>
                </a:lnTo>
                <a:lnTo>
                  <a:pt x="0" y="0"/>
                </a:lnTo>
                <a:lnTo>
                  <a:pt x="295655" y="0"/>
                </a:lnTo>
                <a:close/>
              </a:path>
            </a:pathLst>
          </a:custGeom>
          <a:solidFill>
            <a:srgbClr val="6E91BC"/>
          </a:solidFill>
        </p:spPr>
        <p:txBody>
          <a:bodyPr wrap="square" lIns="0" tIns="0" rIns="0" bIns="0" rtlCol="0"/>
          <a:p/>
        </p:txBody>
      </p:sp>
      <p:sp>
        <p:nvSpPr>
          <p:cNvPr id="68" name="object 68"/>
          <p:cNvSpPr/>
          <p:nvPr/>
        </p:nvSpPr>
        <p:spPr>
          <a:xfrm>
            <a:off x="4748656" y="4796028"/>
            <a:ext cx="295910" cy="862965"/>
          </a:xfrm>
          <a:custGeom>
            <a:avLst/>
            <a:gdLst/>
            <a:ahLst/>
            <a:cxnLst/>
            <a:rect l="l" t="t" r="r" b="b"/>
            <a:pathLst>
              <a:path w="295910" h="862964">
                <a:moveTo>
                  <a:pt x="295656" y="0"/>
                </a:moveTo>
                <a:lnTo>
                  <a:pt x="295656" y="862584"/>
                </a:lnTo>
                <a:lnTo>
                  <a:pt x="0" y="862584"/>
                </a:lnTo>
                <a:lnTo>
                  <a:pt x="0" y="0"/>
                </a:lnTo>
                <a:lnTo>
                  <a:pt x="295656" y="0"/>
                </a:lnTo>
                <a:close/>
              </a:path>
            </a:pathLst>
          </a:custGeom>
          <a:solidFill>
            <a:srgbClr val="6E91BC"/>
          </a:solidFill>
        </p:spPr>
        <p:txBody>
          <a:bodyPr wrap="square" lIns="0" tIns="0" rIns="0" bIns="0" rtlCol="0"/>
          <a:p/>
        </p:txBody>
      </p:sp>
      <p:sp>
        <p:nvSpPr>
          <p:cNvPr id="69" name="object 69"/>
          <p:cNvSpPr/>
          <p:nvPr/>
        </p:nvSpPr>
        <p:spPr>
          <a:xfrm>
            <a:off x="5114417" y="4796028"/>
            <a:ext cx="295910" cy="862965"/>
          </a:xfrm>
          <a:custGeom>
            <a:avLst/>
            <a:gdLst/>
            <a:ahLst/>
            <a:cxnLst/>
            <a:rect l="l" t="t" r="r" b="b"/>
            <a:pathLst>
              <a:path w="295910" h="862964">
                <a:moveTo>
                  <a:pt x="295655" y="0"/>
                </a:moveTo>
                <a:lnTo>
                  <a:pt x="295655" y="862584"/>
                </a:lnTo>
                <a:lnTo>
                  <a:pt x="0" y="862584"/>
                </a:lnTo>
                <a:lnTo>
                  <a:pt x="0" y="0"/>
                </a:lnTo>
                <a:lnTo>
                  <a:pt x="295655" y="0"/>
                </a:lnTo>
                <a:close/>
              </a:path>
            </a:pathLst>
          </a:custGeom>
          <a:solidFill>
            <a:srgbClr val="6E91BC"/>
          </a:solidFill>
        </p:spPr>
        <p:txBody>
          <a:bodyPr wrap="square" lIns="0" tIns="0" rIns="0" bIns="0" rtlCol="0"/>
          <a:p/>
        </p:txBody>
      </p:sp>
      <p:sp>
        <p:nvSpPr>
          <p:cNvPr id="70" name="object 70"/>
          <p:cNvSpPr txBox="1"/>
          <p:nvPr/>
        </p:nvSpPr>
        <p:spPr>
          <a:xfrm>
            <a:off x="4428112" y="4888514"/>
            <a:ext cx="932180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5285" algn="l"/>
                <a:tab pos="741045" algn="l"/>
              </a:tabLst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铅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硅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锡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tabLst>
                <a:tab pos="375285" algn="l"/>
                <a:tab pos="741045" algn="l"/>
              </a:tabLst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黄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黄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黄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tabLst>
                <a:tab pos="375285" algn="l"/>
                <a:tab pos="741045" algn="l"/>
              </a:tabLst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铜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铜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680839" y="4462272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79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2" name="object 72"/>
          <p:cNvSpPr/>
          <p:nvPr/>
        </p:nvSpPr>
        <p:spPr>
          <a:xfrm>
            <a:off x="4132961" y="4656582"/>
            <a:ext cx="1137285" cy="0"/>
          </a:xfrm>
          <a:custGeom>
            <a:avLst/>
            <a:gdLst/>
            <a:ahLst/>
            <a:cxnLst/>
            <a:rect l="l" t="t" r="r" b="b"/>
            <a:pathLst>
              <a:path w="1137285">
                <a:moveTo>
                  <a:pt x="0" y="0"/>
                </a:moveTo>
                <a:lnTo>
                  <a:pt x="1136903" y="0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3" name="object 73"/>
          <p:cNvSpPr/>
          <p:nvPr/>
        </p:nvSpPr>
        <p:spPr>
          <a:xfrm>
            <a:off x="5256911" y="4649724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827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4" name="object 74"/>
          <p:cNvSpPr/>
          <p:nvPr/>
        </p:nvSpPr>
        <p:spPr>
          <a:xfrm>
            <a:off x="4525391" y="4648200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827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5" name="object 75"/>
          <p:cNvSpPr/>
          <p:nvPr/>
        </p:nvSpPr>
        <p:spPr>
          <a:xfrm>
            <a:off x="4892675" y="4649724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827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6" name="object 76"/>
          <p:cNvSpPr/>
          <p:nvPr/>
        </p:nvSpPr>
        <p:spPr>
          <a:xfrm>
            <a:off x="4139057" y="4642103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828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7" name="object 77"/>
          <p:cNvSpPr/>
          <p:nvPr/>
        </p:nvSpPr>
        <p:spPr>
          <a:xfrm>
            <a:off x="6322949" y="4462272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0"/>
                </a:moveTo>
                <a:lnTo>
                  <a:pt x="0" y="169163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8" name="object 78"/>
          <p:cNvSpPr/>
          <p:nvPr/>
        </p:nvSpPr>
        <p:spPr>
          <a:xfrm>
            <a:off x="5912992" y="4646676"/>
            <a:ext cx="829310" cy="0"/>
          </a:xfrm>
          <a:custGeom>
            <a:avLst/>
            <a:gdLst/>
            <a:ahLst/>
            <a:cxnLst/>
            <a:rect l="l" t="t" r="r" b="b"/>
            <a:pathLst>
              <a:path w="829309">
                <a:moveTo>
                  <a:pt x="0" y="0"/>
                </a:moveTo>
                <a:lnTo>
                  <a:pt x="829056" y="0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9" name="object 79"/>
          <p:cNvSpPr/>
          <p:nvPr/>
        </p:nvSpPr>
        <p:spPr>
          <a:xfrm>
            <a:off x="6727570" y="4642103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5">
                <a:moveTo>
                  <a:pt x="0" y="0"/>
                </a:moveTo>
                <a:lnTo>
                  <a:pt x="0" y="146304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80" name="object 80"/>
          <p:cNvSpPr/>
          <p:nvPr/>
        </p:nvSpPr>
        <p:spPr>
          <a:xfrm>
            <a:off x="5927470" y="4642103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828"/>
                </a:lnTo>
              </a:path>
            </a:pathLst>
          </a:custGeom>
          <a:ln w="289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81" name="object 81"/>
          <p:cNvSpPr/>
          <p:nvPr/>
        </p:nvSpPr>
        <p:spPr>
          <a:xfrm>
            <a:off x="6320663" y="4645152"/>
            <a:ext cx="0" cy="144780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80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82" name="object 82"/>
          <p:cNvSpPr txBox="1"/>
          <p:nvPr/>
        </p:nvSpPr>
        <p:spPr>
          <a:xfrm>
            <a:off x="5795645" y="4792598"/>
            <a:ext cx="251460" cy="104965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97485" rIns="0" bIns="0" rtlCol="0">
            <a:spAutoFit/>
          </a:bodyPr>
          <a:p>
            <a:pPr marL="54610" marR="10160" algn="just">
              <a:lnSpc>
                <a:spcPct val="100000"/>
              </a:lnSpc>
              <a:spcBef>
                <a:spcPts val="155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锡 青 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190361" y="4792598"/>
            <a:ext cx="273050" cy="104965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97485" rIns="0" bIns="0" rtlCol="0">
            <a:spAutoFit/>
          </a:bodyPr>
          <a:p>
            <a:pPr marL="53340" marR="33020" algn="just">
              <a:lnSpc>
                <a:spcPct val="100000"/>
              </a:lnSpc>
              <a:spcBef>
                <a:spcPts val="155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铝 青 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599555" y="4792598"/>
            <a:ext cx="272415" cy="106108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97485" rIns="0" bIns="0" rtlCol="0">
            <a:spAutoFit/>
          </a:bodyPr>
          <a:p>
            <a:pPr marL="52070" marR="33020" algn="just">
              <a:lnSpc>
                <a:spcPct val="100000"/>
              </a:lnSpc>
              <a:spcBef>
                <a:spcPts val="155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铍 青 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388225" y="3140964"/>
            <a:ext cx="1551432" cy="338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6" name="object 86"/>
          <p:cNvSpPr/>
          <p:nvPr/>
        </p:nvSpPr>
        <p:spPr>
          <a:xfrm>
            <a:off x="7378318" y="3132582"/>
            <a:ext cx="1571243" cy="3550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7" name="object 87"/>
          <p:cNvSpPr/>
          <p:nvPr/>
        </p:nvSpPr>
        <p:spPr>
          <a:xfrm>
            <a:off x="7392796" y="3147060"/>
            <a:ext cx="1542415" cy="326390"/>
          </a:xfrm>
          <a:custGeom>
            <a:avLst/>
            <a:gdLst/>
            <a:ahLst/>
            <a:cxnLst/>
            <a:rect l="l" t="t" r="r" b="b"/>
            <a:pathLst>
              <a:path w="1542415" h="326389">
                <a:moveTo>
                  <a:pt x="0" y="53339"/>
                </a:moveTo>
                <a:lnTo>
                  <a:pt x="4286" y="32789"/>
                </a:lnTo>
                <a:lnTo>
                  <a:pt x="16002" y="15811"/>
                </a:lnTo>
                <a:lnTo>
                  <a:pt x="33432" y="4262"/>
                </a:lnTo>
                <a:lnTo>
                  <a:pt x="54864" y="0"/>
                </a:lnTo>
                <a:lnTo>
                  <a:pt x="1487424" y="0"/>
                </a:lnTo>
                <a:lnTo>
                  <a:pt x="1508855" y="4262"/>
                </a:lnTo>
                <a:lnTo>
                  <a:pt x="1526285" y="15811"/>
                </a:lnTo>
                <a:lnTo>
                  <a:pt x="1538001" y="32789"/>
                </a:lnTo>
                <a:lnTo>
                  <a:pt x="1542287" y="53339"/>
                </a:lnTo>
                <a:lnTo>
                  <a:pt x="1542287" y="271271"/>
                </a:lnTo>
                <a:lnTo>
                  <a:pt x="1538001" y="292703"/>
                </a:lnTo>
                <a:lnTo>
                  <a:pt x="1526285" y="310133"/>
                </a:lnTo>
                <a:lnTo>
                  <a:pt x="1508855" y="321849"/>
                </a:lnTo>
                <a:lnTo>
                  <a:pt x="1487424" y="326135"/>
                </a:lnTo>
                <a:lnTo>
                  <a:pt x="54864" y="326135"/>
                </a:lnTo>
                <a:lnTo>
                  <a:pt x="33432" y="321849"/>
                </a:lnTo>
                <a:lnTo>
                  <a:pt x="16002" y="310133"/>
                </a:lnTo>
                <a:lnTo>
                  <a:pt x="4286" y="292703"/>
                </a:lnTo>
                <a:lnTo>
                  <a:pt x="0" y="271271"/>
                </a:lnTo>
                <a:lnTo>
                  <a:pt x="0" y="53339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88" name="object 88"/>
          <p:cNvSpPr txBox="1"/>
          <p:nvPr/>
        </p:nvSpPr>
        <p:spPr>
          <a:xfrm>
            <a:off x="7521802" y="3151100"/>
            <a:ext cx="126936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滑动轴承合金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724773" y="4339590"/>
            <a:ext cx="295910" cy="160210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3180" rIns="0" bIns="0" rtlCol="0">
            <a:spAutoFit/>
          </a:bodyPr>
          <a:p>
            <a:pPr marL="39370" marR="69215">
              <a:lnSpc>
                <a:spcPts val="1400"/>
              </a:lnSpc>
              <a:spcBef>
                <a:spcPts val="34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铝 基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39370" marR="69215" algn="just">
              <a:lnSpc>
                <a:spcPts val="1400"/>
              </a:lnSpc>
              <a:spcBef>
                <a:spcPts val="43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滑 动 轴 承 合 金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211441" y="4339590"/>
            <a:ext cx="307975" cy="160147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1910" rIns="0" bIns="0" rtlCol="0">
            <a:spAutoFit/>
          </a:bodyPr>
          <a:p>
            <a:pPr marL="52070" marR="69215">
              <a:lnSpc>
                <a:spcPts val="1400"/>
              </a:lnSpc>
              <a:spcBef>
                <a:spcPts val="33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锡 基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52070" marR="69215" algn="just">
              <a:lnSpc>
                <a:spcPts val="1400"/>
              </a:lnSpc>
              <a:spcBef>
                <a:spcPts val="42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滑 动 轴 承 合 金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999857" y="4339590"/>
            <a:ext cx="295910" cy="160147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3180" rIns="0" bIns="0" rtlCol="0">
            <a:spAutoFit/>
          </a:bodyPr>
          <a:p>
            <a:pPr marL="39370" marR="69215">
              <a:lnSpc>
                <a:spcPts val="1400"/>
              </a:lnSpc>
              <a:spcBef>
                <a:spcPts val="34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铅 基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39370" marR="69215" algn="just">
              <a:lnSpc>
                <a:spcPts val="1400"/>
              </a:lnSpc>
              <a:spcBef>
                <a:spcPts val="43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滑 动 轴 承 合 金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8125079" y="3485388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98" name="object 98"/>
          <p:cNvSpPr/>
          <p:nvPr/>
        </p:nvSpPr>
        <p:spPr>
          <a:xfrm>
            <a:off x="8139556" y="3612642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>
                <a:moveTo>
                  <a:pt x="0" y="0"/>
                </a:moveTo>
                <a:lnTo>
                  <a:pt x="477012" y="0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99" name="object 99"/>
          <p:cNvSpPr/>
          <p:nvPr/>
        </p:nvSpPr>
        <p:spPr>
          <a:xfrm>
            <a:off x="7622920" y="3612642"/>
            <a:ext cx="504825" cy="0"/>
          </a:xfrm>
          <a:custGeom>
            <a:avLst/>
            <a:gdLst/>
            <a:ahLst/>
            <a:cxnLst/>
            <a:rect l="l" t="t" r="r" b="b"/>
            <a:pathLst>
              <a:path w="504825">
                <a:moveTo>
                  <a:pt x="0" y="0"/>
                </a:moveTo>
                <a:lnTo>
                  <a:pt x="504444" y="0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00" name="object 100"/>
          <p:cNvSpPr/>
          <p:nvPr/>
        </p:nvSpPr>
        <p:spPr>
          <a:xfrm flipH="1">
            <a:off x="8521700" y="3597910"/>
            <a:ext cx="100965" cy="610235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01" name="object 101"/>
          <p:cNvSpPr/>
          <p:nvPr/>
        </p:nvSpPr>
        <p:spPr>
          <a:xfrm>
            <a:off x="7633335" y="3597910"/>
            <a:ext cx="76200" cy="633095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5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03" name="object 103"/>
          <p:cNvSpPr/>
          <p:nvPr/>
        </p:nvSpPr>
        <p:spPr>
          <a:xfrm flipV="1">
            <a:off x="7369810" y="4130040"/>
            <a:ext cx="1511935" cy="78105"/>
          </a:xfrm>
          <a:custGeom>
            <a:avLst/>
            <a:gdLst/>
            <a:ahLst/>
            <a:cxnLst/>
            <a:rect l="l" t="t" r="r" b="b"/>
            <a:pathLst>
              <a:path w="513715">
                <a:moveTo>
                  <a:pt x="0" y="0"/>
                </a:moveTo>
                <a:lnTo>
                  <a:pt x="513587" y="0"/>
                </a:lnTo>
              </a:path>
            </a:pathLst>
          </a:custGeom>
          <a:ln w="3048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04" name="object 104"/>
          <p:cNvSpPr/>
          <p:nvPr/>
        </p:nvSpPr>
        <p:spPr>
          <a:xfrm>
            <a:off x="8156066" y="4178808"/>
            <a:ext cx="0" cy="167640"/>
          </a:xfrm>
          <a:custGeom>
            <a:avLst/>
            <a:gdLst/>
            <a:ahLst/>
            <a:cxnLst/>
            <a:rect l="l" t="t" r="r" b="b"/>
            <a:pathLst>
              <a:path h="167639">
                <a:moveTo>
                  <a:pt x="0" y="0"/>
                </a:moveTo>
                <a:lnTo>
                  <a:pt x="0" y="167640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05" name="object 105"/>
          <p:cNvSpPr/>
          <p:nvPr/>
        </p:nvSpPr>
        <p:spPr>
          <a:xfrm>
            <a:off x="7373746" y="4175760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0"/>
                </a:moveTo>
                <a:lnTo>
                  <a:pt x="0" y="169164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08" name="object 108"/>
          <p:cNvSpPr/>
          <p:nvPr/>
        </p:nvSpPr>
        <p:spPr>
          <a:xfrm>
            <a:off x="8870315" y="4175760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0"/>
                </a:moveTo>
                <a:lnTo>
                  <a:pt x="0" y="169164"/>
                </a:lnTo>
              </a:path>
            </a:pathLst>
          </a:custGeom>
          <a:ln w="289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10" name="object 110"/>
          <p:cNvSpPr/>
          <p:nvPr/>
        </p:nvSpPr>
        <p:spPr>
          <a:xfrm>
            <a:off x="1880488" y="3112008"/>
            <a:ext cx="675131" cy="3169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1" name="object 111"/>
          <p:cNvSpPr/>
          <p:nvPr/>
        </p:nvSpPr>
        <p:spPr>
          <a:xfrm>
            <a:off x="1872107" y="3102102"/>
            <a:ext cx="691895" cy="335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2" name="object 112"/>
          <p:cNvSpPr/>
          <p:nvPr/>
        </p:nvSpPr>
        <p:spPr>
          <a:xfrm>
            <a:off x="1886585" y="3116580"/>
            <a:ext cx="662940" cy="306705"/>
          </a:xfrm>
          <a:custGeom>
            <a:avLst/>
            <a:gdLst/>
            <a:ahLst/>
            <a:cxnLst/>
            <a:rect l="l" t="t" r="r" b="b"/>
            <a:pathLst>
              <a:path w="662939" h="306704">
                <a:moveTo>
                  <a:pt x="0" y="51815"/>
                </a:moveTo>
                <a:lnTo>
                  <a:pt x="4000" y="31503"/>
                </a:lnTo>
                <a:lnTo>
                  <a:pt x="14859" y="15049"/>
                </a:lnTo>
                <a:lnTo>
                  <a:pt x="30860" y="4024"/>
                </a:lnTo>
                <a:lnTo>
                  <a:pt x="50292" y="0"/>
                </a:lnTo>
                <a:lnTo>
                  <a:pt x="611124" y="0"/>
                </a:lnTo>
                <a:lnTo>
                  <a:pt x="631436" y="4024"/>
                </a:lnTo>
                <a:lnTo>
                  <a:pt x="647890" y="15049"/>
                </a:lnTo>
                <a:lnTo>
                  <a:pt x="658915" y="31503"/>
                </a:lnTo>
                <a:lnTo>
                  <a:pt x="662939" y="51815"/>
                </a:lnTo>
                <a:lnTo>
                  <a:pt x="662939" y="256032"/>
                </a:lnTo>
                <a:lnTo>
                  <a:pt x="658915" y="275463"/>
                </a:lnTo>
                <a:lnTo>
                  <a:pt x="647890" y="291464"/>
                </a:lnTo>
                <a:lnTo>
                  <a:pt x="631436" y="302323"/>
                </a:lnTo>
                <a:lnTo>
                  <a:pt x="611124" y="306323"/>
                </a:lnTo>
                <a:lnTo>
                  <a:pt x="50292" y="306323"/>
                </a:lnTo>
                <a:lnTo>
                  <a:pt x="30860" y="302323"/>
                </a:lnTo>
                <a:lnTo>
                  <a:pt x="14858" y="291464"/>
                </a:lnTo>
                <a:lnTo>
                  <a:pt x="4000" y="275463"/>
                </a:lnTo>
                <a:lnTo>
                  <a:pt x="0" y="256032"/>
                </a:lnTo>
                <a:lnTo>
                  <a:pt x="0" y="51815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113" name="object 113"/>
          <p:cNvSpPr/>
          <p:nvPr/>
        </p:nvSpPr>
        <p:spPr>
          <a:xfrm>
            <a:off x="1776857" y="3523488"/>
            <a:ext cx="865631" cy="3291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4" name="object 114"/>
          <p:cNvSpPr/>
          <p:nvPr/>
        </p:nvSpPr>
        <p:spPr>
          <a:xfrm>
            <a:off x="1768474" y="3515105"/>
            <a:ext cx="885443" cy="3489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5" name="object 115"/>
          <p:cNvSpPr/>
          <p:nvPr/>
        </p:nvSpPr>
        <p:spPr>
          <a:xfrm>
            <a:off x="1782952" y="3529584"/>
            <a:ext cx="856615" cy="320040"/>
          </a:xfrm>
          <a:custGeom>
            <a:avLst/>
            <a:gdLst/>
            <a:ahLst/>
            <a:cxnLst/>
            <a:rect l="l" t="t" r="r" b="b"/>
            <a:pathLst>
              <a:path w="856614" h="320039">
                <a:moveTo>
                  <a:pt x="0" y="53339"/>
                </a:moveTo>
                <a:lnTo>
                  <a:pt x="4262" y="32789"/>
                </a:lnTo>
                <a:lnTo>
                  <a:pt x="15811" y="15811"/>
                </a:lnTo>
                <a:lnTo>
                  <a:pt x="32789" y="4262"/>
                </a:lnTo>
                <a:lnTo>
                  <a:pt x="53339" y="0"/>
                </a:lnTo>
                <a:lnTo>
                  <a:pt x="803147" y="0"/>
                </a:lnTo>
                <a:lnTo>
                  <a:pt x="824341" y="4262"/>
                </a:lnTo>
                <a:lnTo>
                  <a:pt x="841247" y="15811"/>
                </a:lnTo>
                <a:lnTo>
                  <a:pt x="852439" y="32789"/>
                </a:lnTo>
                <a:lnTo>
                  <a:pt x="856487" y="53339"/>
                </a:lnTo>
                <a:lnTo>
                  <a:pt x="856487" y="266699"/>
                </a:lnTo>
                <a:lnTo>
                  <a:pt x="852439" y="287893"/>
                </a:lnTo>
                <a:lnTo>
                  <a:pt x="841247" y="304799"/>
                </a:lnTo>
                <a:lnTo>
                  <a:pt x="824341" y="315991"/>
                </a:lnTo>
                <a:lnTo>
                  <a:pt x="803147" y="320039"/>
                </a:lnTo>
                <a:lnTo>
                  <a:pt x="53339" y="320039"/>
                </a:lnTo>
                <a:lnTo>
                  <a:pt x="32789" y="315991"/>
                </a:lnTo>
                <a:lnTo>
                  <a:pt x="15811" y="304799"/>
                </a:lnTo>
                <a:lnTo>
                  <a:pt x="4262" y="287893"/>
                </a:lnTo>
                <a:lnTo>
                  <a:pt x="0" y="266699"/>
                </a:lnTo>
                <a:lnTo>
                  <a:pt x="0" y="53339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116" name="object 116"/>
          <p:cNvSpPr txBox="1"/>
          <p:nvPr/>
        </p:nvSpPr>
        <p:spPr>
          <a:xfrm>
            <a:off x="1889072" y="3120638"/>
            <a:ext cx="647700" cy="6877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1938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纯铝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铝合金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/>
      <p:bldP spid="90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3" grpId="0" animBg="1"/>
      <p:bldP spid="104" grpId="0" animBg="1"/>
      <p:bldP spid="105" grpId="0" animBg="1"/>
      <p:bldP spid="108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/>
      <p:bldP spid="16" grpId="1" animBg="1"/>
      <p:bldP spid="17" grpId="1" animBg="1"/>
      <p:bldP spid="18" grpId="1" animBg="1"/>
      <p:bldP spid="19" grpId="1" animBg="1"/>
      <p:bldP spid="20" grpId="1" animBg="1"/>
      <p:bldP spid="21" grpId="1" animBg="1"/>
      <p:bldP spid="22" grpId="1" animBg="1"/>
      <p:bldP spid="2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2" grpId="1" animBg="1"/>
      <p:bldP spid="33" grpId="1" animBg="1"/>
      <p:bldP spid="34" grpId="1" animBg="1"/>
      <p:bldP spid="35" grpId="1" animBg="1"/>
      <p:bldP spid="36" grpId="1" animBg="1"/>
      <p:bldP spid="37" grpId="1" animBg="1"/>
      <p:bldP spid="38" grpId="1" animBg="1"/>
      <p:bldP spid="39" grpId="1" animBg="1"/>
      <p:bldP spid="40" grpId="1" animBg="1"/>
      <p:bldP spid="41" grpId="1" animBg="1"/>
      <p:bldP spid="42" grpId="1" animBg="1"/>
      <p:bldP spid="43" grpId="1" animBg="1"/>
      <p:bldP spid="44" grpId="1" animBg="1"/>
      <p:bldP spid="45" grpId="1" animBg="1"/>
      <p:bldP spid="46" grpId="1" animBg="1"/>
      <p:bldP spid="47" grpId="1" animBg="1"/>
      <p:bldP spid="48" grpId="1" animBg="1"/>
      <p:bldP spid="49" grpId="1"/>
      <p:bldP spid="50" grpId="1" animBg="1"/>
      <p:bldP spid="51" grpId="1" animBg="1"/>
      <p:bldP spid="52" grpId="1" animBg="1"/>
      <p:bldP spid="53" grpId="1" animBg="1"/>
      <p:bldP spid="54" grpId="1" animBg="1"/>
      <p:bldP spid="55" grpId="1" animBg="1"/>
      <p:bldP spid="56" grpId="1"/>
      <p:bldP spid="57" grpId="1" animBg="1"/>
      <p:bldP spid="58" grpId="1" animBg="1"/>
      <p:bldP spid="59" grpId="1" animBg="1"/>
      <p:bldP spid="60" grpId="1" animBg="1"/>
      <p:bldP spid="61" grpId="1" animBg="1"/>
      <p:bldP spid="62" grpId="1" animBg="1"/>
      <p:bldP spid="63" grpId="1" animBg="1"/>
      <p:bldP spid="64" grpId="1" animBg="1"/>
      <p:bldP spid="65" grpId="1" animBg="1"/>
      <p:bldP spid="66" grpId="1" animBg="1"/>
      <p:bldP spid="67" grpId="1" animBg="1"/>
      <p:bldP spid="68" grpId="1" animBg="1"/>
      <p:bldP spid="69" grpId="1" animBg="1"/>
      <p:bldP spid="70" grpId="1"/>
      <p:bldP spid="71" grpId="1" animBg="1"/>
      <p:bldP spid="72" grpId="1" animBg="1"/>
      <p:bldP spid="73" grpId="1" animBg="1"/>
      <p:bldP spid="74" grpId="1" animBg="1"/>
      <p:bldP spid="75" grpId="1" animBg="1"/>
      <p:bldP spid="76" grpId="1" animBg="1"/>
      <p:bldP spid="77" grpId="1" animBg="1"/>
      <p:bldP spid="78" grpId="1" animBg="1"/>
      <p:bldP spid="79" grpId="1" animBg="1"/>
      <p:bldP spid="80" grpId="1" animBg="1"/>
      <p:bldP spid="81" grpId="1" animBg="1"/>
      <p:bldP spid="82" grpId="1" animBg="1"/>
      <p:bldP spid="83" grpId="1" animBg="1"/>
      <p:bldP spid="84" grpId="1" animBg="1"/>
      <p:bldP spid="85" grpId="1" animBg="1"/>
      <p:bldP spid="86" grpId="1" animBg="1"/>
      <p:bldP spid="87" grpId="1" animBg="1"/>
      <p:bldP spid="88" grpId="1"/>
      <p:bldP spid="90" grpId="1" animBg="1"/>
      <p:bldP spid="95" grpId="1" animBg="1"/>
      <p:bldP spid="96" grpId="1" animBg="1"/>
      <p:bldP spid="97" grpId="1" animBg="1"/>
      <p:bldP spid="98" grpId="1" animBg="1"/>
      <p:bldP spid="99" grpId="1" animBg="1"/>
      <p:bldP spid="100" grpId="1" animBg="1"/>
      <p:bldP spid="101" grpId="1" animBg="1"/>
      <p:bldP spid="103" grpId="1" animBg="1"/>
      <p:bldP spid="104" grpId="1" animBg="1"/>
      <p:bldP spid="105" grpId="1" animBg="1"/>
      <p:bldP spid="108" grpId="1" animBg="1"/>
      <p:bldP spid="110" grpId="1" animBg="1"/>
      <p:bldP spid="111" grpId="1" animBg="1"/>
      <p:bldP spid="112" grpId="1" animBg="1"/>
      <p:bldP spid="113" grpId="1" animBg="1"/>
      <p:bldP spid="114" grpId="1" animBg="1"/>
      <p:bldP spid="115" grpId="1" animBg="1"/>
      <p:bldP spid="1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object 9"/>
          <p:cNvSpPr/>
          <p:nvPr/>
        </p:nvSpPr>
        <p:spPr>
          <a:xfrm>
            <a:off x="707390" y="3074416"/>
            <a:ext cx="1048511" cy="122681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4" name="object 2"/>
          <p:cNvSpPr/>
          <p:nvPr/>
        </p:nvSpPr>
        <p:spPr>
          <a:xfrm>
            <a:off x="2039746" y="2408809"/>
            <a:ext cx="1812036" cy="1449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3"/>
          <p:cNvSpPr/>
          <p:nvPr/>
        </p:nvSpPr>
        <p:spPr>
          <a:xfrm>
            <a:off x="1620138" y="4221099"/>
            <a:ext cx="1812035" cy="1449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4"/>
          <p:cNvSpPr txBox="1"/>
          <p:nvPr/>
        </p:nvSpPr>
        <p:spPr>
          <a:xfrm>
            <a:off x="2555749" y="5804311"/>
            <a:ext cx="2921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微软雅黑" panose="020B0503020204020204" charset="-122"/>
                <a:cs typeface="微软雅黑" panose="020B0503020204020204" charset="-122"/>
              </a:rPr>
              <a:t>铝</a:t>
            </a:r>
            <a:endParaRPr sz="2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object 5"/>
          <p:cNvSpPr txBox="1"/>
          <p:nvPr/>
        </p:nvSpPr>
        <p:spPr>
          <a:xfrm>
            <a:off x="2471704" y="3866294"/>
            <a:ext cx="8255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微软雅黑" panose="020B0503020204020204" charset="-122"/>
                <a:cs typeface="微软雅黑" panose="020B0503020204020204" charset="-122"/>
              </a:rPr>
              <a:t>铝合金</a:t>
            </a:r>
            <a:endParaRPr sz="2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object 6"/>
          <p:cNvSpPr/>
          <p:nvPr/>
        </p:nvSpPr>
        <p:spPr>
          <a:xfrm>
            <a:off x="5724652" y="4235069"/>
            <a:ext cx="1812035" cy="1449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7"/>
          <p:cNvSpPr/>
          <p:nvPr/>
        </p:nvSpPr>
        <p:spPr>
          <a:xfrm>
            <a:off x="4788661" y="2408428"/>
            <a:ext cx="1807464" cy="144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8"/>
          <p:cNvSpPr txBox="1"/>
          <p:nvPr/>
        </p:nvSpPr>
        <p:spPr>
          <a:xfrm>
            <a:off x="5545518" y="3866294"/>
            <a:ext cx="2921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微软雅黑" panose="020B0503020204020204" charset="-122"/>
                <a:cs typeface="微软雅黑" panose="020B0503020204020204" charset="-122"/>
              </a:rPr>
              <a:t>铜</a:t>
            </a:r>
            <a:endParaRPr sz="2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" name="object 9"/>
          <p:cNvSpPr txBox="1"/>
          <p:nvPr/>
        </p:nvSpPr>
        <p:spPr>
          <a:xfrm>
            <a:off x="6217677" y="5787219"/>
            <a:ext cx="8255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微软雅黑" panose="020B0503020204020204" charset="-122"/>
                <a:cs typeface="微软雅黑" panose="020B0503020204020204" charset="-122"/>
              </a:rPr>
              <a:t>铜合金</a:t>
            </a:r>
            <a:endParaRPr sz="2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object 15"/>
          <p:cNvSpPr/>
          <p:nvPr/>
        </p:nvSpPr>
        <p:spPr>
          <a:xfrm>
            <a:off x="3671570" y="4235069"/>
            <a:ext cx="1930908" cy="1447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16"/>
          <p:cNvSpPr txBox="1"/>
          <p:nvPr/>
        </p:nvSpPr>
        <p:spPr>
          <a:xfrm>
            <a:off x="3852062" y="5787141"/>
            <a:ext cx="16256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微软雅黑" panose="020B0503020204020204" charset="-122"/>
                <a:cs typeface="微软雅黑" panose="020B0503020204020204" charset="-122"/>
              </a:rPr>
              <a:t>滑动轴承合金</a:t>
            </a:r>
            <a:endParaRPr sz="2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868045" y="1268730"/>
            <a:ext cx="74072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</a:rPr>
              <a:t>非铁金属是指除钢铁材料以外的其他金属材料，如铝、镁、铜、锌、铬、钛等金属及其合金。常用的非铁金属有铝及铝合金、铜及铜合金、滑动轴承合金等。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  <p:bldP spid="55" grpId="0" animBg="1"/>
      <p:bldP spid="57" grpId="0"/>
      <p:bldP spid="58" grpId="0" animBg="1"/>
      <p:bldP spid="59" grpId="0" animBg="1"/>
      <p:bldP spid="60" grpId="0"/>
      <p:bldP spid="64" grpId="0" animBg="1"/>
      <p:bldP spid="56" grpId="0"/>
      <p:bldP spid="65" grpId="0"/>
      <p:bldP spid="61" grpId="0"/>
      <p:bldP spid="9" grpId="1" animBg="1"/>
      <p:bldP spid="54" grpId="1" animBg="1"/>
      <p:bldP spid="55" grpId="1" animBg="1"/>
      <p:bldP spid="57" grpId="1"/>
      <p:bldP spid="58" grpId="1" animBg="1"/>
      <p:bldP spid="59" grpId="1" animBg="1"/>
      <p:bldP spid="60" grpId="1"/>
      <p:bldP spid="64" grpId="1" animBg="1"/>
      <p:bldP spid="56" grpId="1"/>
      <p:bldP spid="65" grpId="1"/>
      <p:bldP spid="6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object 13"/>
          <p:cNvSpPr/>
          <p:nvPr/>
        </p:nvSpPr>
        <p:spPr>
          <a:xfrm>
            <a:off x="6277356" y="4268724"/>
            <a:ext cx="1965959" cy="147523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" name="object 14"/>
          <p:cNvSpPr/>
          <p:nvPr/>
        </p:nvSpPr>
        <p:spPr>
          <a:xfrm>
            <a:off x="3866387" y="4268724"/>
            <a:ext cx="1967483" cy="1475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2" name="object 15"/>
          <p:cNvSpPr/>
          <p:nvPr/>
        </p:nvSpPr>
        <p:spPr>
          <a:xfrm>
            <a:off x="3858768" y="2093976"/>
            <a:ext cx="1979675" cy="1484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" name="object 16"/>
          <p:cNvSpPr/>
          <p:nvPr/>
        </p:nvSpPr>
        <p:spPr>
          <a:xfrm>
            <a:off x="6277356" y="2103120"/>
            <a:ext cx="1967483" cy="1475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4" name="object 17"/>
          <p:cNvSpPr txBox="1"/>
          <p:nvPr/>
        </p:nvSpPr>
        <p:spPr>
          <a:xfrm>
            <a:off x="4614162" y="1686568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电线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18"/>
          <p:cNvSpPr txBox="1"/>
          <p:nvPr/>
        </p:nvSpPr>
        <p:spPr>
          <a:xfrm>
            <a:off x="6980926" y="1720117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电缆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19"/>
          <p:cNvSpPr txBox="1"/>
          <p:nvPr/>
        </p:nvSpPr>
        <p:spPr>
          <a:xfrm>
            <a:off x="4380945" y="3855173"/>
            <a:ext cx="97663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电子元件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0"/>
          <p:cNvSpPr txBox="1"/>
          <p:nvPr/>
        </p:nvSpPr>
        <p:spPr>
          <a:xfrm>
            <a:off x="6632575" y="3855085"/>
            <a:ext cx="1385570" cy="299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-10" dirty="0">
                <a:latin typeface="微软雅黑" panose="020B0503020204020204" charset="-122"/>
                <a:cs typeface="微软雅黑" panose="020B0503020204020204" charset="-122"/>
              </a:rPr>
              <a:t>C</a:t>
            </a:r>
            <a:r>
              <a:rPr sz="1850" spc="5" dirty="0">
                <a:latin typeface="微软雅黑" panose="020B0503020204020204" charset="-122"/>
                <a:cs typeface="微软雅黑" panose="020B0503020204020204" charset="-122"/>
              </a:rPr>
              <a:t>P</a:t>
            </a: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U</a:t>
            </a: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散热器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26770" y="2263140"/>
            <a:ext cx="283527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高纯度铝：又称化学纯铝，其纯度可达99.99%，主要用于科学研究和某些特殊用途。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工业纯铝：纯度不及高纯度铝，常见杂质为铁和硅。牌号用 1XXX 系列表示。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1A93 表示WAI=99.93%的纯铝。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2625" y="1196340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一、铝及铝合金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9160" y="1720215"/>
            <a:ext cx="1275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、纯铝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  <p:bldP spid="24" grpId="0"/>
      <p:bldP spid="25" grpId="0"/>
      <p:bldP spid="26" grpId="0"/>
      <p:bldP spid="27" grpId="0"/>
      <p:bldP spid="28" grpId="0"/>
      <p:bldP spid="4" grpId="0"/>
      <p:bldP spid="20" grpId="1" animBg="1"/>
      <p:bldP spid="21" grpId="1" animBg="1"/>
      <p:bldP spid="22" grpId="1" animBg="1"/>
      <p:bldP spid="23" grpId="1" animBg="1"/>
      <p:bldP spid="24" grpId="1"/>
      <p:bldP spid="25" grpId="1"/>
      <p:bldP spid="26" grpId="1"/>
      <p:bldP spid="27" grpId="1"/>
      <p:bldP spid="28" grpId="1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object 3"/>
          <p:cNvSpPr txBox="1"/>
          <p:nvPr/>
        </p:nvSpPr>
        <p:spPr>
          <a:xfrm>
            <a:off x="2373757" y="3943731"/>
            <a:ext cx="845819" cy="36004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9530" rIns="0" bIns="0" rtlCol="0">
            <a:spAutoFit/>
          </a:bodyPr>
          <a:p>
            <a:pPr marL="106045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防锈铝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94505" y="4451222"/>
            <a:ext cx="1456944" cy="113233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5697093" y="4451222"/>
            <a:ext cx="1456943" cy="1132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2036953" y="4452747"/>
            <a:ext cx="1456943" cy="1130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object 12"/>
          <p:cNvSpPr txBox="1"/>
          <p:nvPr/>
        </p:nvSpPr>
        <p:spPr>
          <a:xfrm>
            <a:off x="3996309" y="3978655"/>
            <a:ext cx="937260" cy="325120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8895" rIns="0" bIns="0" rtlCol="0">
            <a:spAutoFit/>
          </a:bodyPr>
          <a:p>
            <a:pPr marL="106680">
              <a:lnSpc>
                <a:spcPct val="100000"/>
              </a:lnSpc>
              <a:spcBef>
                <a:spcPts val="38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Al-Mn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系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13"/>
          <p:cNvSpPr txBox="1"/>
          <p:nvPr/>
        </p:nvSpPr>
        <p:spPr>
          <a:xfrm>
            <a:off x="2040001" y="4449699"/>
            <a:ext cx="666115" cy="28829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50165" rIns="0" bIns="0" rtlCol="0">
            <a:spAutoFit/>
          </a:bodyPr>
          <a:p>
            <a:pPr marL="107950">
              <a:lnSpc>
                <a:spcPct val="100000"/>
              </a:lnSpc>
              <a:spcBef>
                <a:spcPts val="395"/>
              </a:spcBef>
            </a:pPr>
            <a:r>
              <a:rPr sz="1150" spc="10" dirty="0">
                <a:latin typeface="微软雅黑" panose="020B0503020204020204" charset="-122"/>
                <a:cs typeface="微软雅黑" panose="020B0503020204020204" charset="-122"/>
              </a:rPr>
              <a:t>压力锅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14"/>
          <p:cNvSpPr txBox="1"/>
          <p:nvPr/>
        </p:nvSpPr>
        <p:spPr>
          <a:xfrm>
            <a:off x="3802126" y="4457319"/>
            <a:ext cx="666115" cy="28829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52069" rIns="0" bIns="0" rtlCol="0">
            <a:spAutoFit/>
          </a:bodyPr>
          <a:p>
            <a:pPr marL="107950">
              <a:lnSpc>
                <a:spcPct val="100000"/>
              </a:lnSpc>
              <a:spcBef>
                <a:spcPts val="410"/>
              </a:spcBef>
            </a:pPr>
            <a:r>
              <a:rPr sz="1150" spc="10" dirty="0">
                <a:latin typeface="微软雅黑" panose="020B0503020204020204" charset="-122"/>
                <a:cs typeface="微软雅黑" panose="020B0503020204020204" charset="-122"/>
              </a:rPr>
              <a:t>易拉罐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15"/>
          <p:cNvSpPr txBox="1"/>
          <p:nvPr/>
        </p:nvSpPr>
        <p:spPr>
          <a:xfrm>
            <a:off x="5697093" y="4449699"/>
            <a:ext cx="815340" cy="28829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50165" rIns="0" bIns="0" rtlCol="0">
            <a:spAutoFit/>
          </a:bodyPr>
          <a:p>
            <a:pPr marL="106045">
              <a:lnSpc>
                <a:spcPct val="100000"/>
              </a:lnSpc>
              <a:spcBef>
                <a:spcPts val="395"/>
              </a:spcBef>
            </a:pPr>
            <a:r>
              <a:rPr sz="1150" spc="10" dirty="0">
                <a:latin typeface="微软雅黑" panose="020B0503020204020204" charset="-122"/>
                <a:cs typeface="微软雅黑" panose="020B0503020204020204" charset="-122"/>
              </a:rPr>
              <a:t>汽车油箱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55919" y="3978655"/>
            <a:ext cx="940435" cy="325120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8895" rIns="0" bIns="0" rtlCol="0">
            <a:spAutoFit/>
          </a:bodyPr>
          <a:p>
            <a:pPr marL="10668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Al-Mg系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14070" y="2059940"/>
            <a:ext cx="7634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纯铝的强度低，不适宜作为结构材料，若向铝中加入适量的硅、铜、镁、锰等合金元素形成铝合金，则提高了强度，且仍具有密度小、耐蚀性好、导热性好等特点。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54380" y="1122680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一、铝及铝合金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70915" y="1646555"/>
            <a:ext cx="1731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铝合金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03960" y="3245485"/>
            <a:ext cx="19272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</a:rPr>
              <a:t>①变形铝合金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4" grpId="0" animBg="1"/>
      <p:bldP spid="5" grpId="0" animBg="1"/>
      <p:bldP spid="6" grpId="0" animBg="1"/>
      <p:bldP spid="7" grpId="0" animBg="1"/>
      <p:bldP spid="16" grpId="0" animBg="1"/>
      <p:bldP spid="41" grpId="0"/>
      <p:bldP spid="21" grpId="0"/>
      <p:bldP spid="22" grpId="0"/>
      <p:bldP spid="3" grpId="1" animBg="1"/>
      <p:bldP spid="9" grpId="1" animBg="1"/>
      <p:bldP spid="10" grpId="1" animBg="1"/>
      <p:bldP spid="11" grpId="1" animBg="1"/>
      <p:bldP spid="4" grpId="1" animBg="1"/>
      <p:bldP spid="5" grpId="1" animBg="1"/>
      <p:bldP spid="6" grpId="1" animBg="1"/>
      <p:bldP spid="7" grpId="1" animBg="1"/>
      <p:bldP spid="16" grpId="1" animBg="1"/>
      <p:bldP spid="41" grpId="1"/>
      <p:bldP spid="21" grpId="1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object 20"/>
          <p:cNvSpPr/>
          <p:nvPr/>
        </p:nvSpPr>
        <p:spPr>
          <a:xfrm>
            <a:off x="2218944" y="3032379"/>
            <a:ext cx="1464974" cy="114452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" name="object 21"/>
          <p:cNvSpPr/>
          <p:nvPr/>
        </p:nvSpPr>
        <p:spPr>
          <a:xfrm>
            <a:off x="3761232" y="3032379"/>
            <a:ext cx="1468025" cy="1144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9" name="object 22"/>
          <p:cNvSpPr/>
          <p:nvPr/>
        </p:nvSpPr>
        <p:spPr>
          <a:xfrm>
            <a:off x="672083" y="3036951"/>
            <a:ext cx="1464974" cy="1144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0" name="object 23"/>
          <p:cNvSpPr txBox="1"/>
          <p:nvPr/>
        </p:nvSpPr>
        <p:spPr>
          <a:xfrm>
            <a:off x="1717548" y="2547874"/>
            <a:ext cx="809625" cy="36004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9530" rIns="0" bIns="0" rtlCol="0">
            <a:spAutoFit/>
          </a:bodyPr>
          <a:p>
            <a:pPr marL="168910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硬铝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24"/>
          <p:cNvSpPr txBox="1"/>
          <p:nvPr/>
        </p:nvSpPr>
        <p:spPr>
          <a:xfrm>
            <a:off x="2719324" y="2553843"/>
            <a:ext cx="1249680" cy="325120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8895" rIns="0" bIns="0" rtlCol="0">
            <a:spAutoFit/>
          </a:bodyPr>
          <a:p>
            <a:pPr marL="106045">
              <a:lnSpc>
                <a:spcPct val="100000"/>
              </a:lnSpc>
              <a:spcBef>
                <a:spcPts val="38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Al-Cu-Mg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系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25"/>
          <p:cNvSpPr txBox="1"/>
          <p:nvPr/>
        </p:nvSpPr>
        <p:spPr>
          <a:xfrm>
            <a:off x="679704" y="3061335"/>
            <a:ext cx="515620" cy="28829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52069" rIns="0" bIns="0" rtlCol="0">
            <a:spAutoFit/>
          </a:bodyPr>
          <a:p>
            <a:pPr marL="106680">
              <a:lnSpc>
                <a:spcPct val="100000"/>
              </a:lnSpc>
              <a:spcBef>
                <a:spcPts val="410"/>
              </a:spcBef>
            </a:pPr>
            <a:r>
              <a:rPr sz="1150" spc="10" dirty="0">
                <a:latin typeface="微软雅黑" panose="020B0503020204020204" charset="-122"/>
                <a:cs typeface="微软雅黑" panose="020B0503020204020204" charset="-122"/>
              </a:rPr>
              <a:t>铆钉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26"/>
          <p:cNvSpPr txBox="1"/>
          <p:nvPr/>
        </p:nvSpPr>
        <p:spPr>
          <a:xfrm>
            <a:off x="3756660" y="3038475"/>
            <a:ext cx="815340" cy="28829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52069" rIns="0" bIns="0" rtlCol="0">
            <a:spAutoFit/>
          </a:bodyPr>
          <a:p>
            <a:pPr marL="106045">
              <a:lnSpc>
                <a:spcPct val="100000"/>
              </a:lnSpc>
              <a:spcBef>
                <a:spcPts val="410"/>
              </a:spcBef>
            </a:pPr>
            <a:r>
              <a:rPr sz="1150" spc="10" dirty="0">
                <a:latin typeface="微软雅黑" panose="020B0503020204020204" charset="-122"/>
                <a:cs typeface="微软雅黑" panose="020B0503020204020204" charset="-122"/>
              </a:rPr>
              <a:t>飞机蒙皮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27"/>
          <p:cNvSpPr txBox="1"/>
          <p:nvPr/>
        </p:nvSpPr>
        <p:spPr>
          <a:xfrm>
            <a:off x="2235708" y="3038475"/>
            <a:ext cx="515620" cy="28829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52069" rIns="0" bIns="0" rtlCol="0">
            <a:spAutoFit/>
          </a:bodyPr>
          <a:p>
            <a:pPr marL="106045">
              <a:lnSpc>
                <a:spcPct val="100000"/>
              </a:lnSpc>
              <a:spcBef>
                <a:spcPts val="410"/>
              </a:spcBef>
            </a:pPr>
            <a:r>
              <a:rPr sz="1150" spc="10" dirty="0">
                <a:latin typeface="微软雅黑" panose="020B0503020204020204" charset="-122"/>
                <a:cs typeface="微软雅黑" panose="020B0503020204020204" charset="-122"/>
              </a:rPr>
              <a:t>螺钉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4380" y="1122680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一、铝及铝合金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0915" y="1646555"/>
            <a:ext cx="1731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铝合金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15695" y="2108835"/>
            <a:ext cx="19272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</a:rPr>
              <a:t>①变形铝合金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object 28"/>
          <p:cNvSpPr txBox="1"/>
          <p:nvPr/>
        </p:nvSpPr>
        <p:spPr>
          <a:xfrm>
            <a:off x="5580633" y="3063367"/>
            <a:ext cx="1062355" cy="36004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9530" rIns="0" bIns="0" rtlCol="0">
            <a:spAutoFit/>
          </a:bodyPr>
          <a:p>
            <a:pPr marL="167005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超硬铝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object 29"/>
          <p:cNvSpPr txBox="1"/>
          <p:nvPr/>
        </p:nvSpPr>
        <p:spPr>
          <a:xfrm>
            <a:off x="6876161" y="3092323"/>
            <a:ext cx="1551940" cy="323215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7625" rIns="0" bIns="0" rtlCol="0">
            <a:spAutoFit/>
          </a:bodyPr>
          <a:p>
            <a:pPr marL="106045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Al-Cu-Mg-Zn系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object 30"/>
          <p:cNvSpPr/>
          <p:nvPr/>
        </p:nvSpPr>
        <p:spPr>
          <a:xfrm>
            <a:off x="5387085" y="3574922"/>
            <a:ext cx="3189732" cy="2051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8" name="object 31"/>
          <p:cNvSpPr txBox="1"/>
          <p:nvPr/>
        </p:nvSpPr>
        <p:spPr>
          <a:xfrm>
            <a:off x="1633474" y="4221733"/>
            <a:ext cx="978535" cy="36004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9530" rIns="0" bIns="0" rtlCol="0">
            <a:spAutoFit/>
          </a:bodyPr>
          <a:p>
            <a:pPr marL="229870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锻铝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object 32"/>
          <p:cNvSpPr txBox="1"/>
          <p:nvPr/>
        </p:nvSpPr>
        <p:spPr>
          <a:xfrm>
            <a:off x="2785490" y="4221734"/>
            <a:ext cx="1481455" cy="323215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7625" rIns="0" bIns="0" rtlCol="0">
            <a:spAutoFit/>
          </a:bodyPr>
          <a:p>
            <a:pPr marL="107950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Al-Cu-Mg-Si系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object 33"/>
          <p:cNvSpPr/>
          <p:nvPr/>
        </p:nvSpPr>
        <p:spPr>
          <a:xfrm>
            <a:off x="913765" y="4688840"/>
            <a:ext cx="4236085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7" grpId="1" animBg="1"/>
      <p:bldP spid="18" grpId="1" animBg="1"/>
      <p:bldP spid="29" grpId="1" animBg="1"/>
      <p:bldP spid="30" grpId="1" animBg="1"/>
      <p:bldP spid="31" grpId="1" animBg="1"/>
      <p:bldP spid="32" grpId="1" animBg="1"/>
      <p:bldP spid="33" grpId="1" animBg="1"/>
      <p:bldP spid="34" grpId="1" animBg="1"/>
      <p:bldP spid="22" grpId="1"/>
      <p:bldP spid="35" grpId="1" animBg="1"/>
      <p:bldP spid="36" grpId="1" animBg="1"/>
      <p:bldP spid="37" grpId="1" animBg="1"/>
      <p:bldP spid="38" grpId="1" animBg="1"/>
      <p:bldP spid="39" grpId="1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54380" y="1122680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一、铝及铝合金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0915" y="1646555"/>
            <a:ext cx="1731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铝合金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15695" y="2108835"/>
            <a:ext cx="19272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</a:rPr>
              <a:t>②铸造铝合金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54380" y="2564765"/>
            <a:ext cx="80524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铸造铝合金是指具有较好的铸造性能，宜于用铸造工艺生产铸件的铝合金。根据化学成分可分为铝-硅系、铝-铜系、铝-镁系、铝-锌系，其中铝-硅系铸造铝合金应用最为广泛。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object 3"/>
          <p:cNvSpPr txBox="1"/>
          <p:nvPr/>
        </p:nvSpPr>
        <p:spPr>
          <a:xfrm>
            <a:off x="1250315" y="3850640"/>
            <a:ext cx="843915" cy="33147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6990" rIns="0" bIns="0" rtlCol="0">
            <a:spAutoFit/>
          </a:bodyPr>
          <a:p>
            <a:pPr marL="106680">
              <a:lnSpc>
                <a:spcPct val="100000"/>
              </a:lnSpc>
              <a:spcBef>
                <a:spcPts val="37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铝硅系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87730" y="4409440"/>
            <a:ext cx="1602740" cy="125095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10"/>
          <p:cNvSpPr/>
          <p:nvPr/>
        </p:nvSpPr>
        <p:spPr>
          <a:xfrm>
            <a:off x="3009265" y="4409440"/>
            <a:ext cx="1668145" cy="1250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" name="object 11"/>
          <p:cNvSpPr txBox="1"/>
          <p:nvPr/>
        </p:nvSpPr>
        <p:spPr>
          <a:xfrm>
            <a:off x="3302000" y="3850640"/>
            <a:ext cx="1198245" cy="331470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6990" rIns="0" bIns="0" rtlCol="0">
            <a:spAutoFit/>
          </a:bodyPr>
          <a:p>
            <a:pPr marL="306070">
              <a:lnSpc>
                <a:spcPct val="100000"/>
              </a:lnSpc>
              <a:spcBef>
                <a:spcPts val="370"/>
              </a:spcBef>
            </a:pPr>
            <a:r>
              <a:rPr sz="1850" spc="10" dirty="0">
                <a:latin typeface="微软雅黑" panose="020B0503020204020204" charset="-122"/>
                <a:cs typeface="微软雅黑" panose="020B0503020204020204" charset="-122"/>
              </a:rPr>
              <a:t>ZAlSi2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1336040" y="5662930"/>
            <a:ext cx="652780" cy="299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壳体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13"/>
          <p:cNvSpPr txBox="1"/>
          <p:nvPr/>
        </p:nvSpPr>
        <p:spPr>
          <a:xfrm>
            <a:off x="3380105" y="5683885"/>
            <a:ext cx="931545" cy="299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箱体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17"/>
          <p:cNvSpPr txBox="1"/>
          <p:nvPr/>
        </p:nvSpPr>
        <p:spPr>
          <a:xfrm>
            <a:off x="5533390" y="3865880"/>
            <a:ext cx="843915" cy="33274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8260" rIns="0" bIns="0" rtlCol="0">
            <a:spAutoFit/>
          </a:bodyPr>
          <a:p>
            <a:pPr marL="107950">
              <a:lnSpc>
                <a:spcPct val="100000"/>
              </a:lnSpc>
              <a:spcBef>
                <a:spcPts val="38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铝铜系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18"/>
          <p:cNvSpPr txBox="1"/>
          <p:nvPr/>
        </p:nvSpPr>
        <p:spPr>
          <a:xfrm>
            <a:off x="7189470" y="3877945"/>
            <a:ext cx="1415415" cy="331470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6990" rIns="0" bIns="0" rtlCol="0">
            <a:spAutoFit/>
          </a:bodyPr>
          <a:p>
            <a:pPr marL="107950">
              <a:lnSpc>
                <a:spcPct val="100000"/>
              </a:lnSpc>
              <a:spcBef>
                <a:spcPts val="370"/>
              </a:spcBef>
            </a:pPr>
            <a:r>
              <a:rPr sz="1850" spc="10" dirty="0">
                <a:latin typeface="微软雅黑" panose="020B0503020204020204" charset="-122"/>
                <a:cs typeface="微软雅黑" panose="020B0503020204020204" charset="-122"/>
              </a:rPr>
              <a:t>ZAlCu5Mn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19"/>
          <p:cNvSpPr/>
          <p:nvPr/>
        </p:nvSpPr>
        <p:spPr>
          <a:xfrm>
            <a:off x="5163820" y="4474845"/>
            <a:ext cx="1724025" cy="1154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1" name="object 20"/>
          <p:cNvSpPr/>
          <p:nvPr/>
        </p:nvSpPr>
        <p:spPr>
          <a:xfrm>
            <a:off x="7263130" y="4474845"/>
            <a:ext cx="1170305" cy="1154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2" name="object 21"/>
          <p:cNvSpPr txBox="1"/>
          <p:nvPr/>
        </p:nvSpPr>
        <p:spPr>
          <a:xfrm>
            <a:off x="5374640" y="5617210"/>
            <a:ext cx="1436370" cy="299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内燃机气缸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object 22"/>
          <p:cNvSpPr txBox="1"/>
          <p:nvPr/>
        </p:nvSpPr>
        <p:spPr>
          <a:xfrm>
            <a:off x="7449820" y="5629275"/>
            <a:ext cx="824230" cy="299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活塞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4" grpId="0"/>
      <p:bldP spid="20" grpId="0" animBg="1"/>
      <p:bldP spid="21" grpId="0" animBg="1"/>
      <p:bldP spid="3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41" grpId="0" animBg="1"/>
      <p:bldP spid="42" grpId="0"/>
      <p:bldP spid="43" grpId="0"/>
      <p:bldP spid="22" grpId="1"/>
      <p:bldP spid="44" grpId="1"/>
      <p:bldP spid="20" grpId="1" animBg="1"/>
      <p:bldP spid="21" grpId="1" animBg="1"/>
      <p:bldP spid="3" grpId="1" animBg="1"/>
      <p:bldP spid="23" grpId="1" animBg="1"/>
      <p:bldP spid="24" grpId="1"/>
      <p:bldP spid="25" grpId="1"/>
      <p:bldP spid="26" grpId="1" animBg="1"/>
      <p:bldP spid="27" grpId="1" animBg="1"/>
      <p:bldP spid="28" grpId="1" animBg="1"/>
      <p:bldP spid="41" grpId="1" animBg="1"/>
      <p:bldP spid="42" grpId="1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文本框 27"/>
          <p:cNvSpPr txBox="1"/>
          <p:nvPr/>
        </p:nvSpPr>
        <p:spPr>
          <a:xfrm>
            <a:off x="899160" y="2204720"/>
            <a:ext cx="343662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纯铜是玫瑰红色，外观为紫红色，俗称紫铜。由于纯铜是用电解法制造出来的，故又名点解铜。</a:t>
            </a:r>
            <a:endParaRPr lang="zh-CN" altLang="en-US" sz="18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工业上使用的纯铜，其铜的质量分数为 99.5%~99.95%。工业纯铜牌号用“T”和数字表示。“T”表示“铜”，数字表示顺序号。顺序号越大，杂质含量越高。常见牌号有 T1、T2、T3、TU0、YU1、TU2。</a:t>
            </a:r>
            <a:endParaRPr lang="zh-CN" altLang="en-US" sz="18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49342" y="1843786"/>
            <a:ext cx="2241803" cy="172974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8"/>
          <p:cNvSpPr txBox="1"/>
          <p:nvPr/>
        </p:nvSpPr>
        <p:spPr>
          <a:xfrm>
            <a:off x="6755638" y="3212592"/>
            <a:ext cx="635635" cy="360045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49530" rIns="0" bIns="0" rtlCol="0">
            <a:spAutoFit/>
          </a:bodyPr>
          <a:p>
            <a:pPr marL="107950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紫铜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49087" y="4004056"/>
            <a:ext cx="2407919" cy="1743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0"/>
          <p:cNvSpPr txBox="1"/>
          <p:nvPr/>
        </p:nvSpPr>
        <p:spPr>
          <a:xfrm>
            <a:off x="6732905" y="5407279"/>
            <a:ext cx="812800" cy="340360"/>
          </a:xfrm>
          <a:prstGeom prst="rect">
            <a:avLst/>
          </a:prstGeom>
          <a:solidFill>
            <a:srgbClr val="C6D8F0"/>
          </a:solidFill>
        </p:spPr>
        <p:txBody>
          <a:bodyPr vert="horz" wrap="square" lIns="0" tIns="49530" rIns="0" bIns="0" rtlCol="0">
            <a:spAutoFit/>
          </a:bodyPr>
          <a:p>
            <a:pPr marL="106045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电解铜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0395" y="1096645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二、铜及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铜合金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6930" y="1620520"/>
            <a:ext cx="1731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纯铜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 animBg="1"/>
      <p:bldP spid="8" grpId="0" animBg="1"/>
      <p:bldP spid="9" grpId="0" animBg="1"/>
      <p:bldP spid="10" grpId="0" animBg="1"/>
      <p:bldP spid="3" grpId="0"/>
      <p:bldP spid="28" grpId="1"/>
      <p:bldP spid="7" grpId="1" animBg="1"/>
      <p:bldP spid="8" grpId="1" animBg="1"/>
      <p:bldP spid="9" grpId="1" animBg="1"/>
      <p:bldP spid="10" grpId="1" animBg="1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object 32"/>
          <p:cNvSpPr/>
          <p:nvPr/>
        </p:nvSpPr>
        <p:spPr>
          <a:xfrm>
            <a:off x="2483739" y="3068837"/>
            <a:ext cx="3401567" cy="227015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" name="文本框 1"/>
          <p:cNvSpPr txBox="1"/>
          <p:nvPr/>
        </p:nvSpPr>
        <p:spPr>
          <a:xfrm>
            <a:off x="1528445" y="2204720"/>
            <a:ext cx="627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铜合金根据主加元素不同可分为黄铜、青铜、白铜，工业上常用的是黄铜和青铜。</a:t>
            </a:r>
            <a:endParaRPr lang="zh-CN" altLang="en-US" sz="1800" b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3905" y="1240155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二、铜及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铜合金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0440" y="1764030"/>
            <a:ext cx="1731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铜合金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  <p:bldP spid="4" grpId="0"/>
      <p:bldP spid="32" grpId="1" animBg="1"/>
      <p:bldP spid="2" grpId="1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7753" name="直接连接符 287752"/>
          <p:cNvSpPr/>
          <p:nvPr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object 7"/>
          <p:cNvSpPr txBox="1"/>
          <p:nvPr/>
        </p:nvSpPr>
        <p:spPr>
          <a:xfrm>
            <a:off x="1241425" y="2408555"/>
            <a:ext cx="6348730" cy="292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zh-CN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①普通黄铜：</a:t>
            </a:r>
            <a:r>
              <a:rPr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仅由铜和锌组成的铜合金称为普通黄铜</a:t>
            </a:r>
            <a:r>
              <a:rPr lang="zh-CN" sz="18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sz="18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59964" y="3240024"/>
            <a:ext cx="673735" cy="325120"/>
          </a:xfrm>
          <a:prstGeom prst="rect">
            <a:avLst/>
          </a:prstGeom>
          <a:solidFill>
            <a:srgbClr val="93CDDD"/>
          </a:solidFill>
        </p:spPr>
        <p:txBody>
          <a:bodyPr vert="horz" wrap="square" lIns="0" tIns="48895" rIns="0" bIns="0" rtlCol="0">
            <a:spAutoFit/>
          </a:bodyPr>
          <a:p>
            <a:pPr marL="16256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H70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42744" y="3756660"/>
            <a:ext cx="1921763" cy="144170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4268724" y="3808730"/>
            <a:ext cx="1610867" cy="1263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" name="object 9"/>
          <p:cNvSpPr/>
          <p:nvPr/>
        </p:nvSpPr>
        <p:spPr>
          <a:xfrm>
            <a:off x="6041135" y="3808730"/>
            <a:ext cx="1642872" cy="1263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5490972" y="3689858"/>
            <a:ext cx="845819" cy="360045"/>
          </a:xfrm>
          <a:custGeom>
            <a:avLst/>
            <a:gdLst/>
            <a:ahLst/>
            <a:cxnLst/>
            <a:rect l="l" t="t" r="r" b="b"/>
            <a:pathLst>
              <a:path w="845820" h="360044">
                <a:moveTo>
                  <a:pt x="0" y="0"/>
                </a:moveTo>
                <a:lnTo>
                  <a:pt x="845819" y="0"/>
                </a:lnTo>
                <a:lnTo>
                  <a:pt x="845819" y="359663"/>
                </a:lnTo>
                <a:lnTo>
                  <a:pt x="0" y="359663"/>
                </a:lnTo>
                <a:lnTo>
                  <a:pt x="0" y="0"/>
                </a:lnTo>
                <a:close/>
              </a:path>
            </a:pathLst>
          </a:custGeom>
          <a:solidFill>
            <a:srgbClr val="93CDDD"/>
          </a:solidFill>
        </p:spPr>
        <p:txBody>
          <a:bodyPr wrap="square" lIns="0" tIns="0" rIns="0" bIns="0" rtlCol="0"/>
          <a:p/>
        </p:txBody>
      </p:sp>
      <p:sp>
        <p:nvSpPr>
          <p:cNvPr id="11" name="object 11"/>
          <p:cNvSpPr txBox="1"/>
          <p:nvPr/>
        </p:nvSpPr>
        <p:spPr>
          <a:xfrm>
            <a:off x="5490972" y="3722853"/>
            <a:ext cx="845819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220345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latin typeface="微软雅黑" panose="020B0503020204020204" charset="-122"/>
                <a:cs typeface="微软雅黑" panose="020B0503020204020204" charset="-122"/>
              </a:rPr>
              <a:t>H80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object 12"/>
          <p:cNvSpPr/>
          <p:nvPr/>
        </p:nvSpPr>
        <p:spPr>
          <a:xfrm>
            <a:off x="6024372" y="3444493"/>
            <a:ext cx="0" cy="306705"/>
          </a:xfrm>
          <a:custGeom>
            <a:avLst/>
            <a:gdLst/>
            <a:ahLst/>
            <a:cxnLst/>
            <a:rect l="l" t="t" r="r" b="b"/>
            <a:pathLst>
              <a:path h="306705">
                <a:moveTo>
                  <a:pt x="0" y="306324"/>
                </a:moveTo>
                <a:lnTo>
                  <a:pt x="0" y="0"/>
                </a:lnTo>
              </a:path>
            </a:pathLst>
          </a:custGeom>
          <a:ln w="10668">
            <a:solidFill>
              <a:srgbClr val="497EBA"/>
            </a:solidFill>
          </a:ln>
        </p:spPr>
        <p:txBody>
          <a:bodyPr wrap="square" lIns="0" tIns="0" rIns="0" bIns="0" rtlCol="0"/>
          <a:p/>
        </p:txBody>
      </p:sp>
      <p:sp>
        <p:nvSpPr>
          <p:cNvPr id="3" name="object 13"/>
          <p:cNvSpPr txBox="1"/>
          <p:nvPr/>
        </p:nvSpPr>
        <p:spPr>
          <a:xfrm>
            <a:off x="6192092" y="3230817"/>
            <a:ext cx="1974214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950" spc="-105" dirty="0">
                <a:solidFill>
                  <a:srgbClr val="366091"/>
                </a:solidFill>
                <a:latin typeface="微软雅黑" panose="020B0503020204020204" charset="-122"/>
                <a:cs typeface="微软雅黑" panose="020B0503020204020204" charset="-122"/>
              </a:rPr>
              <a:t>ω</a:t>
            </a:r>
            <a:r>
              <a:rPr sz="2100" spc="-157" baseline="-20000" dirty="0">
                <a:solidFill>
                  <a:srgbClr val="366091"/>
                </a:solidFill>
                <a:latin typeface="Calibri" panose="020F0502020204030204"/>
                <a:cs typeface="Calibri" panose="020F0502020204030204"/>
              </a:rPr>
              <a:t>Cu</a:t>
            </a:r>
            <a:r>
              <a:rPr sz="1850" spc="-105" dirty="0">
                <a:solidFill>
                  <a:srgbClr val="366091"/>
                </a:solidFill>
                <a:latin typeface="Calibri" panose="020F0502020204030204"/>
                <a:cs typeface="Calibri" panose="020F0502020204030204"/>
              </a:rPr>
              <a:t>=80%</a:t>
            </a:r>
            <a:r>
              <a:rPr sz="1850" spc="-165" dirty="0">
                <a:solidFill>
                  <a:srgbClr val="36609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950" spc="-105" dirty="0">
                <a:solidFill>
                  <a:srgbClr val="366091"/>
                </a:solidFill>
                <a:latin typeface="微软雅黑" panose="020B0503020204020204" charset="-122"/>
                <a:cs typeface="微软雅黑" panose="020B0503020204020204" charset="-122"/>
              </a:rPr>
              <a:t>ω</a:t>
            </a:r>
            <a:r>
              <a:rPr sz="1875" spc="-157" baseline="-20000" dirty="0">
                <a:solidFill>
                  <a:srgbClr val="366091"/>
                </a:solidFill>
                <a:latin typeface="Calibri" panose="020F0502020204030204"/>
                <a:cs typeface="Calibri" panose="020F0502020204030204"/>
              </a:rPr>
              <a:t>Zn</a:t>
            </a:r>
            <a:r>
              <a:rPr sz="1850" spc="-105" dirty="0">
                <a:solidFill>
                  <a:srgbClr val="366091"/>
                </a:solidFill>
                <a:latin typeface="Calibri" panose="020F0502020204030204"/>
                <a:cs typeface="Calibri" panose="020F0502020204030204"/>
              </a:rPr>
              <a:t>=20%</a:t>
            </a:r>
            <a:endParaRPr sz="1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14"/>
          <p:cNvSpPr/>
          <p:nvPr/>
        </p:nvSpPr>
        <p:spPr>
          <a:xfrm>
            <a:off x="5771387" y="3436874"/>
            <a:ext cx="0" cy="306705"/>
          </a:xfrm>
          <a:custGeom>
            <a:avLst/>
            <a:gdLst/>
            <a:ahLst/>
            <a:cxnLst/>
            <a:rect l="l" t="t" r="r" b="b"/>
            <a:pathLst>
              <a:path h="306705">
                <a:moveTo>
                  <a:pt x="0" y="306323"/>
                </a:moveTo>
                <a:lnTo>
                  <a:pt x="0" y="0"/>
                </a:lnTo>
              </a:path>
            </a:pathLst>
          </a:custGeom>
          <a:ln w="10668">
            <a:solidFill>
              <a:srgbClr val="497EBA"/>
            </a:solidFill>
          </a:ln>
        </p:spPr>
        <p:txBody>
          <a:bodyPr wrap="square" lIns="0" tIns="0" rIns="0" bIns="0" rtlCol="0"/>
          <a:p/>
        </p:txBody>
      </p:sp>
      <p:sp>
        <p:nvSpPr>
          <p:cNvPr id="5" name="object 15"/>
          <p:cNvSpPr/>
          <p:nvPr/>
        </p:nvSpPr>
        <p:spPr>
          <a:xfrm>
            <a:off x="5603747" y="343687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40">
                <a:moveTo>
                  <a:pt x="167639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497EBA"/>
            </a:solidFill>
          </a:ln>
        </p:spPr>
        <p:txBody>
          <a:bodyPr wrap="square" lIns="0" tIns="0" rIns="0" bIns="0" rtlCol="0"/>
          <a:p/>
        </p:txBody>
      </p:sp>
      <p:sp>
        <p:nvSpPr>
          <p:cNvPr id="16" name="object 16"/>
          <p:cNvSpPr txBox="1"/>
          <p:nvPr/>
        </p:nvSpPr>
        <p:spPr>
          <a:xfrm>
            <a:off x="5312116" y="3291628"/>
            <a:ext cx="23304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366091"/>
                </a:solidFill>
                <a:latin typeface="微软雅黑" panose="020B0503020204020204" charset="-122"/>
                <a:cs typeface="微软雅黑" panose="020B0503020204020204" charset="-122"/>
              </a:rPr>
              <a:t>黄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24372" y="3436874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166115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497EBA"/>
            </a:solidFill>
          </a:ln>
        </p:spPr>
        <p:txBody>
          <a:bodyPr wrap="square" lIns="0" tIns="0" rIns="0" bIns="0" rtlCol="0"/>
          <a:p/>
        </p:txBody>
      </p:sp>
      <p:sp>
        <p:nvSpPr>
          <p:cNvPr id="20" name="文本框 19"/>
          <p:cNvSpPr txBox="1"/>
          <p:nvPr/>
        </p:nvSpPr>
        <p:spPr>
          <a:xfrm>
            <a:off x="763905" y="1240155"/>
            <a:ext cx="2638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二、铜及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铜合金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80440" y="1764030"/>
            <a:ext cx="1731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铜合金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 animBg="1"/>
      <p:bldP spid="8" grpId="0" animBg="1"/>
      <p:bldP spid="9" grpId="0" animBg="1"/>
      <p:bldP spid="10" grpId="0" animBg="1"/>
      <p:bldP spid="11" grpId="0"/>
      <p:bldP spid="2" grpId="0" animBg="1"/>
      <p:bldP spid="3" grpId="0"/>
      <p:bldP spid="4" grpId="0" animBg="1"/>
      <p:bldP spid="5" grpId="0" animBg="1"/>
      <p:bldP spid="16" grpId="0"/>
      <p:bldP spid="17" grpId="0" animBg="1"/>
      <p:bldP spid="23" grpId="0"/>
      <p:bldP spid="7" grpId="1"/>
      <p:bldP spid="21" grpId="1" animBg="1"/>
      <p:bldP spid="22" grpId="1" animBg="1"/>
      <p:bldP spid="8" grpId="1" animBg="1"/>
      <p:bldP spid="9" grpId="1" animBg="1"/>
      <p:bldP spid="10" grpId="1" animBg="1"/>
      <p:bldP spid="11" grpId="1"/>
      <p:bldP spid="2" grpId="1" animBg="1"/>
      <p:bldP spid="3" grpId="1"/>
      <p:bldP spid="4" grpId="1" animBg="1"/>
      <p:bldP spid="5" grpId="1" animBg="1"/>
      <p:bldP spid="16" grpId="1"/>
      <p:bldP spid="17" grpId="1" animBg="1"/>
      <p:bldP spid="23" grpId="1"/>
    </p:bldLst>
  </p:timing>
</p:sld>
</file>

<file path=ppt/tags/tag1.xml><?xml version="1.0" encoding="utf-8"?>
<p:tagLst xmlns:p="http://schemas.openxmlformats.org/presentationml/2006/main">
  <p:tag name="COMMONDATA" val="eyJoZGlkIjoiMjdmNWIxM2Y0M2U5NTQ0ZWEwNTY5YWI4NmYyNGExZDc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1745</Words>
  <Application>WPS 演示</Application>
  <PresentationFormat>在屏幕上显示</PresentationFormat>
  <Paragraphs>281</Paragraphs>
  <Slides>15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楷体_GB2312</vt:lpstr>
      <vt:lpstr>新宋体</vt:lpstr>
      <vt:lpstr>黑体</vt:lpstr>
      <vt:lpstr>微软雅黑</vt:lpstr>
      <vt:lpstr>Calibri</vt:lpstr>
      <vt:lpstr>Times New Roman</vt:lpstr>
      <vt:lpstr>Arial Unicode MS</vt:lpstr>
      <vt:lpstr>Times New Roman</vt:lpstr>
      <vt:lpstr>默认设计模板</vt:lpstr>
      <vt:lpstr>1_默认设计模板</vt:lpstr>
      <vt:lpstr>4_默认设计模板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胡君</dc:creator>
  <cp:lastModifiedBy>柯基宝宝</cp:lastModifiedBy>
  <cp:revision>342</cp:revision>
  <dcterms:created xsi:type="dcterms:W3CDTF">2011-08-04T15:40:00Z</dcterms:created>
  <dcterms:modified xsi:type="dcterms:W3CDTF">2022-07-20T09:19:41Z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A282BC970BCF47B99750341C74D4DCCE</vt:lpwstr>
  </property>
</Properties>
</file>