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3"/>
    <p:sldMasterId id="2147483678" r:id="rId4"/>
  </p:sldMasterIdLst>
  <p:notesMasterIdLst>
    <p:notesMasterId r:id="rId6"/>
  </p:notesMasterIdLst>
  <p:sldIdLst>
    <p:sldId id="333" r:id="rId5"/>
    <p:sldId id="281" r:id="rId7"/>
    <p:sldId id="282" r:id="rId8"/>
    <p:sldId id="325" r:id="rId9"/>
    <p:sldId id="334" r:id="rId10"/>
    <p:sldId id="327" r:id="rId11"/>
    <p:sldId id="328" r:id="rId12"/>
    <p:sldId id="329" r:id="rId13"/>
    <p:sldId id="330" r:id="rId14"/>
    <p:sldId id="331" r:id="rId15"/>
    <p:sldId id="285" r:id="rId16"/>
  </p:sldIdLst>
  <p:sldSz cx="9144000" cy="6858000" type="screen4x3"/>
  <p:notesSz cx="6858000" cy="9144000"/>
  <p:embeddedFontLst>
    <p:embeddedFont>
      <p:font typeface="黑体" panose="02010609060101010101" pitchFamily="2" charset="-122"/>
      <p:regular r:id="rId21"/>
    </p:embeddedFont>
    <p:embeddedFont>
      <p:font typeface="微软雅黑" panose="020B0503020204020204" charset="-122"/>
      <p:regular r:id="rId22"/>
    </p:embeddedFont>
  </p:embeddedFontLst>
  <p:custDataLst>
    <p:tags r:id="rId23"/>
  </p:custDataLst>
  <p:defaultTextStyle>
    <a:defPPr>
      <a:defRPr lang="zh-CN"/>
    </a:defPPr>
    <a:lvl1pPr marL="0" lvl="0"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CCCC"/>
    <a:srgbClr val="FF3300"/>
    <a:srgbClr val="FFFF00"/>
    <a:srgbClr val="D60093"/>
    <a:srgbClr val="990099"/>
    <a:srgbClr val="99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90" d="100"/>
          <a:sy n="90" d="100"/>
        </p:scale>
        <p:origin x="-480" y="-96"/>
      </p:cViewPr>
      <p:guideLst>
        <p:guide orient="horz" pos="2092"/>
        <p:guide pos="2768"/>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tags" Target="tags/tag1.xml"/><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9.xml><?xml version="1.0" encoding="utf-8"?>
<p:cmLst xmlns:a="http://schemas.openxmlformats.org/drawingml/2006/main" xmlns:r="http://schemas.openxmlformats.org/officeDocument/2006/relationships" xmlns:p="http://schemas.openxmlformats.org/presentationml/2006/main">
  <p:cm authorId="1" idx="786497536">
    <p:pos x="65541" y="1966087"/>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1800" cy="457200"/>
          </a:xfrm>
          <a:prstGeom prst="rect">
            <a:avLst/>
          </a:prstGeom>
          <a:noFill/>
          <a:ln w="9525">
            <a:noFill/>
          </a:ln>
        </p:spPr>
        <p:txBody>
          <a:bodyPr/>
          <a:p>
            <a:pPr lvl="0" fontAlgn="base"/>
            <a:endParaRPr lang="zh-CN" altLang="en-US" sz="1200" b="0" strike="noStrike" noProof="1" dirty="0"/>
          </a:p>
        </p:txBody>
      </p:sp>
      <p:sp>
        <p:nvSpPr>
          <p:cNvPr id="5123" name="日期占位符 5122"/>
          <p:cNvSpPr>
            <a:spLocks noGrp="1"/>
          </p:cNvSpPr>
          <p:nvPr>
            <p:ph type="dt" idx="1"/>
          </p:nvPr>
        </p:nvSpPr>
        <p:spPr>
          <a:xfrm>
            <a:off x="3884613" y="0"/>
            <a:ext cx="2971800" cy="457200"/>
          </a:xfrm>
          <a:prstGeom prst="rect">
            <a:avLst/>
          </a:prstGeom>
          <a:noFill/>
          <a:ln w="9525">
            <a:noFill/>
          </a:ln>
        </p:spPr>
        <p:txBody>
          <a:bodyPr/>
          <a:p>
            <a:pPr lvl="0" algn="r" fontAlgn="base"/>
            <a:endParaRPr lang="zh-CN" altLang="en-US" sz="1200" b="0" strike="noStrike" noProof="1" dirty="0"/>
          </a:p>
        </p:txBody>
      </p:sp>
      <p:sp>
        <p:nvSpPr>
          <p:cNvPr id="5124" name="幻灯片图像占位符 5123"/>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125" name="文本占位符 5124"/>
          <p:cNvSpPr>
            <a:spLocks noGrp="1"/>
          </p:cNvSpPr>
          <p:nvPr>
            <p:ph type="body" sz="quarter"/>
          </p:nvPr>
        </p:nvSpPr>
        <p:spPr>
          <a:xfrm>
            <a:off x="685800" y="4343400"/>
            <a:ext cx="5486400" cy="4114800"/>
          </a:xfrm>
          <a:prstGeom prst="rect">
            <a:avLst/>
          </a:prstGeom>
          <a:noFill/>
          <a:ln w="9525">
            <a:noFill/>
          </a:ln>
        </p:spPr>
        <p:txBody>
          <a:bodyPr anchor="t" anchorCtr="0"/>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5126" name="页脚占位符 5125"/>
          <p:cNvSpPr>
            <a:spLocks noGrp="1"/>
          </p:cNvSpPr>
          <p:nvPr>
            <p:ph type="ftr" sz="quarter" idx="4"/>
          </p:nvPr>
        </p:nvSpPr>
        <p:spPr>
          <a:xfrm>
            <a:off x="0" y="8685213"/>
            <a:ext cx="2971800" cy="457200"/>
          </a:xfrm>
          <a:prstGeom prst="rect">
            <a:avLst/>
          </a:prstGeom>
          <a:noFill/>
          <a:ln w="9525">
            <a:noFill/>
          </a:ln>
        </p:spPr>
        <p:txBody>
          <a:bodyPr anchor="b"/>
          <a:p>
            <a:pPr lvl="0" fontAlgn="base"/>
            <a:endParaRPr lang="zh-CN" altLang="en-US" sz="1200" b="0" strike="noStrike" noProof="1" dirty="0"/>
          </a:p>
        </p:txBody>
      </p:sp>
      <p:sp>
        <p:nvSpPr>
          <p:cNvPr id="5127" name="灯片编号占位符 5126"/>
          <p:cNvSpPr>
            <a:spLocks noGrp="1"/>
          </p:cNvSpPr>
          <p:nvPr>
            <p:ph type="sldNum" sz="quarter" idx="5"/>
          </p:nvPr>
        </p:nvSpPr>
        <p:spPr>
          <a:xfrm>
            <a:off x="3884613" y="8685213"/>
            <a:ext cx="2971800" cy="457200"/>
          </a:xfrm>
          <a:prstGeom prst="rect">
            <a:avLst/>
          </a:prstGeom>
          <a:noFill/>
          <a:ln w="9525">
            <a:noFill/>
          </a:ln>
        </p:spPr>
        <p:txBody>
          <a:bodyPr anchor="b"/>
          <a:p>
            <a:pPr lvl="0" algn="r" fontAlgn="base"/>
            <a:fld id="{9A0DB2DC-4C9A-4742-B13C-FB6460FD3503}" type="slidenum">
              <a:rPr lang="zh-CN" altLang="en-US" sz="1200" b="0" strike="noStrike" noProof="1" dirty="0">
                <a:latin typeface="楷体_GB2312" pitchFamily="49" charset="-122"/>
                <a:ea typeface="楷体_GB2312" pitchFamily="49" charset="-122"/>
                <a:cs typeface="+mn-cs"/>
              </a:rPr>
            </a:fld>
            <a:endParaRPr lang="zh-CN" altLang="en-US" sz="1200" b="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fld>
            <a:endParaRPr lang="zh-CN" altLang="en-US" sz="1200" b="0" dirty="0"/>
          </a:p>
        </p:txBody>
      </p:sp>
      <p:sp>
        <p:nvSpPr>
          <p:cNvPr id="7170" name="幻灯片图像占位符 288769"/>
          <p:cNvSpPr>
            <a:spLocks noRot="1" noTextEdit="1"/>
          </p:cNvSpPr>
          <p:nvPr>
            <p:ph type="sldImg"/>
          </p:nvPr>
        </p:nvSpPr>
        <p:spPr/>
      </p:sp>
      <p:sp>
        <p:nvSpPr>
          <p:cNvPr id="7171"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5362" name="幻灯片图像占位符 288769"/>
          <p:cNvSpPr>
            <a:spLocks noRot="1" noTextEdit="1"/>
          </p:cNvSpPr>
          <p:nvPr>
            <p:ph type="sldImg"/>
          </p:nvPr>
        </p:nvSpPr>
        <p:spPr/>
      </p:sp>
      <p:sp>
        <p:nvSpPr>
          <p:cNvPr id="15363"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1266" name="幻灯片图像占位符 288769"/>
          <p:cNvSpPr>
            <a:spLocks noRot="1" noTextEdit="1"/>
          </p:cNvSpPr>
          <p:nvPr>
            <p:ph type="sldImg"/>
          </p:nvPr>
        </p:nvSpPr>
        <p:spPr/>
      </p:sp>
      <p:sp>
        <p:nvSpPr>
          <p:cNvPr id="11267"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页脚占位符 6"/>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灯片编号占位符 7"/>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页脚占位符 6"/>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灯片编号占位符 7"/>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页脚占位符 6"/>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灯片编号占位符 7"/>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image" Target="../media/image1.GIF"/><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7" Type="http://schemas.openxmlformats.org/officeDocument/2006/relationships/theme" Target="../theme/theme2.xml"/><Relationship Id="rId16" Type="http://schemas.openxmlformats.org/officeDocument/2006/relationships/image" Target="../media/image2.png"/><Relationship Id="rId15" Type="http://schemas.openxmlformats.org/officeDocument/2006/relationships/image" Target="../media/image1.GIF"/><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7" Type="http://schemas.openxmlformats.org/officeDocument/2006/relationships/theme" Target="../theme/theme3.xml"/><Relationship Id="rId16" Type="http://schemas.openxmlformats.org/officeDocument/2006/relationships/image" Target="../media/image2.png"/><Relationship Id="rId15" Type="http://schemas.openxmlformats.org/officeDocument/2006/relationships/image" Target="../media/image1.GIF"/><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87747" name="图片 287746" descr="008ah"/>
          <p:cNvPicPr>
            <a:picLocks noChangeAspect="1"/>
          </p:cNvPicPr>
          <p:nvPr userDrawn="1"/>
        </p:nvPicPr>
        <p:blipFill>
          <a:blip r:embed="rId15">
            <a:lum bright="39999" contrast="-70000"/>
          </a:blip>
          <a:stretch>
            <a:fillRect/>
          </a:stretch>
        </p:blipFill>
        <p:spPr>
          <a:xfrm rot="-284582">
            <a:off x="6588125" y="115888"/>
            <a:ext cx="1014413" cy="720725"/>
          </a:xfrm>
          <a:prstGeom prst="rect">
            <a:avLst/>
          </a:prstGeom>
          <a:noFill/>
          <a:ln w="9525">
            <a:noFill/>
          </a:ln>
        </p:spPr>
      </p:pic>
      <p:sp>
        <p:nvSpPr>
          <p:cNvPr id="287753" name="直接连接符 287752"/>
          <p:cNvSpPr/>
          <p:nvPr userDrawn="1"/>
        </p:nvSpPr>
        <p:spPr>
          <a:xfrm>
            <a:off x="1187450" y="6165850"/>
            <a:ext cx="6697663" cy="0"/>
          </a:xfrm>
          <a:prstGeom prst="line">
            <a:avLst/>
          </a:prstGeom>
          <a:ln w="60325" cap="flat" cmpd="thickThin">
            <a:solidFill>
              <a:srgbClr val="99CC00"/>
            </a:solidFill>
            <a:prstDash val="solid"/>
            <a:round/>
            <a:headEnd type="none" w="med" len="med"/>
            <a:tailEnd type="none" w="med" len="med"/>
          </a:ln>
        </p:spPr>
      </p:sp>
      <p:grpSp>
        <p:nvGrpSpPr>
          <p:cNvPr id="6152" name="组合 287753"/>
          <p:cNvGrpSpPr/>
          <p:nvPr userDrawn="1"/>
        </p:nvGrpSpPr>
        <p:grpSpPr>
          <a:xfrm>
            <a:off x="0" y="115888"/>
            <a:ext cx="9144000" cy="936625"/>
            <a:chOff x="0" y="73"/>
            <a:chExt cx="5760" cy="590"/>
          </a:xfrm>
        </p:grpSpPr>
        <p:sp>
          <p:nvSpPr>
            <p:cNvPr id="6153" name="直接连接符 287754"/>
            <p:cNvSpPr/>
            <p:nvPr/>
          </p:nvSpPr>
          <p:spPr>
            <a:xfrm>
              <a:off x="0" y="73"/>
              <a:ext cx="5760" cy="0"/>
            </a:xfrm>
            <a:prstGeom prst="line">
              <a:avLst/>
            </a:prstGeom>
            <a:ln w="47625" cap="flat" cmpd="thickThin">
              <a:solidFill>
                <a:srgbClr val="99CC00"/>
              </a:solidFill>
              <a:prstDash val="solid"/>
              <a:round/>
              <a:headEnd type="none" w="med" len="med"/>
              <a:tailEnd type="none" w="med" len="med"/>
            </a:ln>
          </p:spPr>
        </p:sp>
        <p:grpSp>
          <p:nvGrpSpPr>
            <p:cNvPr id="6154" name="组合 287755"/>
            <p:cNvGrpSpPr/>
            <p:nvPr/>
          </p:nvGrpSpPr>
          <p:grpSpPr>
            <a:xfrm>
              <a:off x="0" y="73"/>
              <a:ext cx="5760" cy="590"/>
              <a:chOff x="0" y="0"/>
              <a:chExt cx="5760" cy="646"/>
            </a:xfrm>
          </p:grpSpPr>
          <p:sp>
            <p:nvSpPr>
              <p:cNvPr id="6155" name="矩形 287756"/>
              <p:cNvSpPr/>
              <p:nvPr/>
            </p:nvSpPr>
            <p:spPr>
              <a:xfrm>
                <a:off x="0" y="0"/>
                <a:ext cx="5760" cy="516"/>
              </a:xfrm>
              <a:prstGeom prst="rect">
                <a:avLst/>
              </a:prstGeom>
              <a:gradFill rotWithShape="1">
                <a:gsLst>
                  <a:gs pos="0">
                    <a:srgbClr val="331050"/>
                  </a:gs>
                  <a:gs pos="100000">
                    <a:srgbClr val="4D1979">
                      <a:alpha val="67000"/>
                    </a:srgbClr>
                  </a:gs>
                </a:gsLst>
                <a:lin ang="189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6" name="矩形 287757"/>
              <p:cNvSpPr/>
              <p:nvPr/>
            </p:nvSpPr>
            <p:spPr>
              <a:xfrm rot="10800000">
                <a:off x="0" y="506"/>
                <a:ext cx="5760" cy="140"/>
              </a:xfrm>
              <a:prstGeom prst="rect">
                <a:avLst/>
              </a:prstGeom>
              <a:gradFill rotWithShape="1">
                <a:gsLst>
                  <a:gs pos="0">
                    <a:srgbClr val="3B3B3B">
                      <a:alpha val="0"/>
                    </a:srgbClr>
                  </a:gs>
                  <a:gs pos="100000">
                    <a:schemeClr val="bg2">
                      <a:alpha val="67000"/>
                    </a:scheme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pic>
            <p:nvPicPr>
              <p:cNvPr id="6157" name="图片 287758"/>
              <p:cNvPicPr>
                <a:picLocks noChangeAspect="1"/>
              </p:cNvPicPr>
              <p:nvPr/>
            </p:nvPicPr>
            <p:blipFill>
              <a:blip r:embed="rId16">
                <a:lum bright="-12000"/>
              </a:blip>
              <a:srcRect t="18701" r="15749" b="42659"/>
              <a:stretch>
                <a:fillRect/>
              </a:stretch>
            </p:blipFill>
            <p:spPr>
              <a:xfrm>
                <a:off x="4781" y="0"/>
                <a:ext cx="979" cy="500"/>
              </a:xfrm>
              <a:prstGeom prst="rect">
                <a:avLst/>
              </a:prstGeom>
              <a:noFill/>
              <a:ln w="9525">
                <a:noFill/>
              </a:ln>
            </p:spPr>
          </p:pic>
          <p:sp>
            <p:nvSpPr>
              <p:cNvPr id="6158" name="矩形 287759"/>
              <p:cNvSpPr/>
              <p:nvPr/>
            </p:nvSpPr>
            <p:spPr>
              <a:xfrm>
                <a:off x="0" y="472"/>
                <a:ext cx="5760" cy="44"/>
              </a:xfrm>
              <a:prstGeom prst="rect">
                <a:avLst/>
              </a:prstGeom>
              <a:gradFill rotWithShape="1">
                <a:gsLst>
                  <a:gs pos="0">
                    <a:srgbClr val="C9E576">
                      <a:alpha val="67000"/>
                    </a:srgbClr>
                  </a:gs>
                  <a:gs pos="100000">
                    <a:srgbClr val="97C523"/>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9" name="矩形 287760"/>
              <p:cNvSpPr/>
              <p:nvPr/>
            </p:nvSpPr>
            <p:spPr>
              <a:xfrm>
                <a:off x="0" y="0"/>
                <a:ext cx="5760" cy="164"/>
              </a:xfrm>
              <a:prstGeom prst="rect">
                <a:avLst/>
              </a:prstGeom>
              <a:gradFill rotWithShape="1">
                <a:gsLst>
                  <a:gs pos="0">
                    <a:schemeClr val="bg1">
                      <a:alpha val="67000"/>
                    </a:schemeClr>
                  </a:gs>
                  <a:gs pos="100000">
                    <a:srgbClr val="767676">
                      <a:alpha val="0"/>
                    </a:srgb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grpSp>
      </p:grpSp>
      <p:sp>
        <p:nvSpPr>
          <p:cNvPr id="287766" name="矩形 287765"/>
          <p:cNvSpPr/>
          <p:nvPr userDrawn="1"/>
        </p:nvSpPr>
        <p:spPr>
          <a:xfrm>
            <a:off x="1476375" y="6236653"/>
            <a:ext cx="6048375" cy="368300"/>
          </a:xfrm>
          <a:prstGeom prst="rect">
            <a:avLst/>
          </a:prstGeom>
          <a:noFill/>
          <a:ln w="9525">
            <a:noFill/>
          </a:ln>
        </p:spPr>
        <p:txBody>
          <a:bodyPr anchor="t" anchorCtr="0">
            <a:spAutoFit/>
          </a:bodyPr>
          <a:p>
            <a:pPr algn="ctr" fontAlgn="ctr"/>
            <a:r>
              <a:rPr lang="zh-CN" altLang="en-US" sz="1800" dirty="0">
                <a:latin typeface="楷体_GB2312" pitchFamily="49" charset="-122"/>
                <a:ea typeface="楷体_GB2312" pitchFamily="49" charset="-122"/>
              </a:rPr>
              <a:t>宣城市信息工程学校在线精品课程--《机械基础》</a:t>
            </a:r>
            <a:endParaRPr lang="zh-CN" altLang="en-US" sz="1800" dirty="0">
              <a:latin typeface="楷体_GB2312" pitchFamily="49" charset="-122"/>
              <a:ea typeface="楷体_GB2312" pitchFamily="49" charset="-122"/>
            </a:endParaRPr>
          </a:p>
        </p:txBody>
      </p:sp>
      <p:sp>
        <p:nvSpPr>
          <p:cNvPr id="287767" name="矩形 287766"/>
          <p:cNvSpPr/>
          <p:nvPr userDrawn="1"/>
        </p:nvSpPr>
        <p:spPr>
          <a:xfrm>
            <a:off x="2124075" y="260350"/>
            <a:ext cx="4752975" cy="404813"/>
          </a:xfrm>
          <a:prstGeom prst="rect">
            <a:avLst/>
          </a:prstGeom>
          <a:noFill/>
          <a:ln w="9525">
            <a:noFill/>
          </a:ln>
        </p:spPr>
        <p:txBody>
          <a:bodyPr anchor="b" anchorCtr="0"/>
          <a:p>
            <a:pPr algn="ctr">
              <a:buSzTx/>
            </a:pPr>
            <a:r>
              <a:rPr lang="zh-CN" altLang="en-US" sz="2400">
                <a:solidFill>
                  <a:srgbClr val="FFFF00"/>
                </a:solidFill>
                <a:latin typeface="Arial" panose="020B0604020202020204" pitchFamily="34" charset="0"/>
                <a:ea typeface="黑体" panose="02010609060101010101" pitchFamily="2" charset="-122"/>
              </a:rPr>
              <a:t>模块三  机械工程材料</a:t>
            </a:r>
            <a:endParaRPr lang="zh-CN" altLang="en-US" sz="2400">
              <a:solidFill>
                <a:srgbClr val="FFFF00"/>
              </a:solidFill>
              <a:latin typeface="Arial" panose="020B0604020202020204" pitchFamily="34" charset="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87747" name="图片 287746" descr="008ah"/>
          <p:cNvPicPr>
            <a:picLocks noChangeAspect="1"/>
          </p:cNvPicPr>
          <p:nvPr userDrawn="1"/>
        </p:nvPicPr>
        <p:blipFill>
          <a:blip r:embed="rId15">
            <a:lum bright="39999" contrast="-70000"/>
          </a:blip>
          <a:stretch>
            <a:fillRect/>
          </a:stretch>
        </p:blipFill>
        <p:spPr>
          <a:xfrm rot="-284582">
            <a:off x="6588125" y="115888"/>
            <a:ext cx="1014413" cy="720725"/>
          </a:xfrm>
          <a:prstGeom prst="rect">
            <a:avLst/>
          </a:prstGeom>
          <a:noFill/>
          <a:ln w="9525">
            <a:noFill/>
          </a:ln>
        </p:spPr>
      </p:pic>
      <p:sp>
        <p:nvSpPr>
          <p:cNvPr id="287753" name="直接连接符 287752"/>
          <p:cNvSpPr/>
          <p:nvPr userDrawn="1"/>
        </p:nvSpPr>
        <p:spPr>
          <a:xfrm>
            <a:off x="1187450" y="6165850"/>
            <a:ext cx="6697663" cy="0"/>
          </a:xfrm>
          <a:prstGeom prst="line">
            <a:avLst/>
          </a:prstGeom>
          <a:ln w="60325" cap="flat" cmpd="thickThin">
            <a:solidFill>
              <a:srgbClr val="99CC00"/>
            </a:solidFill>
            <a:prstDash val="solid"/>
            <a:round/>
            <a:headEnd type="none" w="med" len="med"/>
            <a:tailEnd type="none" w="med" len="med"/>
          </a:ln>
        </p:spPr>
      </p:sp>
      <p:grpSp>
        <p:nvGrpSpPr>
          <p:cNvPr id="6152" name="组合 287753"/>
          <p:cNvGrpSpPr/>
          <p:nvPr userDrawn="1"/>
        </p:nvGrpSpPr>
        <p:grpSpPr>
          <a:xfrm>
            <a:off x="0" y="115888"/>
            <a:ext cx="9144000" cy="936625"/>
            <a:chOff x="0" y="73"/>
            <a:chExt cx="5760" cy="590"/>
          </a:xfrm>
        </p:grpSpPr>
        <p:sp>
          <p:nvSpPr>
            <p:cNvPr id="6153" name="直接连接符 287754"/>
            <p:cNvSpPr/>
            <p:nvPr/>
          </p:nvSpPr>
          <p:spPr>
            <a:xfrm>
              <a:off x="0" y="73"/>
              <a:ext cx="5760" cy="0"/>
            </a:xfrm>
            <a:prstGeom prst="line">
              <a:avLst/>
            </a:prstGeom>
            <a:ln w="47625" cap="flat" cmpd="thickThin">
              <a:solidFill>
                <a:srgbClr val="99CC00"/>
              </a:solidFill>
              <a:prstDash val="solid"/>
              <a:round/>
              <a:headEnd type="none" w="med" len="med"/>
              <a:tailEnd type="none" w="med" len="med"/>
            </a:ln>
          </p:spPr>
        </p:sp>
        <p:grpSp>
          <p:nvGrpSpPr>
            <p:cNvPr id="6154" name="组合 287755"/>
            <p:cNvGrpSpPr/>
            <p:nvPr/>
          </p:nvGrpSpPr>
          <p:grpSpPr>
            <a:xfrm>
              <a:off x="0" y="73"/>
              <a:ext cx="5760" cy="590"/>
              <a:chOff x="0" y="0"/>
              <a:chExt cx="5760" cy="646"/>
            </a:xfrm>
          </p:grpSpPr>
          <p:sp>
            <p:nvSpPr>
              <p:cNvPr id="6155" name="矩形 287756"/>
              <p:cNvSpPr/>
              <p:nvPr/>
            </p:nvSpPr>
            <p:spPr>
              <a:xfrm>
                <a:off x="0" y="0"/>
                <a:ext cx="5760" cy="516"/>
              </a:xfrm>
              <a:prstGeom prst="rect">
                <a:avLst/>
              </a:prstGeom>
              <a:gradFill rotWithShape="1">
                <a:gsLst>
                  <a:gs pos="0">
                    <a:srgbClr val="331050"/>
                  </a:gs>
                  <a:gs pos="100000">
                    <a:srgbClr val="4D1979">
                      <a:alpha val="67000"/>
                    </a:srgbClr>
                  </a:gs>
                </a:gsLst>
                <a:lin ang="189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6" name="矩形 287757"/>
              <p:cNvSpPr/>
              <p:nvPr/>
            </p:nvSpPr>
            <p:spPr>
              <a:xfrm rot="10800000">
                <a:off x="0" y="506"/>
                <a:ext cx="5760" cy="140"/>
              </a:xfrm>
              <a:prstGeom prst="rect">
                <a:avLst/>
              </a:prstGeom>
              <a:gradFill rotWithShape="1">
                <a:gsLst>
                  <a:gs pos="0">
                    <a:srgbClr val="3B3B3B">
                      <a:alpha val="0"/>
                    </a:srgbClr>
                  </a:gs>
                  <a:gs pos="100000">
                    <a:schemeClr val="bg2">
                      <a:alpha val="67000"/>
                    </a:scheme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pic>
            <p:nvPicPr>
              <p:cNvPr id="6157" name="图片 287758"/>
              <p:cNvPicPr>
                <a:picLocks noChangeAspect="1"/>
              </p:cNvPicPr>
              <p:nvPr/>
            </p:nvPicPr>
            <p:blipFill>
              <a:blip r:embed="rId16">
                <a:lum bright="-12000"/>
              </a:blip>
              <a:srcRect t="18701" r="15749" b="42659"/>
              <a:stretch>
                <a:fillRect/>
              </a:stretch>
            </p:blipFill>
            <p:spPr>
              <a:xfrm>
                <a:off x="4781" y="0"/>
                <a:ext cx="979" cy="500"/>
              </a:xfrm>
              <a:prstGeom prst="rect">
                <a:avLst/>
              </a:prstGeom>
              <a:noFill/>
              <a:ln w="9525">
                <a:noFill/>
              </a:ln>
            </p:spPr>
          </p:pic>
          <p:sp>
            <p:nvSpPr>
              <p:cNvPr id="6158" name="矩形 287759"/>
              <p:cNvSpPr/>
              <p:nvPr/>
            </p:nvSpPr>
            <p:spPr>
              <a:xfrm>
                <a:off x="0" y="472"/>
                <a:ext cx="5760" cy="44"/>
              </a:xfrm>
              <a:prstGeom prst="rect">
                <a:avLst/>
              </a:prstGeom>
              <a:gradFill rotWithShape="1">
                <a:gsLst>
                  <a:gs pos="0">
                    <a:srgbClr val="C9E576">
                      <a:alpha val="67000"/>
                    </a:srgbClr>
                  </a:gs>
                  <a:gs pos="100000">
                    <a:srgbClr val="97C523"/>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9" name="矩形 287760"/>
              <p:cNvSpPr/>
              <p:nvPr/>
            </p:nvSpPr>
            <p:spPr>
              <a:xfrm>
                <a:off x="0" y="0"/>
                <a:ext cx="5760" cy="164"/>
              </a:xfrm>
              <a:prstGeom prst="rect">
                <a:avLst/>
              </a:prstGeom>
              <a:gradFill rotWithShape="1">
                <a:gsLst>
                  <a:gs pos="0">
                    <a:schemeClr val="bg1">
                      <a:alpha val="67000"/>
                    </a:schemeClr>
                  </a:gs>
                  <a:gs pos="100000">
                    <a:srgbClr val="767676">
                      <a:alpha val="0"/>
                    </a:srgb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grpSp>
      </p:grpSp>
      <p:sp>
        <p:nvSpPr>
          <p:cNvPr id="287766" name="矩形 287765"/>
          <p:cNvSpPr/>
          <p:nvPr userDrawn="1"/>
        </p:nvSpPr>
        <p:spPr>
          <a:xfrm>
            <a:off x="1476375" y="6236653"/>
            <a:ext cx="6048375" cy="368300"/>
          </a:xfrm>
          <a:prstGeom prst="rect">
            <a:avLst/>
          </a:prstGeom>
          <a:noFill/>
          <a:ln w="9525">
            <a:noFill/>
          </a:ln>
        </p:spPr>
        <p:txBody>
          <a:bodyPr anchor="t" anchorCtr="0">
            <a:spAutoFit/>
          </a:bodyPr>
          <a:p>
            <a:pPr algn="ctr" fontAlgn="ctr"/>
            <a:r>
              <a:rPr lang="zh-CN" altLang="en-US" sz="1800" dirty="0">
                <a:latin typeface="楷体_GB2312" pitchFamily="49" charset="-122"/>
                <a:ea typeface="楷体_GB2312" pitchFamily="49" charset="-122"/>
              </a:rPr>
              <a:t>宣城市信息工程学校在线精品课程--《机械基础》</a:t>
            </a:r>
            <a:endParaRPr lang="zh-CN" altLang="en-US" sz="1800" dirty="0">
              <a:latin typeface="楷体_GB2312" pitchFamily="49" charset="-122"/>
              <a:ea typeface="楷体_GB2312" pitchFamily="49" charset="-122"/>
            </a:endParaRPr>
          </a:p>
        </p:txBody>
      </p:sp>
      <p:sp>
        <p:nvSpPr>
          <p:cNvPr id="287767" name="矩形 287766"/>
          <p:cNvSpPr/>
          <p:nvPr userDrawn="1"/>
        </p:nvSpPr>
        <p:spPr>
          <a:xfrm>
            <a:off x="2124075" y="260350"/>
            <a:ext cx="4752975" cy="404813"/>
          </a:xfrm>
          <a:prstGeom prst="rect">
            <a:avLst/>
          </a:prstGeom>
          <a:noFill/>
          <a:ln w="9525">
            <a:noFill/>
          </a:ln>
        </p:spPr>
        <p:txBody>
          <a:bodyPr anchor="b" anchorCtr="0"/>
          <a:p>
            <a:pPr algn="ctr">
              <a:buSzTx/>
            </a:pPr>
            <a:r>
              <a:rPr lang="zh-CN" altLang="en-US" sz="2400">
                <a:solidFill>
                  <a:srgbClr val="FFFF00"/>
                </a:solidFill>
                <a:latin typeface="Arial" panose="020B0604020202020204" pitchFamily="34" charset="0"/>
                <a:ea typeface="黑体" panose="02010609060101010101" pitchFamily="2" charset="-122"/>
              </a:rPr>
              <a:t>模块三  机械工程材料</a:t>
            </a:r>
            <a:endParaRPr lang="zh-CN" altLang="en-US" sz="2400">
              <a:solidFill>
                <a:srgbClr val="FFFF00"/>
              </a:solidFill>
              <a:latin typeface="Arial" panose="020B0604020202020204" pitchFamily="34" charset="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87747" name="图片 287746" descr="008ah"/>
          <p:cNvPicPr>
            <a:picLocks noChangeAspect="1"/>
          </p:cNvPicPr>
          <p:nvPr userDrawn="1"/>
        </p:nvPicPr>
        <p:blipFill>
          <a:blip r:embed="rId15">
            <a:lum bright="39999" contrast="-70000"/>
          </a:blip>
          <a:stretch>
            <a:fillRect/>
          </a:stretch>
        </p:blipFill>
        <p:spPr>
          <a:xfrm rot="-284582">
            <a:off x="6588125" y="115888"/>
            <a:ext cx="1014413" cy="720725"/>
          </a:xfrm>
          <a:prstGeom prst="rect">
            <a:avLst/>
          </a:prstGeom>
          <a:noFill/>
          <a:ln w="9525">
            <a:noFill/>
          </a:ln>
        </p:spPr>
      </p:pic>
      <p:sp>
        <p:nvSpPr>
          <p:cNvPr id="287753" name="直接连接符 287752"/>
          <p:cNvSpPr/>
          <p:nvPr userDrawn="1"/>
        </p:nvSpPr>
        <p:spPr>
          <a:xfrm>
            <a:off x="1187450" y="6165850"/>
            <a:ext cx="6697663" cy="0"/>
          </a:xfrm>
          <a:prstGeom prst="line">
            <a:avLst/>
          </a:prstGeom>
          <a:ln w="60325" cap="flat" cmpd="thickThin">
            <a:solidFill>
              <a:srgbClr val="99CC00"/>
            </a:solidFill>
            <a:prstDash val="solid"/>
            <a:round/>
            <a:headEnd type="none" w="med" len="med"/>
            <a:tailEnd type="none" w="med" len="med"/>
          </a:ln>
        </p:spPr>
      </p:sp>
      <p:grpSp>
        <p:nvGrpSpPr>
          <p:cNvPr id="6152" name="组合 287753"/>
          <p:cNvGrpSpPr/>
          <p:nvPr userDrawn="1"/>
        </p:nvGrpSpPr>
        <p:grpSpPr>
          <a:xfrm>
            <a:off x="0" y="115888"/>
            <a:ext cx="9144000" cy="936625"/>
            <a:chOff x="0" y="73"/>
            <a:chExt cx="5760" cy="590"/>
          </a:xfrm>
        </p:grpSpPr>
        <p:sp>
          <p:nvSpPr>
            <p:cNvPr id="6153" name="直接连接符 287754"/>
            <p:cNvSpPr/>
            <p:nvPr/>
          </p:nvSpPr>
          <p:spPr>
            <a:xfrm>
              <a:off x="0" y="73"/>
              <a:ext cx="5760" cy="0"/>
            </a:xfrm>
            <a:prstGeom prst="line">
              <a:avLst/>
            </a:prstGeom>
            <a:ln w="47625" cap="flat" cmpd="thickThin">
              <a:solidFill>
                <a:srgbClr val="99CC00"/>
              </a:solidFill>
              <a:prstDash val="solid"/>
              <a:round/>
              <a:headEnd type="none" w="med" len="med"/>
              <a:tailEnd type="none" w="med" len="med"/>
            </a:ln>
          </p:spPr>
        </p:sp>
        <p:grpSp>
          <p:nvGrpSpPr>
            <p:cNvPr id="6154" name="组合 287755"/>
            <p:cNvGrpSpPr/>
            <p:nvPr/>
          </p:nvGrpSpPr>
          <p:grpSpPr>
            <a:xfrm>
              <a:off x="0" y="73"/>
              <a:ext cx="5760" cy="590"/>
              <a:chOff x="0" y="0"/>
              <a:chExt cx="5760" cy="646"/>
            </a:xfrm>
          </p:grpSpPr>
          <p:sp>
            <p:nvSpPr>
              <p:cNvPr id="6155" name="矩形 287756"/>
              <p:cNvSpPr/>
              <p:nvPr/>
            </p:nvSpPr>
            <p:spPr>
              <a:xfrm>
                <a:off x="0" y="0"/>
                <a:ext cx="5760" cy="516"/>
              </a:xfrm>
              <a:prstGeom prst="rect">
                <a:avLst/>
              </a:prstGeom>
              <a:gradFill rotWithShape="1">
                <a:gsLst>
                  <a:gs pos="0">
                    <a:srgbClr val="331050"/>
                  </a:gs>
                  <a:gs pos="100000">
                    <a:srgbClr val="4D1979">
                      <a:alpha val="67000"/>
                    </a:srgbClr>
                  </a:gs>
                </a:gsLst>
                <a:lin ang="189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6" name="矩形 287757"/>
              <p:cNvSpPr/>
              <p:nvPr/>
            </p:nvSpPr>
            <p:spPr>
              <a:xfrm rot="10800000">
                <a:off x="0" y="506"/>
                <a:ext cx="5760" cy="140"/>
              </a:xfrm>
              <a:prstGeom prst="rect">
                <a:avLst/>
              </a:prstGeom>
              <a:gradFill rotWithShape="1">
                <a:gsLst>
                  <a:gs pos="0">
                    <a:srgbClr val="3B3B3B">
                      <a:alpha val="0"/>
                    </a:srgbClr>
                  </a:gs>
                  <a:gs pos="100000">
                    <a:schemeClr val="bg2">
                      <a:alpha val="67000"/>
                    </a:scheme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pic>
            <p:nvPicPr>
              <p:cNvPr id="6157" name="图片 287758"/>
              <p:cNvPicPr>
                <a:picLocks noChangeAspect="1"/>
              </p:cNvPicPr>
              <p:nvPr/>
            </p:nvPicPr>
            <p:blipFill>
              <a:blip r:embed="rId16">
                <a:lum bright="-12000"/>
              </a:blip>
              <a:srcRect t="18701" r="15749" b="42659"/>
              <a:stretch>
                <a:fillRect/>
              </a:stretch>
            </p:blipFill>
            <p:spPr>
              <a:xfrm>
                <a:off x="4781" y="0"/>
                <a:ext cx="979" cy="500"/>
              </a:xfrm>
              <a:prstGeom prst="rect">
                <a:avLst/>
              </a:prstGeom>
              <a:noFill/>
              <a:ln w="9525">
                <a:noFill/>
              </a:ln>
            </p:spPr>
          </p:pic>
          <p:sp>
            <p:nvSpPr>
              <p:cNvPr id="6158" name="矩形 287759"/>
              <p:cNvSpPr/>
              <p:nvPr/>
            </p:nvSpPr>
            <p:spPr>
              <a:xfrm>
                <a:off x="0" y="472"/>
                <a:ext cx="5760" cy="44"/>
              </a:xfrm>
              <a:prstGeom prst="rect">
                <a:avLst/>
              </a:prstGeom>
              <a:gradFill rotWithShape="1">
                <a:gsLst>
                  <a:gs pos="0">
                    <a:srgbClr val="C9E576">
                      <a:alpha val="67000"/>
                    </a:srgbClr>
                  </a:gs>
                  <a:gs pos="100000">
                    <a:srgbClr val="97C523"/>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9" name="矩形 287760"/>
              <p:cNvSpPr/>
              <p:nvPr/>
            </p:nvSpPr>
            <p:spPr>
              <a:xfrm>
                <a:off x="0" y="0"/>
                <a:ext cx="5760" cy="164"/>
              </a:xfrm>
              <a:prstGeom prst="rect">
                <a:avLst/>
              </a:prstGeom>
              <a:gradFill rotWithShape="1">
                <a:gsLst>
                  <a:gs pos="0">
                    <a:schemeClr val="bg1">
                      <a:alpha val="67000"/>
                    </a:schemeClr>
                  </a:gs>
                  <a:gs pos="100000">
                    <a:srgbClr val="767676">
                      <a:alpha val="0"/>
                    </a:srgb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grpSp>
      </p:grpSp>
      <p:sp>
        <p:nvSpPr>
          <p:cNvPr id="287766" name="矩形 287765"/>
          <p:cNvSpPr/>
          <p:nvPr userDrawn="1"/>
        </p:nvSpPr>
        <p:spPr>
          <a:xfrm>
            <a:off x="1476375" y="6236653"/>
            <a:ext cx="6048375" cy="368300"/>
          </a:xfrm>
          <a:prstGeom prst="rect">
            <a:avLst/>
          </a:prstGeom>
          <a:noFill/>
          <a:ln w="9525">
            <a:noFill/>
          </a:ln>
        </p:spPr>
        <p:txBody>
          <a:bodyPr anchor="t" anchorCtr="0">
            <a:spAutoFit/>
          </a:bodyPr>
          <a:p>
            <a:pPr algn="ctr" fontAlgn="ctr"/>
            <a:r>
              <a:rPr lang="zh-CN" altLang="en-US" sz="1800" dirty="0">
                <a:latin typeface="楷体_GB2312" pitchFamily="49" charset="-122"/>
                <a:ea typeface="楷体_GB2312" pitchFamily="49" charset="-122"/>
              </a:rPr>
              <a:t>宣城市信息工程学校在线精品课程--《机械基础》</a:t>
            </a:r>
            <a:endParaRPr lang="zh-CN" altLang="en-US" sz="1800" dirty="0">
              <a:latin typeface="楷体_GB2312" pitchFamily="49" charset="-122"/>
              <a:ea typeface="楷体_GB2312" pitchFamily="49" charset="-122"/>
            </a:endParaRPr>
          </a:p>
        </p:txBody>
      </p:sp>
      <p:sp>
        <p:nvSpPr>
          <p:cNvPr id="287767" name="矩形 287766"/>
          <p:cNvSpPr/>
          <p:nvPr userDrawn="1"/>
        </p:nvSpPr>
        <p:spPr>
          <a:xfrm>
            <a:off x="2124075" y="260350"/>
            <a:ext cx="4752975" cy="404813"/>
          </a:xfrm>
          <a:prstGeom prst="rect">
            <a:avLst/>
          </a:prstGeom>
          <a:noFill/>
          <a:ln w="9525">
            <a:noFill/>
          </a:ln>
        </p:spPr>
        <p:txBody>
          <a:bodyPr anchor="b" anchorCtr="0"/>
          <a:p>
            <a:pPr algn="ctr">
              <a:buSzTx/>
            </a:pPr>
            <a:r>
              <a:rPr lang="zh-CN" altLang="en-US" sz="2400">
                <a:solidFill>
                  <a:srgbClr val="FFFF00"/>
                </a:solidFill>
                <a:latin typeface="Arial" panose="020B0604020202020204" pitchFamily="34" charset="0"/>
                <a:ea typeface="黑体" panose="02010609060101010101" pitchFamily="2" charset="-122"/>
              </a:rPr>
              <a:t>模块三  机械工程材料</a:t>
            </a:r>
            <a:endParaRPr lang="zh-CN" altLang="en-US" sz="2400">
              <a:solidFill>
                <a:srgbClr val="FFFF00"/>
              </a:solidFill>
              <a:latin typeface="Arial" panose="020B0604020202020204" pitchFamily="34" charset="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5" Type="http://schemas.openxmlformats.org/officeDocument/2006/relationships/comments" Target="../comments/comment8.xml"/><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13.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4" Type="http://schemas.openxmlformats.org/officeDocument/2006/relationships/comments" Target="../comments/comment9.xml"/><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6.xml"/><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comments" Target="../comments/comment1.xml"/><Relationship Id="rId6" Type="http://schemas.openxmlformats.org/officeDocument/2006/relationships/notesSlide" Target="../notesSlides/notesSlide3.xml"/><Relationship Id="rId5" Type="http://schemas.openxmlformats.org/officeDocument/2006/relationships/slideLayout" Target="../slideLayouts/slideLayout26.xml"/><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5" Type="http://schemas.openxmlformats.org/officeDocument/2006/relationships/comments" Target="../comments/comment3.xml"/><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5" Type="http://schemas.openxmlformats.org/officeDocument/2006/relationships/comments" Target="../comments/comment6.xml"/><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4" Type="http://schemas.openxmlformats.org/officeDocument/2006/relationships/comments" Target="../comments/comment7.xml"/><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7775" name="矩形 287774"/>
          <p:cNvSpPr/>
          <p:nvPr/>
        </p:nvSpPr>
        <p:spPr>
          <a:xfrm>
            <a:off x="1687830" y="2098040"/>
            <a:ext cx="5902325" cy="2158365"/>
          </a:xfrm>
          <a:prstGeom prst="rect">
            <a:avLst/>
          </a:prstGeom>
          <a:noFill/>
          <a:ln w="12700">
            <a:noFill/>
          </a:ln>
        </p:spPr>
        <p:txBody>
          <a:bodyPr wrap="square" anchor="t" anchorCtr="0">
            <a:spAutoFit/>
          </a:bodyPr>
          <a:p>
            <a:pPr algn="ctr" eaLnBrk="0" hangingPunct="0">
              <a:lnSpc>
                <a:spcPct val="140000"/>
              </a:lnSpc>
            </a:pPr>
            <a:endParaRPr lang="zh-CN" altLang="en-US" sz="2400" dirty="0">
              <a:latin typeface="黑体" panose="02010609060101010101" pitchFamily="2" charset="-122"/>
              <a:ea typeface="黑体" panose="02010609060101010101" pitchFamily="2" charset="-122"/>
            </a:endParaRPr>
          </a:p>
          <a:p>
            <a:pPr algn="ctr" eaLnBrk="0" hangingPunct="0">
              <a:lnSpc>
                <a:spcPct val="140000"/>
              </a:lnSpc>
            </a:pPr>
            <a:r>
              <a:rPr lang="en-US" altLang="zh-CN" sz="4800" dirty="0">
                <a:latin typeface="黑体" panose="02010609060101010101" pitchFamily="2" charset="-122"/>
                <a:ea typeface="黑体" panose="02010609060101010101" pitchFamily="2" charset="-122"/>
              </a:rPr>
              <a:t>3-7 </a:t>
            </a:r>
            <a:r>
              <a:rPr lang="zh-CN" altLang="en-US" sz="4800" dirty="0">
                <a:latin typeface="黑体" panose="02010609060101010101" pitchFamily="2" charset="-122"/>
                <a:ea typeface="黑体" panose="02010609060101010101" pitchFamily="2" charset="-122"/>
              </a:rPr>
              <a:t>新材料简介</a:t>
            </a:r>
            <a:r>
              <a:rPr lang="zh-CN" altLang="en-US" sz="2400" dirty="0">
                <a:latin typeface="黑体" panose="02010609060101010101" pitchFamily="2" charset="-122"/>
                <a:ea typeface="黑体" panose="02010609060101010101" pitchFamily="2" charset="-122"/>
              </a:rPr>
              <a:t>   </a:t>
            </a:r>
            <a:endParaRPr lang="zh-CN" altLang="en-US" sz="2400" dirty="0">
              <a:latin typeface="黑体" panose="02010609060101010101" pitchFamily="2" charset="-122"/>
              <a:ea typeface="黑体" panose="02010609060101010101" pitchFamily="2" charset="-122"/>
            </a:endParaRPr>
          </a:p>
          <a:p>
            <a:pPr algn="ctr" eaLnBrk="0" hangingPunct="0">
              <a:lnSpc>
                <a:spcPct val="140000"/>
              </a:lnSpc>
            </a:pPr>
            <a:endParaRPr lang="zh-CN" altLang="en-US" sz="2400" dirty="0">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par>
    </p:tnLst>
    <p:bldLst>
      <p:bldP spid="2877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652780" y="1283335"/>
            <a:ext cx="2560320" cy="452755"/>
          </a:xfrm>
          <a:prstGeom prst="rect">
            <a:avLst/>
          </a:prstGeom>
          <a:noFill/>
        </p:spPr>
        <p:txBody>
          <a:bodyPr wrap="square" rtlCol="0">
            <a:spAutoFit/>
          </a:bodyPr>
          <a:p>
            <a:r>
              <a:rPr lang="zh-CN" sz="2350" spc="-10" dirty="0">
                <a:solidFill>
                  <a:srgbClr val="FFFFFF"/>
                </a:solidFill>
                <a:latin typeface="微软雅黑" panose="020B0503020204020204" charset="-122"/>
                <a:cs typeface="微软雅黑" panose="020B0503020204020204" charset="-122"/>
              </a:rPr>
              <a:t>五、纳米材料</a:t>
            </a:r>
            <a:endParaRPr lang="en-US" altLang="zh-CN" sz="2350" spc="-10" dirty="0">
              <a:solidFill>
                <a:srgbClr val="FFFFFF"/>
              </a:solidFill>
              <a:latin typeface="微软雅黑" panose="020B0503020204020204" charset="-122"/>
              <a:cs typeface="微软雅黑" panose="020B0503020204020204" charset="-122"/>
            </a:endParaRPr>
          </a:p>
        </p:txBody>
      </p:sp>
      <p:sp>
        <p:nvSpPr>
          <p:cNvPr id="8" name="object 8"/>
          <p:cNvSpPr/>
          <p:nvPr/>
        </p:nvSpPr>
        <p:spPr>
          <a:xfrm>
            <a:off x="1076452" y="3178175"/>
            <a:ext cx="2817875" cy="2193036"/>
          </a:xfrm>
          <a:prstGeom prst="rect">
            <a:avLst/>
          </a:prstGeom>
          <a:blipFill>
            <a:blip r:embed="rId1" cstate="print"/>
            <a:stretch>
              <a:fillRect/>
            </a:stretch>
          </a:blipFill>
        </p:spPr>
        <p:txBody>
          <a:bodyPr wrap="square" lIns="0" tIns="0" rIns="0" bIns="0" rtlCol="0"/>
          <a:p/>
        </p:txBody>
      </p:sp>
      <p:sp>
        <p:nvSpPr>
          <p:cNvPr id="9" name="object 9"/>
          <p:cNvSpPr/>
          <p:nvPr/>
        </p:nvSpPr>
        <p:spPr>
          <a:xfrm>
            <a:off x="4906263" y="3169030"/>
            <a:ext cx="3148583" cy="2193035"/>
          </a:xfrm>
          <a:prstGeom prst="rect">
            <a:avLst/>
          </a:prstGeom>
          <a:blipFill>
            <a:blip r:embed="rId2" cstate="print"/>
            <a:stretch>
              <a:fillRect/>
            </a:stretch>
          </a:blipFill>
        </p:spPr>
        <p:txBody>
          <a:bodyPr wrap="square" lIns="0" tIns="0" rIns="0" bIns="0" rtlCol="0"/>
          <a:p/>
        </p:txBody>
      </p:sp>
      <p:sp>
        <p:nvSpPr>
          <p:cNvPr id="10" name="object 10"/>
          <p:cNvSpPr txBox="1"/>
          <p:nvPr/>
        </p:nvSpPr>
        <p:spPr>
          <a:xfrm>
            <a:off x="1634061" y="2723515"/>
            <a:ext cx="1684020" cy="274320"/>
          </a:xfrm>
          <a:prstGeom prst="rect">
            <a:avLst/>
          </a:prstGeom>
        </p:spPr>
        <p:txBody>
          <a:bodyPr vert="horz" wrap="square" lIns="0" tIns="16510" rIns="0" bIns="0" rtlCol="0">
            <a:spAutoFit/>
          </a:bodyPr>
          <a:p>
            <a:pPr marL="12700">
              <a:lnSpc>
                <a:spcPct val="100000"/>
              </a:lnSpc>
              <a:spcBef>
                <a:spcPts val="130"/>
              </a:spcBef>
            </a:pPr>
            <a:r>
              <a:rPr sz="1600" spc="30" dirty="0">
                <a:latin typeface="宋体" panose="02010600030101010101" pitchFamily="2" charset="-122"/>
                <a:cs typeface="宋体" panose="02010600030101010101" pitchFamily="2" charset="-122"/>
              </a:rPr>
              <a:t>高速钻头纳米涂层</a:t>
            </a:r>
            <a:endParaRPr sz="1600">
              <a:latin typeface="宋体" panose="02010600030101010101" pitchFamily="2" charset="-122"/>
              <a:cs typeface="宋体" panose="02010600030101010101" pitchFamily="2" charset="-122"/>
            </a:endParaRPr>
          </a:p>
        </p:txBody>
      </p:sp>
      <p:sp>
        <p:nvSpPr>
          <p:cNvPr id="11" name="object 11"/>
          <p:cNvSpPr txBox="1"/>
          <p:nvPr/>
        </p:nvSpPr>
        <p:spPr>
          <a:xfrm>
            <a:off x="6047327" y="2720276"/>
            <a:ext cx="854710" cy="274320"/>
          </a:xfrm>
          <a:prstGeom prst="rect">
            <a:avLst/>
          </a:prstGeom>
        </p:spPr>
        <p:txBody>
          <a:bodyPr vert="horz" wrap="square" lIns="0" tIns="16510" rIns="0" bIns="0" rtlCol="0">
            <a:spAutoFit/>
          </a:bodyPr>
          <a:p>
            <a:pPr marL="12700">
              <a:lnSpc>
                <a:spcPct val="100000"/>
              </a:lnSpc>
              <a:spcBef>
                <a:spcPts val="130"/>
              </a:spcBef>
            </a:pPr>
            <a:r>
              <a:rPr sz="1600" spc="30" dirty="0">
                <a:latin typeface="宋体" panose="02010600030101010101" pitchFamily="2" charset="-122"/>
                <a:cs typeface="宋体" panose="02010600030101010101" pitchFamily="2" charset="-122"/>
              </a:rPr>
              <a:t>纳米塑料</a:t>
            </a:r>
            <a:endParaRPr sz="1600">
              <a:latin typeface="宋体" panose="02010600030101010101" pitchFamily="2" charset="-122"/>
              <a:cs typeface="宋体" panose="02010600030101010101" pitchFamily="2" charset="-122"/>
            </a:endParaRPr>
          </a:p>
        </p:txBody>
      </p:sp>
      <p:sp>
        <p:nvSpPr>
          <p:cNvPr id="4" name="文本框 3"/>
          <p:cNvSpPr txBox="1"/>
          <p:nvPr/>
        </p:nvSpPr>
        <p:spPr>
          <a:xfrm>
            <a:off x="1258570" y="1988820"/>
            <a:ext cx="3840480" cy="398780"/>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2、纳米材料在工程领域的应用</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2" name="文本框 1"/>
          <p:cNvSpPr txBox="1"/>
          <p:nvPr/>
        </p:nvSpPr>
        <p:spPr>
          <a:xfrm>
            <a:off x="826770" y="1268095"/>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五、</a:t>
            </a:r>
            <a:r>
              <a:rPr lang="zh-CN" altLang="en-US" sz="2800" b="0">
                <a:latin typeface="黑体" panose="02010609060101010101" pitchFamily="2" charset="-122"/>
                <a:ea typeface="黑体" panose="02010609060101010101" pitchFamily="2" charset="-122"/>
              </a:rPr>
              <a:t>纳米材料</a:t>
            </a:r>
            <a:endParaRPr lang="zh-CN" altLang="en-US" sz="2800" b="0">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p:bldP spid="11" grpId="0"/>
      <p:bldP spid="4" grpId="0"/>
      <p:bldP spid="8" grpId="1" animBg="1"/>
      <p:bldP spid="9" grpId="1" animBg="1"/>
      <p:bldP spid="10" grpId="1"/>
      <p:bldP spid="11" grpId="1"/>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126619" y="2877311"/>
            <a:ext cx="1178560" cy="1179830"/>
          </a:xfrm>
          <a:prstGeom prst="rect">
            <a:avLst/>
          </a:prstGeom>
          <a:solidFill>
            <a:srgbClr val="4F80BC"/>
          </a:solidFill>
        </p:spPr>
        <p:txBody>
          <a:bodyPr vert="horz" wrap="square" lIns="0" tIns="283845" rIns="0" bIns="0" rtlCol="0">
            <a:spAutoFit/>
          </a:bodyPr>
          <a:p>
            <a:pPr marL="112395">
              <a:lnSpc>
                <a:spcPct val="100000"/>
              </a:lnSpc>
              <a:spcBef>
                <a:spcPts val="2235"/>
              </a:spcBef>
            </a:pPr>
            <a:r>
              <a:rPr sz="3750" spc="-10" dirty="0">
                <a:solidFill>
                  <a:srgbClr val="FFFFFF"/>
                </a:solidFill>
                <a:latin typeface="微软雅黑" panose="020B0503020204020204" charset="-122"/>
                <a:cs typeface="微软雅黑" panose="020B0503020204020204" charset="-122"/>
              </a:rPr>
              <a:t>总结</a:t>
            </a:r>
            <a:endParaRPr sz="3750">
              <a:latin typeface="微软雅黑" panose="020B0503020204020204" charset="-122"/>
              <a:cs typeface="微软雅黑" panose="020B0503020204020204" charset="-122"/>
            </a:endParaRPr>
          </a:p>
        </p:txBody>
      </p:sp>
      <p:sp>
        <p:nvSpPr>
          <p:cNvPr id="8" name="object 3"/>
          <p:cNvSpPr/>
          <p:nvPr/>
        </p:nvSpPr>
        <p:spPr>
          <a:xfrm>
            <a:off x="38989" y="2819400"/>
            <a:ext cx="0" cy="1294130"/>
          </a:xfrm>
          <a:custGeom>
            <a:avLst/>
            <a:gdLst/>
            <a:ahLst/>
            <a:cxnLst/>
            <a:rect l="l" t="t" r="r" b="b"/>
            <a:pathLst>
              <a:path h="1294129">
                <a:moveTo>
                  <a:pt x="0" y="0"/>
                </a:moveTo>
                <a:lnTo>
                  <a:pt x="0" y="1293876"/>
                </a:lnTo>
              </a:path>
            </a:pathLst>
          </a:custGeom>
          <a:ln w="53339">
            <a:solidFill>
              <a:srgbClr val="A5A5A5"/>
            </a:solidFill>
          </a:ln>
        </p:spPr>
        <p:txBody>
          <a:bodyPr wrap="square" lIns="0" tIns="0" rIns="0" bIns="0" rtlCol="0"/>
          <a:p/>
        </p:txBody>
      </p:sp>
      <p:sp>
        <p:nvSpPr>
          <p:cNvPr id="12" name="object 4"/>
          <p:cNvSpPr/>
          <p:nvPr/>
        </p:nvSpPr>
        <p:spPr>
          <a:xfrm>
            <a:off x="1392300" y="2819400"/>
            <a:ext cx="0" cy="1294130"/>
          </a:xfrm>
          <a:custGeom>
            <a:avLst/>
            <a:gdLst/>
            <a:ahLst/>
            <a:cxnLst/>
            <a:rect l="l" t="t" r="r" b="b"/>
            <a:pathLst>
              <a:path h="1294129">
                <a:moveTo>
                  <a:pt x="0" y="0"/>
                </a:moveTo>
                <a:lnTo>
                  <a:pt x="0" y="1293876"/>
                </a:lnTo>
              </a:path>
            </a:pathLst>
          </a:custGeom>
          <a:ln w="53339">
            <a:solidFill>
              <a:srgbClr val="A5A5A5"/>
            </a:solidFill>
          </a:ln>
        </p:spPr>
        <p:txBody>
          <a:bodyPr wrap="square" lIns="0" tIns="0" rIns="0" bIns="0" rtlCol="0"/>
          <a:p/>
        </p:txBody>
      </p:sp>
      <p:sp>
        <p:nvSpPr>
          <p:cNvPr id="22" name="object 5"/>
          <p:cNvSpPr/>
          <p:nvPr/>
        </p:nvSpPr>
        <p:spPr>
          <a:xfrm>
            <a:off x="12319" y="4140708"/>
            <a:ext cx="1407160" cy="0"/>
          </a:xfrm>
          <a:custGeom>
            <a:avLst/>
            <a:gdLst/>
            <a:ahLst/>
            <a:cxnLst/>
            <a:rect l="l" t="t" r="r" b="b"/>
            <a:pathLst>
              <a:path w="1407160">
                <a:moveTo>
                  <a:pt x="0" y="0"/>
                </a:moveTo>
                <a:lnTo>
                  <a:pt x="1406651" y="0"/>
                </a:lnTo>
              </a:path>
            </a:pathLst>
          </a:custGeom>
          <a:ln w="54864">
            <a:solidFill>
              <a:srgbClr val="A5A5A5"/>
            </a:solidFill>
          </a:ln>
        </p:spPr>
        <p:txBody>
          <a:bodyPr wrap="square" lIns="0" tIns="0" rIns="0" bIns="0" rtlCol="0"/>
          <a:p/>
        </p:txBody>
      </p:sp>
      <p:sp>
        <p:nvSpPr>
          <p:cNvPr id="23" name="object 6"/>
          <p:cNvSpPr/>
          <p:nvPr/>
        </p:nvSpPr>
        <p:spPr>
          <a:xfrm>
            <a:off x="12319" y="2792730"/>
            <a:ext cx="1407160" cy="0"/>
          </a:xfrm>
          <a:custGeom>
            <a:avLst/>
            <a:gdLst/>
            <a:ahLst/>
            <a:cxnLst/>
            <a:rect l="l" t="t" r="r" b="b"/>
            <a:pathLst>
              <a:path w="1407160">
                <a:moveTo>
                  <a:pt x="0" y="0"/>
                </a:moveTo>
                <a:lnTo>
                  <a:pt x="1406651" y="0"/>
                </a:lnTo>
              </a:path>
            </a:pathLst>
          </a:custGeom>
          <a:ln w="53340">
            <a:solidFill>
              <a:srgbClr val="A5A5A5"/>
            </a:solidFill>
          </a:ln>
        </p:spPr>
        <p:txBody>
          <a:bodyPr wrap="square" lIns="0" tIns="0" rIns="0" bIns="0" rtlCol="0"/>
          <a:p/>
        </p:txBody>
      </p:sp>
      <p:sp>
        <p:nvSpPr>
          <p:cNvPr id="24" name="object 7"/>
          <p:cNvSpPr/>
          <p:nvPr/>
        </p:nvSpPr>
        <p:spPr>
          <a:xfrm>
            <a:off x="1969135" y="1862328"/>
            <a:ext cx="1457325" cy="1443355"/>
          </a:xfrm>
          <a:custGeom>
            <a:avLst/>
            <a:gdLst/>
            <a:ahLst/>
            <a:cxnLst/>
            <a:rect l="l" t="t" r="r" b="b"/>
            <a:pathLst>
              <a:path w="1457325" h="1443354">
                <a:moveTo>
                  <a:pt x="277367" y="1443228"/>
                </a:moveTo>
                <a:lnTo>
                  <a:pt x="0" y="1161288"/>
                </a:lnTo>
                <a:lnTo>
                  <a:pt x="1179575" y="0"/>
                </a:lnTo>
                <a:lnTo>
                  <a:pt x="1456943" y="281939"/>
                </a:lnTo>
                <a:lnTo>
                  <a:pt x="277367" y="1443228"/>
                </a:lnTo>
                <a:close/>
              </a:path>
            </a:pathLst>
          </a:custGeom>
          <a:solidFill>
            <a:srgbClr val="B8CDE4"/>
          </a:solidFill>
        </p:spPr>
        <p:txBody>
          <a:bodyPr wrap="square" lIns="0" tIns="0" rIns="0" bIns="0" rtlCol="0"/>
          <a:p/>
        </p:txBody>
      </p:sp>
      <p:sp>
        <p:nvSpPr>
          <p:cNvPr id="25" name="object 8"/>
          <p:cNvSpPr/>
          <p:nvPr/>
        </p:nvSpPr>
        <p:spPr>
          <a:xfrm>
            <a:off x="2130678" y="2036064"/>
            <a:ext cx="1122045" cy="1112520"/>
          </a:xfrm>
          <a:custGeom>
            <a:avLst/>
            <a:gdLst/>
            <a:ahLst/>
            <a:cxnLst/>
            <a:rect l="l" t="t" r="r" b="b"/>
            <a:pathLst>
              <a:path w="1122045" h="1112520">
                <a:moveTo>
                  <a:pt x="1013459" y="179070"/>
                </a:moveTo>
                <a:lnTo>
                  <a:pt x="999743" y="168910"/>
                </a:lnTo>
                <a:lnTo>
                  <a:pt x="1045464" y="109220"/>
                </a:lnTo>
                <a:lnTo>
                  <a:pt x="949451" y="11430"/>
                </a:lnTo>
                <a:lnTo>
                  <a:pt x="961643" y="0"/>
                </a:lnTo>
                <a:lnTo>
                  <a:pt x="1057656" y="95250"/>
                </a:lnTo>
                <a:lnTo>
                  <a:pt x="1078263" y="95250"/>
                </a:lnTo>
                <a:lnTo>
                  <a:pt x="1068324" y="107950"/>
                </a:lnTo>
                <a:lnTo>
                  <a:pt x="1082294" y="121920"/>
                </a:lnTo>
                <a:lnTo>
                  <a:pt x="1057656" y="121920"/>
                </a:lnTo>
                <a:lnTo>
                  <a:pt x="1013459" y="179070"/>
                </a:lnTo>
                <a:close/>
              </a:path>
              <a:path w="1122045" h="1112520">
                <a:moveTo>
                  <a:pt x="928116" y="81280"/>
                </a:moveTo>
                <a:lnTo>
                  <a:pt x="926592" y="64770"/>
                </a:lnTo>
                <a:lnTo>
                  <a:pt x="964310" y="60960"/>
                </a:lnTo>
                <a:lnTo>
                  <a:pt x="976884" y="60960"/>
                </a:lnTo>
                <a:lnTo>
                  <a:pt x="978408" y="78740"/>
                </a:lnTo>
                <a:lnTo>
                  <a:pt x="955547" y="78740"/>
                </a:lnTo>
                <a:lnTo>
                  <a:pt x="928116" y="81280"/>
                </a:lnTo>
                <a:close/>
              </a:path>
              <a:path w="1122045" h="1112520">
                <a:moveTo>
                  <a:pt x="1078263" y="95250"/>
                </a:moveTo>
                <a:lnTo>
                  <a:pt x="1057656" y="95250"/>
                </a:lnTo>
                <a:lnTo>
                  <a:pt x="1078992" y="68580"/>
                </a:lnTo>
                <a:lnTo>
                  <a:pt x="1091184" y="78740"/>
                </a:lnTo>
                <a:lnTo>
                  <a:pt x="1078263" y="95250"/>
                </a:lnTo>
                <a:close/>
              </a:path>
              <a:path w="1122045" h="1112520">
                <a:moveTo>
                  <a:pt x="918972" y="142240"/>
                </a:moveTo>
                <a:lnTo>
                  <a:pt x="914161" y="129540"/>
                </a:lnTo>
                <a:lnTo>
                  <a:pt x="903970" y="106680"/>
                </a:lnTo>
                <a:lnTo>
                  <a:pt x="899159" y="95250"/>
                </a:lnTo>
                <a:lnTo>
                  <a:pt x="914400" y="87630"/>
                </a:lnTo>
                <a:lnTo>
                  <a:pt x="923734" y="111760"/>
                </a:lnTo>
                <a:lnTo>
                  <a:pt x="928759" y="124460"/>
                </a:lnTo>
                <a:lnTo>
                  <a:pt x="934212" y="137160"/>
                </a:lnTo>
                <a:lnTo>
                  <a:pt x="918972" y="142240"/>
                </a:lnTo>
                <a:close/>
              </a:path>
              <a:path w="1122045" h="1112520">
                <a:moveTo>
                  <a:pt x="899159" y="209550"/>
                </a:moveTo>
                <a:lnTo>
                  <a:pt x="886967" y="198120"/>
                </a:lnTo>
                <a:lnTo>
                  <a:pt x="915924" y="170180"/>
                </a:lnTo>
                <a:lnTo>
                  <a:pt x="853440" y="107950"/>
                </a:lnTo>
                <a:lnTo>
                  <a:pt x="865632" y="95250"/>
                </a:lnTo>
                <a:lnTo>
                  <a:pt x="928116" y="160020"/>
                </a:lnTo>
                <a:lnTo>
                  <a:pt x="948759" y="160020"/>
                </a:lnTo>
                <a:lnTo>
                  <a:pt x="938783" y="170180"/>
                </a:lnTo>
                <a:lnTo>
                  <a:pt x="951679" y="184150"/>
                </a:lnTo>
                <a:lnTo>
                  <a:pt x="923543" y="184150"/>
                </a:lnTo>
                <a:lnTo>
                  <a:pt x="899159" y="209550"/>
                </a:lnTo>
                <a:close/>
              </a:path>
              <a:path w="1122045" h="1112520">
                <a:moveTo>
                  <a:pt x="966216" y="127000"/>
                </a:moveTo>
                <a:lnTo>
                  <a:pt x="964692" y="111760"/>
                </a:lnTo>
                <a:lnTo>
                  <a:pt x="989838" y="106680"/>
                </a:lnTo>
                <a:lnTo>
                  <a:pt x="1014984" y="104140"/>
                </a:lnTo>
                <a:lnTo>
                  <a:pt x="1016508" y="121920"/>
                </a:lnTo>
                <a:lnTo>
                  <a:pt x="1003935" y="121920"/>
                </a:lnTo>
                <a:lnTo>
                  <a:pt x="991362" y="123190"/>
                </a:lnTo>
                <a:lnTo>
                  <a:pt x="978789" y="125730"/>
                </a:lnTo>
                <a:lnTo>
                  <a:pt x="966216" y="127000"/>
                </a:lnTo>
                <a:close/>
              </a:path>
              <a:path w="1122045" h="1112520">
                <a:moveTo>
                  <a:pt x="1109472" y="175260"/>
                </a:moveTo>
                <a:lnTo>
                  <a:pt x="1057656" y="121920"/>
                </a:lnTo>
                <a:lnTo>
                  <a:pt x="1082294" y="121920"/>
                </a:lnTo>
                <a:lnTo>
                  <a:pt x="1121664" y="161290"/>
                </a:lnTo>
                <a:lnTo>
                  <a:pt x="1109472" y="175260"/>
                </a:lnTo>
                <a:close/>
              </a:path>
              <a:path w="1122045" h="1112520">
                <a:moveTo>
                  <a:pt x="948759" y="160020"/>
                </a:moveTo>
                <a:lnTo>
                  <a:pt x="928116" y="160020"/>
                </a:lnTo>
                <a:lnTo>
                  <a:pt x="954024" y="132080"/>
                </a:lnTo>
                <a:lnTo>
                  <a:pt x="966216" y="142240"/>
                </a:lnTo>
                <a:lnTo>
                  <a:pt x="948759" y="160020"/>
                </a:lnTo>
                <a:close/>
              </a:path>
              <a:path w="1122045" h="1112520">
                <a:moveTo>
                  <a:pt x="891540" y="177800"/>
                </a:moveTo>
                <a:lnTo>
                  <a:pt x="877538" y="170180"/>
                </a:lnTo>
                <a:lnTo>
                  <a:pt x="865251" y="165100"/>
                </a:lnTo>
                <a:lnTo>
                  <a:pt x="854678" y="160020"/>
                </a:lnTo>
                <a:lnTo>
                  <a:pt x="845819" y="154940"/>
                </a:lnTo>
                <a:lnTo>
                  <a:pt x="851916" y="140970"/>
                </a:lnTo>
                <a:lnTo>
                  <a:pt x="861631" y="146050"/>
                </a:lnTo>
                <a:lnTo>
                  <a:pt x="872490" y="149860"/>
                </a:lnTo>
                <a:lnTo>
                  <a:pt x="884491" y="154940"/>
                </a:lnTo>
                <a:lnTo>
                  <a:pt x="897635" y="161290"/>
                </a:lnTo>
                <a:lnTo>
                  <a:pt x="891540" y="177800"/>
                </a:lnTo>
                <a:close/>
              </a:path>
              <a:path w="1122045" h="1112520">
                <a:moveTo>
                  <a:pt x="772667" y="276860"/>
                </a:moveTo>
                <a:lnTo>
                  <a:pt x="762000" y="264160"/>
                </a:lnTo>
                <a:lnTo>
                  <a:pt x="815340" y="210820"/>
                </a:lnTo>
                <a:lnTo>
                  <a:pt x="781812" y="177800"/>
                </a:lnTo>
                <a:lnTo>
                  <a:pt x="795527" y="163830"/>
                </a:lnTo>
                <a:lnTo>
                  <a:pt x="829056" y="199390"/>
                </a:lnTo>
                <a:lnTo>
                  <a:pt x="851408" y="199390"/>
                </a:lnTo>
                <a:lnTo>
                  <a:pt x="841248" y="209550"/>
                </a:lnTo>
                <a:lnTo>
                  <a:pt x="861167" y="229870"/>
                </a:lnTo>
                <a:lnTo>
                  <a:pt x="821435" y="229870"/>
                </a:lnTo>
                <a:lnTo>
                  <a:pt x="772667" y="276860"/>
                </a:lnTo>
                <a:close/>
              </a:path>
              <a:path w="1122045" h="1112520">
                <a:moveTo>
                  <a:pt x="997868" y="186690"/>
                </a:moveTo>
                <a:lnTo>
                  <a:pt x="954024" y="186690"/>
                </a:lnTo>
                <a:lnTo>
                  <a:pt x="955548" y="172720"/>
                </a:lnTo>
                <a:lnTo>
                  <a:pt x="967597" y="173990"/>
                </a:lnTo>
                <a:lnTo>
                  <a:pt x="978789" y="173990"/>
                </a:lnTo>
                <a:lnTo>
                  <a:pt x="999743" y="176530"/>
                </a:lnTo>
                <a:lnTo>
                  <a:pt x="997868" y="186690"/>
                </a:lnTo>
                <a:close/>
              </a:path>
              <a:path w="1122045" h="1112520">
                <a:moveTo>
                  <a:pt x="851408" y="199390"/>
                </a:moveTo>
                <a:lnTo>
                  <a:pt x="829056" y="199390"/>
                </a:lnTo>
                <a:lnTo>
                  <a:pt x="851916" y="175260"/>
                </a:lnTo>
                <a:lnTo>
                  <a:pt x="864108" y="186690"/>
                </a:lnTo>
                <a:lnTo>
                  <a:pt x="851408" y="199390"/>
                </a:lnTo>
                <a:close/>
              </a:path>
              <a:path w="1122045" h="1112520">
                <a:moveTo>
                  <a:pt x="966216" y="270510"/>
                </a:moveTo>
                <a:lnTo>
                  <a:pt x="947927" y="261620"/>
                </a:lnTo>
                <a:lnTo>
                  <a:pt x="944760" y="242570"/>
                </a:lnTo>
                <a:lnTo>
                  <a:pt x="939736" y="222250"/>
                </a:lnTo>
                <a:lnTo>
                  <a:pt x="932711" y="203200"/>
                </a:lnTo>
                <a:lnTo>
                  <a:pt x="923543" y="184150"/>
                </a:lnTo>
                <a:lnTo>
                  <a:pt x="951679" y="184150"/>
                </a:lnTo>
                <a:lnTo>
                  <a:pt x="954024" y="186690"/>
                </a:lnTo>
                <a:lnTo>
                  <a:pt x="997868" y="186690"/>
                </a:lnTo>
                <a:lnTo>
                  <a:pt x="997633" y="187960"/>
                </a:lnTo>
                <a:lnTo>
                  <a:pt x="957072" y="187960"/>
                </a:lnTo>
                <a:lnTo>
                  <a:pt x="970731" y="201930"/>
                </a:lnTo>
                <a:lnTo>
                  <a:pt x="946404" y="201930"/>
                </a:lnTo>
                <a:lnTo>
                  <a:pt x="954428" y="220980"/>
                </a:lnTo>
                <a:lnTo>
                  <a:pt x="960310" y="238760"/>
                </a:lnTo>
                <a:lnTo>
                  <a:pt x="964191" y="255270"/>
                </a:lnTo>
                <a:lnTo>
                  <a:pt x="966216" y="270510"/>
                </a:lnTo>
                <a:close/>
              </a:path>
              <a:path w="1122045" h="1112520">
                <a:moveTo>
                  <a:pt x="996696" y="193040"/>
                </a:moveTo>
                <a:lnTo>
                  <a:pt x="986647" y="190500"/>
                </a:lnTo>
                <a:lnTo>
                  <a:pt x="976884" y="189230"/>
                </a:lnTo>
                <a:lnTo>
                  <a:pt x="967121" y="189230"/>
                </a:lnTo>
                <a:lnTo>
                  <a:pt x="957072" y="187960"/>
                </a:lnTo>
                <a:lnTo>
                  <a:pt x="997633" y="187960"/>
                </a:lnTo>
                <a:lnTo>
                  <a:pt x="996696" y="193040"/>
                </a:lnTo>
                <a:close/>
              </a:path>
              <a:path w="1122045" h="1112520">
                <a:moveTo>
                  <a:pt x="1011935" y="269240"/>
                </a:moveTo>
                <a:lnTo>
                  <a:pt x="946404" y="201930"/>
                </a:lnTo>
                <a:lnTo>
                  <a:pt x="970731" y="201930"/>
                </a:lnTo>
                <a:lnTo>
                  <a:pt x="1024127" y="256540"/>
                </a:lnTo>
                <a:lnTo>
                  <a:pt x="1011935" y="269240"/>
                </a:lnTo>
                <a:close/>
              </a:path>
              <a:path w="1122045" h="1112520">
                <a:moveTo>
                  <a:pt x="856488" y="375920"/>
                </a:moveTo>
                <a:lnTo>
                  <a:pt x="844296" y="375920"/>
                </a:lnTo>
                <a:lnTo>
                  <a:pt x="836675" y="374650"/>
                </a:lnTo>
                <a:lnTo>
                  <a:pt x="839054" y="339090"/>
                </a:lnTo>
                <a:lnTo>
                  <a:pt x="839110" y="334010"/>
                </a:lnTo>
                <a:lnTo>
                  <a:pt x="837628" y="300990"/>
                </a:lnTo>
                <a:lnTo>
                  <a:pt x="831746" y="265430"/>
                </a:lnTo>
                <a:lnTo>
                  <a:pt x="821435" y="229870"/>
                </a:lnTo>
                <a:lnTo>
                  <a:pt x="861167" y="229870"/>
                </a:lnTo>
                <a:lnTo>
                  <a:pt x="868637" y="237490"/>
                </a:lnTo>
                <a:lnTo>
                  <a:pt x="841248" y="237490"/>
                </a:lnTo>
                <a:lnTo>
                  <a:pt x="851558" y="270510"/>
                </a:lnTo>
                <a:lnTo>
                  <a:pt x="857440" y="304800"/>
                </a:lnTo>
                <a:lnTo>
                  <a:pt x="858979" y="339090"/>
                </a:lnTo>
                <a:lnTo>
                  <a:pt x="858945" y="341630"/>
                </a:lnTo>
                <a:lnTo>
                  <a:pt x="856488" y="375920"/>
                </a:lnTo>
                <a:close/>
              </a:path>
              <a:path w="1122045" h="1112520">
                <a:moveTo>
                  <a:pt x="903732" y="369570"/>
                </a:moveTo>
                <a:lnTo>
                  <a:pt x="899159" y="367030"/>
                </a:lnTo>
                <a:lnTo>
                  <a:pt x="894588" y="361950"/>
                </a:lnTo>
                <a:lnTo>
                  <a:pt x="886967" y="358140"/>
                </a:lnTo>
                <a:lnTo>
                  <a:pt x="895302" y="350520"/>
                </a:lnTo>
                <a:lnTo>
                  <a:pt x="902208" y="345440"/>
                </a:lnTo>
                <a:lnTo>
                  <a:pt x="907970" y="339090"/>
                </a:lnTo>
                <a:lnTo>
                  <a:pt x="912875" y="335280"/>
                </a:lnTo>
                <a:lnTo>
                  <a:pt x="918067" y="328930"/>
                </a:lnTo>
                <a:lnTo>
                  <a:pt x="920114" y="323850"/>
                </a:lnTo>
                <a:lnTo>
                  <a:pt x="919305" y="317500"/>
                </a:lnTo>
                <a:lnTo>
                  <a:pt x="915924" y="312420"/>
                </a:lnTo>
                <a:lnTo>
                  <a:pt x="841248" y="237490"/>
                </a:lnTo>
                <a:lnTo>
                  <a:pt x="868637" y="237490"/>
                </a:lnTo>
                <a:lnTo>
                  <a:pt x="929640" y="299720"/>
                </a:lnTo>
                <a:lnTo>
                  <a:pt x="938212" y="311150"/>
                </a:lnTo>
                <a:lnTo>
                  <a:pt x="941070" y="322580"/>
                </a:lnTo>
                <a:lnTo>
                  <a:pt x="938212" y="332740"/>
                </a:lnTo>
                <a:lnTo>
                  <a:pt x="929640" y="344170"/>
                </a:lnTo>
                <a:lnTo>
                  <a:pt x="924734" y="349250"/>
                </a:lnTo>
                <a:lnTo>
                  <a:pt x="918972" y="355600"/>
                </a:lnTo>
                <a:lnTo>
                  <a:pt x="903732" y="369570"/>
                </a:lnTo>
                <a:close/>
              </a:path>
              <a:path w="1122045" h="1112520">
                <a:moveTo>
                  <a:pt x="701040" y="345440"/>
                </a:moveTo>
                <a:lnTo>
                  <a:pt x="690372" y="335280"/>
                </a:lnTo>
                <a:lnTo>
                  <a:pt x="717804" y="307340"/>
                </a:lnTo>
                <a:lnTo>
                  <a:pt x="684275" y="274320"/>
                </a:lnTo>
                <a:lnTo>
                  <a:pt x="696467" y="261620"/>
                </a:lnTo>
                <a:lnTo>
                  <a:pt x="729996" y="294640"/>
                </a:lnTo>
                <a:lnTo>
                  <a:pt x="754219" y="294640"/>
                </a:lnTo>
                <a:lnTo>
                  <a:pt x="742188" y="307340"/>
                </a:lnTo>
                <a:lnTo>
                  <a:pt x="755993" y="321310"/>
                </a:lnTo>
                <a:lnTo>
                  <a:pt x="726948" y="321310"/>
                </a:lnTo>
                <a:lnTo>
                  <a:pt x="701040" y="345440"/>
                </a:lnTo>
                <a:close/>
              </a:path>
              <a:path w="1122045" h="1112520">
                <a:moveTo>
                  <a:pt x="754219" y="294640"/>
                </a:moveTo>
                <a:lnTo>
                  <a:pt x="729996" y="294640"/>
                </a:lnTo>
                <a:lnTo>
                  <a:pt x="754380" y="270510"/>
                </a:lnTo>
                <a:lnTo>
                  <a:pt x="765048" y="283210"/>
                </a:lnTo>
                <a:lnTo>
                  <a:pt x="754219" y="294640"/>
                </a:lnTo>
                <a:close/>
              </a:path>
              <a:path w="1122045" h="1112520">
                <a:moveTo>
                  <a:pt x="814324" y="328930"/>
                </a:moveTo>
                <a:lnTo>
                  <a:pt x="763524" y="328930"/>
                </a:lnTo>
                <a:lnTo>
                  <a:pt x="765048" y="316230"/>
                </a:lnTo>
                <a:lnTo>
                  <a:pt x="777621" y="314960"/>
                </a:lnTo>
                <a:lnTo>
                  <a:pt x="802767" y="314960"/>
                </a:lnTo>
                <a:lnTo>
                  <a:pt x="815340" y="316230"/>
                </a:lnTo>
                <a:lnTo>
                  <a:pt x="814324" y="328930"/>
                </a:lnTo>
                <a:close/>
              </a:path>
              <a:path w="1122045" h="1112520">
                <a:moveTo>
                  <a:pt x="778764" y="416560"/>
                </a:moveTo>
                <a:lnTo>
                  <a:pt x="757427" y="407670"/>
                </a:lnTo>
                <a:lnTo>
                  <a:pt x="752879" y="384810"/>
                </a:lnTo>
                <a:lnTo>
                  <a:pt x="746188" y="363220"/>
                </a:lnTo>
                <a:lnTo>
                  <a:pt x="737497" y="341630"/>
                </a:lnTo>
                <a:lnTo>
                  <a:pt x="726948" y="321310"/>
                </a:lnTo>
                <a:lnTo>
                  <a:pt x="755993" y="321310"/>
                </a:lnTo>
                <a:lnTo>
                  <a:pt x="763524" y="328930"/>
                </a:lnTo>
                <a:lnTo>
                  <a:pt x="814324" y="328930"/>
                </a:lnTo>
                <a:lnTo>
                  <a:pt x="814120" y="331470"/>
                </a:lnTo>
                <a:lnTo>
                  <a:pt x="766572" y="331470"/>
                </a:lnTo>
                <a:lnTo>
                  <a:pt x="780309" y="345440"/>
                </a:lnTo>
                <a:lnTo>
                  <a:pt x="754380" y="345440"/>
                </a:lnTo>
                <a:lnTo>
                  <a:pt x="762904" y="364490"/>
                </a:lnTo>
                <a:lnTo>
                  <a:pt x="770001" y="382270"/>
                </a:lnTo>
                <a:lnTo>
                  <a:pt x="775382" y="400050"/>
                </a:lnTo>
                <a:lnTo>
                  <a:pt x="778764" y="416560"/>
                </a:lnTo>
                <a:close/>
              </a:path>
              <a:path w="1122045" h="1112520">
                <a:moveTo>
                  <a:pt x="813816" y="335280"/>
                </a:moveTo>
                <a:lnTo>
                  <a:pt x="802362" y="334010"/>
                </a:lnTo>
                <a:lnTo>
                  <a:pt x="778883" y="332740"/>
                </a:lnTo>
                <a:lnTo>
                  <a:pt x="766572" y="331470"/>
                </a:lnTo>
                <a:lnTo>
                  <a:pt x="814120" y="331470"/>
                </a:lnTo>
                <a:lnTo>
                  <a:pt x="813816" y="335280"/>
                </a:lnTo>
                <a:close/>
              </a:path>
              <a:path w="1122045" h="1112520">
                <a:moveTo>
                  <a:pt x="618743" y="495300"/>
                </a:moveTo>
                <a:lnTo>
                  <a:pt x="547116" y="422910"/>
                </a:lnTo>
                <a:lnTo>
                  <a:pt x="638556" y="332740"/>
                </a:lnTo>
                <a:lnTo>
                  <a:pt x="663255" y="358140"/>
                </a:lnTo>
                <a:lnTo>
                  <a:pt x="637032" y="358140"/>
                </a:lnTo>
                <a:lnTo>
                  <a:pt x="571500" y="421640"/>
                </a:lnTo>
                <a:lnTo>
                  <a:pt x="586740" y="438150"/>
                </a:lnTo>
                <a:lnTo>
                  <a:pt x="607687" y="438150"/>
                </a:lnTo>
                <a:lnTo>
                  <a:pt x="597408" y="448310"/>
                </a:lnTo>
                <a:lnTo>
                  <a:pt x="612648" y="464820"/>
                </a:lnTo>
                <a:lnTo>
                  <a:pt x="634921" y="464820"/>
                </a:lnTo>
                <a:lnTo>
                  <a:pt x="623316" y="476250"/>
                </a:lnTo>
                <a:lnTo>
                  <a:pt x="630935" y="482600"/>
                </a:lnTo>
                <a:lnTo>
                  <a:pt x="618743" y="495300"/>
                </a:lnTo>
                <a:close/>
              </a:path>
              <a:path w="1122045" h="1112520">
                <a:moveTo>
                  <a:pt x="844296" y="435610"/>
                </a:moveTo>
                <a:lnTo>
                  <a:pt x="754380" y="345440"/>
                </a:lnTo>
                <a:lnTo>
                  <a:pt x="780309" y="345440"/>
                </a:lnTo>
                <a:lnTo>
                  <a:pt x="856488" y="422910"/>
                </a:lnTo>
                <a:lnTo>
                  <a:pt x="844296" y="435610"/>
                </a:lnTo>
                <a:close/>
              </a:path>
              <a:path w="1122045" h="1112520">
                <a:moveTo>
                  <a:pt x="607687" y="438150"/>
                </a:moveTo>
                <a:lnTo>
                  <a:pt x="586740" y="438150"/>
                </a:lnTo>
                <a:lnTo>
                  <a:pt x="652272" y="373380"/>
                </a:lnTo>
                <a:lnTo>
                  <a:pt x="637032" y="358140"/>
                </a:lnTo>
                <a:lnTo>
                  <a:pt x="663255" y="358140"/>
                </a:lnTo>
                <a:lnTo>
                  <a:pt x="687954" y="383540"/>
                </a:lnTo>
                <a:lnTo>
                  <a:pt x="662940" y="383540"/>
                </a:lnTo>
                <a:lnTo>
                  <a:pt x="607687" y="438150"/>
                </a:lnTo>
                <a:close/>
              </a:path>
              <a:path w="1122045" h="1112520">
                <a:moveTo>
                  <a:pt x="634921" y="464820"/>
                </a:moveTo>
                <a:lnTo>
                  <a:pt x="612648" y="464820"/>
                </a:lnTo>
                <a:lnTo>
                  <a:pt x="679704" y="398780"/>
                </a:lnTo>
                <a:lnTo>
                  <a:pt x="662940" y="383540"/>
                </a:lnTo>
                <a:lnTo>
                  <a:pt x="687954" y="383540"/>
                </a:lnTo>
                <a:lnTo>
                  <a:pt x="710183" y="406400"/>
                </a:lnTo>
                <a:lnTo>
                  <a:pt x="706526" y="410210"/>
                </a:lnTo>
                <a:lnTo>
                  <a:pt x="690372" y="410210"/>
                </a:lnTo>
                <a:lnTo>
                  <a:pt x="634921" y="464820"/>
                </a:lnTo>
                <a:close/>
              </a:path>
              <a:path w="1122045" h="1112520">
                <a:moveTo>
                  <a:pt x="670559" y="591820"/>
                </a:moveTo>
                <a:lnTo>
                  <a:pt x="658367" y="580390"/>
                </a:lnTo>
                <a:lnTo>
                  <a:pt x="675132" y="565150"/>
                </a:lnTo>
                <a:lnTo>
                  <a:pt x="621791" y="509270"/>
                </a:lnTo>
                <a:lnTo>
                  <a:pt x="725424" y="408940"/>
                </a:lnTo>
                <a:lnTo>
                  <a:pt x="748284" y="431800"/>
                </a:lnTo>
                <a:lnTo>
                  <a:pt x="723900" y="431800"/>
                </a:lnTo>
                <a:lnTo>
                  <a:pt x="705612" y="450850"/>
                </a:lnTo>
                <a:lnTo>
                  <a:pt x="717249" y="462280"/>
                </a:lnTo>
                <a:lnTo>
                  <a:pt x="693419" y="462280"/>
                </a:lnTo>
                <a:lnTo>
                  <a:pt x="675132" y="480060"/>
                </a:lnTo>
                <a:lnTo>
                  <a:pt x="686769" y="491490"/>
                </a:lnTo>
                <a:lnTo>
                  <a:pt x="662940" y="491490"/>
                </a:lnTo>
                <a:lnTo>
                  <a:pt x="646175" y="509270"/>
                </a:lnTo>
                <a:lnTo>
                  <a:pt x="687324" y="552450"/>
                </a:lnTo>
                <a:lnTo>
                  <a:pt x="710393" y="552450"/>
                </a:lnTo>
                <a:lnTo>
                  <a:pt x="670559" y="591820"/>
                </a:lnTo>
                <a:close/>
              </a:path>
              <a:path w="1122045" h="1112520">
                <a:moveTo>
                  <a:pt x="697992" y="419100"/>
                </a:moveTo>
                <a:lnTo>
                  <a:pt x="690372" y="410210"/>
                </a:lnTo>
                <a:lnTo>
                  <a:pt x="706526" y="410210"/>
                </a:lnTo>
                <a:lnTo>
                  <a:pt x="697992" y="419100"/>
                </a:lnTo>
                <a:close/>
              </a:path>
              <a:path w="1122045" h="1112520">
                <a:moveTo>
                  <a:pt x="770785" y="492760"/>
                </a:moveTo>
                <a:lnTo>
                  <a:pt x="748283" y="492760"/>
                </a:lnTo>
                <a:lnTo>
                  <a:pt x="765048" y="474980"/>
                </a:lnTo>
                <a:lnTo>
                  <a:pt x="723900" y="431800"/>
                </a:lnTo>
                <a:lnTo>
                  <a:pt x="748284" y="431800"/>
                </a:lnTo>
                <a:lnTo>
                  <a:pt x="778764" y="462280"/>
                </a:lnTo>
                <a:lnTo>
                  <a:pt x="801624" y="462280"/>
                </a:lnTo>
                <a:lnTo>
                  <a:pt x="770785" y="492760"/>
                </a:lnTo>
                <a:close/>
              </a:path>
              <a:path w="1122045" h="1112520">
                <a:moveTo>
                  <a:pt x="801624" y="462280"/>
                </a:moveTo>
                <a:lnTo>
                  <a:pt x="778764" y="462280"/>
                </a:lnTo>
                <a:lnTo>
                  <a:pt x="790956" y="450850"/>
                </a:lnTo>
                <a:lnTo>
                  <a:pt x="801624" y="462280"/>
                </a:lnTo>
                <a:close/>
              </a:path>
              <a:path w="1122045" h="1112520">
                <a:moveTo>
                  <a:pt x="501396" y="474980"/>
                </a:moveTo>
                <a:lnTo>
                  <a:pt x="501396" y="457200"/>
                </a:lnTo>
                <a:lnTo>
                  <a:pt x="512492" y="455930"/>
                </a:lnTo>
                <a:lnTo>
                  <a:pt x="538686" y="453390"/>
                </a:lnTo>
                <a:lnTo>
                  <a:pt x="553212" y="453390"/>
                </a:lnTo>
                <a:lnTo>
                  <a:pt x="553212" y="473710"/>
                </a:lnTo>
                <a:lnTo>
                  <a:pt x="510778" y="473710"/>
                </a:lnTo>
                <a:lnTo>
                  <a:pt x="501396" y="474980"/>
                </a:lnTo>
                <a:close/>
              </a:path>
              <a:path w="1122045" h="1112520">
                <a:moveTo>
                  <a:pt x="741231" y="521970"/>
                </a:moveTo>
                <a:lnTo>
                  <a:pt x="717804" y="521970"/>
                </a:lnTo>
                <a:lnTo>
                  <a:pt x="736092" y="505460"/>
                </a:lnTo>
                <a:lnTo>
                  <a:pt x="693419" y="462280"/>
                </a:lnTo>
                <a:lnTo>
                  <a:pt x="717249" y="462280"/>
                </a:lnTo>
                <a:lnTo>
                  <a:pt x="748283" y="492760"/>
                </a:lnTo>
                <a:lnTo>
                  <a:pt x="770785" y="492760"/>
                </a:lnTo>
                <a:lnTo>
                  <a:pt x="741231" y="521970"/>
                </a:lnTo>
                <a:close/>
              </a:path>
              <a:path w="1122045" h="1112520">
                <a:moveTo>
                  <a:pt x="442322" y="561340"/>
                </a:moveTo>
                <a:lnTo>
                  <a:pt x="420624" y="561340"/>
                </a:lnTo>
                <a:lnTo>
                  <a:pt x="493775" y="490220"/>
                </a:lnTo>
                <a:lnTo>
                  <a:pt x="504443" y="500380"/>
                </a:lnTo>
                <a:lnTo>
                  <a:pt x="442322" y="561340"/>
                </a:lnTo>
                <a:close/>
              </a:path>
              <a:path w="1122045" h="1112520">
                <a:moveTo>
                  <a:pt x="710393" y="552450"/>
                </a:moveTo>
                <a:lnTo>
                  <a:pt x="687324" y="552450"/>
                </a:lnTo>
                <a:lnTo>
                  <a:pt x="705612" y="534670"/>
                </a:lnTo>
                <a:lnTo>
                  <a:pt x="662940" y="491490"/>
                </a:lnTo>
                <a:lnTo>
                  <a:pt x="686769" y="491490"/>
                </a:lnTo>
                <a:lnTo>
                  <a:pt x="717804" y="521970"/>
                </a:lnTo>
                <a:lnTo>
                  <a:pt x="741231" y="521970"/>
                </a:lnTo>
                <a:lnTo>
                  <a:pt x="710393" y="552450"/>
                </a:lnTo>
                <a:close/>
              </a:path>
              <a:path w="1122045" h="1112520">
                <a:moveTo>
                  <a:pt x="537972" y="523240"/>
                </a:moveTo>
                <a:lnTo>
                  <a:pt x="536448" y="505460"/>
                </a:lnTo>
                <a:lnTo>
                  <a:pt x="560070" y="502920"/>
                </a:lnTo>
                <a:lnTo>
                  <a:pt x="573738" y="501650"/>
                </a:lnTo>
                <a:lnTo>
                  <a:pt x="588264" y="499110"/>
                </a:lnTo>
                <a:lnTo>
                  <a:pt x="588264" y="520700"/>
                </a:lnTo>
                <a:lnTo>
                  <a:pt x="572262" y="520700"/>
                </a:lnTo>
                <a:lnTo>
                  <a:pt x="558546" y="521970"/>
                </a:lnTo>
                <a:lnTo>
                  <a:pt x="547116" y="521970"/>
                </a:lnTo>
                <a:lnTo>
                  <a:pt x="537972" y="523240"/>
                </a:lnTo>
                <a:close/>
              </a:path>
              <a:path w="1122045" h="1112520">
                <a:moveTo>
                  <a:pt x="643127" y="622300"/>
                </a:moveTo>
                <a:lnTo>
                  <a:pt x="633174" y="603250"/>
                </a:lnTo>
                <a:lnTo>
                  <a:pt x="621792" y="582930"/>
                </a:lnTo>
                <a:lnTo>
                  <a:pt x="609266" y="562610"/>
                </a:lnTo>
                <a:lnTo>
                  <a:pt x="595883" y="542290"/>
                </a:lnTo>
                <a:lnTo>
                  <a:pt x="603504" y="538480"/>
                </a:lnTo>
                <a:lnTo>
                  <a:pt x="615696" y="533400"/>
                </a:lnTo>
                <a:lnTo>
                  <a:pt x="637603" y="570230"/>
                </a:lnTo>
                <a:lnTo>
                  <a:pt x="649771" y="590550"/>
                </a:lnTo>
                <a:lnTo>
                  <a:pt x="662940" y="612140"/>
                </a:lnTo>
                <a:lnTo>
                  <a:pt x="643127" y="622300"/>
                </a:lnTo>
                <a:close/>
              </a:path>
              <a:path w="1122045" h="1112520">
                <a:moveTo>
                  <a:pt x="420624" y="683260"/>
                </a:moveTo>
                <a:lnTo>
                  <a:pt x="381000" y="643890"/>
                </a:lnTo>
                <a:lnTo>
                  <a:pt x="487680" y="538480"/>
                </a:lnTo>
                <a:lnTo>
                  <a:pt x="509968" y="561340"/>
                </a:lnTo>
                <a:lnTo>
                  <a:pt x="484632" y="561340"/>
                </a:lnTo>
                <a:lnTo>
                  <a:pt x="403859" y="642620"/>
                </a:lnTo>
                <a:lnTo>
                  <a:pt x="417575" y="656590"/>
                </a:lnTo>
                <a:lnTo>
                  <a:pt x="438530" y="656590"/>
                </a:lnTo>
                <a:lnTo>
                  <a:pt x="428243" y="666750"/>
                </a:lnTo>
                <a:lnTo>
                  <a:pt x="432816" y="671830"/>
                </a:lnTo>
                <a:lnTo>
                  <a:pt x="420624" y="683260"/>
                </a:lnTo>
                <a:close/>
              </a:path>
              <a:path w="1122045" h="1112520">
                <a:moveTo>
                  <a:pt x="341375" y="660400"/>
                </a:moveTo>
                <a:lnTo>
                  <a:pt x="330708" y="650240"/>
                </a:lnTo>
                <a:lnTo>
                  <a:pt x="406908" y="575310"/>
                </a:lnTo>
                <a:lnTo>
                  <a:pt x="399288" y="574040"/>
                </a:lnTo>
                <a:lnTo>
                  <a:pt x="387096" y="568960"/>
                </a:lnTo>
                <a:lnTo>
                  <a:pt x="394716" y="552450"/>
                </a:lnTo>
                <a:lnTo>
                  <a:pt x="401335" y="554990"/>
                </a:lnTo>
                <a:lnTo>
                  <a:pt x="414004" y="560070"/>
                </a:lnTo>
                <a:lnTo>
                  <a:pt x="420624" y="561340"/>
                </a:lnTo>
                <a:lnTo>
                  <a:pt x="442322" y="561340"/>
                </a:lnTo>
                <a:lnTo>
                  <a:pt x="341375" y="660400"/>
                </a:lnTo>
                <a:close/>
              </a:path>
              <a:path w="1122045" h="1112520">
                <a:moveTo>
                  <a:pt x="438530" y="656590"/>
                </a:moveTo>
                <a:lnTo>
                  <a:pt x="417575" y="656590"/>
                </a:lnTo>
                <a:lnTo>
                  <a:pt x="499872" y="575310"/>
                </a:lnTo>
                <a:lnTo>
                  <a:pt x="484632" y="561340"/>
                </a:lnTo>
                <a:lnTo>
                  <a:pt x="509968" y="561340"/>
                </a:lnTo>
                <a:lnTo>
                  <a:pt x="527304" y="579120"/>
                </a:lnTo>
                <a:lnTo>
                  <a:pt x="520530" y="585470"/>
                </a:lnTo>
                <a:lnTo>
                  <a:pt x="510540" y="585470"/>
                </a:lnTo>
                <a:lnTo>
                  <a:pt x="438530" y="656590"/>
                </a:lnTo>
                <a:close/>
              </a:path>
              <a:path w="1122045" h="1112520">
                <a:moveTo>
                  <a:pt x="484632" y="787400"/>
                </a:moveTo>
                <a:lnTo>
                  <a:pt x="408432" y="709930"/>
                </a:lnTo>
                <a:lnTo>
                  <a:pt x="553212" y="566420"/>
                </a:lnTo>
                <a:lnTo>
                  <a:pt x="576903" y="590550"/>
                </a:lnTo>
                <a:lnTo>
                  <a:pt x="550164" y="590550"/>
                </a:lnTo>
                <a:lnTo>
                  <a:pt x="431291" y="708660"/>
                </a:lnTo>
                <a:lnTo>
                  <a:pt x="496824" y="774700"/>
                </a:lnTo>
                <a:lnTo>
                  <a:pt x="484632" y="787400"/>
                </a:lnTo>
                <a:close/>
              </a:path>
              <a:path w="1122045" h="1112520">
                <a:moveTo>
                  <a:pt x="515112" y="590550"/>
                </a:moveTo>
                <a:lnTo>
                  <a:pt x="510540" y="585470"/>
                </a:lnTo>
                <a:lnTo>
                  <a:pt x="520530" y="585470"/>
                </a:lnTo>
                <a:lnTo>
                  <a:pt x="515112" y="590550"/>
                </a:lnTo>
                <a:close/>
              </a:path>
              <a:path w="1122045" h="1112520">
                <a:moveTo>
                  <a:pt x="585216" y="685800"/>
                </a:moveTo>
                <a:lnTo>
                  <a:pt x="580643" y="681990"/>
                </a:lnTo>
                <a:lnTo>
                  <a:pt x="568451" y="675640"/>
                </a:lnTo>
                <a:lnTo>
                  <a:pt x="576762" y="669290"/>
                </a:lnTo>
                <a:lnTo>
                  <a:pt x="583501" y="662940"/>
                </a:lnTo>
                <a:lnTo>
                  <a:pt x="588811" y="657860"/>
                </a:lnTo>
                <a:lnTo>
                  <a:pt x="592835" y="652780"/>
                </a:lnTo>
                <a:lnTo>
                  <a:pt x="600456" y="647700"/>
                </a:lnTo>
                <a:lnTo>
                  <a:pt x="600456" y="641350"/>
                </a:lnTo>
                <a:lnTo>
                  <a:pt x="594359" y="633730"/>
                </a:lnTo>
                <a:lnTo>
                  <a:pt x="550164" y="590550"/>
                </a:lnTo>
                <a:lnTo>
                  <a:pt x="576903" y="590550"/>
                </a:lnTo>
                <a:lnTo>
                  <a:pt x="608075" y="622300"/>
                </a:lnTo>
                <a:lnTo>
                  <a:pt x="615815" y="632460"/>
                </a:lnTo>
                <a:lnTo>
                  <a:pt x="618553" y="642620"/>
                </a:lnTo>
                <a:lnTo>
                  <a:pt x="616434" y="652780"/>
                </a:lnTo>
                <a:lnTo>
                  <a:pt x="609600" y="661670"/>
                </a:lnTo>
                <a:lnTo>
                  <a:pt x="603861" y="668020"/>
                </a:lnTo>
                <a:lnTo>
                  <a:pt x="597979" y="674370"/>
                </a:lnTo>
                <a:lnTo>
                  <a:pt x="591812" y="679450"/>
                </a:lnTo>
                <a:lnTo>
                  <a:pt x="585216" y="685800"/>
                </a:lnTo>
                <a:close/>
              </a:path>
              <a:path w="1122045" h="1112520">
                <a:moveTo>
                  <a:pt x="505967" y="737870"/>
                </a:moveTo>
                <a:lnTo>
                  <a:pt x="464819" y="695960"/>
                </a:lnTo>
                <a:lnTo>
                  <a:pt x="539496" y="622300"/>
                </a:lnTo>
                <a:lnTo>
                  <a:pt x="561049" y="645160"/>
                </a:lnTo>
                <a:lnTo>
                  <a:pt x="537972" y="645160"/>
                </a:lnTo>
                <a:lnTo>
                  <a:pt x="486156" y="694690"/>
                </a:lnTo>
                <a:lnTo>
                  <a:pt x="499872" y="709930"/>
                </a:lnTo>
                <a:lnTo>
                  <a:pt x="519652" y="709930"/>
                </a:lnTo>
                <a:lnTo>
                  <a:pt x="510540" y="718820"/>
                </a:lnTo>
                <a:lnTo>
                  <a:pt x="516635" y="726440"/>
                </a:lnTo>
                <a:lnTo>
                  <a:pt x="505967" y="737870"/>
                </a:lnTo>
                <a:close/>
              </a:path>
              <a:path w="1122045" h="1112520">
                <a:moveTo>
                  <a:pt x="519652" y="709930"/>
                </a:moveTo>
                <a:lnTo>
                  <a:pt x="499872" y="709930"/>
                </a:lnTo>
                <a:lnTo>
                  <a:pt x="551688" y="659130"/>
                </a:lnTo>
                <a:lnTo>
                  <a:pt x="537972" y="645160"/>
                </a:lnTo>
                <a:lnTo>
                  <a:pt x="561049" y="645160"/>
                </a:lnTo>
                <a:lnTo>
                  <a:pt x="573024" y="657860"/>
                </a:lnTo>
                <a:lnTo>
                  <a:pt x="519652" y="709930"/>
                </a:lnTo>
                <a:close/>
              </a:path>
              <a:path w="1122045" h="1112520">
                <a:moveTo>
                  <a:pt x="353567" y="788670"/>
                </a:moveTo>
                <a:lnTo>
                  <a:pt x="348996" y="786130"/>
                </a:lnTo>
                <a:lnTo>
                  <a:pt x="344424" y="781050"/>
                </a:lnTo>
                <a:lnTo>
                  <a:pt x="338327" y="778510"/>
                </a:lnTo>
                <a:lnTo>
                  <a:pt x="344876" y="772160"/>
                </a:lnTo>
                <a:lnTo>
                  <a:pt x="350710" y="767080"/>
                </a:lnTo>
                <a:lnTo>
                  <a:pt x="355687" y="762000"/>
                </a:lnTo>
                <a:lnTo>
                  <a:pt x="359664" y="758190"/>
                </a:lnTo>
                <a:lnTo>
                  <a:pt x="365759" y="751840"/>
                </a:lnTo>
                <a:lnTo>
                  <a:pt x="365759" y="746760"/>
                </a:lnTo>
                <a:lnTo>
                  <a:pt x="359664" y="737870"/>
                </a:lnTo>
                <a:lnTo>
                  <a:pt x="289559" y="666750"/>
                </a:lnTo>
                <a:lnTo>
                  <a:pt x="300227" y="655320"/>
                </a:lnTo>
                <a:lnTo>
                  <a:pt x="376427" y="731520"/>
                </a:lnTo>
                <a:lnTo>
                  <a:pt x="382428" y="740410"/>
                </a:lnTo>
                <a:lnTo>
                  <a:pt x="384429" y="749300"/>
                </a:lnTo>
                <a:lnTo>
                  <a:pt x="382428" y="758190"/>
                </a:lnTo>
                <a:lnTo>
                  <a:pt x="376427" y="765810"/>
                </a:lnTo>
                <a:lnTo>
                  <a:pt x="371570" y="772160"/>
                </a:lnTo>
                <a:lnTo>
                  <a:pt x="366141" y="777240"/>
                </a:lnTo>
                <a:lnTo>
                  <a:pt x="360140" y="783590"/>
                </a:lnTo>
                <a:lnTo>
                  <a:pt x="353567" y="788670"/>
                </a:lnTo>
                <a:close/>
              </a:path>
              <a:path w="1122045" h="1112520">
                <a:moveTo>
                  <a:pt x="321564" y="767080"/>
                </a:moveTo>
                <a:lnTo>
                  <a:pt x="265175" y="709930"/>
                </a:lnTo>
                <a:lnTo>
                  <a:pt x="275843" y="697230"/>
                </a:lnTo>
                <a:lnTo>
                  <a:pt x="332232" y="755650"/>
                </a:lnTo>
                <a:lnTo>
                  <a:pt x="321564" y="767080"/>
                </a:lnTo>
                <a:close/>
              </a:path>
              <a:path w="1122045" h="1112520">
                <a:moveTo>
                  <a:pt x="173735" y="814070"/>
                </a:moveTo>
                <a:lnTo>
                  <a:pt x="163067" y="803910"/>
                </a:lnTo>
                <a:lnTo>
                  <a:pt x="249935" y="718820"/>
                </a:lnTo>
                <a:lnTo>
                  <a:pt x="260604" y="728980"/>
                </a:lnTo>
                <a:lnTo>
                  <a:pt x="242316" y="748030"/>
                </a:lnTo>
                <a:lnTo>
                  <a:pt x="254072" y="759460"/>
                </a:lnTo>
                <a:lnTo>
                  <a:pt x="230124" y="759460"/>
                </a:lnTo>
                <a:lnTo>
                  <a:pt x="204216" y="784860"/>
                </a:lnTo>
                <a:lnTo>
                  <a:pt x="213645" y="793750"/>
                </a:lnTo>
                <a:lnTo>
                  <a:pt x="216217" y="796290"/>
                </a:lnTo>
                <a:lnTo>
                  <a:pt x="192024" y="796290"/>
                </a:lnTo>
                <a:lnTo>
                  <a:pt x="173735" y="814070"/>
                </a:lnTo>
                <a:close/>
              </a:path>
              <a:path w="1122045" h="1112520">
                <a:moveTo>
                  <a:pt x="291845" y="774700"/>
                </a:moveTo>
                <a:lnTo>
                  <a:pt x="269748" y="774700"/>
                </a:lnTo>
                <a:lnTo>
                  <a:pt x="292608" y="751840"/>
                </a:lnTo>
                <a:lnTo>
                  <a:pt x="303275" y="763270"/>
                </a:lnTo>
                <a:lnTo>
                  <a:pt x="291845" y="774700"/>
                </a:lnTo>
                <a:close/>
              </a:path>
              <a:path w="1122045" h="1112520">
                <a:moveTo>
                  <a:pt x="253419" y="812800"/>
                </a:moveTo>
                <a:lnTo>
                  <a:pt x="231648" y="812800"/>
                </a:lnTo>
                <a:lnTo>
                  <a:pt x="257556" y="787400"/>
                </a:lnTo>
                <a:lnTo>
                  <a:pt x="230124" y="759460"/>
                </a:lnTo>
                <a:lnTo>
                  <a:pt x="254072" y="759460"/>
                </a:lnTo>
                <a:lnTo>
                  <a:pt x="269748" y="774700"/>
                </a:lnTo>
                <a:lnTo>
                  <a:pt x="291845" y="774700"/>
                </a:lnTo>
                <a:lnTo>
                  <a:pt x="280416" y="786130"/>
                </a:lnTo>
                <a:lnTo>
                  <a:pt x="291294" y="797560"/>
                </a:lnTo>
                <a:lnTo>
                  <a:pt x="268224" y="797560"/>
                </a:lnTo>
                <a:lnTo>
                  <a:pt x="253419" y="812800"/>
                </a:lnTo>
                <a:close/>
              </a:path>
              <a:path w="1122045" h="1112520">
                <a:moveTo>
                  <a:pt x="366213" y="825500"/>
                </a:moveTo>
                <a:lnTo>
                  <a:pt x="341375" y="825500"/>
                </a:lnTo>
                <a:lnTo>
                  <a:pt x="402335" y="765810"/>
                </a:lnTo>
                <a:lnTo>
                  <a:pt x="413004" y="778510"/>
                </a:lnTo>
                <a:lnTo>
                  <a:pt x="366213" y="825500"/>
                </a:lnTo>
                <a:close/>
              </a:path>
              <a:path w="1122045" h="1112520">
                <a:moveTo>
                  <a:pt x="398356" y="858520"/>
                </a:moveTo>
                <a:lnTo>
                  <a:pt x="374904" y="858520"/>
                </a:lnTo>
                <a:lnTo>
                  <a:pt x="449580" y="786130"/>
                </a:lnTo>
                <a:lnTo>
                  <a:pt x="461772" y="796290"/>
                </a:lnTo>
                <a:lnTo>
                  <a:pt x="398356" y="858520"/>
                </a:lnTo>
                <a:close/>
              </a:path>
              <a:path w="1122045" h="1112520">
                <a:moveTo>
                  <a:pt x="205740" y="861060"/>
                </a:moveTo>
                <a:lnTo>
                  <a:pt x="195072" y="849630"/>
                </a:lnTo>
                <a:lnTo>
                  <a:pt x="219456" y="824230"/>
                </a:lnTo>
                <a:lnTo>
                  <a:pt x="192024" y="796290"/>
                </a:lnTo>
                <a:lnTo>
                  <a:pt x="216217" y="796290"/>
                </a:lnTo>
                <a:lnTo>
                  <a:pt x="221361" y="801370"/>
                </a:lnTo>
                <a:lnTo>
                  <a:pt x="227361" y="807720"/>
                </a:lnTo>
                <a:lnTo>
                  <a:pt x="231648" y="812800"/>
                </a:lnTo>
                <a:lnTo>
                  <a:pt x="253419" y="812800"/>
                </a:lnTo>
                <a:lnTo>
                  <a:pt x="242316" y="824230"/>
                </a:lnTo>
                <a:lnTo>
                  <a:pt x="249544" y="835660"/>
                </a:lnTo>
                <a:lnTo>
                  <a:pt x="230124" y="835660"/>
                </a:lnTo>
                <a:lnTo>
                  <a:pt x="205740" y="861060"/>
                </a:lnTo>
                <a:close/>
              </a:path>
              <a:path w="1122045" h="1112520">
                <a:moveTo>
                  <a:pt x="303275" y="833120"/>
                </a:moveTo>
                <a:lnTo>
                  <a:pt x="268224" y="797560"/>
                </a:lnTo>
                <a:lnTo>
                  <a:pt x="291294" y="797560"/>
                </a:lnTo>
                <a:lnTo>
                  <a:pt x="315467" y="822960"/>
                </a:lnTo>
                <a:lnTo>
                  <a:pt x="303275" y="833120"/>
                </a:lnTo>
                <a:close/>
              </a:path>
              <a:path w="1122045" h="1112520">
                <a:moveTo>
                  <a:pt x="281940" y="908050"/>
                </a:moveTo>
                <a:lnTo>
                  <a:pt x="269748" y="896620"/>
                </a:lnTo>
                <a:lnTo>
                  <a:pt x="329183" y="839470"/>
                </a:lnTo>
                <a:lnTo>
                  <a:pt x="316991" y="825500"/>
                </a:lnTo>
                <a:lnTo>
                  <a:pt x="329183" y="812800"/>
                </a:lnTo>
                <a:lnTo>
                  <a:pt x="341375" y="825500"/>
                </a:lnTo>
                <a:lnTo>
                  <a:pt x="366213" y="825500"/>
                </a:lnTo>
                <a:lnTo>
                  <a:pt x="353567" y="838200"/>
                </a:lnTo>
                <a:lnTo>
                  <a:pt x="365569" y="849630"/>
                </a:lnTo>
                <a:lnTo>
                  <a:pt x="339851" y="849630"/>
                </a:lnTo>
                <a:lnTo>
                  <a:pt x="281940" y="908050"/>
                </a:lnTo>
                <a:close/>
              </a:path>
              <a:path w="1122045" h="1112520">
                <a:moveTo>
                  <a:pt x="216408" y="1052830"/>
                </a:moveTo>
                <a:lnTo>
                  <a:pt x="210312" y="1052830"/>
                </a:lnTo>
                <a:lnTo>
                  <a:pt x="204216" y="1051560"/>
                </a:lnTo>
                <a:lnTo>
                  <a:pt x="196596" y="1051560"/>
                </a:lnTo>
                <a:lnTo>
                  <a:pt x="184594" y="1007110"/>
                </a:lnTo>
                <a:lnTo>
                  <a:pt x="150875" y="961390"/>
                </a:lnTo>
                <a:lnTo>
                  <a:pt x="82296" y="892810"/>
                </a:lnTo>
                <a:lnTo>
                  <a:pt x="98607" y="875030"/>
                </a:lnTo>
                <a:lnTo>
                  <a:pt x="113347" y="858520"/>
                </a:lnTo>
                <a:lnTo>
                  <a:pt x="126658" y="840740"/>
                </a:lnTo>
                <a:lnTo>
                  <a:pt x="138683" y="824230"/>
                </a:lnTo>
                <a:lnTo>
                  <a:pt x="155448" y="831850"/>
                </a:lnTo>
                <a:lnTo>
                  <a:pt x="142017" y="848360"/>
                </a:lnTo>
                <a:lnTo>
                  <a:pt x="129159" y="864870"/>
                </a:lnTo>
                <a:lnTo>
                  <a:pt x="116871" y="878840"/>
                </a:lnTo>
                <a:lnTo>
                  <a:pt x="105156" y="892810"/>
                </a:lnTo>
                <a:lnTo>
                  <a:pt x="143256" y="930910"/>
                </a:lnTo>
                <a:lnTo>
                  <a:pt x="166998" y="930910"/>
                </a:lnTo>
                <a:lnTo>
                  <a:pt x="155448" y="942340"/>
                </a:lnTo>
                <a:lnTo>
                  <a:pt x="163067" y="949960"/>
                </a:lnTo>
                <a:lnTo>
                  <a:pt x="185118" y="975360"/>
                </a:lnTo>
                <a:lnTo>
                  <a:pt x="201168" y="1002030"/>
                </a:lnTo>
                <a:lnTo>
                  <a:pt x="211502" y="1027430"/>
                </a:lnTo>
                <a:lnTo>
                  <a:pt x="216408" y="1052830"/>
                </a:lnTo>
                <a:close/>
              </a:path>
              <a:path w="1122045" h="1112520">
                <a:moveTo>
                  <a:pt x="259080" y="889000"/>
                </a:moveTo>
                <a:lnTo>
                  <a:pt x="252983" y="887730"/>
                </a:lnTo>
                <a:lnTo>
                  <a:pt x="240791" y="887730"/>
                </a:lnTo>
                <a:lnTo>
                  <a:pt x="241696" y="872490"/>
                </a:lnTo>
                <a:lnTo>
                  <a:pt x="240030" y="858520"/>
                </a:lnTo>
                <a:lnTo>
                  <a:pt x="236077" y="845820"/>
                </a:lnTo>
                <a:lnTo>
                  <a:pt x="230124" y="835660"/>
                </a:lnTo>
                <a:lnTo>
                  <a:pt x="249544" y="835660"/>
                </a:lnTo>
                <a:lnTo>
                  <a:pt x="251150" y="838200"/>
                </a:lnTo>
                <a:lnTo>
                  <a:pt x="256984" y="853440"/>
                </a:lnTo>
                <a:lnTo>
                  <a:pt x="259675" y="871220"/>
                </a:lnTo>
                <a:lnTo>
                  <a:pt x="259080" y="889000"/>
                </a:lnTo>
                <a:close/>
              </a:path>
              <a:path w="1122045" h="1112520">
                <a:moveTo>
                  <a:pt x="298704" y="956310"/>
                </a:moveTo>
                <a:lnTo>
                  <a:pt x="288035" y="946150"/>
                </a:lnTo>
                <a:lnTo>
                  <a:pt x="362712" y="872490"/>
                </a:lnTo>
                <a:lnTo>
                  <a:pt x="339851" y="849630"/>
                </a:lnTo>
                <a:lnTo>
                  <a:pt x="365569" y="849630"/>
                </a:lnTo>
                <a:lnTo>
                  <a:pt x="374904" y="858520"/>
                </a:lnTo>
                <a:lnTo>
                  <a:pt x="398356" y="858520"/>
                </a:lnTo>
                <a:lnTo>
                  <a:pt x="298704" y="956310"/>
                </a:lnTo>
                <a:close/>
              </a:path>
              <a:path w="1122045" h="1112520">
                <a:moveTo>
                  <a:pt x="166998" y="930910"/>
                </a:moveTo>
                <a:lnTo>
                  <a:pt x="143256" y="930910"/>
                </a:lnTo>
                <a:lnTo>
                  <a:pt x="204216" y="871220"/>
                </a:lnTo>
                <a:lnTo>
                  <a:pt x="214883" y="881380"/>
                </a:lnTo>
                <a:lnTo>
                  <a:pt x="192024" y="905510"/>
                </a:lnTo>
                <a:lnTo>
                  <a:pt x="204392" y="918210"/>
                </a:lnTo>
                <a:lnTo>
                  <a:pt x="179832" y="918210"/>
                </a:lnTo>
                <a:lnTo>
                  <a:pt x="166998" y="930910"/>
                </a:lnTo>
                <a:close/>
              </a:path>
              <a:path w="1122045" h="1112520">
                <a:moveTo>
                  <a:pt x="65074" y="941070"/>
                </a:moveTo>
                <a:lnTo>
                  <a:pt x="42672" y="941070"/>
                </a:lnTo>
                <a:lnTo>
                  <a:pt x="77724" y="908050"/>
                </a:lnTo>
                <a:lnTo>
                  <a:pt x="88391" y="918210"/>
                </a:lnTo>
                <a:lnTo>
                  <a:pt x="65074" y="941070"/>
                </a:lnTo>
                <a:close/>
              </a:path>
              <a:path w="1122045" h="1112520">
                <a:moveTo>
                  <a:pt x="265175" y="1004570"/>
                </a:moveTo>
                <a:lnTo>
                  <a:pt x="179832" y="918210"/>
                </a:lnTo>
                <a:lnTo>
                  <a:pt x="204392" y="918210"/>
                </a:lnTo>
                <a:lnTo>
                  <a:pt x="277367" y="993140"/>
                </a:lnTo>
                <a:lnTo>
                  <a:pt x="265175" y="1004570"/>
                </a:lnTo>
                <a:close/>
              </a:path>
              <a:path w="1122045" h="1112520">
                <a:moveTo>
                  <a:pt x="10667" y="994410"/>
                </a:moveTo>
                <a:lnTo>
                  <a:pt x="0" y="984250"/>
                </a:lnTo>
                <a:lnTo>
                  <a:pt x="35051" y="948690"/>
                </a:lnTo>
                <a:lnTo>
                  <a:pt x="28956" y="946150"/>
                </a:lnTo>
                <a:lnTo>
                  <a:pt x="13716" y="941070"/>
                </a:lnTo>
                <a:lnTo>
                  <a:pt x="18288" y="925830"/>
                </a:lnTo>
                <a:lnTo>
                  <a:pt x="25146" y="928370"/>
                </a:lnTo>
                <a:lnTo>
                  <a:pt x="38861" y="930910"/>
                </a:lnTo>
                <a:lnTo>
                  <a:pt x="45719" y="933450"/>
                </a:lnTo>
                <a:lnTo>
                  <a:pt x="42672" y="941070"/>
                </a:lnTo>
                <a:lnTo>
                  <a:pt x="65074" y="941070"/>
                </a:lnTo>
                <a:lnTo>
                  <a:pt x="10667" y="994410"/>
                </a:lnTo>
                <a:close/>
              </a:path>
              <a:path w="1122045" h="1112520">
                <a:moveTo>
                  <a:pt x="42672" y="1037590"/>
                </a:moveTo>
                <a:lnTo>
                  <a:pt x="32004" y="1026160"/>
                </a:lnTo>
                <a:lnTo>
                  <a:pt x="59435" y="1000760"/>
                </a:lnTo>
                <a:lnTo>
                  <a:pt x="80772" y="979170"/>
                </a:lnTo>
                <a:lnTo>
                  <a:pt x="79367" y="967740"/>
                </a:lnTo>
                <a:lnTo>
                  <a:pt x="77533" y="957580"/>
                </a:lnTo>
                <a:lnTo>
                  <a:pt x="75414" y="947420"/>
                </a:lnTo>
                <a:lnTo>
                  <a:pt x="73151" y="937260"/>
                </a:lnTo>
                <a:lnTo>
                  <a:pt x="91440" y="932180"/>
                </a:lnTo>
                <a:lnTo>
                  <a:pt x="92344" y="941070"/>
                </a:lnTo>
                <a:lnTo>
                  <a:pt x="93583" y="957580"/>
                </a:lnTo>
                <a:lnTo>
                  <a:pt x="94488" y="965200"/>
                </a:lnTo>
                <a:lnTo>
                  <a:pt x="116574" y="965200"/>
                </a:lnTo>
                <a:lnTo>
                  <a:pt x="42672" y="1037590"/>
                </a:lnTo>
                <a:close/>
              </a:path>
              <a:path w="1122045" h="1112520">
                <a:moveTo>
                  <a:pt x="116574" y="965200"/>
                </a:moveTo>
                <a:lnTo>
                  <a:pt x="94488" y="965200"/>
                </a:lnTo>
                <a:lnTo>
                  <a:pt x="118872" y="941070"/>
                </a:lnTo>
                <a:lnTo>
                  <a:pt x="129540" y="952500"/>
                </a:lnTo>
                <a:lnTo>
                  <a:pt x="116574" y="965200"/>
                </a:lnTo>
                <a:close/>
              </a:path>
              <a:path w="1122045" h="1112520">
                <a:moveTo>
                  <a:pt x="133685" y="1008380"/>
                </a:moveTo>
                <a:lnTo>
                  <a:pt x="112775" y="1008380"/>
                </a:lnTo>
                <a:lnTo>
                  <a:pt x="146304" y="976630"/>
                </a:lnTo>
                <a:lnTo>
                  <a:pt x="155448" y="986790"/>
                </a:lnTo>
                <a:lnTo>
                  <a:pt x="133685" y="1008380"/>
                </a:lnTo>
                <a:close/>
              </a:path>
              <a:path w="1122045" h="1112520">
                <a:moveTo>
                  <a:pt x="59435" y="1000760"/>
                </a:moveTo>
                <a:lnTo>
                  <a:pt x="50577" y="998220"/>
                </a:lnTo>
                <a:lnTo>
                  <a:pt x="42290" y="996950"/>
                </a:lnTo>
                <a:lnTo>
                  <a:pt x="34575" y="995680"/>
                </a:lnTo>
                <a:lnTo>
                  <a:pt x="27432" y="994410"/>
                </a:lnTo>
                <a:lnTo>
                  <a:pt x="28956" y="979170"/>
                </a:lnTo>
                <a:lnTo>
                  <a:pt x="36123" y="980440"/>
                </a:lnTo>
                <a:lnTo>
                  <a:pt x="44005" y="981710"/>
                </a:lnTo>
                <a:lnTo>
                  <a:pt x="52744" y="982980"/>
                </a:lnTo>
                <a:lnTo>
                  <a:pt x="62483" y="984250"/>
                </a:lnTo>
                <a:lnTo>
                  <a:pt x="59435" y="1000760"/>
                </a:lnTo>
                <a:close/>
              </a:path>
              <a:path w="1122045" h="1112520">
                <a:moveTo>
                  <a:pt x="77724" y="1064260"/>
                </a:moveTo>
                <a:lnTo>
                  <a:pt x="67056" y="1054100"/>
                </a:lnTo>
                <a:lnTo>
                  <a:pt x="100583" y="1019810"/>
                </a:lnTo>
                <a:lnTo>
                  <a:pt x="85343" y="1003300"/>
                </a:lnTo>
                <a:lnTo>
                  <a:pt x="97535" y="993140"/>
                </a:lnTo>
                <a:lnTo>
                  <a:pt x="112775" y="1008380"/>
                </a:lnTo>
                <a:lnTo>
                  <a:pt x="133685" y="1008380"/>
                </a:lnTo>
                <a:lnTo>
                  <a:pt x="123443" y="1018540"/>
                </a:lnTo>
                <a:lnTo>
                  <a:pt x="135994" y="1031240"/>
                </a:lnTo>
                <a:lnTo>
                  <a:pt x="111251" y="1031240"/>
                </a:lnTo>
                <a:lnTo>
                  <a:pt x="77724" y="1064260"/>
                </a:lnTo>
                <a:close/>
              </a:path>
              <a:path w="1122045" h="1112520">
                <a:moveTo>
                  <a:pt x="181356" y="1037590"/>
                </a:moveTo>
                <a:lnTo>
                  <a:pt x="152638" y="1029970"/>
                </a:lnTo>
                <a:lnTo>
                  <a:pt x="143256" y="1028700"/>
                </a:lnTo>
                <a:lnTo>
                  <a:pt x="146304" y="1013460"/>
                </a:lnTo>
                <a:lnTo>
                  <a:pt x="167258" y="1016000"/>
                </a:lnTo>
                <a:lnTo>
                  <a:pt x="176736" y="1018540"/>
                </a:lnTo>
                <a:lnTo>
                  <a:pt x="185927" y="1019810"/>
                </a:lnTo>
                <a:lnTo>
                  <a:pt x="181356" y="1037590"/>
                </a:lnTo>
                <a:close/>
              </a:path>
              <a:path w="1122045" h="1112520">
                <a:moveTo>
                  <a:pt x="150875" y="1112520"/>
                </a:moveTo>
                <a:lnTo>
                  <a:pt x="141732" y="1106170"/>
                </a:lnTo>
                <a:lnTo>
                  <a:pt x="135635" y="1101090"/>
                </a:lnTo>
                <a:lnTo>
                  <a:pt x="156972" y="1083310"/>
                </a:lnTo>
                <a:lnTo>
                  <a:pt x="156972" y="1076960"/>
                </a:lnTo>
                <a:lnTo>
                  <a:pt x="152400" y="1070610"/>
                </a:lnTo>
                <a:lnTo>
                  <a:pt x="111251" y="1031240"/>
                </a:lnTo>
                <a:lnTo>
                  <a:pt x="135994" y="1031240"/>
                </a:lnTo>
                <a:lnTo>
                  <a:pt x="166116" y="1061720"/>
                </a:lnTo>
                <a:lnTo>
                  <a:pt x="172974" y="1070610"/>
                </a:lnTo>
                <a:lnTo>
                  <a:pt x="175260" y="1079500"/>
                </a:lnTo>
                <a:lnTo>
                  <a:pt x="172974" y="1087120"/>
                </a:lnTo>
                <a:lnTo>
                  <a:pt x="166116" y="1096010"/>
                </a:lnTo>
                <a:lnTo>
                  <a:pt x="150875" y="1112520"/>
                </a:lnTo>
                <a:close/>
              </a:path>
              <a:path w="1122045" h="1112520">
                <a:moveTo>
                  <a:pt x="112775" y="1108710"/>
                </a:moveTo>
                <a:lnTo>
                  <a:pt x="110180" y="1098550"/>
                </a:lnTo>
                <a:lnTo>
                  <a:pt x="106870" y="1085850"/>
                </a:lnTo>
                <a:lnTo>
                  <a:pt x="102703" y="1073150"/>
                </a:lnTo>
                <a:lnTo>
                  <a:pt x="97535" y="1057910"/>
                </a:lnTo>
                <a:lnTo>
                  <a:pt x="114300" y="1052830"/>
                </a:lnTo>
                <a:lnTo>
                  <a:pt x="118824" y="1065530"/>
                </a:lnTo>
                <a:lnTo>
                  <a:pt x="123063" y="1079500"/>
                </a:lnTo>
                <a:lnTo>
                  <a:pt x="126730" y="1092200"/>
                </a:lnTo>
                <a:lnTo>
                  <a:pt x="129540" y="1104900"/>
                </a:lnTo>
                <a:lnTo>
                  <a:pt x="124967" y="1106170"/>
                </a:lnTo>
                <a:lnTo>
                  <a:pt x="112775" y="1108710"/>
                </a:lnTo>
                <a:close/>
              </a:path>
            </a:pathLst>
          </a:custGeom>
          <a:solidFill>
            <a:srgbClr val="000000"/>
          </a:solidFill>
        </p:spPr>
        <p:txBody>
          <a:bodyPr wrap="square" lIns="0" tIns="0" rIns="0" bIns="0" rtlCol="0"/>
          <a:p/>
        </p:txBody>
      </p:sp>
      <p:sp>
        <p:nvSpPr>
          <p:cNvPr id="26" name="object 9"/>
          <p:cNvSpPr/>
          <p:nvPr/>
        </p:nvSpPr>
        <p:spPr>
          <a:xfrm>
            <a:off x="1391539" y="3349942"/>
            <a:ext cx="7713345" cy="233679"/>
          </a:xfrm>
          <a:custGeom>
            <a:avLst/>
            <a:gdLst/>
            <a:ahLst/>
            <a:cxnLst/>
            <a:rect l="l" t="t" r="r" b="b"/>
            <a:pathLst>
              <a:path w="7713345" h="233679">
                <a:moveTo>
                  <a:pt x="7609549" y="116581"/>
                </a:moveTo>
                <a:lnTo>
                  <a:pt x="7491984" y="48577"/>
                </a:lnTo>
                <a:lnTo>
                  <a:pt x="7484340" y="41576"/>
                </a:lnTo>
                <a:lnTo>
                  <a:pt x="7479982" y="32575"/>
                </a:lnTo>
                <a:lnTo>
                  <a:pt x="7479339" y="22431"/>
                </a:lnTo>
                <a:lnTo>
                  <a:pt x="7482839" y="12001"/>
                </a:lnTo>
                <a:lnTo>
                  <a:pt x="7489817" y="4572"/>
                </a:lnTo>
                <a:lnTo>
                  <a:pt x="7498651" y="571"/>
                </a:lnTo>
                <a:lnTo>
                  <a:pt x="7508343" y="0"/>
                </a:lnTo>
                <a:lnTo>
                  <a:pt x="7517892" y="2857"/>
                </a:lnTo>
                <a:lnTo>
                  <a:pt x="7668748" y="91249"/>
                </a:lnTo>
                <a:lnTo>
                  <a:pt x="7661148" y="91249"/>
                </a:lnTo>
                <a:lnTo>
                  <a:pt x="7661148" y="94297"/>
                </a:lnTo>
                <a:lnTo>
                  <a:pt x="7647432" y="94297"/>
                </a:lnTo>
                <a:lnTo>
                  <a:pt x="7609549" y="116581"/>
                </a:lnTo>
                <a:close/>
              </a:path>
              <a:path w="7713345" h="233679">
                <a:moveTo>
                  <a:pt x="7564526" y="143065"/>
                </a:moveTo>
                <a:lnTo>
                  <a:pt x="0" y="143065"/>
                </a:lnTo>
                <a:lnTo>
                  <a:pt x="0" y="91249"/>
                </a:lnTo>
                <a:lnTo>
                  <a:pt x="7565756" y="91249"/>
                </a:lnTo>
                <a:lnTo>
                  <a:pt x="7609549" y="116581"/>
                </a:lnTo>
                <a:lnTo>
                  <a:pt x="7564526" y="143065"/>
                </a:lnTo>
                <a:close/>
              </a:path>
              <a:path w="7713345" h="233679">
                <a:moveTo>
                  <a:pt x="7668150" y="143065"/>
                </a:moveTo>
                <a:lnTo>
                  <a:pt x="7661148" y="143065"/>
                </a:lnTo>
                <a:lnTo>
                  <a:pt x="7661148" y="91249"/>
                </a:lnTo>
                <a:lnTo>
                  <a:pt x="7668748" y="91249"/>
                </a:lnTo>
                <a:lnTo>
                  <a:pt x="7712964" y="117157"/>
                </a:lnTo>
                <a:lnTo>
                  <a:pt x="7668150" y="143065"/>
                </a:lnTo>
                <a:close/>
              </a:path>
              <a:path w="7713345" h="233679">
                <a:moveTo>
                  <a:pt x="7647432" y="138493"/>
                </a:moveTo>
                <a:lnTo>
                  <a:pt x="7609549" y="116581"/>
                </a:lnTo>
                <a:lnTo>
                  <a:pt x="7647432" y="94297"/>
                </a:lnTo>
                <a:lnTo>
                  <a:pt x="7647432" y="138493"/>
                </a:lnTo>
                <a:close/>
              </a:path>
              <a:path w="7713345" h="233679">
                <a:moveTo>
                  <a:pt x="7661148" y="138493"/>
                </a:moveTo>
                <a:lnTo>
                  <a:pt x="7647432" y="138493"/>
                </a:lnTo>
                <a:lnTo>
                  <a:pt x="7647432" y="94297"/>
                </a:lnTo>
                <a:lnTo>
                  <a:pt x="7661148" y="94297"/>
                </a:lnTo>
                <a:lnTo>
                  <a:pt x="7661148" y="138493"/>
                </a:lnTo>
                <a:close/>
              </a:path>
              <a:path w="7713345" h="233679">
                <a:moveTo>
                  <a:pt x="7508343" y="233433"/>
                </a:moveTo>
                <a:lnTo>
                  <a:pt x="7498651" y="232791"/>
                </a:lnTo>
                <a:lnTo>
                  <a:pt x="7489817" y="228433"/>
                </a:lnTo>
                <a:lnTo>
                  <a:pt x="7482839" y="220789"/>
                </a:lnTo>
                <a:lnTo>
                  <a:pt x="7479339" y="211026"/>
                </a:lnTo>
                <a:lnTo>
                  <a:pt x="7479982" y="200977"/>
                </a:lnTo>
                <a:lnTo>
                  <a:pt x="7484340" y="192071"/>
                </a:lnTo>
                <a:lnTo>
                  <a:pt x="7491984" y="185737"/>
                </a:lnTo>
                <a:lnTo>
                  <a:pt x="7609549" y="116581"/>
                </a:lnTo>
                <a:lnTo>
                  <a:pt x="7647432" y="138493"/>
                </a:lnTo>
                <a:lnTo>
                  <a:pt x="7661148" y="138493"/>
                </a:lnTo>
                <a:lnTo>
                  <a:pt x="7661148" y="143065"/>
                </a:lnTo>
                <a:lnTo>
                  <a:pt x="7668150" y="143065"/>
                </a:lnTo>
                <a:lnTo>
                  <a:pt x="7517892" y="229933"/>
                </a:lnTo>
                <a:lnTo>
                  <a:pt x="7508343" y="233433"/>
                </a:lnTo>
                <a:close/>
              </a:path>
            </a:pathLst>
          </a:custGeom>
          <a:solidFill>
            <a:srgbClr val="A5A5A5"/>
          </a:solidFill>
        </p:spPr>
        <p:txBody>
          <a:bodyPr wrap="square" lIns="0" tIns="0" rIns="0" bIns="0" rtlCol="0"/>
          <a:p/>
        </p:txBody>
      </p:sp>
      <p:sp>
        <p:nvSpPr>
          <p:cNvPr id="27" name="object 10"/>
          <p:cNvSpPr/>
          <p:nvPr/>
        </p:nvSpPr>
        <p:spPr>
          <a:xfrm>
            <a:off x="3426079" y="1941576"/>
            <a:ext cx="2593848" cy="1409700"/>
          </a:xfrm>
          <a:prstGeom prst="rect">
            <a:avLst/>
          </a:prstGeom>
          <a:blipFill>
            <a:blip r:embed="rId1" cstate="print"/>
            <a:stretch>
              <a:fillRect/>
            </a:stretch>
          </a:blipFill>
        </p:spPr>
        <p:txBody>
          <a:bodyPr wrap="square" lIns="0" tIns="0" rIns="0" bIns="0" rtlCol="0"/>
          <a:p/>
        </p:txBody>
      </p:sp>
      <p:sp>
        <p:nvSpPr>
          <p:cNvPr id="28" name="object 11"/>
          <p:cNvSpPr/>
          <p:nvPr/>
        </p:nvSpPr>
        <p:spPr>
          <a:xfrm>
            <a:off x="6265291" y="2095500"/>
            <a:ext cx="1312545" cy="1248410"/>
          </a:xfrm>
          <a:custGeom>
            <a:avLst/>
            <a:gdLst/>
            <a:ahLst/>
            <a:cxnLst/>
            <a:rect l="l" t="t" r="r" b="b"/>
            <a:pathLst>
              <a:path w="1312545" h="1248410">
                <a:moveTo>
                  <a:pt x="268223" y="1248156"/>
                </a:moveTo>
                <a:lnTo>
                  <a:pt x="0" y="957072"/>
                </a:lnTo>
                <a:lnTo>
                  <a:pt x="1043939" y="0"/>
                </a:lnTo>
                <a:lnTo>
                  <a:pt x="1312164" y="292608"/>
                </a:lnTo>
                <a:lnTo>
                  <a:pt x="268223" y="1248156"/>
                </a:lnTo>
                <a:close/>
              </a:path>
            </a:pathLst>
          </a:custGeom>
          <a:solidFill>
            <a:srgbClr val="B8CDE4"/>
          </a:solidFill>
        </p:spPr>
        <p:txBody>
          <a:bodyPr wrap="square" lIns="0" tIns="0" rIns="0" bIns="0" rtlCol="0"/>
          <a:p/>
        </p:txBody>
      </p:sp>
      <p:sp>
        <p:nvSpPr>
          <p:cNvPr id="29" name="object 12"/>
          <p:cNvSpPr/>
          <p:nvPr/>
        </p:nvSpPr>
        <p:spPr>
          <a:xfrm>
            <a:off x="6432930" y="2266188"/>
            <a:ext cx="970915" cy="901700"/>
          </a:xfrm>
          <a:custGeom>
            <a:avLst/>
            <a:gdLst/>
            <a:ahLst/>
            <a:cxnLst/>
            <a:rect l="l" t="t" r="r" b="b"/>
            <a:pathLst>
              <a:path w="970915" h="901700">
                <a:moveTo>
                  <a:pt x="861060" y="180340"/>
                </a:moveTo>
                <a:lnTo>
                  <a:pt x="847344" y="170180"/>
                </a:lnTo>
                <a:lnTo>
                  <a:pt x="896112" y="114300"/>
                </a:lnTo>
                <a:lnTo>
                  <a:pt x="803148" y="11430"/>
                </a:lnTo>
                <a:lnTo>
                  <a:pt x="816864" y="0"/>
                </a:lnTo>
                <a:lnTo>
                  <a:pt x="908303" y="100330"/>
                </a:lnTo>
                <a:lnTo>
                  <a:pt x="929422" y="100330"/>
                </a:lnTo>
                <a:lnTo>
                  <a:pt x="918971" y="111760"/>
                </a:lnTo>
                <a:lnTo>
                  <a:pt x="931637" y="125730"/>
                </a:lnTo>
                <a:lnTo>
                  <a:pt x="908303" y="125730"/>
                </a:lnTo>
                <a:lnTo>
                  <a:pt x="861060" y="180340"/>
                </a:lnTo>
                <a:close/>
              </a:path>
              <a:path w="970915" h="901700">
                <a:moveTo>
                  <a:pt x="778764" y="81280"/>
                </a:moveTo>
                <a:lnTo>
                  <a:pt x="778764" y="64770"/>
                </a:lnTo>
                <a:lnTo>
                  <a:pt x="803910" y="62230"/>
                </a:lnTo>
                <a:lnTo>
                  <a:pt x="829056" y="62230"/>
                </a:lnTo>
                <a:lnTo>
                  <a:pt x="829056" y="78740"/>
                </a:lnTo>
                <a:lnTo>
                  <a:pt x="806196" y="78740"/>
                </a:lnTo>
                <a:lnTo>
                  <a:pt x="778764" y="81280"/>
                </a:lnTo>
                <a:close/>
              </a:path>
              <a:path w="970915" h="901700">
                <a:moveTo>
                  <a:pt x="929422" y="100330"/>
                </a:moveTo>
                <a:lnTo>
                  <a:pt x="908303" y="100330"/>
                </a:lnTo>
                <a:lnTo>
                  <a:pt x="931164" y="72390"/>
                </a:lnTo>
                <a:lnTo>
                  <a:pt x="943356" y="85090"/>
                </a:lnTo>
                <a:lnTo>
                  <a:pt x="929422" y="100330"/>
                </a:lnTo>
                <a:close/>
              </a:path>
              <a:path w="970915" h="901700">
                <a:moveTo>
                  <a:pt x="769619" y="140970"/>
                </a:moveTo>
                <a:lnTo>
                  <a:pt x="764166" y="128270"/>
                </a:lnTo>
                <a:lnTo>
                  <a:pt x="759142" y="116840"/>
                </a:lnTo>
                <a:lnTo>
                  <a:pt x="754403" y="104140"/>
                </a:lnTo>
                <a:lnTo>
                  <a:pt x="749808" y="93980"/>
                </a:lnTo>
                <a:lnTo>
                  <a:pt x="765048" y="86360"/>
                </a:lnTo>
                <a:lnTo>
                  <a:pt x="769620" y="97790"/>
                </a:lnTo>
                <a:lnTo>
                  <a:pt x="778764" y="123190"/>
                </a:lnTo>
                <a:lnTo>
                  <a:pt x="783335" y="137160"/>
                </a:lnTo>
                <a:lnTo>
                  <a:pt x="769619" y="140970"/>
                </a:lnTo>
                <a:close/>
              </a:path>
              <a:path w="970915" h="901700">
                <a:moveTo>
                  <a:pt x="745235" y="207010"/>
                </a:moveTo>
                <a:lnTo>
                  <a:pt x="734567" y="195580"/>
                </a:lnTo>
                <a:lnTo>
                  <a:pt x="763524" y="170180"/>
                </a:lnTo>
                <a:lnTo>
                  <a:pt x="704087" y="104140"/>
                </a:lnTo>
                <a:lnTo>
                  <a:pt x="716280" y="92710"/>
                </a:lnTo>
                <a:lnTo>
                  <a:pt x="775716" y="157480"/>
                </a:lnTo>
                <a:lnTo>
                  <a:pt x="800172" y="157480"/>
                </a:lnTo>
                <a:lnTo>
                  <a:pt x="786384" y="170180"/>
                </a:lnTo>
                <a:lnTo>
                  <a:pt x="799279" y="184150"/>
                </a:lnTo>
                <a:lnTo>
                  <a:pt x="772667" y="184150"/>
                </a:lnTo>
                <a:lnTo>
                  <a:pt x="745235" y="207010"/>
                </a:lnTo>
                <a:close/>
              </a:path>
              <a:path w="970915" h="901700">
                <a:moveTo>
                  <a:pt x="815340" y="127000"/>
                </a:moveTo>
                <a:lnTo>
                  <a:pt x="813816" y="111760"/>
                </a:lnTo>
                <a:lnTo>
                  <a:pt x="827270" y="110490"/>
                </a:lnTo>
                <a:lnTo>
                  <a:pt x="840295" y="107950"/>
                </a:lnTo>
                <a:lnTo>
                  <a:pt x="865632" y="105410"/>
                </a:lnTo>
                <a:lnTo>
                  <a:pt x="865632" y="124460"/>
                </a:lnTo>
                <a:lnTo>
                  <a:pt x="853916" y="124460"/>
                </a:lnTo>
                <a:lnTo>
                  <a:pt x="841629" y="125730"/>
                </a:lnTo>
                <a:lnTo>
                  <a:pt x="828770" y="125730"/>
                </a:lnTo>
                <a:lnTo>
                  <a:pt x="815340" y="127000"/>
                </a:lnTo>
                <a:close/>
              </a:path>
              <a:path w="970915" h="901700">
                <a:moveTo>
                  <a:pt x="957071" y="179070"/>
                </a:moveTo>
                <a:lnTo>
                  <a:pt x="908303" y="125730"/>
                </a:lnTo>
                <a:lnTo>
                  <a:pt x="931637" y="125730"/>
                </a:lnTo>
                <a:lnTo>
                  <a:pt x="970787" y="168910"/>
                </a:lnTo>
                <a:lnTo>
                  <a:pt x="957071" y="179070"/>
                </a:lnTo>
                <a:close/>
              </a:path>
              <a:path w="970915" h="901700">
                <a:moveTo>
                  <a:pt x="800172" y="157480"/>
                </a:moveTo>
                <a:lnTo>
                  <a:pt x="775716" y="157480"/>
                </a:lnTo>
                <a:lnTo>
                  <a:pt x="804671" y="132080"/>
                </a:lnTo>
                <a:lnTo>
                  <a:pt x="815340" y="143510"/>
                </a:lnTo>
                <a:lnTo>
                  <a:pt x="800172" y="157480"/>
                </a:lnTo>
                <a:close/>
              </a:path>
              <a:path w="970915" h="901700">
                <a:moveTo>
                  <a:pt x="739140" y="176530"/>
                </a:moveTo>
                <a:lnTo>
                  <a:pt x="725138" y="168910"/>
                </a:lnTo>
                <a:lnTo>
                  <a:pt x="712851" y="161290"/>
                </a:lnTo>
                <a:lnTo>
                  <a:pt x="702278" y="156210"/>
                </a:lnTo>
                <a:lnTo>
                  <a:pt x="693419" y="152400"/>
                </a:lnTo>
                <a:lnTo>
                  <a:pt x="701040" y="138430"/>
                </a:lnTo>
                <a:lnTo>
                  <a:pt x="710731" y="143510"/>
                </a:lnTo>
                <a:lnTo>
                  <a:pt x="721423" y="148590"/>
                </a:lnTo>
                <a:lnTo>
                  <a:pt x="732972" y="153670"/>
                </a:lnTo>
                <a:lnTo>
                  <a:pt x="745235" y="160020"/>
                </a:lnTo>
                <a:lnTo>
                  <a:pt x="739140" y="176530"/>
                </a:lnTo>
                <a:close/>
              </a:path>
              <a:path w="970915" h="901700">
                <a:moveTo>
                  <a:pt x="617219" y="270510"/>
                </a:moveTo>
                <a:lnTo>
                  <a:pt x="606551" y="257810"/>
                </a:lnTo>
                <a:lnTo>
                  <a:pt x="662940" y="207010"/>
                </a:lnTo>
                <a:lnTo>
                  <a:pt x="630935" y="171450"/>
                </a:lnTo>
                <a:lnTo>
                  <a:pt x="644651" y="160020"/>
                </a:lnTo>
                <a:lnTo>
                  <a:pt x="676656" y="194310"/>
                </a:lnTo>
                <a:lnTo>
                  <a:pt x="700871" y="194310"/>
                </a:lnTo>
                <a:lnTo>
                  <a:pt x="687324" y="207010"/>
                </a:lnTo>
                <a:lnTo>
                  <a:pt x="703691" y="224790"/>
                </a:lnTo>
                <a:lnTo>
                  <a:pt x="667512" y="224790"/>
                </a:lnTo>
                <a:lnTo>
                  <a:pt x="617219" y="270510"/>
                </a:lnTo>
                <a:close/>
              </a:path>
              <a:path w="970915" h="901700">
                <a:moveTo>
                  <a:pt x="700871" y="194310"/>
                </a:moveTo>
                <a:lnTo>
                  <a:pt x="676656" y="194310"/>
                </a:lnTo>
                <a:lnTo>
                  <a:pt x="701040" y="171450"/>
                </a:lnTo>
                <a:lnTo>
                  <a:pt x="711708" y="184150"/>
                </a:lnTo>
                <a:lnTo>
                  <a:pt x="700871" y="194310"/>
                </a:lnTo>
                <a:close/>
              </a:path>
              <a:path w="970915" h="901700">
                <a:moveTo>
                  <a:pt x="845702" y="186690"/>
                </a:moveTo>
                <a:lnTo>
                  <a:pt x="801624" y="186690"/>
                </a:lnTo>
                <a:lnTo>
                  <a:pt x="804671" y="172720"/>
                </a:lnTo>
                <a:lnTo>
                  <a:pt x="847344" y="177800"/>
                </a:lnTo>
                <a:lnTo>
                  <a:pt x="845702" y="186690"/>
                </a:lnTo>
                <a:close/>
              </a:path>
              <a:path w="970915" h="901700">
                <a:moveTo>
                  <a:pt x="810767" y="270510"/>
                </a:moveTo>
                <a:lnTo>
                  <a:pt x="792480" y="261620"/>
                </a:lnTo>
                <a:lnTo>
                  <a:pt x="790241" y="241300"/>
                </a:lnTo>
                <a:lnTo>
                  <a:pt x="786003" y="222250"/>
                </a:lnTo>
                <a:lnTo>
                  <a:pt x="780049" y="201930"/>
                </a:lnTo>
                <a:lnTo>
                  <a:pt x="772667" y="184150"/>
                </a:lnTo>
                <a:lnTo>
                  <a:pt x="799279" y="184150"/>
                </a:lnTo>
                <a:lnTo>
                  <a:pt x="801624" y="186690"/>
                </a:lnTo>
                <a:lnTo>
                  <a:pt x="845702" y="186690"/>
                </a:lnTo>
                <a:lnTo>
                  <a:pt x="845468" y="187960"/>
                </a:lnTo>
                <a:lnTo>
                  <a:pt x="804671" y="187960"/>
                </a:lnTo>
                <a:lnTo>
                  <a:pt x="817318" y="201930"/>
                </a:lnTo>
                <a:lnTo>
                  <a:pt x="794003" y="201930"/>
                </a:lnTo>
                <a:lnTo>
                  <a:pt x="800909" y="220980"/>
                </a:lnTo>
                <a:lnTo>
                  <a:pt x="805815" y="238760"/>
                </a:lnTo>
                <a:lnTo>
                  <a:pt x="809005" y="255270"/>
                </a:lnTo>
                <a:lnTo>
                  <a:pt x="810767" y="270510"/>
                </a:lnTo>
                <a:close/>
              </a:path>
              <a:path w="970915" h="901700">
                <a:moveTo>
                  <a:pt x="844296" y="194310"/>
                </a:moveTo>
                <a:lnTo>
                  <a:pt x="834247" y="193040"/>
                </a:lnTo>
                <a:lnTo>
                  <a:pt x="824484" y="190500"/>
                </a:lnTo>
                <a:lnTo>
                  <a:pt x="804671" y="187960"/>
                </a:lnTo>
                <a:lnTo>
                  <a:pt x="845468" y="187960"/>
                </a:lnTo>
                <a:lnTo>
                  <a:pt x="844296" y="194310"/>
                </a:lnTo>
                <a:close/>
              </a:path>
              <a:path w="970915" h="901700">
                <a:moveTo>
                  <a:pt x="856487" y="271780"/>
                </a:moveTo>
                <a:lnTo>
                  <a:pt x="794003" y="201930"/>
                </a:lnTo>
                <a:lnTo>
                  <a:pt x="817318" y="201930"/>
                </a:lnTo>
                <a:lnTo>
                  <a:pt x="870203" y="260350"/>
                </a:lnTo>
                <a:lnTo>
                  <a:pt x="856487" y="271780"/>
                </a:lnTo>
                <a:close/>
              </a:path>
              <a:path w="970915" h="901700">
                <a:moveTo>
                  <a:pt x="697992" y="372110"/>
                </a:moveTo>
                <a:lnTo>
                  <a:pt x="691896" y="372110"/>
                </a:lnTo>
                <a:lnTo>
                  <a:pt x="684276" y="370840"/>
                </a:lnTo>
                <a:lnTo>
                  <a:pt x="676656" y="370840"/>
                </a:lnTo>
                <a:lnTo>
                  <a:pt x="681228" y="334010"/>
                </a:lnTo>
                <a:lnTo>
                  <a:pt x="681228" y="297180"/>
                </a:lnTo>
                <a:lnTo>
                  <a:pt x="676656" y="260350"/>
                </a:lnTo>
                <a:lnTo>
                  <a:pt x="667512" y="224790"/>
                </a:lnTo>
                <a:lnTo>
                  <a:pt x="703691" y="224790"/>
                </a:lnTo>
                <a:lnTo>
                  <a:pt x="711875" y="233680"/>
                </a:lnTo>
                <a:lnTo>
                  <a:pt x="687324" y="233680"/>
                </a:lnTo>
                <a:lnTo>
                  <a:pt x="696492" y="267970"/>
                </a:lnTo>
                <a:lnTo>
                  <a:pt x="701230" y="302260"/>
                </a:lnTo>
                <a:lnTo>
                  <a:pt x="701683" y="336550"/>
                </a:lnTo>
                <a:lnTo>
                  <a:pt x="697992" y="372110"/>
                </a:lnTo>
                <a:close/>
              </a:path>
              <a:path w="970915" h="901700">
                <a:moveTo>
                  <a:pt x="745235" y="368300"/>
                </a:moveTo>
                <a:lnTo>
                  <a:pt x="740664" y="363220"/>
                </a:lnTo>
                <a:lnTo>
                  <a:pt x="734567" y="360680"/>
                </a:lnTo>
                <a:lnTo>
                  <a:pt x="728471" y="355600"/>
                </a:lnTo>
                <a:lnTo>
                  <a:pt x="744283" y="341630"/>
                </a:lnTo>
                <a:lnTo>
                  <a:pt x="750117" y="336550"/>
                </a:lnTo>
                <a:lnTo>
                  <a:pt x="754380" y="332740"/>
                </a:lnTo>
                <a:lnTo>
                  <a:pt x="759809" y="327660"/>
                </a:lnTo>
                <a:lnTo>
                  <a:pt x="762381" y="321310"/>
                </a:lnTo>
                <a:lnTo>
                  <a:pt x="762095" y="316230"/>
                </a:lnTo>
                <a:lnTo>
                  <a:pt x="758951" y="309880"/>
                </a:lnTo>
                <a:lnTo>
                  <a:pt x="687324" y="233680"/>
                </a:lnTo>
                <a:lnTo>
                  <a:pt x="711875" y="233680"/>
                </a:lnTo>
                <a:lnTo>
                  <a:pt x="772667" y="299720"/>
                </a:lnTo>
                <a:lnTo>
                  <a:pt x="781026" y="311150"/>
                </a:lnTo>
                <a:lnTo>
                  <a:pt x="783526" y="322580"/>
                </a:lnTo>
                <a:lnTo>
                  <a:pt x="780597" y="332740"/>
                </a:lnTo>
                <a:lnTo>
                  <a:pt x="772667" y="344170"/>
                </a:lnTo>
                <a:lnTo>
                  <a:pt x="766667" y="349250"/>
                </a:lnTo>
                <a:lnTo>
                  <a:pt x="760094" y="354330"/>
                </a:lnTo>
                <a:lnTo>
                  <a:pt x="752951" y="360680"/>
                </a:lnTo>
                <a:lnTo>
                  <a:pt x="745235" y="368300"/>
                </a:lnTo>
                <a:close/>
              </a:path>
              <a:path w="970915" h="901700">
                <a:moveTo>
                  <a:pt x="544067" y="336550"/>
                </a:moveTo>
                <a:lnTo>
                  <a:pt x="531876" y="323850"/>
                </a:lnTo>
                <a:lnTo>
                  <a:pt x="560832" y="298450"/>
                </a:lnTo>
                <a:lnTo>
                  <a:pt x="528828" y="264160"/>
                </a:lnTo>
                <a:lnTo>
                  <a:pt x="542544" y="252730"/>
                </a:lnTo>
                <a:lnTo>
                  <a:pt x="574548" y="287020"/>
                </a:lnTo>
                <a:lnTo>
                  <a:pt x="598762" y="287020"/>
                </a:lnTo>
                <a:lnTo>
                  <a:pt x="585216" y="299720"/>
                </a:lnTo>
                <a:lnTo>
                  <a:pt x="598254" y="313690"/>
                </a:lnTo>
                <a:lnTo>
                  <a:pt x="569976" y="313690"/>
                </a:lnTo>
                <a:lnTo>
                  <a:pt x="544067" y="336550"/>
                </a:lnTo>
                <a:close/>
              </a:path>
              <a:path w="970915" h="901700">
                <a:moveTo>
                  <a:pt x="598762" y="287020"/>
                </a:moveTo>
                <a:lnTo>
                  <a:pt x="574548" y="287020"/>
                </a:lnTo>
                <a:lnTo>
                  <a:pt x="598932" y="264160"/>
                </a:lnTo>
                <a:lnTo>
                  <a:pt x="609600" y="276860"/>
                </a:lnTo>
                <a:lnTo>
                  <a:pt x="598762" y="287020"/>
                </a:lnTo>
                <a:close/>
              </a:path>
              <a:path w="970915" h="901700">
                <a:moveTo>
                  <a:pt x="657415" y="322580"/>
                </a:moveTo>
                <a:lnTo>
                  <a:pt x="606551" y="322580"/>
                </a:lnTo>
                <a:lnTo>
                  <a:pt x="608076" y="308610"/>
                </a:lnTo>
                <a:lnTo>
                  <a:pt x="620649" y="308610"/>
                </a:lnTo>
                <a:lnTo>
                  <a:pt x="645794" y="309880"/>
                </a:lnTo>
                <a:lnTo>
                  <a:pt x="658367" y="309880"/>
                </a:lnTo>
                <a:lnTo>
                  <a:pt x="657415" y="322580"/>
                </a:lnTo>
                <a:close/>
              </a:path>
              <a:path w="970915" h="901700">
                <a:moveTo>
                  <a:pt x="618744" y="410210"/>
                </a:moveTo>
                <a:lnTo>
                  <a:pt x="611124" y="407670"/>
                </a:lnTo>
                <a:lnTo>
                  <a:pt x="605028" y="405130"/>
                </a:lnTo>
                <a:lnTo>
                  <a:pt x="597408" y="401320"/>
                </a:lnTo>
                <a:lnTo>
                  <a:pt x="593979" y="378460"/>
                </a:lnTo>
                <a:lnTo>
                  <a:pt x="588264" y="355600"/>
                </a:lnTo>
                <a:lnTo>
                  <a:pt x="580263" y="334010"/>
                </a:lnTo>
                <a:lnTo>
                  <a:pt x="569976" y="313690"/>
                </a:lnTo>
                <a:lnTo>
                  <a:pt x="598254" y="313690"/>
                </a:lnTo>
                <a:lnTo>
                  <a:pt x="606551" y="322580"/>
                </a:lnTo>
                <a:lnTo>
                  <a:pt x="657415" y="322580"/>
                </a:lnTo>
                <a:lnTo>
                  <a:pt x="657225" y="325120"/>
                </a:lnTo>
                <a:lnTo>
                  <a:pt x="609600" y="325120"/>
                </a:lnTo>
                <a:lnTo>
                  <a:pt x="620979" y="337820"/>
                </a:lnTo>
                <a:lnTo>
                  <a:pt x="597408" y="337820"/>
                </a:lnTo>
                <a:lnTo>
                  <a:pt x="604813" y="356870"/>
                </a:lnTo>
                <a:lnTo>
                  <a:pt x="610933" y="375920"/>
                </a:lnTo>
                <a:lnTo>
                  <a:pt x="615624" y="393700"/>
                </a:lnTo>
                <a:lnTo>
                  <a:pt x="618744" y="410210"/>
                </a:lnTo>
                <a:close/>
              </a:path>
              <a:path w="970915" h="901700">
                <a:moveTo>
                  <a:pt x="457992" y="393700"/>
                </a:moveTo>
                <a:lnTo>
                  <a:pt x="434340" y="393700"/>
                </a:lnTo>
                <a:lnTo>
                  <a:pt x="507492" y="325120"/>
                </a:lnTo>
                <a:lnTo>
                  <a:pt x="519683" y="337820"/>
                </a:lnTo>
                <a:lnTo>
                  <a:pt x="457992" y="393700"/>
                </a:lnTo>
                <a:close/>
              </a:path>
              <a:path w="970915" h="901700">
                <a:moveTo>
                  <a:pt x="656844" y="330200"/>
                </a:moveTo>
                <a:lnTo>
                  <a:pt x="644533" y="327660"/>
                </a:lnTo>
                <a:lnTo>
                  <a:pt x="632650" y="326390"/>
                </a:lnTo>
                <a:lnTo>
                  <a:pt x="621053" y="326390"/>
                </a:lnTo>
                <a:lnTo>
                  <a:pt x="609600" y="325120"/>
                </a:lnTo>
                <a:lnTo>
                  <a:pt x="657225" y="325120"/>
                </a:lnTo>
                <a:lnTo>
                  <a:pt x="656844" y="330200"/>
                </a:lnTo>
                <a:close/>
              </a:path>
              <a:path w="970915" h="901700">
                <a:moveTo>
                  <a:pt x="682751" y="431800"/>
                </a:moveTo>
                <a:lnTo>
                  <a:pt x="597408" y="337820"/>
                </a:lnTo>
                <a:lnTo>
                  <a:pt x="620979" y="337820"/>
                </a:lnTo>
                <a:lnTo>
                  <a:pt x="694944" y="420370"/>
                </a:lnTo>
                <a:lnTo>
                  <a:pt x="682751" y="431800"/>
                </a:lnTo>
                <a:close/>
              </a:path>
              <a:path w="970915" h="901700">
                <a:moveTo>
                  <a:pt x="361187" y="482600"/>
                </a:moveTo>
                <a:lnTo>
                  <a:pt x="350519" y="469900"/>
                </a:lnTo>
                <a:lnTo>
                  <a:pt x="420624" y="406400"/>
                </a:lnTo>
                <a:lnTo>
                  <a:pt x="416671" y="400050"/>
                </a:lnTo>
                <a:lnTo>
                  <a:pt x="411861" y="392430"/>
                </a:lnTo>
                <a:lnTo>
                  <a:pt x="406479" y="386080"/>
                </a:lnTo>
                <a:lnTo>
                  <a:pt x="400812" y="378460"/>
                </a:lnTo>
                <a:lnTo>
                  <a:pt x="413003" y="368300"/>
                </a:lnTo>
                <a:lnTo>
                  <a:pt x="419338" y="374650"/>
                </a:lnTo>
                <a:lnTo>
                  <a:pt x="424815" y="381000"/>
                </a:lnTo>
                <a:lnTo>
                  <a:pt x="429720" y="387350"/>
                </a:lnTo>
                <a:lnTo>
                  <a:pt x="434340" y="393700"/>
                </a:lnTo>
                <a:lnTo>
                  <a:pt x="457992" y="393700"/>
                </a:lnTo>
                <a:lnTo>
                  <a:pt x="449580" y="401320"/>
                </a:lnTo>
                <a:lnTo>
                  <a:pt x="478202" y="405130"/>
                </a:lnTo>
                <a:lnTo>
                  <a:pt x="569976" y="405130"/>
                </a:lnTo>
                <a:lnTo>
                  <a:pt x="537376" y="415290"/>
                </a:lnTo>
                <a:lnTo>
                  <a:pt x="531057" y="416560"/>
                </a:lnTo>
                <a:lnTo>
                  <a:pt x="445008" y="416560"/>
                </a:lnTo>
                <a:lnTo>
                  <a:pt x="446518" y="421640"/>
                </a:lnTo>
                <a:lnTo>
                  <a:pt x="428244" y="421640"/>
                </a:lnTo>
                <a:lnTo>
                  <a:pt x="361187" y="482600"/>
                </a:lnTo>
                <a:close/>
              </a:path>
              <a:path w="970915" h="901700">
                <a:moveTo>
                  <a:pt x="569976" y="405130"/>
                </a:moveTo>
                <a:lnTo>
                  <a:pt x="478202" y="405130"/>
                </a:lnTo>
                <a:lnTo>
                  <a:pt x="507111" y="403860"/>
                </a:lnTo>
                <a:lnTo>
                  <a:pt x="536591" y="396240"/>
                </a:lnTo>
                <a:lnTo>
                  <a:pt x="566928" y="382270"/>
                </a:lnTo>
                <a:lnTo>
                  <a:pt x="566928" y="389890"/>
                </a:lnTo>
                <a:lnTo>
                  <a:pt x="568451" y="394970"/>
                </a:lnTo>
                <a:lnTo>
                  <a:pt x="569976" y="405130"/>
                </a:lnTo>
                <a:close/>
              </a:path>
              <a:path w="970915" h="901700">
                <a:moveTo>
                  <a:pt x="505777" y="421640"/>
                </a:moveTo>
                <a:lnTo>
                  <a:pt x="475035" y="421640"/>
                </a:lnTo>
                <a:lnTo>
                  <a:pt x="445008" y="416560"/>
                </a:lnTo>
                <a:lnTo>
                  <a:pt x="531057" y="416560"/>
                </a:lnTo>
                <a:lnTo>
                  <a:pt x="505777" y="421640"/>
                </a:lnTo>
                <a:close/>
              </a:path>
              <a:path w="970915" h="901700">
                <a:moveTo>
                  <a:pt x="420624" y="543560"/>
                </a:moveTo>
                <a:lnTo>
                  <a:pt x="408432" y="538480"/>
                </a:lnTo>
                <a:lnTo>
                  <a:pt x="400812" y="537210"/>
                </a:lnTo>
                <a:lnTo>
                  <a:pt x="417957" y="502920"/>
                </a:lnTo>
                <a:lnTo>
                  <a:pt x="428244" y="472440"/>
                </a:lnTo>
                <a:lnTo>
                  <a:pt x="431673" y="444500"/>
                </a:lnTo>
                <a:lnTo>
                  <a:pt x="428244" y="421640"/>
                </a:lnTo>
                <a:lnTo>
                  <a:pt x="446518" y="421640"/>
                </a:lnTo>
                <a:lnTo>
                  <a:pt x="447651" y="425450"/>
                </a:lnTo>
                <a:lnTo>
                  <a:pt x="449008" y="434340"/>
                </a:lnTo>
                <a:lnTo>
                  <a:pt x="449446" y="443230"/>
                </a:lnTo>
                <a:lnTo>
                  <a:pt x="449580" y="453390"/>
                </a:lnTo>
                <a:lnTo>
                  <a:pt x="492658" y="453390"/>
                </a:lnTo>
                <a:lnTo>
                  <a:pt x="493776" y="467360"/>
                </a:lnTo>
                <a:lnTo>
                  <a:pt x="483203" y="467360"/>
                </a:lnTo>
                <a:lnTo>
                  <a:pt x="472059" y="468630"/>
                </a:lnTo>
                <a:lnTo>
                  <a:pt x="460343" y="468630"/>
                </a:lnTo>
                <a:lnTo>
                  <a:pt x="448056" y="469900"/>
                </a:lnTo>
                <a:lnTo>
                  <a:pt x="443769" y="486410"/>
                </a:lnTo>
                <a:lnTo>
                  <a:pt x="437769" y="504190"/>
                </a:lnTo>
                <a:lnTo>
                  <a:pt x="430054" y="523240"/>
                </a:lnTo>
                <a:lnTo>
                  <a:pt x="420624" y="543560"/>
                </a:lnTo>
                <a:close/>
              </a:path>
              <a:path w="970915" h="901700">
                <a:moveTo>
                  <a:pt x="614171" y="452120"/>
                </a:moveTo>
                <a:lnTo>
                  <a:pt x="569595" y="444500"/>
                </a:lnTo>
                <a:lnTo>
                  <a:pt x="554735" y="443230"/>
                </a:lnTo>
                <a:lnTo>
                  <a:pt x="557783" y="426720"/>
                </a:lnTo>
                <a:lnTo>
                  <a:pt x="587502" y="429260"/>
                </a:lnTo>
                <a:lnTo>
                  <a:pt x="602361" y="431800"/>
                </a:lnTo>
                <a:lnTo>
                  <a:pt x="617219" y="433070"/>
                </a:lnTo>
                <a:lnTo>
                  <a:pt x="614171" y="452120"/>
                </a:lnTo>
                <a:close/>
              </a:path>
              <a:path w="970915" h="901700">
                <a:moveTo>
                  <a:pt x="492658" y="453390"/>
                </a:moveTo>
                <a:lnTo>
                  <a:pt x="449580" y="453390"/>
                </a:lnTo>
                <a:lnTo>
                  <a:pt x="492251" y="448310"/>
                </a:lnTo>
                <a:lnTo>
                  <a:pt x="492658" y="453390"/>
                </a:lnTo>
                <a:close/>
              </a:path>
              <a:path w="970915" h="901700">
                <a:moveTo>
                  <a:pt x="544914" y="546100"/>
                </a:moveTo>
                <a:lnTo>
                  <a:pt x="521208" y="546100"/>
                </a:lnTo>
                <a:lnTo>
                  <a:pt x="527303" y="541020"/>
                </a:lnTo>
                <a:lnTo>
                  <a:pt x="560832" y="509270"/>
                </a:lnTo>
                <a:lnTo>
                  <a:pt x="566928" y="504190"/>
                </a:lnTo>
                <a:lnTo>
                  <a:pt x="569976" y="496570"/>
                </a:lnTo>
                <a:lnTo>
                  <a:pt x="565403" y="490220"/>
                </a:lnTo>
                <a:lnTo>
                  <a:pt x="562546" y="483870"/>
                </a:lnTo>
                <a:lnTo>
                  <a:pt x="558546" y="477520"/>
                </a:lnTo>
                <a:lnTo>
                  <a:pt x="553402" y="469900"/>
                </a:lnTo>
                <a:lnTo>
                  <a:pt x="547116" y="461010"/>
                </a:lnTo>
                <a:lnTo>
                  <a:pt x="551687" y="459740"/>
                </a:lnTo>
                <a:lnTo>
                  <a:pt x="557783" y="458470"/>
                </a:lnTo>
                <a:lnTo>
                  <a:pt x="565403" y="454660"/>
                </a:lnTo>
                <a:lnTo>
                  <a:pt x="571666" y="464820"/>
                </a:lnTo>
                <a:lnTo>
                  <a:pt x="580191" y="478790"/>
                </a:lnTo>
                <a:lnTo>
                  <a:pt x="582167" y="482600"/>
                </a:lnTo>
                <a:lnTo>
                  <a:pt x="585906" y="492760"/>
                </a:lnTo>
                <a:lnTo>
                  <a:pt x="585787" y="501650"/>
                </a:lnTo>
                <a:lnTo>
                  <a:pt x="581953" y="510540"/>
                </a:lnTo>
                <a:lnTo>
                  <a:pt x="574548" y="519430"/>
                </a:lnTo>
                <a:lnTo>
                  <a:pt x="544914" y="546100"/>
                </a:lnTo>
                <a:close/>
              </a:path>
              <a:path w="970915" h="901700">
                <a:moveTo>
                  <a:pt x="531876" y="495300"/>
                </a:moveTo>
                <a:lnTo>
                  <a:pt x="510159" y="492760"/>
                </a:lnTo>
                <a:lnTo>
                  <a:pt x="486156" y="492760"/>
                </a:lnTo>
                <a:lnTo>
                  <a:pt x="487680" y="477520"/>
                </a:lnTo>
                <a:lnTo>
                  <a:pt x="499110" y="477520"/>
                </a:lnTo>
                <a:lnTo>
                  <a:pt x="510540" y="476250"/>
                </a:lnTo>
                <a:lnTo>
                  <a:pt x="533400" y="476250"/>
                </a:lnTo>
                <a:lnTo>
                  <a:pt x="531876" y="495300"/>
                </a:lnTo>
                <a:close/>
              </a:path>
              <a:path w="970915" h="901700">
                <a:moveTo>
                  <a:pt x="243840" y="668020"/>
                </a:moveTo>
                <a:lnTo>
                  <a:pt x="178308" y="598170"/>
                </a:lnTo>
                <a:lnTo>
                  <a:pt x="298703" y="488950"/>
                </a:lnTo>
                <a:lnTo>
                  <a:pt x="319277" y="511810"/>
                </a:lnTo>
                <a:lnTo>
                  <a:pt x="295656" y="511810"/>
                </a:lnTo>
                <a:lnTo>
                  <a:pt x="202692" y="598170"/>
                </a:lnTo>
                <a:lnTo>
                  <a:pt x="216408" y="613410"/>
                </a:lnTo>
                <a:lnTo>
                  <a:pt x="236834" y="613410"/>
                </a:lnTo>
                <a:lnTo>
                  <a:pt x="225551" y="623570"/>
                </a:lnTo>
                <a:lnTo>
                  <a:pt x="240792" y="638810"/>
                </a:lnTo>
                <a:lnTo>
                  <a:pt x="265131" y="638810"/>
                </a:lnTo>
                <a:lnTo>
                  <a:pt x="251460" y="651510"/>
                </a:lnTo>
                <a:lnTo>
                  <a:pt x="256032" y="657860"/>
                </a:lnTo>
                <a:lnTo>
                  <a:pt x="243840" y="668020"/>
                </a:lnTo>
                <a:close/>
              </a:path>
              <a:path w="970915" h="901700">
                <a:moveTo>
                  <a:pt x="515874" y="563880"/>
                </a:moveTo>
                <a:lnTo>
                  <a:pt x="505587" y="560070"/>
                </a:lnTo>
                <a:lnTo>
                  <a:pt x="495300" y="552450"/>
                </a:lnTo>
                <a:lnTo>
                  <a:pt x="460248" y="514350"/>
                </a:lnTo>
                <a:lnTo>
                  <a:pt x="473964" y="502920"/>
                </a:lnTo>
                <a:lnTo>
                  <a:pt x="507492" y="538480"/>
                </a:lnTo>
                <a:lnTo>
                  <a:pt x="513587" y="546100"/>
                </a:lnTo>
                <a:lnTo>
                  <a:pt x="544914" y="546100"/>
                </a:lnTo>
                <a:lnTo>
                  <a:pt x="536448" y="553720"/>
                </a:lnTo>
                <a:lnTo>
                  <a:pt x="526161" y="561340"/>
                </a:lnTo>
                <a:lnTo>
                  <a:pt x="515874" y="563880"/>
                </a:lnTo>
                <a:close/>
              </a:path>
              <a:path w="970915" h="901700">
                <a:moveTo>
                  <a:pt x="236834" y="613410"/>
                </a:moveTo>
                <a:lnTo>
                  <a:pt x="216408" y="613410"/>
                </a:lnTo>
                <a:lnTo>
                  <a:pt x="309371" y="528320"/>
                </a:lnTo>
                <a:lnTo>
                  <a:pt x="295656" y="511810"/>
                </a:lnTo>
                <a:lnTo>
                  <a:pt x="319277" y="511810"/>
                </a:lnTo>
                <a:lnTo>
                  <a:pt x="343281" y="538480"/>
                </a:lnTo>
                <a:lnTo>
                  <a:pt x="320040" y="538480"/>
                </a:lnTo>
                <a:lnTo>
                  <a:pt x="236834" y="613410"/>
                </a:lnTo>
                <a:close/>
              </a:path>
              <a:path w="970915" h="901700">
                <a:moveTo>
                  <a:pt x="460248" y="598170"/>
                </a:moveTo>
                <a:lnTo>
                  <a:pt x="456271" y="584200"/>
                </a:lnTo>
                <a:lnTo>
                  <a:pt x="451294" y="568960"/>
                </a:lnTo>
                <a:lnTo>
                  <a:pt x="445460" y="554990"/>
                </a:lnTo>
                <a:lnTo>
                  <a:pt x="438912" y="541020"/>
                </a:lnTo>
                <a:lnTo>
                  <a:pt x="455676" y="533400"/>
                </a:lnTo>
                <a:lnTo>
                  <a:pt x="472821" y="575310"/>
                </a:lnTo>
                <a:lnTo>
                  <a:pt x="478535" y="590550"/>
                </a:lnTo>
                <a:lnTo>
                  <a:pt x="472440" y="594360"/>
                </a:lnTo>
                <a:lnTo>
                  <a:pt x="467867" y="595630"/>
                </a:lnTo>
                <a:lnTo>
                  <a:pt x="460248" y="598170"/>
                </a:lnTo>
                <a:close/>
              </a:path>
              <a:path w="970915" h="901700">
                <a:moveTo>
                  <a:pt x="265131" y="638810"/>
                </a:moveTo>
                <a:lnTo>
                  <a:pt x="240792" y="638810"/>
                </a:lnTo>
                <a:lnTo>
                  <a:pt x="333756" y="553720"/>
                </a:lnTo>
                <a:lnTo>
                  <a:pt x="320040" y="538480"/>
                </a:lnTo>
                <a:lnTo>
                  <a:pt x="343281" y="538480"/>
                </a:lnTo>
                <a:lnTo>
                  <a:pt x="362712" y="560070"/>
                </a:lnTo>
                <a:lnTo>
                  <a:pt x="357293" y="565150"/>
                </a:lnTo>
                <a:lnTo>
                  <a:pt x="344424" y="565150"/>
                </a:lnTo>
                <a:lnTo>
                  <a:pt x="265131" y="638810"/>
                </a:lnTo>
                <a:close/>
              </a:path>
              <a:path w="970915" h="901700">
                <a:moveTo>
                  <a:pt x="394716" y="693420"/>
                </a:moveTo>
                <a:lnTo>
                  <a:pt x="320040" y="612140"/>
                </a:lnTo>
                <a:lnTo>
                  <a:pt x="387096" y="551180"/>
                </a:lnTo>
                <a:lnTo>
                  <a:pt x="408098" y="574040"/>
                </a:lnTo>
                <a:lnTo>
                  <a:pt x="385571" y="574040"/>
                </a:lnTo>
                <a:lnTo>
                  <a:pt x="342900" y="612140"/>
                </a:lnTo>
                <a:lnTo>
                  <a:pt x="361187" y="632460"/>
                </a:lnTo>
                <a:lnTo>
                  <a:pt x="381711" y="632460"/>
                </a:lnTo>
                <a:lnTo>
                  <a:pt x="370332" y="642620"/>
                </a:lnTo>
                <a:lnTo>
                  <a:pt x="388619" y="661670"/>
                </a:lnTo>
                <a:lnTo>
                  <a:pt x="412089" y="661670"/>
                </a:lnTo>
                <a:lnTo>
                  <a:pt x="399287" y="673100"/>
                </a:lnTo>
                <a:lnTo>
                  <a:pt x="406908" y="681990"/>
                </a:lnTo>
                <a:lnTo>
                  <a:pt x="394716" y="693420"/>
                </a:lnTo>
                <a:close/>
              </a:path>
              <a:path w="970915" h="901700">
                <a:moveTo>
                  <a:pt x="350519" y="571500"/>
                </a:moveTo>
                <a:lnTo>
                  <a:pt x="344424" y="565150"/>
                </a:lnTo>
                <a:lnTo>
                  <a:pt x="357293" y="565150"/>
                </a:lnTo>
                <a:lnTo>
                  <a:pt x="350519" y="571500"/>
                </a:lnTo>
                <a:close/>
              </a:path>
              <a:path w="970915" h="901700">
                <a:moveTo>
                  <a:pt x="381711" y="632460"/>
                </a:moveTo>
                <a:lnTo>
                  <a:pt x="361187" y="632460"/>
                </a:lnTo>
                <a:lnTo>
                  <a:pt x="403860" y="594360"/>
                </a:lnTo>
                <a:lnTo>
                  <a:pt x="385571" y="574040"/>
                </a:lnTo>
                <a:lnTo>
                  <a:pt x="408098" y="574040"/>
                </a:lnTo>
                <a:lnTo>
                  <a:pt x="436102" y="604520"/>
                </a:lnTo>
                <a:lnTo>
                  <a:pt x="413003" y="604520"/>
                </a:lnTo>
                <a:lnTo>
                  <a:pt x="381711" y="632460"/>
                </a:lnTo>
                <a:close/>
              </a:path>
              <a:path w="970915" h="901700">
                <a:moveTo>
                  <a:pt x="412089" y="661670"/>
                </a:moveTo>
                <a:lnTo>
                  <a:pt x="388619" y="661670"/>
                </a:lnTo>
                <a:lnTo>
                  <a:pt x="431292" y="623570"/>
                </a:lnTo>
                <a:lnTo>
                  <a:pt x="413003" y="604520"/>
                </a:lnTo>
                <a:lnTo>
                  <a:pt x="436102" y="604520"/>
                </a:lnTo>
                <a:lnTo>
                  <a:pt x="461771" y="632460"/>
                </a:lnTo>
                <a:lnTo>
                  <a:pt x="458723" y="635000"/>
                </a:lnTo>
                <a:lnTo>
                  <a:pt x="441960" y="635000"/>
                </a:lnTo>
                <a:lnTo>
                  <a:pt x="412089" y="661670"/>
                </a:lnTo>
                <a:close/>
              </a:path>
              <a:path w="970915" h="901700">
                <a:moveTo>
                  <a:pt x="307848" y="772160"/>
                </a:moveTo>
                <a:lnTo>
                  <a:pt x="234696" y="690880"/>
                </a:lnTo>
                <a:lnTo>
                  <a:pt x="301751" y="629920"/>
                </a:lnTo>
                <a:lnTo>
                  <a:pt x="321182" y="651510"/>
                </a:lnTo>
                <a:lnTo>
                  <a:pt x="298703" y="651510"/>
                </a:lnTo>
                <a:lnTo>
                  <a:pt x="257556" y="690880"/>
                </a:lnTo>
                <a:lnTo>
                  <a:pt x="275844" y="709930"/>
                </a:lnTo>
                <a:lnTo>
                  <a:pt x="295960" y="709930"/>
                </a:lnTo>
                <a:lnTo>
                  <a:pt x="284987" y="720090"/>
                </a:lnTo>
                <a:lnTo>
                  <a:pt x="303276" y="740410"/>
                </a:lnTo>
                <a:lnTo>
                  <a:pt x="325221" y="740410"/>
                </a:lnTo>
                <a:lnTo>
                  <a:pt x="312419" y="751840"/>
                </a:lnTo>
                <a:lnTo>
                  <a:pt x="321564" y="759460"/>
                </a:lnTo>
                <a:lnTo>
                  <a:pt x="307848" y="772160"/>
                </a:lnTo>
                <a:close/>
              </a:path>
              <a:path w="970915" h="901700">
                <a:moveTo>
                  <a:pt x="449580" y="642620"/>
                </a:moveTo>
                <a:lnTo>
                  <a:pt x="441960" y="635000"/>
                </a:lnTo>
                <a:lnTo>
                  <a:pt x="458723" y="635000"/>
                </a:lnTo>
                <a:lnTo>
                  <a:pt x="449580" y="642620"/>
                </a:lnTo>
                <a:close/>
              </a:path>
              <a:path w="970915" h="901700">
                <a:moveTo>
                  <a:pt x="131024" y="695960"/>
                </a:moveTo>
                <a:lnTo>
                  <a:pt x="106680" y="695960"/>
                </a:lnTo>
                <a:lnTo>
                  <a:pt x="160019" y="647700"/>
                </a:lnTo>
                <a:lnTo>
                  <a:pt x="170687" y="659130"/>
                </a:lnTo>
                <a:lnTo>
                  <a:pt x="131024" y="695960"/>
                </a:lnTo>
                <a:close/>
              </a:path>
              <a:path w="970915" h="901700">
                <a:moveTo>
                  <a:pt x="295960" y="709930"/>
                </a:moveTo>
                <a:lnTo>
                  <a:pt x="275844" y="709930"/>
                </a:lnTo>
                <a:lnTo>
                  <a:pt x="316992" y="671830"/>
                </a:lnTo>
                <a:lnTo>
                  <a:pt x="298703" y="651510"/>
                </a:lnTo>
                <a:lnTo>
                  <a:pt x="321182" y="651510"/>
                </a:lnTo>
                <a:lnTo>
                  <a:pt x="348614" y="681990"/>
                </a:lnTo>
                <a:lnTo>
                  <a:pt x="326135" y="681990"/>
                </a:lnTo>
                <a:lnTo>
                  <a:pt x="295960" y="709930"/>
                </a:lnTo>
                <a:close/>
              </a:path>
              <a:path w="970915" h="901700">
                <a:moveTo>
                  <a:pt x="222503" y="849630"/>
                </a:moveTo>
                <a:lnTo>
                  <a:pt x="70103" y="683260"/>
                </a:lnTo>
                <a:lnTo>
                  <a:pt x="83819" y="671830"/>
                </a:lnTo>
                <a:lnTo>
                  <a:pt x="106680" y="695960"/>
                </a:lnTo>
                <a:lnTo>
                  <a:pt x="131024" y="695960"/>
                </a:lnTo>
                <a:lnTo>
                  <a:pt x="117348" y="708660"/>
                </a:lnTo>
                <a:lnTo>
                  <a:pt x="149351" y="741680"/>
                </a:lnTo>
                <a:lnTo>
                  <a:pt x="172952" y="741680"/>
                </a:lnTo>
                <a:lnTo>
                  <a:pt x="160019" y="753110"/>
                </a:lnTo>
                <a:lnTo>
                  <a:pt x="192024" y="788670"/>
                </a:lnTo>
                <a:lnTo>
                  <a:pt x="216117" y="788670"/>
                </a:lnTo>
                <a:lnTo>
                  <a:pt x="202692" y="801370"/>
                </a:lnTo>
                <a:lnTo>
                  <a:pt x="236219" y="838200"/>
                </a:lnTo>
                <a:lnTo>
                  <a:pt x="222503" y="849630"/>
                </a:lnTo>
                <a:close/>
              </a:path>
              <a:path w="970915" h="901700">
                <a:moveTo>
                  <a:pt x="325221" y="740410"/>
                </a:moveTo>
                <a:lnTo>
                  <a:pt x="303276" y="740410"/>
                </a:lnTo>
                <a:lnTo>
                  <a:pt x="344424" y="702310"/>
                </a:lnTo>
                <a:lnTo>
                  <a:pt x="326135" y="681990"/>
                </a:lnTo>
                <a:lnTo>
                  <a:pt x="348614" y="681990"/>
                </a:lnTo>
                <a:lnTo>
                  <a:pt x="374903" y="711200"/>
                </a:lnTo>
                <a:lnTo>
                  <a:pt x="371855" y="713740"/>
                </a:lnTo>
                <a:lnTo>
                  <a:pt x="355092" y="713740"/>
                </a:lnTo>
                <a:lnTo>
                  <a:pt x="325221" y="740410"/>
                </a:lnTo>
                <a:close/>
              </a:path>
              <a:path w="970915" h="901700">
                <a:moveTo>
                  <a:pt x="172952" y="741680"/>
                </a:moveTo>
                <a:lnTo>
                  <a:pt x="149351" y="741680"/>
                </a:lnTo>
                <a:lnTo>
                  <a:pt x="199644" y="695960"/>
                </a:lnTo>
                <a:lnTo>
                  <a:pt x="210312" y="708660"/>
                </a:lnTo>
                <a:lnTo>
                  <a:pt x="172952" y="741680"/>
                </a:lnTo>
                <a:close/>
              </a:path>
              <a:path w="970915" h="901700">
                <a:moveTo>
                  <a:pt x="10667" y="805180"/>
                </a:moveTo>
                <a:lnTo>
                  <a:pt x="0" y="793750"/>
                </a:lnTo>
                <a:lnTo>
                  <a:pt x="51816" y="744220"/>
                </a:lnTo>
                <a:lnTo>
                  <a:pt x="30480" y="720090"/>
                </a:lnTo>
                <a:lnTo>
                  <a:pt x="44196" y="708660"/>
                </a:lnTo>
                <a:lnTo>
                  <a:pt x="89916" y="758190"/>
                </a:lnTo>
                <a:lnTo>
                  <a:pt x="64008" y="758190"/>
                </a:lnTo>
                <a:lnTo>
                  <a:pt x="10667" y="805180"/>
                </a:lnTo>
                <a:close/>
              </a:path>
              <a:path w="970915" h="901700">
                <a:moveTo>
                  <a:pt x="362712" y="721360"/>
                </a:moveTo>
                <a:lnTo>
                  <a:pt x="355092" y="713740"/>
                </a:lnTo>
                <a:lnTo>
                  <a:pt x="371855" y="713740"/>
                </a:lnTo>
                <a:lnTo>
                  <a:pt x="362712" y="721360"/>
                </a:lnTo>
                <a:close/>
              </a:path>
              <a:path w="970915" h="901700">
                <a:moveTo>
                  <a:pt x="216117" y="788670"/>
                </a:moveTo>
                <a:lnTo>
                  <a:pt x="192024" y="788670"/>
                </a:lnTo>
                <a:lnTo>
                  <a:pt x="248412" y="735330"/>
                </a:lnTo>
                <a:lnTo>
                  <a:pt x="259080" y="748030"/>
                </a:lnTo>
                <a:lnTo>
                  <a:pt x="216117" y="788670"/>
                </a:lnTo>
                <a:close/>
              </a:path>
              <a:path w="970915" h="901700">
                <a:moveTo>
                  <a:pt x="54864" y="849630"/>
                </a:moveTo>
                <a:lnTo>
                  <a:pt x="44196" y="838200"/>
                </a:lnTo>
                <a:lnTo>
                  <a:pt x="94487" y="791210"/>
                </a:lnTo>
                <a:lnTo>
                  <a:pt x="64008" y="758190"/>
                </a:lnTo>
                <a:lnTo>
                  <a:pt x="89916" y="758190"/>
                </a:lnTo>
                <a:lnTo>
                  <a:pt x="132119" y="803910"/>
                </a:lnTo>
                <a:lnTo>
                  <a:pt x="105156" y="803910"/>
                </a:lnTo>
                <a:lnTo>
                  <a:pt x="54864" y="849630"/>
                </a:lnTo>
                <a:close/>
              </a:path>
              <a:path w="970915" h="901700">
                <a:moveTo>
                  <a:pt x="91440" y="901700"/>
                </a:moveTo>
                <a:lnTo>
                  <a:pt x="80771" y="889000"/>
                </a:lnTo>
                <a:lnTo>
                  <a:pt x="137160" y="838200"/>
                </a:lnTo>
                <a:lnTo>
                  <a:pt x="105156" y="803910"/>
                </a:lnTo>
                <a:lnTo>
                  <a:pt x="132119" y="803910"/>
                </a:lnTo>
                <a:lnTo>
                  <a:pt x="174322" y="849630"/>
                </a:lnTo>
                <a:lnTo>
                  <a:pt x="147828" y="849630"/>
                </a:lnTo>
                <a:lnTo>
                  <a:pt x="91440" y="901700"/>
                </a:lnTo>
                <a:close/>
              </a:path>
              <a:path w="970915" h="901700">
                <a:moveTo>
                  <a:pt x="182880" y="887730"/>
                </a:moveTo>
                <a:lnTo>
                  <a:pt x="147828" y="849630"/>
                </a:lnTo>
                <a:lnTo>
                  <a:pt x="174322" y="849630"/>
                </a:lnTo>
                <a:lnTo>
                  <a:pt x="196596" y="873760"/>
                </a:lnTo>
                <a:lnTo>
                  <a:pt x="182880" y="887730"/>
                </a:lnTo>
                <a:close/>
              </a:path>
            </a:pathLst>
          </a:custGeom>
          <a:solidFill>
            <a:srgbClr val="000000"/>
          </a:solidFill>
        </p:spPr>
        <p:txBody>
          <a:bodyPr wrap="square" lIns="0" tIns="0" rIns="0" bIns="0" rtlCol="0"/>
          <a:p/>
        </p:txBody>
      </p:sp>
      <p:sp>
        <p:nvSpPr>
          <p:cNvPr id="30" name="object 13"/>
          <p:cNvSpPr/>
          <p:nvPr/>
        </p:nvSpPr>
        <p:spPr>
          <a:xfrm>
            <a:off x="7615555" y="2276855"/>
            <a:ext cx="1134110" cy="1085215"/>
          </a:xfrm>
          <a:custGeom>
            <a:avLst/>
            <a:gdLst/>
            <a:ahLst/>
            <a:cxnLst/>
            <a:rect l="l" t="t" r="r" b="b"/>
            <a:pathLst>
              <a:path w="1134109" h="1085214">
                <a:moveTo>
                  <a:pt x="266700" y="1085088"/>
                </a:moveTo>
                <a:lnTo>
                  <a:pt x="0" y="794004"/>
                </a:lnTo>
                <a:lnTo>
                  <a:pt x="867155" y="0"/>
                </a:lnTo>
                <a:lnTo>
                  <a:pt x="1133855" y="291084"/>
                </a:lnTo>
                <a:lnTo>
                  <a:pt x="266700" y="1085088"/>
                </a:lnTo>
                <a:close/>
              </a:path>
            </a:pathLst>
          </a:custGeom>
          <a:solidFill>
            <a:srgbClr val="B8CDE4"/>
          </a:solidFill>
        </p:spPr>
        <p:txBody>
          <a:bodyPr wrap="square" lIns="0" tIns="0" rIns="0" bIns="0" rtlCol="0"/>
          <a:p/>
        </p:txBody>
      </p:sp>
      <p:sp>
        <p:nvSpPr>
          <p:cNvPr id="31" name="object 14"/>
          <p:cNvSpPr/>
          <p:nvPr/>
        </p:nvSpPr>
        <p:spPr>
          <a:xfrm>
            <a:off x="7786243" y="2446019"/>
            <a:ext cx="791210" cy="764540"/>
          </a:xfrm>
          <a:custGeom>
            <a:avLst/>
            <a:gdLst/>
            <a:ahLst/>
            <a:cxnLst/>
            <a:rect l="l" t="t" r="r" b="b"/>
            <a:pathLst>
              <a:path w="791209" h="764539">
                <a:moveTo>
                  <a:pt x="681228" y="180340"/>
                </a:moveTo>
                <a:lnTo>
                  <a:pt x="669035" y="170180"/>
                </a:lnTo>
                <a:lnTo>
                  <a:pt x="717803" y="111760"/>
                </a:lnTo>
                <a:lnTo>
                  <a:pt x="624839" y="11430"/>
                </a:lnTo>
                <a:lnTo>
                  <a:pt x="638555" y="0"/>
                </a:lnTo>
                <a:lnTo>
                  <a:pt x="728471" y="99060"/>
                </a:lnTo>
                <a:lnTo>
                  <a:pt x="751747" y="99060"/>
                </a:lnTo>
                <a:lnTo>
                  <a:pt x="740664" y="111760"/>
                </a:lnTo>
                <a:lnTo>
                  <a:pt x="753237" y="125730"/>
                </a:lnTo>
                <a:lnTo>
                  <a:pt x="728471" y="125730"/>
                </a:lnTo>
                <a:lnTo>
                  <a:pt x="681228" y="180340"/>
                </a:lnTo>
                <a:close/>
              </a:path>
              <a:path w="791209" h="764539">
                <a:moveTo>
                  <a:pt x="600455" y="80010"/>
                </a:moveTo>
                <a:lnTo>
                  <a:pt x="600455" y="63500"/>
                </a:lnTo>
                <a:lnTo>
                  <a:pt x="624458" y="60960"/>
                </a:lnTo>
                <a:lnTo>
                  <a:pt x="650748" y="60960"/>
                </a:lnTo>
                <a:lnTo>
                  <a:pt x="650748" y="78740"/>
                </a:lnTo>
                <a:lnTo>
                  <a:pt x="614743" y="78740"/>
                </a:lnTo>
                <a:lnTo>
                  <a:pt x="600455" y="80010"/>
                </a:lnTo>
                <a:close/>
              </a:path>
              <a:path w="791209" h="764539">
                <a:moveTo>
                  <a:pt x="751747" y="99060"/>
                </a:moveTo>
                <a:lnTo>
                  <a:pt x="728471" y="99060"/>
                </a:lnTo>
                <a:lnTo>
                  <a:pt x="752855" y="72390"/>
                </a:lnTo>
                <a:lnTo>
                  <a:pt x="765048" y="83820"/>
                </a:lnTo>
                <a:lnTo>
                  <a:pt x="751747" y="99060"/>
                </a:lnTo>
                <a:close/>
              </a:path>
              <a:path w="791209" h="764539">
                <a:moveTo>
                  <a:pt x="589787" y="140970"/>
                </a:moveTo>
                <a:lnTo>
                  <a:pt x="585192" y="128270"/>
                </a:lnTo>
                <a:lnTo>
                  <a:pt x="580453" y="115570"/>
                </a:lnTo>
                <a:lnTo>
                  <a:pt x="575428" y="104140"/>
                </a:lnTo>
                <a:lnTo>
                  <a:pt x="569975" y="93980"/>
                </a:lnTo>
                <a:lnTo>
                  <a:pt x="586739" y="86360"/>
                </a:lnTo>
                <a:lnTo>
                  <a:pt x="591311" y="97790"/>
                </a:lnTo>
                <a:lnTo>
                  <a:pt x="595883" y="110490"/>
                </a:lnTo>
                <a:lnTo>
                  <a:pt x="600456" y="121920"/>
                </a:lnTo>
                <a:lnTo>
                  <a:pt x="605028" y="134620"/>
                </a:lnTo>
                <a:lnTo>
                  <a:pt x="589787" y="140970"/>
                </a:lnTo>
                <a:close/>
              </a:path>
              <a:path w="791209" h="764539">
                <a:moveTo>
                  <a:pt x="566928" y="207010"/>
                </a:moveTo>
                <a:lnTo>
                  <a:pt x="556259" y="194310"/>
                </a:lnTo>
                <a:lnTo>
                  <a:pt x="585216" y="168910"/>
                </a:lnTo>
                <a:lnTo>
                  <a:pt x="524255" y="102870"/>
                </a:lnTo>
                <a:lnTo>
                  <a:pt x="536448" y="91440"/>
                </a:lnTo>
                <a:lnTo>
                  <a:pt x="597407" y="157480"/>
                </a:lnTo>
                <a:lnTo>
                  <a:pt x="619832" y="157480"/>
                </a:lnTo>
                <a:lnTo>
                  <a:pt x="608075" y="168910"/>
                </a:lnTo>
                <a:lnTo>
                  <a:pt x="620971" y="182880"/>
                </a:lnTo>
                <a:lnTo>
                  <a:pt x="592835" y="182880"/>
                </a:lnTo>
                <a:lnTo>
                  <a:pt x="566928" y="207010"/>
                </a:lnTo>
                <a:close/>
              </a:path>
              <a:path w="791209" h="764539">
                <a:moveTo>
                  <a:pt x="637032" y="127000"/>
                </a:moveTo>
                <a:lnTo>
                  <a:pt x="635507" y="110490"/>
                </a:lnTo>
                <a:lnTo>
                  <a:pt x="674084" y="106680"/>
                </a:lnTo>
                <a:lnTo>
                  <a:pt x="685800" y="106680"/>
                </a:lnTo>
                <a:lnTo>
                  <a:pt x="687323" y="123190"/>
                </a:lnTo>
                <a:lnTo>
                  <a:pt x="662749" y="125730"/>
                </a:lnTo>
                <a:lnTo>
                  <a:pt x="637032" y="127000"/>
                </a:lnTo>
                <a:close/>
              </a:path>
              <a:path w="791209" h="764539">
                <a:moveTo>
                  <a:pt x="778764" y="179070"/>
                </a:moveTo>
                <a:lnTo>
                  <a:pt x="728471" y="125730"/>
                </a:lnTo>
                <a:lnTo>
                  <a:pt x="753237" y="125730"/>
                </a:lnTo>
                <a:lnTo>
                  <a:pt x="790955" y="167640"/>
                </a:lnTo>
                <a:lnTo>
                  <a:pt x="778764" y="179070"/>
                </a:lnTo>
                <a:close/>
              </a:path>
              <a:path w="791209" h="764539">
                <a:moveTo>
                  <a:pt x="619832" y="157480"/>
                </a:moveTo>
                <a:lnTo>
                  <a:pt x="597407" y="157480"/>
                </a:lnTo>
                <a:lnTo>
                  <a:pt x="624839" y="132080"/>
                </a:lnTo>
                <a:lnTo>
                  <a:pt x="635507" y="142240"/>
                </a:lnTo>
                <a:lnTo>
                  <a:pt x="619832" y="157480"/>
                </a:lnTo>
                <a:close/>
              </a:path>
              <a:path w="791209" h="764539">
                <a:moveTo>
                  <a:pt x="559307" y="175260"/>
                </a:moveTo>
                <a:lnTo>
                  <a:pt x="546187" y="167640"/>
                </a:lnTo>
                <a:lnTo>
                  <a:pt x="534352" y="161290"/>
                </a:lnTo>
                <a:lnTo>
                  <a:pt x="523946" y="154940"/>
                </a:lnTo>
                <a:lnTo>
                  <a:pt x="515112" y="149860"/>
                </a:lnTo>
                <a:lnTo>
                  <a:pt x="521207" y="137160"/>
                </a:lnTo>
                <a:lnTo>
                  <a:pt x="531780" y="140970"/>
                </a:lnTo>
                <a:lnTo>
                  <a:pt x="542924" y="147320"/>
                </a:lnTo>
                <a:lnTo>
                  <a:pt x="554640" y="152400"/>
                </a:lnTo>
                <a:lnTo>
                  <a:pt x="566928" y="160020"/>
                </a:lnTo>
                <a:lnTo>
                  <a:pt x="559307" y="175260"/>
                </a:lnTo>
                <a:close/>
              </a:path>
              <a:path w="791209" h="764539">
                <a:moveTo>
                  <a:pt x="438912" y="269240"/>
                </a:moveTo>
                <a:lnTo>
                  <a:pt x="426719" y="256540"/>
                </a:lnTo>
                <a:lnTo>
                  <a:pt x="484632" y="205740"/>
                </a:lnTo>
                <a:lnTo>
                  <a:pt x="451103" y="170180"/>
                </a:lnTo>
                <a:lnTo>
                  <a:pt x="464819" y="157480"/>
                </a:lnTo>
                <a:lnTo>
                  <a:pt x="496823" y="193040"/>
                </a:lnTo>
                <a:lnTo>
                  <a:pt x="523359" y="193040"/>
                </a:lnTo>
                <a:lnTo>
                  <a:pt x="509016" y="205740"/>
                </a:lnTo>
                <a:lnTo>
                  <a:pt x="525091" y="223520"/>
                </a:lnTo>
                <a:lnTo>
                  <a:pt x="489203" y="223520"/>
                </a:lnTo>
                <a:lnTo>
                  <a:pt x="438912" y="269240"/>
                </a:lnTo>
                <a:close/>
              </a:path>
              <a:path w="791209" h="764539">
                <a:moveTo>
                  <a:pt x="523359" y="193040"/>
                </a:moveTo>
                <a:lnTo>
                  <a:pt x="496823" y="193040"/>
                </a:lnTo>
                <a:lnTo>
                  <a:pt x="521207" y="171450"/>
                </a:lnTo>
                <a:lnTo>
                  <a:pt x="533400" y="184150"/>
                </a:lnTo>
                <a:lnTo>
                  <a:pt x="523359" y="193040"/>
                </a:lnTo>
                <a:close/>
              </a:path>
              <a:path w="791209" h="764539">
                <a:moveTo>
                  <a:pt x="666691" y="185420"/>
                </a:moveTo>
                <a:lnTo>
                  <a:pt x="623316" y="185420"/>
                </a:lnTo>
                <a:lnTo>
                  <a:pt x="624839" y="172720"/>
                </a:lnTo>
                <a:lnTo>
                  <a:pt x="636865" y="173990"/>
                </a:lnTo>
                <a:lnTo>
                  <a:pt x="647890" y="173990"/>
                </a:lnTo>
                <a:lnTo>
                  <a:pt x="667512" y="176530"/>
                </a:lnTo>
                <a:lnTo>
                  <a:pt x="666691" y="185420"/>
                </a:lnTo>
                <a:close/>
              </a:path>
              <a:path w="791209" h="764539">
                <a:moveTo>
                  <a:pt x="630935" y="269240"/>
                </a:moveTo>
                <a:lnTo>
                  <a:pt x="624839" y="266700"/>
                </a:lnTo>
                <a:lnTo>
                  <a:pt x="620267" y="262890"/>
                </a:lnTo>
                <a:lnTo>
                  <a:pt x="614171" y="261620"/>
                </a:lnTo>
                <a:lnTo>
                  <a:pt x="611266" y="241300"/>
                </a:lnTo>
                <a:lnTo>
                  <a:pt x="606932" y="220980"/>
                </a:lnTo>
                <a:lnTo>
                  <a:pt x="600884" y="201930"/>
                </a:lnTo>
                <a:lnTo>
                  <a:pt x="592835" y="182880"/>
                </a:lnTo>
                <a:lnTo>
                  <a:pt x="620971" y="182880"/>
                </a:lnTo>
                <a:lnTo>
                  <a:pt x="623316" y="185420"/>
                </a:lnTo>
                <a:lnTo>
                  <a:pt x="666691" y="185420"/>
                </a:lnTo>
                <a:lnTo>
                  <a:pt x="666456" y="187960"/>
                </a:lnTo>
                <a:lnTo>
                  <a:pt x="624839" y="187960"/>
                </a:lnTo>
                <a:lnTo>
                  <a:pt x="637712" y="201930"/>
                </a:lnTo>
                <a:lnTo>
                  <a:pt x="614171" y="201930"/>
                </a:lnTo>
                <a:lnTo>
                  <a:pt x="621291" y="220980"/>
                </a:lnTo>
                <a:lnTo>
                  <a:pt x="626554" y="238760"/>
                </a:lnTo>
                <a:lnTo>
                  <a:pt x="629816" y="254000"/>
                </a:lnTo>
                <a:lnTo>
                  <a:pt x="630935" y="269240"/>
                </a:lnTo>
                <a:close/>
              </a:path>
              <a:path w="791209" h="764539">
                <a:moveTo>
                  <a:pt x="665987" y="193040"/>
                </a:moveTo>
                <a:lnTo>
                  <a:pt x="624839" y="187960"/>
                </a:lnTo>
                <a:lnTo>
                  <a:pt x="666456" y="187960"/>
                </a:lnTo>
                <a:lnTo>
                  <a:pt x="665987" y="193040"/>
                </a:lnTo>
                <a:close/>
              </a:path>
              <a:path w="791209" h="764539">
                <a:moveTo>
                  <a:pt x="678180" y="270510"/>
                </a:moveTo>
                <a:lnTo>
                  <a:pt x="614171" y="201930"/>
                </a:lnTo>
                <a:lnTo>
                  <a:pt x="637712" y="201930"/>
                </a:lnTo>
                <a:lnTo>
                  <a:pt x="690371" y="259080"/>
                </a:lnTo>
                <a:lnTo>
                  <a:pt x="678180" y="270510"/>
                </a:lnTo>
                <a:close/>
              </a:path>
              <a:path w="791209" h="764539">
                <a:moveTo>
                  <a:pt x="518159" y="373380"/>
                </a:moveTo>
                <a:lnTo>
                  <a:pt x="513587" y="370840"/>
                </a:lnTo>
                <a:lnTo>
                  <a:pt x="505967" y="370840"/>
                </a:lnTo>
                <a:lnTo>
                  <a:pt x="498348" y="369570"/>
                </a:lnTo>
                <a:lnTo>
                  <a:pt x="502919" y="332740"/>
                </a:lnTo>
                <a:lnTo>
                  <a:pt x="502919" y="295910"/>
                </a:lnTo>
                <a:lnTo>
                  <a:pt x="498348" y="259080"/>
                </a:lnTo>
                <a:lnTo>
                  <a:pt x="489203" y="223520"/>
                </a:lnTo>
                <a:lnTo>
                  <a:pt x="525091" y="223520"/>
                </a:lnTo>
                <a:lnTo>
                  <a:pt x="533128" y="232410"/>
                </a:lnTo>
                <a:lnTo>
                  <a:pt x="509016" y="232410"/>
                </a:lnTo>
                <a:lnTo>
                  <a:pt x="517302" y="266700"/>
                </a:lnTo>
                <a:lnTo>
                  <a:pt x="521589" y="300990"/>
                </a:lnTo>
                <a:lnTo>
                  <a:pt x="521874" y="336550"/>
                </a:lnTo>
                <a:lnTo>
                  <a:pt x="518159" y="373380"/>
                </a:lnTo>
                <a:close/>
              </a:path>
              <a:path w="791209" h="764539">
                <a:moveTo>
                  <a:pt x="566928" y="367030"/>
                </a:moveTo>
                <a:lnTo>
                  <a:pt x="562355" y="363220"/>
                </a:lnTo>
                <a:lnTo>
                  <a:pt x="550164" y="354330"/>
                </a:lnTo>
                <a:lnTo>
                  <a:pt x="558498" y="347980"/>
                </a:lnTo>
                <a:lnTo>
                  <a:pt x="565403" y="341630"/>
                </a:lnTo>
                <a:lnTo>
                  <a:pt x="571166" y="336550"/>
                </a:lnTo>
                <a:lnTo>
                  <a:pt x="576071" y="332740"/>
                </a:lnTo>
                <a:lnTo>
                  <a:pt x="581477" y="326390"/>
                </a:lnTo>
                <a:lnTo>
                  <a:pt x="583882" y="320040"/>
                </a:lnTo>
                <a:lnTo>
                  <a:pt x="583144" y="314960"/>
                </a:lnTo>
                <a:lnTo>
                  <a:pt x="579119" y="309880"/>
                </a:lnTo>
                <a:lnTo>
                  <a:pt x="509016" y="232410"/>
                </a:lnTo>
                <a:lnTo>
                  <a:pt x="533128" y="232410"/>
                </a:lnTo>
                <a:lnTo>
                  <a:pt x="592835" y="298450"/>
                </a:lnTo>
                <a:lnTo>
                  <a:pt x="601408" y="309880"/>
                </a:lnTo>
                <a:lnTo>
                  <a:pt x="604265" y="321310"/>
                </a:lnTo>
                <a:lnTo>
                  <a:pt x="601408" y="331470"/>
                </a:lnTo>
                <a:lnTo>
                  <a:pt x="592835" y="342900"/>
                </a:lnTo>
                <a:lnTo>
                  <a:pt x="587716" y="347980"/>
                </a:lnTo>
                <a:lnTo>
                  <a:pt x="581596" y="353060"/>
                </a:lnTo>
                <a:lnTo>
                  <a:pt x="574619" y="359410"/>
                </a:lnTo>
                <a:lnTo>
                  <a:pt x="566928" y="367030"/>
                </a:lnTo>
                <a:close/>
              </a:path>
              <a:path w="791209" h="764539">
                <a:moveTo>
                  <a:pt x="364235" y="336550"/>
                </a:moveTo>
                <a:lnTo>
                  <a:pt x="353567" y="323850"/>
                </a:lnTo>
                <a:lnTo>
                  <a:pt x="382523" y="298450"/>
                </a:lnTo>
                <a:lnTo>
                  <a:pt x="350519" y="262890"/>
                </a:lnTo>
                <a:lnTo>
                  <a:pt x="362712" y="251460"/>
                </a:lnTo>
                <a:lnTo>
                  <a:pt x="394716" y="285750"/>
                </a:lnTo>
                <a:lnTo>
                  <a:pt x="420454" y="285750"/>
                </a:lnTo>
                <a:lnTo>
                  <a:pt x="406907" y="298450"/>
                </a:lnTo>
                <a:lnTo>
                  <a:pt x="419015" y="312420"/>
                </a:lnTo>
                <a:lnTo>
                  <a:pt x="390144" y="312420"/>
                </a:lnTo>
                <a:lnTo>
                  <a:pt x="364235" y="336550"/>
                </a:lnTo>
                <a:close/>
              </a:path>
              <a:path w="791209" h="764539">
                <a:moveTo>
                  <a:pt x="420454" y="285750"/>
                </a:moveTo>
                <a:lnTo>
                  <a:pt x="394716" y="285750"/>
                </a:lnTo>
                <a:lnTo>
                  <a:pt x="420623" y="262890"/>
                </a:lnTo>
                <a:lnTo>
                  <a:pt x="431291" y="275590"/>
                </a:lnTo>
                <a:lnTo>
                  <a:pt x="420454" y="285750"/>
                </a:lnTo>
                <a:close/>
              </a:path>
              <a:path w="791209" h="764539">
                <a:moveTo>
                  <a:pt x="479145" y="321310"/>
                </a:moveTo>
                <a:lnTo>
                  <a:pt x="426719" y="321310"/>
                </a:lnTo>
                <a:lnTo>
                  <a:pt x="428244" y="308610"/>
                </a:lnTo>
                <a:lnTo>
                  <a:pt x="454723" y="308610"/>
                </a:lnTo>
                <a:lnTo>
                  <a:pt x="467463" y="309880"/>
                </a:lnTo>
                <a:lnTo>
                  <a:pt x="480059" y="309880"/>
                </a:lnTo>
                <a:lnTo>
                  <a:pt x="479145" y="321310"/>
                </a:lnTo>
                <a:close/>
              </a:path>
              <a:path w="791209" h="764539">
                <a:moveTo>
                  <a:pt x="438912" y="408940"/>
                </a:moveTo>
                <a:lnTo>
                  <a:pt x="432816" y="406400"/>
                </a:lnTo>
                <a:lnTo>
                  <a:pt x="425196" y="403860"/>
                </a:lnTo>
                <a:lnTo>
                  <a:pt x="419100" y="400050"/>
                </a:lnTo>
                <a:lnTo>
                  <a:pt x="414790" y="377190"/>
                </a:lnTo>
                <a:lnTo>
                  <a:pt x="408622" y="354330"/>
                </a:lnTo>
                <a:lnTo>
                  <a:pt x="400454" y="332740"/>
                </a:lnTo>
                <a:lnTo>
                  <a:pt x="390144" y="312420"/>
                </a:lnTo>
                <a:lnTo>
                  <a:pt x="419015" y="312420"/>
                </a:lnTo>
                <a:lnTo>
                  <a:pt x="426719" y="321310"/>
                </a:lnTo>
                <a:lnTo>
                  <a:pt x="479145" y="321310"/>
                </a:lnTo>
                <a:lnTo>
                  <a:pt x="478840" y="325120"/>
                </a:lnTo>
                <a:lnTo>
                  <a:pt x="431291" y="325120"/>
                </a:lnTo>
                <a:lnTo>
                  <a:pt x="442824" y="337820"/>
                </a:lnTo>
                <a:lnTo>
                  <a:pt x="417575" y="337820"/>
                </a:lnTo>
                <a:lnTo>
                  <a:pt x="425624" y="356870"/>
                </a:lnTo>
                <a:lnTo>
                  <a:pt x="431673" y="374650"/>
                </a:lnTo>
                <a:lnTo>
                  <a:pt x="436006" y="392430"/>
                </a:lnTo>
                <a:lnTo>
                  <a:pt x="438912" y="408940"/>
                </a:lnTo>
                <a:close/>
              </a:path>
              <a:path w="791209" h="764539">
                <a:moveTo>
                  <a:pt x="478535" y="328930"/>
                </a:moveTo>
                <a:lnTo>
                  <a:pt x="454342" y="326390"/>
                </a:lnTo>
                <a:lnTo>
                  <a:pt x="442745" y="326390"/>
                </a:lnTo>
                <a:lnTo>
                  <a:pt x="431291" y="325120"/>
                </a:lnTo>
                <a:lnTo>
                  <a:pt x="478840" y="325120"/>
                </a:lnTo>
                <a:lnTo>
                  <a:pt x="478535" y="328930"/>
                </a:lnTo>
                <a:close/>
              </a:path>
              <a:path w="791209" h="764539">
                <a:moveTo>
                  <a:pt x="301751" y="401320"/>
                </a:moveTo>
                <a:lnTo>
                  <a:pt x="301466" y="383540"/>
                </a:lnTo>
                <a:lnTo>
                  <a:pt x="300609" y="365760"/>
                </a:lnTo>
                <a:lnTo>
                  <a:pt x="299180" y="349250"/>
                </a:lnTo>
                <a:lnTo>
                  <a:pt x="297180" y="332740"/>
                </a:lnTo>
                <a:lnTo>
                  <a:pt x="316991" y="330200"/>
                </a:lnTo>
                <a:lnTo>
                  <a:pt x="319087" y="370840"/>
                </a:lnTo>
                <a:lnTo>
                  <a:pt x="319777" y="387350"/>
                </a:lnTo>
                <a:lnTo>
                  <a:pt x="320039" y="400050"/>
                </a:lnTo>
                <a:lnTo>
                  <a:pt x="301751" y="401320"/>
                </a:lnTo>
                <a:close/>
              </a:path>
              <a:path w="791209" h="764539">
                <a:moveTo>
                  <a:pt x="502919" y="430530"/>
                </a:moveTo>
                <a:lnTo>
                  <a:pt x="417575" y="337820"/>
                </a:lnTo>
                <a:lnTo>
                  <a:pt x="442824" y="337820"/>
                </a:lnTo>
                <a:lnTo>
                  <a:pt x="516635" y="419100"/>
                </a:lnTo>
                <a:lnTo>
                  <a:pt x="502919" y="430530"/>
                </a:lnTo>
                <a:close/>
              </a:path>
              <a:path w="791209" h="764539">
                <a:moveTo>
                  <a:pt x="322955" y="435610"/>
                </a:moveTo>
                <a:lnTo>
                  <a:pt x="298703" y="435610"/>
                </a:lnTo>
                <a:lnTo>
                  <a:pt x="374903" y="365760"/>
                </a:lnTo>
                <a:lnTo>
                  <a:pt x="385571" y="378460"/>
                </a:lnTo>
                <a:lnTo>
                  <a:pt x="322955" y="435610"/>
                </a:lnTo>
                <a:close/>
              </a:path>
              <a:path w="791209" h="764539">
                <a:moveTo>
                  <a:pt x="219455" y="530860"/>
                </a:moveTo>
                <a:lnTo>
                  <a:pt x="207264" y="518160"/>
                </a:lnTo>
                <a:lnTo>
                  <a:pt x="284987" y="447040"/>
                </a:lnTo>
                <a:lnTo>
                  <a:pt x="224028" y="381000"/>
                </a:lnTo>
                <a:lnTo>
                  <a:pt x="237744" y="368300"/>
                </a:lnTo>
                <a:lnTo>
                  <a:pt x="298703" y="435610"/>
                </a:lnTo>
                <a:lnTo>
                  <a:pt x="322955" y="435610"/>
                </a:lnTo>
                <a:lnTo>
                  <a:pt x="321564" y="436880"/>
                </a:lnTo>
                <a:lnTo>
                  <a:pt x="351329" y="443230"/>
                </a:lnTo>
                <a:lnTo>
                  <a:pt x="381381" y="445770"/>
                </a:lnTo>
                <a:lnTo>
                  <a:pt x="443483" y="445770"/>
                </a:lnTo>
                <a:lnTo>
                  <a:pt x="443483" y="450850"/>
                </a:lnTo>
                <a:lnTo>
                  <a:pt x="312419" y="450850"/>
                </a:lnTo>
                <a:lnTo>
                  <a:pt x="323018" y="462280"/>
                </a:lnTo>
                <a:lnTo>
                  <a:pt x="298703" y="462280"/>
                </a:lnTo>
                <a:lnTo>
                  <a:pt x="300423" y="469900"/>
                </a:lnTo>
                <a:lnTo>
                  <a:pt x="284987" y="469900"/>
                </a:lnTo>
                <a:lnTo>
                  <a:pt x="219455" y="530860"/>
                </a:lnTo>
                <a:close/>
              </a:path>
              <a:path w="791209" h="764539">
                <a:moveTo>
                  <a:pt x="443483" y="445770"/>
                </a:moveTo>
                <a:lnTo>
                  <a:pt x="381381" y="445770"/>
                </a:lnTo>
                <a:lnTo>
                  <a:pt x="412003" y="443230"/>
                </a:lnTo>
                <a:lnTo>
                  <a:pt x="443483" y="435610"/>
                </a:lnTo>
                <a:lnTo>
                  <a:pt x="443483" y="445770"/>
                </a:lnTo>
                <a:close/>
              </a:path>
              <a:path w="791209" h="764539">
                <a:moveTo>
                  <a:pt x="246887" y="467360"/>
                </a:moveTo>
                <a:lnTo>
                  <a:pt x="229743" y="463550"/>
                </a:lnTo>
                <a:lnTo>
                  <a:pt x="212598" y="461010"/>
                </a:lnTo>
                <a:lnTo>
                  <a:pt x="195452" y="457200"/>
                </a:lnTo>
                <a:lnTo>
                  <a:pt x="178307" y="454660"/>
                </a:lnTo>
                <a:lnTo>
                  <a:pt x="179832" y="438150"/>
                </a:lnTo>
                <a:lnTo>
                  <a:pt x="216598" y="443230"/>
                </a:lnTo>
                <a:lnTo>
                  <a:pt x="249935" y="445770"/>
                </a:lnTo>
                <a:lnTo>
                  <a:pt x="246887" y="467360"/>
                </a:lnTo>
                <a:close/>
              </a:path>
              <a:path w="791209" h="764539">
                <a:moveTo>
                  <a:pt x="378714" y="463550"/>
                </a:moveTo>
                <a:lnTo>
                  <a:pt x="345566" y="459740"/>
                </a:lnTo>
                <a:lnTo>
                  <a:pt x="312419" y="450850"/>
                </a:lnTo>
                <a:lnTo>
                  <a:pt x="443483" y="450850"/>
                </a:lnTo>
                <a:lnTo>
                  <a:pt x="445007" y="457200"/>
                </a:lnTo>
                <a:lnTo>
                  <a:pt x="411860" y="462280"/>
                </a:lnTo>
                <a:lnTo>
                  <a:pt x="378714" y="463550"/>
                </a:lnTo>
                <a:close/>
              </a:path>
              <a:path w="791209" h="764539">
                <a:moveTo>
                  <a:pt x="376428" y="546100"/>
                </a:moveTo>
                <a:lnTo>
                  <a:pt x="298703" y="462280"/>
                </a:lnTo>
                <a:lnTo>
                  <a:pt x="323018" y="462280"/>
                </a:lnTo>
                <a:lnTo>
                  <a:pt x="390144" y="534670"/>
                </a:lnTo>
                <a:lnTo>
                  <a:pt x="376428" y="546100"/>
                </a:lnTo>
                <a:close/>
              </a:path>
              <a:path w="791209" h="764539">
                <a:moveTo>
                  <a:pt x="295655" y="599440"/>
                </a:moveTo>
                <a:lnTo>
                  <a:pt x="291083" y="599440"/>
                </a:lnTo>
                <a:lnTo>
                  <a:pt x="275844" y="596900"/>
                </a:lnTo>
                <a:lnTo>
                  <a:pt x="284988" y="562610"/>
                </a:lnTo>
                <a:lnTo>
                  <a:pt x="289560" y="529590"/>
                </a:lnTo>
                <a:lnTo>
                  <a:pt x="289559" y="499110"/>
                </a:lnTo>
                <a:lnTo>
                  <a:pt x="284987" y="469900"/>
                </a:lnTo>
                <a:lnTo>
                  <a:pt x="300423" y="469900"/>
                </a:lnTo>
                <a:lnTo>
                  <a:pt x="306157" y="495300"/>
                </a:lnTo>
                <a:lnTo>
                  <a:pt x="308038" y="529590"/>
                </a:lnTo>
                <a:lnTo>
                  <a:pt x="304490" y="563880"/>
                </a:lnTo>
                <a:lnTo>
                  <a:pt x="295655" y="599440"/>
                </a:lnTo>
                <a:close/>
              </a:path>
              <a:path w="791209" h="764539">
                <a:moveTo>
                  <a:pt x="140425" y="530860"/>
                </a:moveTo>
                <a:lnTo>
                  <a:pt x="117348" y="530860"/>
                </a:lnTo>
                <a:lnTo>
                  <a:pt x="160019" y="491490"/>
                </a:lnTo>
                <a:lnTo>
                  <a:pt x="182293" y="515620"/>
                </a:lnTo>
                <a:lnTo>
                  <a:pt x="156971" y="515620"/>
                </a:lnTo>
                <a:lnTo>
                  <a:pt x="140425" y="530860"/>
                </a:lnTo>
                <a:close/>
              </a:path>
              <a:path w="791209" h="764539">
                <a:moveTo>
                  <a:pt x="185928" y="718820"/>
                </a:moveTo>
                <a:lnTo>
                  <a:pt x="60959" y="581660"/>
                </a:lnTo>
                <a:lnTo>
                  <a:pt x="105155" y="543560"/>
                </a:lnTo>
                <a:lnTo>
                  <a:pt x="98274" y="535940"/>
                </a:lnTo>
                <a:lnTo>
                  <a:pt x="91249" y="528320"/>
                </a:lnTo>
                <a:lnTo>
                  <a:pt x="83939" y="520700"/>
                </a:lnTo>
                <a:lnTo>
                  <a:pt x="76200" y="513080"/>
                </a:lnTo>
                <a:lnTo>
                  <a:pt x="89916" y="500380"/>
                </a:lnTo>
                <a:lnTo>
                  <a:pt x="97631" y="509270"/>
                </a:lnTo>
                <a:lnTo>
                  <a:pt x="104775" y="516890"/>
                </a:lnTo>
                <a:lnTo>
                  <a:pt x="111347" y="524510"/>
                </a:lnTo>
                <a:lnTo>
                  <a:pt x="117348" y="530860"/>
                </a:lnTo>
                <a:lnTo>
                  <a:pt x="140425" y="530860"/>
                </a:lnTo>
                <a:lnTo>
                  <a:pt x="128016" y="542290"/>
                </a:lnTo>
                <a:lnTo>
                  <a:pt x="135469" y="551180"/>
                </a:lnTo>
                <a:lnTo>
                  <a:pt x="137313" y="553720"/>
                </a:lnTo>
                <a:lnTo>
                  <a:pt x="114300" y="553720"/>
                </a:lnTo>
                <a:lnTo>
                  <a:pt x="85344" y="581660"/>
                </a:lnTo>
                <a:lnTo>
                  <a:pt x="153923" y="656590"/>
                </a:lnTo>
                <a:lnTo>
                  <a:pt x="172701" y="656590"/>
                </a:lnTo>
                <a:lnTo>
                  <a:pt x="172457" y="660400"/>
                </a:lnTo>
                <a:lnTo>
                  <a:pt x="156971" y="660400"/>
                </a:lnTo>
                <a:lnTo>
                  <a:pt x="199644" y="706120"/>
                </a:lnTo>
                <a:lnTo>
                  <a:pt x="185928" y="718820"/>
                </a:lnTo>
                <a:close/>
              </a:path>
              <a:path w="791209" h="764539">
                <a:moveTo>
                  <a:pt x="247943" y="586740"/>
                </a:moveTo>
                <a:lnTo>
                  <a:pt x="222503" y="586740"/>
                </a:lnTo>
                <a:lnTo>
                  <a:pt x="156971" y="515620"/>
                </a:lnTo>
                <a:lnTo>
                  <a:pt x="182293" y="515620"/>
                </a:lnTo>
                <a:lnTo>
                  <a:pt x="247943" y="586740"/>
                </a:lnTo>
                <a:close/>
              </a:path>
              <a:path w="791209" h="764539">
                <a:moveTo>
                  <a:pt x="172701" y="656590"/>
                </a:moveTo>
                <a:lnTo>
                  <a:pt x="153923" y="656590"/>
                </a:lnTo>
                <a:lnTo>
                  <a:pt x="153947" y="631190"/>
                </a:lnTo>
                <a:lnTo>
                  <a:pt x="147256" y="605790"/>
                </a:lnTo>
                <a:lnTo>
                  <a:pt x="133993" y="580390"/>
                </a:lnTo>
                <a:lnTo>
                  <a:pt x="114300" y="553720"/>
                </a:lnTo>
                <a:lnTo>
                  <a:pt x="137313" y="553720"/>
                </a:lnTo>
                <a:lnTo>
                  <a:pt x="141922" y="560070"/>
                </a:lnTo>
                <a:lnTo>
                  <a:pt x="147518" y="567690"/>
                </a:lnTo>
                <a:lnTo>
                  <a:pt x="152400" y="576580"/>
                </a:lnTo>
                <a:lnTo>
                  <a:pt x="169783" y="577850"/>
                </a:lnTo>
                <a:lnTo>
                  <a:pt x="205120" y="582930"/>
                </a:lnTo>
                <a:lnTo>
                  <a:pt x="222503" y="586740"/>
                </a:lnTo>
                <a:lnTo>
                  <a:pt x="247943" y="586740"/>
                </a:lnTo>
                <a:lnTo>
                  <a:pt x="249115" y="588010"/>
                </a:lnTo>
                <a:lnTo>
                  <a:pt x="224028" y="588010"/>
                </a:lnTo>
                <a:lnTo>
                  <a:pt x="222503" y="594360"/>
                </a:lnTo>
                <a:lnTo>
                  <a:pt x="222503" y="595630"/>
                </a:lnTo>
                <a:lnTo>
                  <a:pt x="163067" y="595630"/>
                </a:lnTo>
                <a:lnTo>
                  <a:pt x="168783" y="612140"/>
                </a:lnTo>
                <a:lnTo>
                  <a:pt x="172211" y="628650"/>
                </a:lnTo>
                <a:lnTo>
                  <a:pt x="173273" y="645160"/>
                </a:lnTo>
                <a:lnTo>
                  <a:pt x="173273" y="647700"/>
                </a:lnTo>
                <a:lnTo>
                  <a:pt x="172701" y="656590"/>
                </a:lnTo>
                <a:close/>
              </a:path>
              <a:path w="791209" h="764539">
                <a:moveTo>
                  <a:pt x="36575" y="679450"/>
                </a:moveTo>
                <a:lnTo>
                  <a:pt x="22859" y="671830"/>
                </a:lnTo>
                <a:lnTo>
                  <a:pt x="19716" y="651510"/>
                </a:lnTo>
                <a:lnTo>
                  <a:pt x="14858" y="629920"/>
                </a:lnTo>
                <a:lnTo>
                  <a:pt x="8286" y="605790"/>
                </a:lnTo>
                <a:lnTo>
                  <a:pt x="0" y="580390"/>
                </a:lnTo>
                <a:lnTo>
                  <a:pt x="16764" y="574040"/>
                </a:lnTo>
                <a:lnTo>
                  <a:pt x="23931" y="598170"/>
                </a:lnTo>
                <a:lnTo>
                  <a:pt x="29527" y="621030"/>
                </a:lnTo>
                <a:lnTo>
                  <a:pt x="33694" y="640080"/>
                </a:lnTo>
                <a:lnTo>
                  <a:pt x="36575" y="656590"/>
                </a:lnTo>
                <a:lnTo>
                  <a:pt x="57387" y="656590"/>
                </a:lnTo>
                <a:lnTo>
                  <a:pt x="55006" y="659130"/>
                </a:lnTo>
                <a:lnTo>
                  <a:pt x="42529" y="671830"/>
                </a:lnTo>
                <a:lnTo>
                  <a:pt x="36575" y="679450"/>
                </a:lnTo>
                <a:close/>
              </a:path>
              <a:path w="791209" h="764539">
                <a:moveTo>
                  <a:pt x="239267" y="666750"/>
                </a:moveTo>
                <a:lnTo>
                  <a:pt x="230123" y="659130"/>
                </a:lnTo>
                <a:lnTo>
                  <a:pt x="225551" y="656590"/>
                </a:lnTo>
                <a:lnTo>
                  <a:pt x="239267" y="645160"/>
                </a:lnTo>
                <a:lnTo>
                  <a:pt x="244411" y="640080"/>
                </a:lnTo>
                <a:lnTo>
                  <a:pt x="248412" y="636270"/>
                </a:lnTo>
                <a:lnTo>
                  <a:pt x="256032" y="628650"/>
                </a:lnTo>
                <a:lnTo>
                  <a:pt x="256032" y="622300"/>
                </a:lnTo>
                <a:lnTo>
                  <a:pt x="251459" y="617220"/>
                </a:lnTo>
                <a:lnTo>
                  <a:pt x="224028" y="588010"/>
                </a:lnTo>
                <a:lnTo>
                  <a:pt x="249115" y="588010"/>
                </a:lnTo>
                <a:lnTo>
                  <a:pt x="266700" y="607060"/>
                </a:lnTo>
                <a:lnTo>
                  <a:pt x="272676" y="617220"/>
                </a:lnTo>
                <a:lnTo>
                  <a:pt x="274510" y="626110"/>
                </a:lnTo>
                <a:lnTo>
                  <a:pt x="272057" y="635000"/>
                </a:lnTo>
                <a:lnTo>
                  <a:pt x="265175" y="643890"/>
                </a:lnTo>
                <a:lnTo>
                  <a:pt x="239267" y="666750"/>
                </a:lnTo>
                <a:close/>
              </a:path>
              <a:path w="791209" h="764539">
                <a:moveTo>
                  <a:pt x="220980" y="605790"/>
                </a:moveTo>
                <a:lnTo>
                  <a:pt x="206144" y="603250"/>
                </a:lnTo>
                <a:lnTo>
                  <a:pt x="191452" y="599440"/>
                </a:lnTo>
                <a:lnTo>
                  <a:pt x="177045" y="598170"/>
                </a:lnTo>
                <a:lnTo>
                  <a:pt x="163067" y="595630"/>
                </a:lnTo>
                <a:lnTo>
                  <a:pt x="222503" y="595630"/>
                </a:lnTo>
                <a:lnTo>
                  <a:pt x="222503" y="599440"/>
                </a:lnTo>
                <a:lnTo>
                  <a:pt x="220980" y="605790"/>
                </a:lnTo>
                <a:close/>
              </a:path>
              <a:path w="791209" h="764539">
                <a:moveTo>
                  <a:pt x="57387" y="656590"/>
                </a:moveTo>
                <a:lnTo>
                  <a:pt x="36575" y="656590"/>
                </a:lnTo>
                <a:lnTo>
                  <a:pt x="42267" y="650240"/>
                </a:lnTo>
                <a:lnTo>
                  <a:pt x="53078" y="641350"/>
                </a:lnTo>
                <a:lnTo>
                  <a:pt x="57912" y="636270"/>
                </a:lnTo>
                <a:lnTo>
                  <a:pt x="55626" y="628650"/>
                </a:lnTo>
                <a:lnTo>
                  <a:pt x="53340" y="619760"/>
                </a:lnTo>
                <a:lnTo>
                  <a:pt x="51054" y="612140"/>
                </a:lnTo>
                <a:lnTo>
                  <a:pt x="48767" y="603250"/>
                </a:lnTo>
                <a:lnTo>
                  <a:pt x="67055" y="598170"/>
                </a:lnTo>
                <a:lnTo>
                  <a:pt x="72246" y="623570"/>
                </a:lnTo>
                <a:lnTo>
                  <a:pt x="76580" y="647700"/>
                </a:lnTo>
                <a:lnTo>
                  <a:pt x="77416" y="652780"/>
                </a:lnTo>
                <a:lnTo>
                  <a:pt x="60959" y="652780"/>
                </a:lnTo>
                <a:lnTo>
                  <a:pt x="57387" y="656590"/>
                </a:lnTo>
                <a:close/>
              </a:path>
              <a:path w="791209" h="764539">
                <a:moveTo>
                  <a:pt x="82296" y="725170"/>
                </a:moveTo>
                <a:lnTo>
                  <a:pt x="67055" y="713740"/>
                </a:lnTo>
                <a:lnTo>
                  <a:pt x="67389" y="701040"/>
                </a:lnTo>
                <a:lnTo>
                  <a:pt x="66293" y="687070"/>
                </a:lnTo>
                <a:lnTo>
                  <a:pt x="64055" y="670560"/>
                </a:lnTo>
                <a:lnTo>
                  <a:pt x="60959" y="652780"/>
                </a:lnTo>
                <a:lnTo>
                  <a:pt x="77416" y="652780"/>
                </a:lnTo>
                <a:lnTo>
                  <a:pt x="80343" y="670560"/>
                </a:lnTo>
                <a:lnTo>
                  <a:pt x="83819" y="694690"/>
                </a:lnTo>
                <a:lnTo>
                  <a:pt x="105699" y="694690"/>
                </a:lnTo>
                <a:lnTo>
                  <a:pt x="96035" y="707390"/>
                </a:lnTo>
                <a:lnTo>
                  <a:pt x="82296" y="725170"/>
                </a:lnTo>
                <a:close/>
              </a:path>
              <a:path w="791209" h="764539">
                <a:moveTo>
                  <a:pt x="105699" y="694690"/>
                </a:moveTo>
                <a:lnTo>
                  <a:pt x="83819" y="694690"/>
                </a:lnTo>
                <a:lnTo>
                  <a:pt x="90939" y="684530"/>
                </a:lnTo>
                <a:lnTo>
                  <a:pt x="98488" y="675640"/>
                </a:lnTo>
                <a:lnTo>
                  <a:pt x="106322" y="665480"/>
                </a:lnTo>
                <a:lnTo>
                  <a:pt x="114300" y="655320"/>
                </a:lnTo>
                <a:lnTo>
                  <a:pt x="117348" y="660400"/>
                </a:lnTo>
                <a:lnTo>
                  <a:pt x="121919" y="665480"/>
                </a:lnTo>
                <a:lnTo>
                  <a:pt x="124967" y="670560"/>
                </a:lnTo>
                <a:lnTo>
                  <a:pt x="117228" y="679450"/>
                </a:lnTo>
                <a:lnTo>
                  <a:pt x="105699" y="694690"/>
                </a:lnTo>
                <a:close/>
              </a:path>
              <a:path w="791209" h="764539">
                <a:moveTo>
                  <a:pt x="172212" y="664210"/>
                </a:moveTo>
                <a:lnTo>
                  <a:pt x="167639" y="662940"/>
                </a:lnTo>
                <a:lnTo>
                  <a:pt x="163067" y="662940"/>
                </a:lnTo>
                <a:lnTo>
                  <a:pt x="156971" y="660400"/>
                </a:lnTo>
                <a:lnTo>
                  <a:pt x="172457" y="660400"/>
                </a:lnTo>
                <a:lnTo>
                  <a:pt x="172212" y="664210"/>
                </a:lnTo>
                <a:close/>
              </a:path>
              <a:path w="791209" h="764539">
                <a:moveTo>
                  <a:pt x="114300" y="764540"/>
                </a:moveTo>
                <a:lnTo>
                  <a:pt x="97535" y="754380"/>
                </a:lnTo>
                <a:lnTo>
                  <a:pt x="109227" y="739140"/>
                </a:lnTo>
                <a:lnTo>
                  <a:pt x="121348" y="722630"/>
                </a:lnTo>
                <a:lnTo>
                  <a:pt x="133754" y="706120"/>
                </a:lnTo>
                <a:lnTo>
                  <a:pt x="146303" y="688340"/>
                </a:lnTo>
                <a:lnTo>
                  <a:pt x="149351" y="693420"/>
                </a:lnTo>
                <a:lnTo>
                  <a:pt x="153923" y="697230"/>
                </a:lnTo>
                <a:lnTo>
                  <a:pt x="156971" y="702310"/>
                </a:lnTo>
                <a:lnTo>
                  <a:pt x="146446" y="716280"/>
                </a:lnTo>
                <a:lnTo>
                  <a:pt x="135635" y="731520"/>
                </a:lnTo>
                <a:lnTo>
                  <a:pt x="124825" y="748030"/>
                </a:lnTo>
                <a:lnTo>
                  <a:pt x="114300" y="764540"/>
                </a:lnTo>
                <a:close/>
              </a:path>
            </a:pathLst>
          </a:custGeom>
          <a:solidFill>
            <a:srgbClr val="000000"/>
          </a:solidFill>
        </p:spPr>
        <p:txBody>
          <a:bodyPr wrap="square" lIns="0" tIns="0" rIns="0" bIns="0" rtlCol="0"/>
          <a:p/>
        </p:txBody>
      </p:sp>
      <p:sp>
        <p:nvSpPr>
          <p:cNvPr id="32" name="object 18"/>
          <p:cNvSpPr txBox="1"/>
          <p:nvPr/>
        </p:nvSpPr>
        <p:spPr>
          <a:xfrm>
            <a:off x="1723771" y="3695700"/>
            <a:ext cx="1519555" cy="361315"/>
          </a:xfrm>
          <a:prstGeom prst="rect">
            <a:avLst/>
          </a:prstGeom>
          <a:solidFill>
            <a:srgbClr val="B8CDE4"/>
          </a:solidFill>
        </p:spPr>
        <p:txBody>
          <a:bodyPr vert="horz" wrap="square" lIns="0" tIns="47625" rIns="0" bIns="0" rtlCol="0">
            <a:spAutoFit/>
          </a:bodyPr>
          <a:p>
            <a:pPr marL="106680">
              <a:lnSpc>
                <a:spcPct val="100000"/>
              </a:lnSpc>
              <a:spcBef>
                <a:spcPts val="375"/>
              </a:spcBef>
            </a:pPr>
            <a:r>
              <a:rPr sz="1600" spc="30" dirty="0">
                <a:latin typeface="宋体" panose="02010600030101010101" pitchFamily="2" charset="-122"/>
                <a:cs typeface="宋体" panose="02010600030101010101" pitchFamily="2" charset="-122"/>
              </a:rPr>
              <a:t>高温合金</a:t>
            </a:r>
            <a:endParaRPr sz="1600">
              <a:latin typeface="宋体" panose="02010600030101010101" pitchFamily="2" charset="-122"/>
              <a:cs typeface="宋体" panose="02010600030101010101" pitchFamily="2" charset="-122"/>
            </a:endParaRPr>
          </a:p>
        </p:txBody>
      </p:sp>
      <p:sp>
        <p:nvSpPr>
          <p:cNvPr id="33" name="object 19"/>
          <p:cNvSpPr txBox="1"/>
          <p:nvPr/>
        </p:nvSpPr>
        <p:spPr>
          <a:xfrm>
            <a:off x="1723771" y="4210811"/>
            <a:ext cx="1529080" cy="360045"/>
          </a:xfrm>
          <a:prstGeom prst="rect">
            <a:avLst/>
          </a:prstGeom>
          <a:solidFill>
            <a:srgbClr val="B8CDE4"/>
          </a:solidFill>
        </p:spPr>
        <p:txBody>
          <a:bodyPr vert="horz" wrap="square" lIns="0" tIns="48260" rIns="0" bIns="0" rtlCol="0">
            <a:spAutoFit/>
          </a:bodyPr>
          <a:p>
            <a:pPr marL="106680">
              <a:lnSpc>
                <a:spcPct val="100000"/>
              </a:lnSpc>
              <a:spcBef>
                <a:spcPts val="380"/>
              </a:spcBef>
            </a:pPr>
            <a:r>
              <a:rPr sz="1600" spc="30" dirty="0">
                <a:latin typeface="宋体" panose="02010600030101010101" pitchFamily="2" charset="-122"/>
                <a:cs typeface="宋体" panose="02010600030101010101" pitchFamily="2" charset="-122"/>
              </a:rPr>
              <a:t>弥散强化合金</a:t>
            </a:r>
            <a:endParaRPr sz="1600">
              <a:latin typeface="宋体" panose="02010600030101010101" pitchFamily="2" charset="-122"/>
              <a:cs typeface="宋体" panose="02010600030101010101" pitchFamily="2" charset="-122"/>
            </a:endParaRPr>
          </a:p>
        </p:txBody>
      </p:sp>
      <p:sp>
        <p:nvSpPr>
          <p:cNvPr id="34" name="object 20"/>
          <p:cNvSpPr txBox="1"/>
          <p:nvPr/>
        </p:nvSpPr>
        <p:spPr>
          <a:xfrm>
            <a:off x="1723771" y="4692396"/>
            <a:ext cx="1519555" cy="360045"/>
          </a:xfrm>
          <a:prstGeom prst="rect">
            <a:avLst/>
          </a:prstGeom>
          <a:solidFill>
            <a:srgbClr val="B8CDE4"/>
          </a:solidFill>
        </p:spPr>
        <p:txBody>
          <a:bodyPr vert="horz" wrap="square" lIns="0" tIns="47625" rIns="0" bIns="0" rtlCol="0">
            <a:spAutoFit/>
          </a:bodyPr>
          <a:p>
            <a:pPr marL="106680">
              <a:lnSpc>
                <a:spcPct val="100000"/>
              </a:lnSpc>
              <a:spcBef>
                <a:spcPts val="375"/>
              </a:spcBef>
            </a:pPr>
            <a:r>
              <a:rPr sz="1600" spc="30" dirty="0">
                <a:latin typeface="宋体" panose="02010600030101010101" pitchFamily="2" charset="-122"/>
                <a:cs typeface="宋体" panose="02010600030101010101" pitchFamily="2" charset="-122"/>
              </a:rPr>
              <a:t>难熔合金</a:t>
            </a:r>
            <a:endParaRPr sz="1600">
              <a:latin typeface="宋体" panose="02010600030101010101" pitchFamily="2" charset="-122"/>
              <a:cs typeface="宋体" panose="02010600030101010101" pitchFamily="2" charset="-122"/>
            </a:endParaRPr>
          </a:p>
        </p:txBody>
      </p:sp>
      <p:sp>
        <p:nvSpPr>
          <p:cNvPr id="35" name="object 21"/>
          <p:cNvSpPr txBox="1"/>
          <p:nvPr/>
        </p:nvSpPr>
        <p:spPr>
          <a:xfrm>
            <a:off x="1723771" y="5160264"/>
            <a:ext cx="1519555" cy="360045"/>
          </a:xfrm>
          <a:prstGeom prst="rect">
            <a:avLst/>
          </a:prstGeom>
          <a:solidFill>
            <a:srgbClr val="B8CDE4"/>
          </a:solidFill>
        </p:spPr>
        <p:txBody>
          <a:bodyPr vert="horz" wrap="square" lIns="0" tIns="47625" rIns="0" bIns="0" rtlCol="0">
            <a:spAutoFit/>
          </a:bodyPr>
          <a:p>
            <a:pPr marL="106680">
              <a:lnSpc>
                <a:spcPct val="100000"/>
              </a:lnSpc>
              <a:spcBef>
                <a:spcPts val="375"/>
              </a:spcBef>
            </a:pPr>
            <a:r>
              <a:rPr sz="1600" spc="30" dirty="0">
                <a:latin typeface="宋体" panose="02010600030101010101" pitchFamily="2" charset="-122"/>
                <a:cs typeface="宋体" panose="02010600030101010101" pitchFamily="2" charset="-122"/>
              </a:rPr>
              <a:t>高温陶瓷</a:t>
            </a:r>
            <a:endParaRPr sz="1600">
              <a:latin typeface="宋体" panose="02010600030101010101" pitchFamily="2" charset="-122"/>
              <a:cs typeface="宋体" panose="02010600030101010101" pitchFamily="2" charset="-122"/>
            </a:endParaRPr>
          </a:p>
        </p:txBody>
      </p:sp>
      <p:sp>
        <p:nvSpPr>
          <p:cNvPr id="36" name="object 22"/>
          <p:cNvSpPr txBox="1"/>
          <p:nvPr/>
        </p:nvSpPr>
        <p:spPr>
          <a:xfrm>
            <a:off x="4596511" y="3695700"/>
            <a:ext cx="1264920" cy="361315"/>
          </a:xfrm>
          <a:prstGeom prst="rect">
            <a:avLst/>
          </a:prstGeom>
          <a:solidFill>
            <a:srgbClr val="B8CDE4"/>
          </a:solidFill>
        </p:spPr>
        <p:txBody>
          <a:bodyPr vert="horz" wrap="square" lIns="0" tIns="47625" rIns="0" bIns="0" rtlCol="0">
            <a:spAutoFit/>
          </a:bodyPr>
          <a:p>
            <a:pPr marL="104775">
              <a:lnSpc>
                <a:spcPct val="100000"/>
              </a:lnSpc>
              <a:spcBef>
                <a:spcPts val="375"/>
              </a:spcBef>
            </a:pPr>
            <a:r>
              <a:rPr sz="1600" spc="30" dirty="0">
                <a:latin typeface="宋体" panose="02010600030101010101" pitchFamily="2" charset="-122"/>
                <a:cs typeface="宋体" panose="02010600030101010101" pitchFamily="2" charset="-122"/>
              </a:rPr>
              <a:t>元素材料</a:t>
            </a:r>
            <a:endParaRPr sz="1600">
              <a:latin typeface="宋体" panose="02010600030101010101" pitchFamily="2" charset="-122"/>
              <a:cs typeface="宋体" panose="02010600030101010101" pitchFamily="2" charset="-122"/>
            </a:endParaRPr>
          </a:p>
        </p:txBody>
      </p:sp>
      <p:sp>
        <p:nvSpPr>
          <p:cNvPr id="37" name="object 23"/>
          <p:cNvSpPr txBox="1"/>
          <p:nvPr/>
        </p:nvSpPr>
        <p:spPr>
          <a:xfrm>
            <a:off x="4596511" y="4210811"/>
            <a:ext cx="1264920" cy="360045"/>
          </a:xfrm>
          <a:prstGeom prst="rect">
            <a:avLst/>
          </a:prstGeom>
          <a:solidFill>
            <a:srgbClr val="B8CDE4"/>
          </a:solidFill>
        </p:spPr>
        <p:txBody>
          <a:bodyPr vert="horz" wrap="square" lIns="0" tIns="48260" rIns="0" bIns="0" rtlCol="0">
            <a:spAutoFit/>
          </a:bodyPr>
          <a:p>
            <a:pPr marL="104775">
              <a:lnSpc>
                <a:spcPct val="100000"/>
              </a:lnSpc>
              <a:spcBef>
                <a:spcPts val="380"/>
              </a:spcBef>
            </a:pPr>
            <a:r>
              <a:rPr sz="1600" spc="30" dirty="0">
                <a:latin typeface="宋体" panose="02010600030101010101" pitchFamily="2" charset="-122"/>
                <a:cs typeface="宋体" panose="02010600030101010101" pitchFamily="2" charset="-122"/>
              </a:rPr>
              <a:t>合金材料</a:t>
            </a:r>
            <a:endParaRPr sz="1600">
              <a:latin typeface="宋体" panose="02010600030101010101" pitchFamily="2" charset="-122"/>
              <a:cs typeface="宋体" panose="02010600030101010101" pitchFamily="2" charset="-122"/>
            </a:endParaRPr>
          </a:p>
        </p:txBody>
      </p:sp>
      <p:sp>
        <p:nvSpPr>
          <p:cNvPr id="38" name="object 24"/>
          <p:cNvSpPr txBox="1"/>
          <p:nvPr/>
        </p:nvSpPr>
        <p:spPr>
          <a:xfrm>
            <a:off x="4596511" y="4692396"/>
            <a:ext cx="1264920" cy="360045"/>
          </a:xfrm>
          <a:prstGeom prst="rect">
            <a:avLst/>
          </a:prstGeom>
          <a:solidFill>
            <a:srgbClr val="B8CDE4"/>
          </a:solidFill>
        </p:spPr>
        <p:txBody>
          <a:bodyPr vert="horz" wrap="square" lIns="0" tIns="47625" rIns="0" bIns="0" rtlCol="0">
            <a:spAutoFit/>
          </a:bodyPr>
          <a:p>
            <a:pPr marL="104775">
              <a:lnSpc>
                <a:spcPct val="100000"/>
              </a:lnSpc>
              <a:spcBef>
                <a:spcPts val="375"/>
              </a:spcBef>
            </a:pPr>
            <a:r>
              <a:rPr sz="1600" spc="30" dirty="0">
                <a:latin typeface="宋体" panose="02010600030101010101" pitchFamily="2" charset="-122"/>
                <a:cs typeface="宋体" panose="02010600030101010101" pitchFamily="2" charset="-122"/>
              </a:rPr>
              <a:t>化合物材料</a:t>
            </a:r>
            <a:endParaRPr sz="1600">
              <a:latin typeface="宋体" panose="02010600030101010101" pitchFamily="2" charset="-122"/>
              <a:cs typeface="宋体" panose="02010600030101010101" pitchFamily="2" charset="-122"/>
            </a:endParaRPr>
          </a:p>
        </p:txBody>
      </p:sp>
      <p:sp>
        <p:nvSpPr>
          <p:cNvPr id="39" name="object 25"/>
          <p:cNvSpPr txBox="1"/>
          <p:nvPr/>
        </p:nvSpPr>
        <p:spPr>
          <a:xfrm>
            <a:off x="4596511" y="5175503"/>
            <a:ext cx="1264920" cy="360045"/>
          </a:xfrm>
          <a:prstGeom prst="rect">
            <a:avLst/>
          </a:prstGeom>
          <a:solidFill>
            <a:srgbClr val="B8CDE4"/>
          </a:solidFill>
        </p:spPr>
        <p:txBody>
          <a:bodyPr vert="horz" wrap="square" lIns="0" tIns="46355" rIns="0" bIns="0" rtlCol="0">
            <a:spAutoFit/>
          </a:bodyPr>
          <a:p>
            <a:pPr marL="104775">
              <a:lnSpc>
                <a:spcPct val="100000"/>
              </a:lnSpc>
              <a:spcBef>
                <a:spcPts val="365"/>
              </a:spcBef>
            </a:pPr>
            <a:r>
              <a:rPr sz="1600" spc="30" dirty="0">
                <a:latin typeface="宋体" panose="02010600030101010101" pitchFamily="2" charset="-122"/>
                <a:cs typeface="宋体" panose="02010600030101010101" pitchFamily="2" charset="-122"/>
              </a:rPr>
              <a:t>超导陶瓷</a:t>
            </a:r>
            <a:endParaRPr sz="1600">
              <a:latin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linds(horizontal)">
                                      <p:cBhvr>
                                        <p:cTn id="37" dur="500"/>
                                        <p:tgtEl>
                                          <p:spTgt spid="3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linds(horizontal)">
                                      <p:cBhvr>
                                        <p:cTn id="40" dur="500"/>
                                        <p:tgtEl>
                                          <p:spTgt spid="3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linds(horizontal)">
                                      <p:cBhvr>
                                        <p:cTn id="43" dur="500"/>
                                        <p:tgtEl>
                                          <p:spTgt spid="3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24" grpId="1" animBg="1"/>
      <p:bldP spid="25" grpId="1" animBg="1"/>
      <p:bldP spid="26" grpId="1" animBg="1"/>
      <p:bldP spid="27" grpId="1" animBg="1"/>
      <p:bldP spid="28" grpId="1" animBg="1"/>
      <p:bldP spid="29" grpId="1" animBg="1"/>
      <p:bldP spid="30" grpId="1" animBg="1"/>
      <p:bldP spid="31" grpId="1" animBg="1"/>
      <p:bldP spid="32" grpId="1" animBg="1"/>
      <p:bldP spid="33" grpId="1" animBg="1"/>
      <p:bldP spid="34" grpId="1" animBg="1"/>
      <p:bldP spid="35" grpId="1" animBg="1"/>
      <p:bldP spid="36" grpId="1" animBg="1"/>
      <p:bldP spid="37" grpId="1" animBg="1"/>
      <p:bldP spid="38" grpId="1"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txBox="1"/>
          <p:nvPr/>
        </p:nvSpPr>
        <p:spPr>
          <a:xfrm>
            <a:off x="1043940" y="1268730"/>
            <a:ext cx="7202170" cy="1447800"/>
          </a:xfrm>
          <a:prstGeom prst="rect">
            <a:avLst/>
          </a:prstGeom>
        </p:spPr>
        <p:txBody>
          <a:bodyPr vert="horz" wrap="square" lIns="0" tIns="15240" rIns="0" bIns="0" rtlCol="0">
            <a:spAutoFit/>
          </a:bodyPr>
          <a:p>
            <a:pPr>
              <a:lnSpc>
                <a:spcPct val="100000"/>
              </a:lnSpc>
              <a:spcBef>
                <a:spcPts val="40"/>
              </a:spcBef>
            </a:pPr>
            <a:endParaRPr b="0">
              <a:latin typeface="黑体" panose="02010609060101010101" pitchFamily="2" charset="-122"/>
              <a:ea typeface="黑体" panose="02010609060101010101" pitchFamily="2" charset="-122"/>
              <a:cs typeface="黑体" panose="02010609060101010101" pitchFamily="2" charset="-122"/>
            </a:endParaRPr>
          </a:p>
          <a:p>
            <a:pPr marL="433070" marR="5080" indent="416560" algn="just">
              <a:lnSpc>
                <a:spcPct val="122000"/>
              </a:lnSpc>
            </a:pPr>
            <a:r>
              <a:rPr lang="en-US" b="0" spc="30" dirty="0">
                <a:latin typeface="黑体" panose="02010609060101010101" pitchFamily="2" charset="-122"/>
                <a:ea typeface="黑体" panose="02010609060101010101" pitchFamily="2" charset="-122"/>
                <a:cs typeface="黑体" panose="02010609060101010101" pitchFamily="2" charset="-122"/>
              </a:rPr>
              <a:t> </a:t>
            </a:r>
            <a:r>
              <a:rPr b="0" spc="30" dirty="0">
                <a:latin typeface="黑体" panose="02010609060101010101" pitchFamily="2" charset="-122"/>
                <a:ea typeface="黑体" panose="02010609060101010101" pitchFamily="2" charset="-122"/>
                <a:cs typeface="黑体" panose="02010609060101010101" pitchFamily="2" charset="-122"/>
              </a:rPr>
              <a:t>新材料是指正在发展</a:t>
            </a:r>
            <a:r>
              <a:rPr b="0" spc="45" dirty="0">
                <a:latin typeface="黑体" panose="02010609060101010101" pitchFamily="2" charset="-122"/>
                <a:ea typeface="黑体" panose="02010609060101010101" pitchFamily="2" charset="-122"/>
                <a:cs typeface="黑体" panose="02010609060101010101" pitchFamily="2" charset="-122"/>
              </a:rPr>
              <a:t>，</a:t>
            </a:r>
            <a:r>
              <a:rPr b="0" spc="30" dirty="0">
                <a:latin typeface="黑体" panose="02010609060101010101" pitchFamily="2" charset="-122"/>
                <a:ea typeface="黑体" panose="02010609060101010101" pitchFamily="2" charset="-122"/>
                <a:cs typeface="黑体" panose="02010609060101010101" pitchFamily="2" charset="-122"/>
              </a:rPr>
              <a:t>且</a:t>
            </a:r>
            <a:r>
              <a:rPr b="0" spc="45" dirty="0">
                <a:latin typeface="黑体" panose="02010609060101010101" pitchFamily="2" charset="-122"/>
                <a:ea typeface="黑体" panose="02010609060101010101" pitchFamily="2" charset="-122"/>
                <a:cs typeface="黑体" panose="02010609060101010101" pitchFamily="2" charset="-122"/>
              </a:rPr>
              <a:t>具</a:t>
            </a:r>
            <a:r>
              <a:rPr b="0" spc="30" dirty="0">
                <a:latin typeface="黑体" panose="02010609060101010101" pitchFamily="2" charset="-122"/>
                <a:ea typeface="黑体" panose="02010609060101010101" pitchFamily="2" charset="-122"/>
                <a:cs typeface="黑体" panose="02010609060101010101" pitchFamily="2" charset="-122"/>
              </a:rPr>
              <a:t>有优异</a:t>
            </a:r>
            <a:r>
              <a:rPr b="0" spc="45" dirty="0">
                <a:latin typeface="黑体" panose="02010609060101010101" pitchFamily="2" charset="-122"/>
                <a:ea typeface="黑体" panose="02010609060101010101" pitchFamily="2" charset="-122"/>
                <a:cs typeface="黑体" panose="02010609060101010101" pitchFamily="2" charset="-122"/>
              </a:rPr>
              <a:t>性</a:t>
            </a:r>
            <a:r>
              <a:rPr b="0" spc="30" dirty="0">
                <a:latin typeface="黑体" panose="02010609060101010101" pitchFamily="2" charset="-122"/>
                <a:ea typeface="黑体" panose="02010609060101010101" pitchFamily="2" charset="-122"/>
                <a:cs typeface="黑体" panose="02010609060101010101" pitchFamily="2" charset="-122"/>
              </a:rPr>
              <a:t>能</a:t>
            </a:r>
            <a:r>
              <a:rPr b="0" spc="45" dirty="0">
                <a:latin typeface="黑体" panose="02010609060101010101" pitchFamily="2" charset="-122"/>
                <a:ea typeface="黑体" panose="02010609060101010101" pitchFamily="2" charset="-122"/>
                <a:cs typeface="黑体" panose="02010609060101010101" pitchFamily="2" charset="-122"/>
              </a:rPr>
              <a:t>和</a:t>
            </a:r>
            <a:r>
              <a:rPr b="0" spc="30" dirty="0">
                <a:latin typeface="黑体" panose="02010609060101010101" pitchFamily="2" charset="-122"/>
                <a:ea typeface="黑体" panose="02010609060101010101" pitchFamily="2" charset="-122"/>
                <a:cs typeface="黑体" panose="02010609060101010101" pitchFamily="2" charset="-122"/>
              </a:rPr>
              <a:t>应</a:t>
            </a:r>
            <a:r>
              <a:rPr b="0" spc="45" dirty="0">
                <a:latin typeface="黑体" panose="02010609060101010101" pitchFamily="2" charset="-122"/>
                <a:ea typeface="黑体" panose="02010609060101010101" pitchFamily="2" charset="-122"/>
                <a:cs typeface="黑体" panose="02010609060101010101" pitchFamily="2" charset="-122"/>
              </a:rPr>
              <a:t>用</a:t>
            </a:r>
            <a:r>
              <a:rPr b="0" spc="30" dirty="0">
                <a:latin typeface="黑体" panose="02010609060101010101" pitchFamily="2" charset="-122"/>
                <a:ea typeface="黑体" panose="02010609060101010101" pitchFamily="2" charset="-122"/>
                <a:cs typeface="黑体" panose="02010609060101010101" pitchFamily="2" charset="-122"/>
              </a:rPr>
              <a:t>前景的一类材料。它是相对传</a:t>
            </a:r>
            <a:r>
              <a:rPr b="0" spc="45" dirty="0">
                <a:latin typeface="黑体" panose="02010609060101010101" pitchFamily="2" charset="-122"/>
                <a:ea typeface="黑体" panose="02010609060101010101" pitchFamily="2" charset="-122"/>
                <a:cs typeface="黑体" panose="02010609060101010101" pitchFamily="2" charset="-122"/>
              </a:rPr>
              <a:t>统</a:t>
            </a:r>
            <a:r>
              <a:rPr b="0" spc="30" dirty="0">
                <a:latin typeface="黑体" panose="02010609060101010101" pitchFamily="2" charset="-122"/>
                <a:ea typeface="黑体" panose="02010609060101010101" pitchFamily="2" charset="-122"/>
                <a:cs typeface="黑体" panose="02010609060101010101" pitchFamily="2" charset="-122"/>
              </a:rPr>
              <a:t>材</a:t>
            </a:r>
            <a:r>
              <a:rPr b="0" spc="45" dirty="0">
                <a:latin typeface="黑体" panose="02010609060101010101" pitchFamily="2" charset="-122"/>
                <a:ea typeface="黑体" panose="02010609060101010101" pitchFamily="2" charset="-122"/>
                <a:cs typeface="黑体" panose="02010609060101010101" pitchFamily="2" charset="-122"/>
              </a:rPr>
              <a:t>料</a:t>
            </a:r>
            <a:r>
              <a:rPr b="0" spc="30" dirty="0">
                <a:latin typeface="黑体" panose="02010609060101010101" pitchFamily="2" charset="-122"/>
                <a:ea typeface="黑体" panose="02010609060101010101" pitchFamily="2" charset="-122"/>
                <a:cs typeface="黑体" panose="02010609060101010101" pitchFamily="2" charset="-122"/>
              </a:rPr>
              <a:t>而</a:t>
            </a:r>
            <a:r>
              <a:rPr b="0" spc="45" dirty="0">
                <a:latin typeface="黑体" panose="02010609060101010101" pitchFamily="2" charset="-122"/>
                <a:ea typeface="黑体" panose="02010609060101010101" pitchFamily="2" charset="-122"/>
                <a:cs typeface="黑体" panose="02010609060101010101" pitchFamily="2" charset="-122"/>
              </a:rPr>
              <a:t>言</a:t>
            </a:r>
            <a:r>
              <a:rPr b="0" spc="30" dirty="0">
                <a:latin typeface="黑体" panose="02010609060101010101" pitchFamily="2" charset="-122"/>
                <a:ea typeface="黑体" panose="02010609060101010101" pitchFamily="2" charset="-122"/>
                <a:cs typeface="黑体" panose="02010609060101010101" pitchFamily="2" charset="-122"/>
              </a:rPr>
              <a:t>的</a:t>
            </a:r>
            <a:r>
              <a:rPr b="0" spc="45" dirty="0">
                <a:latin typeface="黑体" panose="02010609060101010101" pitchFamily="2" charset="-122"/>
                <a:ea typeface="黑体" panose="02010609060101010101" pitchFamily="2" charset="-122"/>
                <a:cs typeface="黑体" panose="02010609060101010101" pitchFamily="2" charset="-122"/>
              </a:rPr>
              <a:t>，</a:t>
            </a:r>
            <a:r>
              <a:rPr b="0" spc="30" dirty="0">
                <a:latin typeface="黑体" panose="02010609060101010101" pitchFamily="2" charset="-122"/>
                <a:ea typeface="黑体" panose="02010609060101010101" pitchFamily="2" charset="-122"/>
                <a:cs typeface="黑体" panose="02010609060101010101" pitchFamily="2" charset="-122"/>
              </a:rPr>
              <a:t>两者之</a:t>
            </a:r>
            <a:r>
              <a:rPr b="0" spc="45" dirty="0">
                <a:latin typeface="黑体" panose="02010609060101010101" pitchFamily="2" charset="-122"/>
                <a:ea typeface="黑体" panose="02010609060101010101" pitchFamily="2" charset="-122"/>
                <a:cs typeface="黑体" panose="02010609060101010101" pitchFamily="2" charset="-122"/>
              </a:rPr>
              <a:t>间</a:t>
            </a:r>
            <a:r>
              <a:rPr b="0" spc="25" dirty="0">
                <a:latin typeface="黑体" panose="02010609060101010101" pitchFamily="2" charset="-122"/>
                <a:ea typeface="黑体" panose="02010609060101010101" pitchFamily="2" charset="-122"/>
                <a:cs typeface="黑体" panose="02010609060101010101" pitchFamily="2" charset="-122"/>
              </a:rPr>
              <a:t>没有</a:t>
            </a:r>
            <a:r>
              <a:rPr b="0" spc="30" dirty="0">
                <a:latin typeface="黑体" panose="02010609060101010101" pitchFamily="2" charset="-122"/>
                <a:ea typeface="黑体" panose="02010609060101010101" pitchFamily="2" charset="-122"/>
                <a:cs typeface="黑体" panose="02010609060101010101" pitchFamily="2" charset="-122"/>
              </a:rPr>
              <a:t>严格的分界线。</a:t>
            </a:r>
            <a:endParaRPr b="0" spc="30" dirty="0">
              <a:latin typeface="黑体" panose="02010609060101010101" pitchFamily="2" charset="-122"/>
              <a:ea typeface="黑体" panose="02010609060101010101" pitchFamily="2" charset="-122"/>
              <a:cs typeface="黑体" panose="02010609060101010101" pitchFamily="2" charset="-122"/>
            </a:endParaRPr>
          </a:p>
        </p:txBody>
      </p:sp>
      <p:sp>
        <p:nvSpPr>
          <p:cNvPr id="43" name="object 3"/>
          <p:cNvSpPr/>
          <p:nvPr/>
        </p:nvSpPr>
        <p:spPr>
          <a:xfrm>
            <a:off x="1259966" y="3284601"/>
            <a:ext cx="3034283" cy="2092451"/>
          </a:xfrm>
          <a:prstGeom prst="rect">
            <a:avLst/>
          </a:prstGeom>
          <a:blipFill>
            <a:blip r:embed="rId1" cstate="print"/>
            <a:stretch>
              <a:fillRect/>
            </a:stretch>
          </a:blipFill>
        </p:spPr>
        <p:txBody>
          <a:bodyPr wrap="square" lIns="0" tIns="0" rIns="0" bIns="0" rtlCol="0"/>
          <a:p/>
        </p:txBody>
      </p:sp>
      <p:sp>
        <p:nvSpPr>
          <p:cNvPr id="44" name="object 4"/>
          <p:cNvSpPr/>
          <p:nvPr/>
        </p:nvSpPr>
        <p:spPr>
          <a:xfrm>
            <a:off x="5147945" y="3284601"/>
            <a:ext cx="2843783" cy="2092451"/>
          </a:xfrm>
          <a:prstGeom prst="rect">
            <a:avLst/>
          </a:prstGeom>
          <a:blipFill>
            <a:blip r:embed="rId2" cstate="print"/>
            <a:stretch>
              <a:fillRect/>
            </a:stretch>
          </a:blipFill>
        </p:spPr>
        <p:txBody>
          <a:bodyPr wrap="square" lIns="0" tIns="0" rIns="0" bIns="0" rtlCol="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3" grpId="1" animBg="1"/>
      <p:bldP spid="4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object 5"/>
          <p:cNvSpPr/>
          <p:nvPr/>
        </p:nvSpPr>
        <p:spPr>
          <a:xfrm>
            <a:off x="387985" y="1236345"/>
            <a:ext cx="2483485" cy="463550"/>
          </a:xfrm>
          <a:custGeom>
            <a:avLst/>
            <a:gdLst/>
            <a:ahLst/>
            <a:cxnLst/>
            <a:rect l="l" t="t" r="r" b="b"/>
            <a:pathLst>
              <a:path w="1932939" h="463550">
                <a:moveTo>
                  <a:pt x="0" y="76200"/>
                </a:moveTo>
                <a:lnTo>
                  <a:pt x="6143" y="46291"/>
                </a:lnTo>
                <a:lnTo>
                  <a:pt x="22860" y="22097"/>
                </a:lnTo>
                <a:lnTo>
                  <a:pt x="47577" y="5905"/>
                </a:lnTo>
                <a:lnTo>
                  <a:pt x="77724" y="0"/>
                </a:lnTo>
                <a:lnTo>
                  <a:pt x="1854708" y="0"/>
                </a:lnTo>
                <a:lnTo>
                  <a:pt x="1884854" y="5905"/>
                </a:lnTo>
                <a:lnTo>
                  <a:pt x="1909572" y="22098"/>
                </a:lnTo>
                <a:lnTo>
                  <a:pt x="1926288" y="46291"/>
                </a:lnTo>
                <a:lnTo>
                  <a:pt x="1932432" y="76200"/>
                </a:lnTo>
                <a:lnTo>
                  <a:pt x="1932432" y="385572"/>
                </a:lnTo>
                <a:lnTo>
                  <a:pt x="1926288" y="415718"/>
                </a:lnTo>
                <a:lnTo>
                  <a:pt x="1909572" y="440435"/>
                </a:lnTo>
                <a:lnTo>
                  <a:pt x="1884854" y="457152"/>
                </a:lnTo>
                <a:lnTo>
                  <a:pt x="1854708" y="463295"/>
                </a:lnTo>
                <a:lnTo>
                  <a:pt x="77724" y="463295"/>
                </a:lnTo>
                <a:lnTo>
                  <a:pt x="47577" y="457152"/>
                </a:lnTo>
                <a:lnTo>
                  <a:pt x="22859" y="440435"/>
                </a:lnTo>
                <a:lnTo>
                  <a:pt x="6143" y="415718"/>
                </a:lnTo>
                <a:lnTo>
                  <a:pt x="0" y="385572"/>
                </a:lnTo>
                <a:lnTo>
                  <a:pt x="0" y="76200"/>
                </a:lnTo>
                <a:close/>
              </a:path>
            </a:pathLst>
          </a:custGeom>
          <a:ln w="44195">
            <a:solidFill>
              <a:srgbClr val="FFFFFF"/>
            </a:solidFill>
          </a:ln>
        </p:spPr>
        <p:txBody>
          <a:bodyPr wrap="square" lIns="0" tIns="0" rIns="0" bIns="0" rtlCol="0"/>
          <a:p/>
        </p:txBody>
      </p:sp>
      <p:sp>
        <p:nvSpPr>
          <p:cNvPr id="15" name="object 6"/>
          <p:cNvSpPr txBox="1"/>
          <p:nvPr/>
        </p:nvSpPr>
        <p:spPr>
          <a:xfrm>
            <a:off x="726975" y="2131664"/>
            <a:ext cx="7421880" cy="1256665"/>
          </a:xfrm>
          <a:prstGeom prst="rect">
            <a:avLst/>
          </a:prstGeom>
        </p:spPr>
        <p:txBody>
          <a:bodyPr vert="horz" wrap="square" lIns="0" tIns="12700" rIns="0" bIns="0" rtlCol="0">
            <a:spAutoFit/>
          </a:bodyPr>
          <a:p>
            <a:pPr marL="12700">
              <a:lnSpc>
                <a:spcPct val="100000"/>
              </a:lnSpc>
              <a:spcBef>
                <a:spcPts val="100"/>
              </a:spcBef>
            </a:pPr>
            <a:r>
              <a:rPr b="0" dirty="0">
                <a:solidFill>
                  <a:srgbClr val="FFFFFF"/>
                </a:solidFill>
                <a:latin typeface="宋体" panose="02010600030101010101" pitchFamily="2" charset="-122"/>
                <a:ea typeface="宋体" panose="02010600030101010101" pitchFamily="2" charset="-122"/>
                <a:cs typeface="宋体" panose="02010600030101010101" pitchFamily="2" charset="-122"/>
              </a:rPr>
              <a:t>料</a:t>
            </a:r>
            <a:r>
              <a:rPr lang="en-US" b="0" dirty="0">
                <a:solidFill>
                  <a:srgbClr val="FFFFFF"/>
                </a:solidFill>
                <a:latin typeface="宋体" panose="02010600030101010101" pitchFamily="2" charset="-122"/>
                <a:ea typeface="宋体" panose="02010600030101010101" pitchFamily="2" charset="-122"/>
                <a:cs typeface="宋体" panose="02010600030101010101" pitchFamily="2" charset="-122"/>
              </a:rPr>
              <a:t>  </a:t>
            </a:r>
            <a:r>
              <a:rPr b="0" spc="20" dirty="0">
                <a:latin typeface="宋体" panose="02010600030101010101" pitchFamily="2" charset="-122"/>
                <a:ea typeface="宋体" panose="02010600030101010101" pitchFamily="2" charset="-122"/>
                <a:cs typeface="宋体" panose="02010600030101010101" pitchFamily="2" charset="-122"/>
              </a:rPr>
              <a:t>它是指</a:t>
            </a:r>
            <a:r>
              <a:rPr b="0" spc="15" dirty="0">
                <a:latin typeface="宋体" panose="02010600030101010101" pitchFamily="2" charset="-122"/>
                <a:ea typeface="宋体" panose="02010600030101010101" pitchFamily="2" charset="-122"/>
                <a:cs typeface="宋体" panose="02010600030101010101" pitchFamily="2" charset="-122"/>
              </a:rPr>
              <a:t>在</a:t>
            </a:r>
            <a:r>
              <a:rPr b="0" spc="10" dirty="0">
                <a:latin typeface="宋体" panose="02010600030101010101" pitchFamily="2" charset="-122"/>
                <a:ea typeface="宋体" panose="02010600030101010101" pitchFamily="2" charset="-122"/>
                <a:cs typeface="宋体" panose="02010600030101010101" pitchFamily="2" charset="-122"/>
              </a:rPr>
              <a:t>600℃</a:t>
            </a:r>
            <a:r>
              <a:rPr b="0" spc="20" dirty="0">
                <a:latin typeface="宋体" panose="02010600030101010101" pitchFamily="2" charset="-122"/>
                <a:ea typeface="宋体" panose="02010600030101010101" pitchFamily="2" charset="-122"/>
                <a:cs typeface="宋体" panose="02010600030101010101" pitchFamily="2" charset="-122"/>
              </a:rPr>
              <a:t>以上，甚</a:t>
            </a:r>
            <a:r>
              <a:rPr b="0" spc="15" dirty="0">
                <a:latin typeface="宋体" panose="02010600030101010101" pitchFamily="2" charset="-122"/>
                <a:ea typeface="宋体" panose="02010600030101010101" pitchFamily="2" charset="-122"/>
                <a:cs typeface="宋体" panose="02010600030101010101" pitchFamily="2" charset="-122"/>
              </a:rPr>
              <a:t>至</a:t>
            </a:r>
            <a:r>
              <a:rPr b="0" spc="10" dirty="0">
                <a:latin typeface="宋体" panose="02010600030101010101" pitchFamily="2" charset="-122"/>
                <a:ea typeface="宋体" panose="02010600030101010101" pitchFamily="2" charset="-122"/>
                <a:cs typeface="宋体" panose="02010600030101010101" pitchFamily="2" charset="-122"/>
              </a:rPr>
              <a:t>1000℃</a:t>
            </a:r>
            <a:r>
              <a:rPr b="0" spc="20" dirty="0">
                <a:latin typeface="宋体" panose="02010600030101010101" pitchFamily="2" charset="-122"/>
                <a:ea typeface="宋体" panose="02010600030101010101" pitchFamily="2" charset="-122"/>
                <a:cs typeface="宋体" panose="02010600030101010101" pitchFamily="2" charset="-122"/>
              </a:rPr>
              <a:t>以上温度条件下能承受一定应力并具有抗氧化和抗热腐蚀能力的材料。</a:t>
            </a:r>
            <a:endParaRPr b="0" spc="20" dirty="0">
              <a:latin typeface="宋体" panose="02010600030101010101" pitchFamily="2" charset="-122"/>
              <a:ea typeface="宋体" panose="02010600030101010101" pitchFamily="2" charset="-122"/>
              <a:cs typeface="宋体" panose="02010600030101010101" pitchFamily="2" charset="-122"/>
            </a:endParaRPr>
          </a:p>
          <a:p>
            <a:pPr marL="12700">
              <a:lnSpc>
                <a:spcPct val="100000"/>
              </a:lnSpc>
              <a:spcBef>
                <a:spcPts val="100"/>
              </a:spcBef>
            </a:pPr>
            <a:r>
              <a:rPr lang="en-US" b="0">
                <a:latin typeface="宋体" panose="02010600030101010101" pitchFamily="2" charset="-122"/>
                <a:ea typeface="宋体" panose="02010600030101010101" pitchFamily="2" charset="-122"/>
                <a:cs typeface="宋体" panose="02010600030101010101" pitchFamily="2" charset="-122"/>
              </a:rPr>
              <a:t>    </a:t>
            </a:r>
            <a:r>
              <a:rPr b="0">
                <a:latin typeface="宋体" panose="02010600030101010101" pitchFamily="2" charset="-122"/>
                <a:ea typeface="宋体" panose="02010600030101010101" pitchFamily="2" charset="-122"/>
                <a:cs typeface="宋体" panose="02010600030101010101" pitchFamily="2" charset="-122"/>
              </a:rPr>
              <a:t>新型高温材料包括高温合金、弥散强化合金、难熔合金、高温陶瓷等。</a:t>
            </a:r>
            <a:endParaRPr b="0">
              <a:latin typeface="宋体" panose="02010600030101010101" pitchFamily="2" charset="-122"/>
              <a:ea typeface="宋体" panose="02010600030101010101" pitchFamily="2" charset="-122"/>
              <a:cs typeface="宋体" panose="02010600030101010101" pitchFamily="2" charset="-122"/>
            </a:endParaRPr>
          </a:p>
        </p:txBody>
      </p:sp>
      <p:sp>
        <p:nvSpPr>
          <p:cNvPr id="16" name="object 7"/>
          <p:cNvSpPr/>
          <p:nvPr/>
        </p:nvSpPr>
        <p:spPr>
          <a:xfrm>
            <a:off x="3961383" y="3750818"/>
            <a:ext cx="2977896" cy="1749967"/>
          </a:xfrm>
          <a:prstGeom prst="rect">
            <a:avLst/>
          </a:prstGeom>
          <a:blipFill>
            <a:blip r:embed="rId1" cstate="print"/>
            <a:stretch>
              <a:fillRect/>
            </a:stretch>
          </a:blipFill>
        </p:spPr>
        <p:txBody>
          <a:bodyPr wrap="square" lIns="0" tIns="0" rIns="0" bIns="0" rtlCol="0"/>
          <a:p/>
        </p:txBody>
      </p:sp>
      <p:sp>
        <p:nvSpPr>
          <p:cNvPr id="17" name="object 8"/>
          <p:cNvSpPr txBox="1"/>
          <p:nvPr/>
        </p:nvSpPr>
        <p:spPr>
          <a:xfrm>
            <a:off x="2551318" y="5616019"/>
            <a:ext cx="854710" cy="274320"/>
          </a:xfrm>
          <a:prstGeom prst="rect">
            <a:avLst/>
          </a:prstGeom>
        </p:spPr>
        <p:txBody>
          <a:bodyPr vert="horz" wrap="square" lIns="0" tIns="16510" rIns="0" bIns="0" rtlCol="0">
            <a:spAutoFit/>
          </a:bodyPr>
          <a:p>
            <a:pPr marL="12700">
              <a:lnSpc>
                <a:spcPct val="100000"/>
              </a:lnSpc>
              <a:spcBef>
                <a:spcPts val="130"/>
              </a:spcBef>
            </a:pPr>
            <a:r>
              <a:rPr sz="1600" spc="30" dirty="0">
                <a:latin typeface="宋体" panose="02010600030101010101" pitchFamily="2" charset="-122"/>
                <a:cs typeface="宋体" panose="02010600030101010101" pitchFamily="2" charset="-122"/>
              </a:rPr>
              <a:t>涡轮叶片</a:t>
            </a:r>
            <a:endParaRPr sz="1600">
              <a:latin typeface="宋体" panose="02010600030101010101" pitchFamily="2" charset="-122"/>
              <a:cs typeface="宋体" panose="02010600030101010101" pitchFamily="2" charset="-122"/>
            </a:endParaRPr>
          </a:p>
        </p:txBody>
      </p:sp>
      <p:sp>
        <p:nvSpPr>
          <p:cNvPr id="19" name="object 10"/>
          <p:cNvSpPr/>
          <p:nvPr/>
        </p:nvSpPr>
        <p:spPr>
          <a:xfrm>
            <a:off x="2100961" y="3779774"/>
            <a:ext cx="1754124" cy="1743455"/>
          </a:xfrm>
          <a:prstGeom prst="rect">
            <a:avLst/>
          </a:prstGeom>
          <a:blipFill>
            <a:blip r:embed="rId2" cstate="print"/>
            <a:stretch>
              <a:fillRect/>
            </a:stretch>
          </a:blipFill>
        </p:spPr>
        <p:txBody>
          <a:bodyPr wrap="square" lIns="0" tIns="0" rIns="0" bIns="0" rtlCol="0"/>
          <a:p/>
        </p:txBody>
      </p:sp>
      <p:sp>
        <p:nvSpPr>
          <p:cNvPr id="20" name="object 11"/>
          <p:cNvSpPr/>
          <p:nvPr/>
        </p:nvSpPr>
        <p:spPr>
          <a:xfrm>
            <a:off x="2094865" y="5197094"/>
            <a:ext cx="1763267" cy="341375"/>
          </a:xfrm>
          <a:prstGeom prst="rect">
            <a:avLst/>
          </a:prstGeom>
          <a:blipFill>
            <a:blip r:embed="rId3" cstate="print"/>
            <a:stretch>
              <a:fillRect/>
            </a:stretch>
          </a:blipFill>
        </p:spPr>
        <p:txBody>
          <a:bodyPr wrap="square" lIns="0" tIns="0" rIns="0" bIns="0" rtlCol="0"/>
          <a:p/>
        </p:txBody>
      </p:sp>
      <p:sp>
        <p:nvSpPr>
          <p:cNvPr id="21" name="object 12"/>
          <p:cNvSpPr txBox="1"/>
          <p:nvPr/>
        </p:nvSpPr>
        <p:spPr>
          <a:xfrm>
            <a:off x="2097913" y="3775201"/>
            <a:ext cx="1762125" cy="1751330"/>
          </a:xfrm>
          <a:prstGeom prst="rect">
            <a:avLst/>
          </a:prstGeom>
          <a:ln w="7620">
            <a:solidFill>
              <a:srgbClr val="001F60"/>
            </a:solidFill>
          </a:ln>
        </p:spPr>
        <p:txBody>
          <a:bodyPr vert="horz" wrap="square" lIns="0" tIns="0" rIns="0" bIns="0" rtlCol="0">
            <a:spAutoFit/>
          </a:bodyPr>
          <a:p>
            <a:pPr>
              <a:lnSpc>
                <a:spcPct val="100000"/>
              </a:lnSpc>
            </a:pPr>
            <a:endParaRPr sz="18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marL="523875">
              <a:lnSpc>
                <a:spcPct val="100000"/>
              </a:lnSpc>
              <a:spcBef>
                <a:spcPts val="1280"/>
              </a:spcBef>
            </a:pPr>
            <a:r>
              <a:rPr sz="1400" dirty="0">
                <a:latin typeface="微软雅黑" panose="020B0503020204020204" charset="-122"/>
                <a:cs typeface="微软雅黑" panose="020B0503020204020204" charset="-122"/>
              </a:rPr>
              <a:t>高温合金</a:t>
            </a:r>
            <a:endParaRPr sz="1400">
              <a:latin typeface="微软雅黑" panose="020B0503020204020204" charset="-122"/>
              <a:cs typeface="微软雅黑" panose="020B0503020204020204" charset="-122"/>
            </a:endParaRPr>
          </a:p>
        </p:txBody>
      </p:sp>
      <p:sp>
        <p:nvSpPr>
          <p:cNvPr id="28" name="object 19"/>
          <p:cNvSpPr/>
          <p:nvPr/>
        </p:nvSpPr>
        <p:spPr>
          <a:xfrm>
            <a:off x="3961383" y="5168138"/>
            <a:ext cx="1156716" cy="336803"/>
          </a:xfrm>
          <a:prstGeom prst="rect">
            <a:avLst/>
          </a:prstGeom>
          <a:blipFill>
            <a:blip r:embed="rId4" cstate="print"/>
            <a:stretch>
              <a:fillRect/>
            </a:stretch>
          </a:blipFill>
        </p:spPr>
        <p:txBody>
          <a:bodyPr wrap="square" lIns="0" tIns="0" rIns="0" bIns="0" rtlCol="0"/>
          <a:p/>
        </p:txBody>
      </p:sp>
      <p:sp>
        <p:nvSpPr>
          <p:cNvPr id="29" name="object 20"/>
          <p:cNvSpPr txBox="1"/>
          <p:nvPr/>
        </p:nvSpPr>
        <p:spPr>
          <a:xfrm>
            <a:off x="4174282" y="5210332"/>
            <a:ext cx="1812289" cy="666115"/>
          </a:xfrm>
          <a:prstGeom prst="rect">
            <a:avLst/>
          </a:prstGeom>
        </p:spPr>
        <p:txBody>
          <a:bodyPr vert="horz" wrap="square" lIns="0" tIns="13335" rIns="0" bIns="0" rtlCol="0">
            <a:spAutoFit/>
          </a:bodyPr>
          <a:p>
            <a:pPr marL="12700">
              <a:lnSpc>
                <a:spcPct val="100000"/>
              </a:lnSpc>
              <a:spcBef>
                <a:spcPts val="105"/>
              </a:spcBef>
            </a:pPr>
            <a:r>
              <a:rPr sz="1400" dirty="0">
                <a:latin typeface="微软雅黑" panose="020B0503020204020204" charset="-122"/>
                <a:cs typeface="微软雅黑" panose="020B0503020204020204" charset="-122"/>
              </a:rPr>
              <a:t>难熔合金</a:t>
            </a:r>
            <a:endParaRPr sz="1400">
              <a:latin typeface="微软雅黑" panose="020B0503020204020204" charset="-122"/>
              <a:cs typeface="微软雅黑" panose="020B0503020204020204" charset="-122"/>
            </a:endParaRPr>
          </a:p>
          <a:p>
            <a:pPr marL="554990">
              <a:lnSpc>
                <a:spcPct val="100000"/>
              </a:lnSpc>
              <a:spcBef>
                <a:spcPts val="1430"/>
              </a:spcBef>
            </a:pPr>
            <a:r>
              <a:rPr sz="1600" spc="30" dirty="0">
                <a:latin typeface="宋体" panose="02010600030101010101" pitchFamily="2" charset="-122"/>
                <a:cs typeface="宋体" panose="02010600030101010101" pitchFamily="2" charset="-122"/>
              </a:rPr>
              <a:t>气轮机燃烧室</a:t>
            </a:r>
            <a:endParaRPr sz="1600">
              <a:latin typeface="宋体" panose="02010600030101010101" pitchFamily="2" charset="-122"/>
              <a:cs typeface="宋体" panose="02010600030101010101" pitchFamily="2" charset="-122"/>
            </a:endParaRPr>
          </a:p>
        </p:txBody>
      </p:sp>
      <p:sp>
        <p:nvSpPr>
          <p:cNvPr id="2" name="文本框 1"/>
          <p:cNvSpPr txBox="1"/>
          <p:nvPr/>
        </p:nvSpPr>
        <p:spPr>
          <a:xfrm>
            <a:off x="755650" y="1412240"/>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一、新型高温材料</a:t>
            </a:r>
            <a:endParaRPr lang="zh-CN" altLang="en-US" sz="2800" b="0">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9" grpId="0" animBg="1"/>
      <p:bldP spid="20" grpId="0" animBg="1"/>
      <p:bldP spid="21" grpId="0" animBg="1"/>
      <p:bldP spid="28" grpId="0" animBg="1"/>
      <p:bldP spid="29" grpId="0"/>
      <p:bldP spid="15" grpId="1"/>
      <p:bldP spid="16" grpId="1" animBg="1"/>
      <p:bldP spid="17" grpId="1"/>
      <p:bldP spid="19" grpId="1" animBg="1"/>
      <p:bldP spid="20" grpId="1" animBg="1"/>
      <p:bldP spid="21" grpId="1" animBg="1"/>
      <p:bldP spid="28" grpId="1" animBg="1"/>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object 9"/>
          <p:cNvSpPr txBox="1"/>
          <p:nvPr/>
        </p:nvSpPr>
        <p:spPr>
          <a:xfrm>
            <a:off x="963930" y="2035175"/>
            <a:ext cx="6996430" cy="1437005"/>
          </a:xfrm>
          <a:prstGeom prst="rect">
            <a:avLst/>
          </a:prstGeom>
        </p:spPr>
        <p:txBody>
          <a:bodyPr vert="horz" wrap="square" lIns="0" tIns="11430" rIns="0" bIns="0" rtlCol="0">
            <a:spAutoFit/>
          </a:bodyPr>
          <a:p>
            <a:pPr marL="12700" marR="5080" indent="484505" algn="just">
              <a:lnSpc>
                <a:spcPct val="116000"/>
              </a:lnSpc>
              <a:spcBef>
                <a:spcPts val="90"/>
              </a:spcBef>
            </a:pPr>
            <a:r>
              <a:rPr b="0" spc="20" dirty="0">
                <a:latin typeface="宋体" panose="02010600030101010101" pitchFamily="2" charset="-122"/>
                <a:cs typeface="宋体" panose="02010600030101010101" pitchFamily="2" charset="-122"/>
              </a:rPr>
              <a:t>是指具有形状记忆效应的材料。形状记忆效应是指材料在一定条件下进行一定限度以内的变形后，再对材料施加适当的外界条件（如加热）时，材料的变形会随之消失，并恢复到变形前的形状和体积的现象。</a:t>
            </a:r>
            <a:endParaRPr b="0" spc="20" dirty="0">
              <a:latin typeface="宋体" panose="02010600030101010101" pitchFamily="2" charset="-122"/>
              <a:cs typeface="宋体" panose="02010600030101010101" pitchFamily="2" charset="-122"/>
            </a:endParaRPr>
          </a:p>
        </p:txBody>
      </p:sp>
      <p:sp>
        <p:nvSpPr>
          <p:cNvPr id="2" name="文本框 1"/>
          <p:cNvSpPr txBox="1"/>
          <p:nvPr/>
        </p:nvSpPr>
        <p:spPr>
          <a:xfrm>
            <a:off x="755650" y="1412240"/>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二、形状</a:t>
            </a:r>
            <a:r>
              <a:rPr lang="zh-CN" altLang="en-US" sz="2800" b="0">
                <a:latin typeface="黑体" panose="02010609060101010101" pitchFamily="2" charset="-122"/>
                <a:ea typeface="黑体" panose="02010609060101010101" pitchFamily="2" charset="-122"/>
              </a:rPr>
              <a:t>记忆材料</a:t>
            </a:r>
            <a:endParaRPr lang="zh-CN" altLang="en-US" sz="2800" b="0">
              <a:latin typeface="黑体" panose="02010609060101010101" pitchFamily="2" charset="-122"/>
              <a:ea typeface="黑体" panose="02010609060101010101" pitchFamily="2" charset="-122"/>
            </a:endParaRPr>
          </a:p>
        </p:txBody>
      </p:sp>
      <p:sp>
        <p:nvSpPr>
          <p:cNvPr id="3" name="文本框 2"/>
          <p:cNvSpPr txBox="1"/>
          <p:nvPr/>
        </p:nvSpPr>
        <p:spPr>
          <a:xfrm>
            <a:off x="899795" y="3860800"/>
            <a:ext cx="7132955" cy="1322070"/>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1、形状记忆材料的分类</a:t>
            </a:r>
            <a:endParaRPr lang="zh-CN" altLang="en-US" b="0">
              <a:latin typeface="黑体" panose="02010609060101010101" pitchFamily="2" charset="-122"/>
              <a:ea typeface="黑体" panose="02010609060101010101" pitchFamily="2" charset="-122"/>
              <a:cs typeface="黑体" panose="02010609060101010101" pitchFamily="2" charset="-122"/>
            </a:endParaRPr>
          </a:p>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形状记忆合金种类很多，可分为Ti-Ni系、铜系、铁系三大类。目前已实用化的形状记忆合金有Ti-Ni系合金、铜系合金。</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5650" y="1412240"/>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二、形状</a:t>
            </a:r>
            <a:r>
              <a:rPr lang="zh-CN" altLang="en-US" sz="2800" b="0">
                <a:latin typeface="黑体" panose="02010609060101010101" pitchFamily="2" charset="-122"/>
                <a:ea typeface="黑体" panose="02010609060101010101" pitchFamily="2" charset="-122"/>
              </a:rPr>
              <a:t>记忆材料</a:t>
            </a:r>
            <a:endParaRPr lang="zh-CN" altLang="en-US" sz="2800" b="0">
              <a:latin typeface="黑体" panose="02010609060101010101" pitchFamily="2" charset="-122"/>
              <a:ea typeface="黑体" panose="02010609060101010101" pitchFamily="2" charset="-122"/>
            </a:endParaRPr>
          </a:p>
        </p:txBody>
      </p:sp>
      <p:sp>
        <p:nvSpPr>
          <p:cNvPr id="3" name="文本框 2"/>
          <p:cNvSpPr txBox="1"/>
          <p:nvPr/>
        </p:nvSpPr>
        <p:spPr>
          <a:xfrm>
            <a:off x="899795" y="1988820"/>
            <a:ext cx="7132955" cy="1630045"/>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2、形状记忆材料的应用</a:t>
            </a:r>
            <a:r>
              <a:rPr lang="en-US" altLang="zh-CN" b="0">
                <a:latin typeface="宋体" panose="02010600030101010101" pitchFamily="2" charset="-122"/>
                <a:ea typeface="宋体" panose="02010600030101010101" pitchFamily="2" charset="-122"/>
                <a:cs typeface="宋体" panose="02010600030101010101" pitchFamily="2" charset="-122"/>
              </a:rPr>
              <a:t>    </a:t>
            </a:r>
            <a:endParaRPr lang="en-US" altLang="zh-CN" b="0">
              <a:latin typeface="宋体" panose="02010600030101010101" pitchFamily="2" charset="-122"/>
              <a:ea typeface="宋体" panose="02010600030101010101" pitchFamily="2" charset="-122"/>
              <a:cs typeface="宋体" panose="02010600030101010101" pitchFamily="2" charset="-122"/>
            </a:endParaRPr>
          </a:p>
          <a:p>
            <a:r>
              <a:rPr lang="zh-CN" altLang="en-US" b="0">
                <a:latin typeface="宋体" panose="02010600030101010101" pitchFamily="2" charset="-122"/>
                <a:ea typeface="宋体" panose="02010600030101010101" pitchFamily="2" charset="-122"/>
                <a:cs typeface="宋体" panose="02010600030101010101" pitchFamily="2" charset="-122"/>
              </a:rPr>
              <a:t>(1)在机械工程上的应用：</a:t>
            </a:r>
            <a:r>
              <a:rPr lang="zh-CN" b="0">
                <a:latin typeface="宋体" panose="02010600030101010101" pitchFamily="2" charset="-122"/>
                <a:ea typeface="宋体" panose="02010600030101010101" pitchFamily="2" charset="-122"/>
                <a:cs typeface="宋体" panose="02010600030101010101" pitchFamily="2" charset="-122"/>
                <a:sym typeface="+mn-ea"/>
              </a:rPr>
              <a:t>最早的应用就是制造各类结构件。</a:t>
            </a:r>
            <a:r>
              <a:rPr lang="zh-CN" altLang="en-US" b="0">
                <a:latin typeface="宋体" panose="02010600030101010101" pitchFamily="2" charset="-122"/>
                <a:ea typeface="宋体" panose="02010600030101010101" pitchFamily="2" charset="-122"/>
                <a:cs typeface="宋体" panose="02010600030101010101" pitchFamily="2" charset="-122"/>
              </a:rPr>
              <a:t>(2)在电子设备上的应用：</a:t>
            </a:r>
            <a:r>
              <a:rPr lang="zh-CN" b="0">
                <a:latin typeface="宋体" panose="02010600030101010101" pitchFamily="2" charset="-122"/>
                <a:ea typeface="宋体" panose="02010600030101010101" pitchFamily="2" charset="-122"/>
                <a:cs typeface="宋体" panose="02010600030101010101" pitchFamily="2" charset="-122"/>
                <a:sym typeface="+mn-ea"/>
              </a:rPr>
              <a:t>制造各种不同电力的温度控制仪器。</a:t>
            </a:r>
            <a:endParaRPr lang="zh-CN" b="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b="0">
                <a:latin typeface="宋体" panose="02010600030101010101" pitchFamily="2" charset="-122"/>
                <a:ea typeface="宋体" panose="02010600030101010101" pitchFamily="2" charset="-122"/>
                <a:cs typeface="宋体" panose="02010600030101010101" pitchFamily="2" charset="-122"/>
              </a:rPr>
              <a:t>(3)在航天领域的应用：</a:t>
            </a:r>
            <a:r>
              <a:rPr lang="zh-CN" b="0">
                <a:latin typeface="宋体" panose="02010600030101010101" pitchFamily="2" charset="-122"/>
                <a:ea typeface="宋体" panose="02010600030101010101" pitchFamily="2" charset="-122"/>
                <a:cs typeface="宋体" panose="02010600030101010101" pitchFamily="2" charset="-122"/>
                <a:sym typeface="+mn-ea"/>
              </a:rPr>
              <a:t>可用于制作航天用天线。</a:t>
            </a:r>
            <a:endParaRPr lang="zh-CN" b="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b="0">
                <a:latin typeface="宋体" panose="02010600030101010101" pitchFamily="2" charset="-122"/>
                <a:ea typeface="宋体" panose="02010600030101010101" pitchFamily="2" charset="-122"/>
                <a:cs typeface="宋体" panose="02010600030101010101" pitchFamily="2" charset="-122"/>
              </a:rPr>
              <a:t>(4)在医学领域的应用：</a:t>
            </a:r>
            <a:r>
              <a:rPr lang="zh-CN" b="0">
                <a:latin typeface="宋体" panose="02010600030101010101" pitchFamily="2" charset="-122"/>
                <a:ea typeface="宋体" panose="02010600030101010101" pitchFamily="2" charset="-122"/>
                <a:cs typeface="宋体" panose="02010600030101010101" pitchFamily="2" charset="-122"/>
                <a:sym typeface="+mn-ea"/>
              </a:rPr>
              <a:t>制成人工关节、人造心脏等。</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
        <p:nvSpPr>
          <p:cNvPr id="17" name="object 8"/>
          <p:cNvSpPr/>
          <p:nvPr/>
        </p:nvSpPr>
        <p:spPr>
          <a:xfrm>
            <a:off x="1132205" y="3866515"/>
            <a:ext cx="2716530" cy="1824355"/>
          </a:xfrm>
          <a:prstGeom prst="rect">
            <a:avLst/>
          </a:prstGeom>
          <a:blipFill>
            <a:blip r:embed="rId1" cstate="print"/>
            <a:stretch>
              <a:fillRect/>
            </a:stretch>
          </a:blipFill>
        </p:spPr>
        <p:txBody>
          <a:bodyPr wrap="square" lIns="0" tIns="0" rIns="0" bIns="0" rtlCol="0"/>
          <a:p/>
        </p:txBody>
      </p:sp>
      <p:sp>
        <p:nvSpPr>
          <p:cNvPr id="18" name="object 10"/>
          <p:cNvSpPr txBox="1"/>
          <p:nvPr/>
        </p:nvSpPr>
        <p:spPr>
          <a:xfrm>
            <a:off x="1353185" y="5730875"/>
            <a:ext cx="2504440" cy="262255"/>
          </a:xfrm>
          <a:prstGeom prst="rect">
            <a:avLst/>
          </a:prstGeom>
        </p:spPr>
        <p:txBody>
          <a:bodyPr vert="horz" wrap="square" lIns="0" tIns="16510" rIns="0" bIns="0" rtlCol="0">
            <a:spAutoFit/>
          </a:bodyPr>
          <a:p>
            <a:pPr marL="12700">
              <a:lnSpc>
                <a:spcPct val="100000"/>
              </a:lnSpc>
              <a:spcBef>
                <a:spcPts val="130"/>
              </a:spcBef>
            </a:pPr>
            <a:r>
              <a:rPr sz="1600" spc="30" dirty="0">
                <a:latin typeface="宋体" panose="02010600030101010101" pitchFamily="2" charset="-122"/>
                <a:cs typeface="宋体" panose="02010600030101010101" pitchFamily="2" charset="-122"/>
              </a:rPr>
              <a:t>形状记忆合金液压系</a:t>
            </a:r>
            <a:r>
              <a:rPr sz="1600" spc="45" dirty="0">
                <a:latin typeface="宋体" panose="02010600030101010101" pitchFamily="2" charset="-122"/>
                <a:cs typeface="宋体" panose="02010600030101010101" pitchFamily="2" charset="-122"/>
              </a:rPr>
              <a:t>统</a:t>
            </a:r>
            <a:r>
              <a:rPr sz="1600" spc="30" dirty="0">
                <a:latin typeface="宋体" panose="02010600030101010101" pitchFamily="2" charset="-122"/>
                <a:cs typeface="宋体" panose="02010600030101010101" pitchFamily="2" charset="-122"/>
              </a:rPr>
              <a:t>管</a:t>
            </a:r>
            <a:endParaRPr sz="1600">
              <a:latin typeface="宋体" panose="02010600030101010101" pitchFamily="2" charset="-122"/>
              <a:cs typeface="宋体" panose="02010600030101010101" pitchFamily="2" charset="-122"/>
            </a:endParaRPr>
          </a:p>
        </p:txBody>
      </p:sp>
      <p:sp>
        <p:nvSpPr>
          <p:cNvPr id="16" name="object 7"/>
          <p:cNvSpPr/>
          <p:nvPr/>
        </p:nvSpPr>
        <p:spPr>
          <a:xfrm>
            <a:off x="4890135" y="3816350"/>
            <a:ext cx="2787015" cy="1811655"/>
          </a:xfrm>
          <a:prstGeom prst="rect">
            <a:avLst/>
          </a:prstGeom>
          <a:blipFill>
            <a:blip r:embed="rId2" cstate="print"/>
            <a:stretch>
              <a:fillRect/>
            </a:stretch>
          </a:blipFill>
        </p:spPr>
        <p:txBody>
          <a:bodyPr wrap="square" lIns="0" tIns="0" rIns="0" bIns="0" rtlCol="0"/>
          <a:p/>
        </p:txBody>
      </p:sp>
      <p:sp>
        <p:nvSpPr>
          <p:cNvPr id="19" name="object 11"/>
          <p:cNvSpPr txBox="1"/>
          <p:nvPr/>
        </p:nvSpPr>
        <p:spPr>
          <a:xfrm>
            <a:off x="5537835" y="5667375"/>
            <a:ext cx="1883410" cy="262255"/>
          </a:xfrm>
          <a:prstGeom prst="rect">
            <a:avLst/>
          </a:prstGeom>
        </p:spPr>
        <p:txBody>
          <a:bodyPr vert="horz" wrap="square" lIns="0" tIns="16510" rIns="0" bIns="0" rtlCol="0">
            <a:spAutoFit/>
          </a:bodyPr>
          <a:p>
            <a:pPr marL="12700">
              <a:lnSpc>
                <a:spcPct val="100000"/>
              </a:lnSpc>
              <a:spcBef>
                <a:spcPts val="130"/>
              </a:spcBef>
            </a:pPr>
            <a:r>
              <a:rPr sz="1600" spc="30" dirty="0">
                <a:latin typeface="宋体" panose="02010600030101010101" pitchFamily="2" charset="-122"/>
                <a:cs typeface="宋体" panose="02010600030101010101" pitchFamily="2" charset="-122"/>
              </a:rPr>
              <a:t>形状记忆合金弹簧</a:t>
            </a:r>
            <a:endParaRPr sz="1600">
              <a:latin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8" grpId="0"/>
      <p:bldP spid="16" grpId="0" animBg="1"/>
      <p:bldP spid="19" grpId="0"/>
      <p:bldP spid="3" grpId="1"/>
      <p:bldP spid="17" grpId="1" animBg="1"/>
      <p:bldP spid="18" grpId="1"/>
      <p:bldP spid="16" grpId="1" animBg="1"/>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object 5"/>
          <p:cNvSpPr/>
          <p:nvPr/>
        </p:nvSpPr>
        <p:spPr>
          <a:xfrm>
            <a:off x="387985" y="1236345"/>
            <a:ext cx="2105660" cy="463550"/>
          </a:xfrm>
          <a:custGeom>
            <a:avLst/>
            <a:gdLst/>
            <a:ahLst/>
            <a:cxnLst/>
            <a:rect l="l" t="t" r="r" b="b"/>
            <a:pathLst>
              <a:path w="1932939" h="463550">
                <a:moveTo>
                  <a:pt x="0" y="76200"/>
                </a:moveTo>
                <a:lnTo>
                  <a:pt x="6143" y="46291"/>
                </a:lnTo>
                <a:lnTo>
                  <a:pt x="22860" y="22097"/>
                </a:lnTo>
                <a:lnTo>
                  <a:pt x="47577" y="5905"/>
                </a:lnTo>
                <a:lnTo>
                  <a:pt x="77724" y="0"/>
                </a:lnTo>
                <a:lnTo>
                  <a:pt x="1854708" y="0"/>
                </a:lnTo>
                <a:lnTo>
                  <a:pt x="1884854" y="5905"/>
                </a:lnTo>
                <a:lnTo>
                  <a:pt x="1909572" y="22098"/>
                </a:lnTo>
                <a:lnTo>
                  <a:pt x="1926288" y="46291"/>
                </a:lnTo>
                <a:lnTo>
                  <a:pt x="1932432" y="76200"/>
                </a:lnTo>
                <a:lnTo>
                  <a:pt x="1932432" y="385572"/>
                </a:lnTo>
                <a:lnTo>
                  <a:pt x="1926288" y="415718"/>
                </a:lnTo>
                <a:lnTo>
                  <a:pt x="1909572" y="440435"/>
                </a:lnTo>
                <a:lnTo>
                  <a:pt x="1884854" y="457152"/>
                </a:lnTo>
                <a:lnTo>
                  <a:pt x="1854708" y="463295"/>
                </a:lnTo>
                <a:lnTo>
                  <a:pt x="77724" y="463295"/>
                </a:lnTo>
                <a:lnTo>
                  <a:pt x="47577" y="457152"/>
                </a:lnTo>
                <a:lnTo>
                  <a:pt x="22859" y="440435"/>
                </a:lnTo>
                <a:lnTo>
                  <a:pt x="6143" y="415718"/>
                </a:lnTo>
                <a:lnTo>
                  <a:pt x="0" y="385572"/>
                </a:lnTo>
                <a:lnTo>
                  <a:pt x="0" y="76200"/>
                </a:lnTo>
                <a:close/>
              </a:path>
            </a:pathLst>
          </a:custGeom>
          <a:ln w="44195">
            <a:solidFill>
              <a:srgbClr val="FFFFFF"/>
            </a:solidFill>
          </a:ln>
        </p:spPr>
        <p:txBody>
          <a:bodyPr wrap="square" lIns="0" tIns="0" rIns="0" bIns="0" rtlCol="0"/>
          <a:p/>
        </p:txBody>
      </p:sp>
      <p:sp>
        <p:nvSpPr>
          <p:cNvPr id="7" name="object 7"/>
          <p:cNvSpPr txBox="1"/>
          <p:nvPr/>
        </p:nvSpPr>
        <p:spPr>
          <a:xfrm>
            <a:off x="683260" y="1844040"/>
            <a:ext cx="7900670" cy="935355"/>
          </a:xfrm>
          <a:prstGeom prst="rect">
            <a:avLst/>
          </a:prstGeom>
        </p:spPr>
        <p:txBody>
          <a:bodyPr vert="horz" wrap="square" lIns="0" tIns="12065" rIns="0" bIns="0" rtlCol="0">
            <a:spAutoFit/>
          </a:bodyPr>
          <a:p>
            <a:pPr marL="12700" marR="5080" indent="506095" algn="just">
              <a:lnSpc>
                <a:spcPct val="100000"/>
              </a:lnSpc>
              <a:spcBef>
                <a:spcPts val="0"/>
              </a:spcBef>
            </a:pPr>
            <a:r>
              <a:rPr b="0" spc="35" dirty="0">
                <a:latin typeface="宋体" panose="02010600030101010101" pitchFamily="2" charset="-122"/>
                <a:ea typeface="宋体" panose="02010600030101010101" pitchFamily="2" charset="-122"/>
                <a:cs typeface="宋体" panose="02010600030101010101" pitchFamily="2" charset="-122"/>
              </a:rPr>
              <a:t>超</a:t>
            </a:r>
            <a:r>
              <a:rPr b="0" spc="15" dirty="0">
                <a:latin typeface="宋体" panose="02010600030101010101" pitchFamily="2" charset="-122"/>
                <a:ea typeface="宋体" panose="02010600030101010101" pitchFamily="2" charset="-122"/>
                <a:cs typeface="宋体" panose="02010600030101010101" pitchFamily="2" charset="-122"/>
              </a:rPr>
              <a:t>导材料</a:t>
            </a:r>
            <a:r>
              <a:rPr b="0" spc="35" dirty="0">
                <a:latin typeface="宋体" panose="02010600030101010101" pitchFamily="2" charset="-122"/>
                <a:ea typeface="宋体" panose="02010600030101010101" pitchFamily="2" charset="-122"/>
                <a:cs typeface="宋体" panose="02010600030101010101" pitchFamily="2" charset="-122"/>
              </a:rPr>
              <a:t>是</a:t>
            </a:r>
            <a:r>
              <a:rPr b="0" spc="15" dirty="0">
                <a:latin typeface="宋体" panose="02010600030101010101" pitchFamily="2" charset="-122"/>
                <a:ea typeface="宋体" panose="02010600030101010101" pitchFamily="2" charset="-122"/>
                <a:cs typeface="宋体" panose="02010600030101010101" pitchFamily="2" charset="-122"/>
              </a:rPr>
              <a:t>指具</a:t>
            </a:r>
            <a:r>
              <a:rPr b="0" spc="35" dirty="0">
                <a:latin typeface="宋体" panose="02010600030101010101" pitchFamily="2" charset="-122"/>
                <a:ea typeface="宋体" panose="02010600030101010101" pitchFamily="2" charset="-122"/>
                <a:cs typeface="宋体" panose="02010600030101010101" pitchFamily="2" charset="-122"/>
              </a:rPr>
              <a:t>有</a:t>
            </a:r>
            <a:r>
              <a:rPr b="0" spc="15" dirty="0">
                <a:latin typeface="宋体" panose="02010600030101010101" pitchFamily="2" charset="-122"/>
                <a:ea typeface="宋体" panose="02010600030101010101" pitchFamily="2" charset="-122"/>
                <a:cs typeface="宋体" panose="02010600030101010101" pitchFamily="2" charset="-122"/>
              </a:rPr>
              <a:t>在一定的</a:t>
            </a:r>
            <a:r>
              <a:rPr b="0" spc="35" dirty="0">
                <a:latin typeface="宋体" panose="02010600030101010101" pitchFamily="2" charset="-122"/>
                <a:ea typeface="宋体" panose="02010600030101010101" pitchFamily="2" charset="-122"/>
                <a:cs typeface="宋体" panose="02010600030101010101" pitchFamily="2" charset="-122"/>
              </a:rPr>
              <a:t>低</a:t>
            </a:r>
            <a:r>
              <a:rPr b="0" spc="15" dirty="0">
                <a:latin typeface="宋体" panose="02010600030101010101" pitchFamily="2" charset="-122"/>
                <a:ea typeface="宋体" panose="02010600030101010101" pitchFamily="2" charset="-122"/>
                <a:cs typeface="宋体" panose="02010600030101010101" pitchFamily="2" charset="-122"/>
              </a:rPr>
              <a:t>温</a:t>
            </a:r>
            <a:r>
              <a:rPr b="0" spc="35" dirty="0">
                <a:latin typeface="宋体" panose="02010600030101010101" pitchFamily="2" charset="-122"/>
                <a:ea typeface="宋体" panose="02010600030101010101" pitchFamily="2" charset="-122"/>
                <a:cs typeface="宋体" panose="02010600030101010101" pitchFamily="2" charset="-122"/>
              </a:rPr>
              <a:t>条</a:t>
            </a:r>
            <a:r>
              <a:rPr b="0" spc="15" dirty="0">
                <a:latin typeface="宋体" panose="02010600030101010101" pitchFamily="2" charset="-122"/>
                <a:ea typeface="宋体" panose="02010600030101010101" pitchFamily="2" charset="-122"/>
                <a:cs typeface="宋体" panose="02010600030101010101" pitchFamily="2" charset="-122"/>
              </a:rPr>
              <a:t>件下电阻等</a:t>
            </a:r>
            <a:r>
              <a:rPr b="0" spc="35" dirty="0">
                <a:latin typeface="宋体" panose="02010600030101010101" pitchFamily="2" charset="-122"/>
                <a:ea typeface="宋体" panose="02010600030101010101" pitchFamily="2" charset="-122"/>
                <a:cs typeface="宋体" panose="02010600030101010101" pitchFamily="2" charset="-122"/>
              </a:rPr>
              <a:t>于</a:t>
            </a:r>
            <a:r>
              <a:rPr b="0" spc="15" dirty="0">
                <a:latin typeface="宋体" panose="02010600030101010101" pitchFamily="2" charset="-122"/>
                <a:ea typeface="宋体" panose="02010600030101010101" pitchFamily="2" charset="-122"/>
                <a:cs typeface="宋体" panose="02010600030101010101" pitchFamily="2" charset="-122"/>
              </a:rPr>
              <a:t>零</a:t>
            </a:r>
            <a:r>
              <a:rPr b="0" spc="35" dirty="0">
                <a:latin typeface="宋体" panose="02010600030101010101" pitchFamily="2" charset="-122"/>
                <a:ea typeface="宋体" panose="02010600030101010101" pitchFamily="2" charset="-122"/>
                <a:cs typeface="宋体" panose="02010600030101010101" pitchFamily="2" charset="-122"/>
              </a:rPr>
              <a:t>及</a:t>
            </a:r>
            <a:r>
              <a:rPr b="0" dirty="0">
                <a:latin typeface="宋体" panose="02010600030101010101" pitchFamily="2" charset="-122"/>
                <a:ea typeface="宋体" panose="02010600030101010101" pitchFamily="2" charset="-122"/>
                <a:cs typeface="宋体" panose="02010600030101010101" pitchFamily="2" charset="-122"/>
              </a:rPr>
              <a:t>排</a:t>
            </a:r>
            <a:r>
              <a:rPr b="0" spc="35" dirty="0">
                <a:latin typeface="宋体" panose="02010600030101010101" pitchFamily="2" charset="-122"/>
                <a:ea typeface="宋体" panose="02010600030101010101" pitchFamily="2" charset="-122"/>
                <a:cs typeface="宋体" panose="02010600030101010101" pitchFamily="2" charset="-122"/>
              </a:rPr>
              <a:t>斥</a:t>
            </a:r>
            <a:r>
              <a:rPr b="0" spc="15" dirty="0">
                <a:latin typeface="宋体" panose="02010600030101010101" pitchFamily="2" charset="-122"/>
                <a:ea typeface="宋体" panose="02010600030101010101" pitchFamily="2" charset="-122"/>
                <a:cs typeface="宋体" panose="02010600030101010101" pitchFamily="2" charset="-122"/>
              </a:rPr>
              <a:t>磁力</a:t>
            </a:r>
            <a:r>
              <a:rPr b="0" spc="35" dirty="0">
                <a:latin typeface="宋体" panose="02010600030101010101" pitchFamily="2" charset="-122"/>
                <a:ea typeface="宋体" panose="02010600030101010101" pitchFamily="2" charset="-122"/>
                <a:cs typeface="宋体" panose="02010600030101010101" pitchFamily="2" charset="-122"/>
              </a:rPr>
              <a:t>线</a:t>
            </a:r>
            <a:r>
              <a:rPr b="0" dirty="0">
                <a:latin typeface="宋体" panose="02010600030101010101" pitchFamily="2" charset="-122"/>
                <a:ea typeface="宋体" panose="02010600030101010101" pitchFamily="2" charset="-122"/>
                <a:cs typeface="宋体" panose="02010600030101010101" pitchFamily="2" charset="-122"/>
              </a:rPr>
              <a:t>性 </a:t>
            </a:r>
            <a:r>
              <a:rPr b="0" spc="35" dirty="0">
                <a:latin typeface="宋体" panose="02010600030101010101" pitchFamily="2" charset="-122"/>
                <a:ea typeface="宋体" panose="02010600030101010101" pitchFamily="2" charset="-122"/>
                <a:cs typeface="宋体" panose="02010600030101010101" pitchFamily="2" charset="-122"/>
              </a:rPr>
              <a:t>质的材料。零电阻现象和</a:t>
            </a:r>
            <a:r>
              <a:rPr b="0" spc="50" dirty="0">
                <a:latin typeface="宋体" panose="02010600030101010101" pitchFamily="2" charset="-122"/>
                <a:ea typeface="宋体" panose="02010600030101010101" pitchFamily="2" charset="-122"/>
                <a:cs typeface="宋体" panose="02010600030101010101" pitchFamily="2" charset="-122"/>
              </a:rPr>
              <a:t>完</a:t>
            </a:r>
            <a:r>
              <a:rPr b="0" spc="35" dirty="0">
                <a:latin typeface="宋体" panose="02010600030101010101" pitchFamily="2" charset="-122"/>
                <a:ea typeface="宋体" panose="02010600030101010101" pitchFamily="2" charset="-122"/>
                <a:cs typeface="宋体" panose="02010600030101010101" pitchFamily="2" charset="-122"/>
              </a:rPr>
              <a:t>全抗</a:t>
            </a:r>
            <a:r>
              <a:rPr b="0" spc="15" dirty="0">
                <a:latin typeface="宋体" panose="02010600030101010101" pitchFamily="2" charset="-122"/>
                <a:ea typeface="宋体" panose="02010600030101010101" pitchFamily="2" charset="-122"/>
                <a:cs typeface="宋体" panose="02010600030101010101" pitchFamily="2" charset="-122"/>
              </a:rPr>
              <a:t>磁</a:t>
            </a:r>
            <a:r>
              <a:rPr b="0" spc="50" dirty="0">
                <a:latin typeface="宋体" panose="02010600030101010101" pitchFamily="2" charset="-122"/>
                <a:ea typeface="宋体" panose="02010600030101010101" pitchFamily="2" charset="-122"/>
                <a:cs typeface="宋体" panose="02010600030101010101" pitchFamily="2" charset="-122"/>
              </a:rPr>
              <a:t>性</a:t>
            </a:r>
            <a:r>
              <a:rPr b="0" spc="35" dirty="0">
                <a:latin typeface="宋体" panose="02010600030101010101" pitchFamily="2" charset="-122"/>
                <a:ea typeface="宋体" panose="02010600030101010101" pitchFamily="2" charset="-122"/>
                <a:cs typeface="宋体" panose="02010600030101010101" pitchFamily="2" charset="-122"/>
              </a:rPr>
              <a:t>是超导体两个基本、互相独立</a:t>
            </a:r>
            <a:r>
              <a:rPr b="0" spc="50" dirty="0">
                <a:latin typeface="宋体" panose="02010600030101010101" pitchFamily="2" charset="-122"/>
                <a:ea typeface="宋体" panose="02010600030101010101" pitchFamily="2" charset="-122"/>
                <a:cs typeface="宋体" panose="02010600030101010101" pitchFamily="2" charset="-122"/>
              </a:rPr>
              <a:t>的</a:t>
            </a:r>
            <a:r>
              <a:rPr b="0" dirty="0">
                <a:latin typeface="宋体" panose="02010600030101010101" pitchFamily="2" charset="-122"/>
                <a:ea typeface="宋体" panose="02010600030101010101" pitchFamily="2" charset="-122"/>
                <a:cs typeface="宋体" panose="02010600030101010101" pitchFamily="2" charset="-122"/>
              </a:rPr>
              <a:t>特性。现已发现</a:t>
            </a:r>
            <a:r>
              <a:rPr b="0" spc="-5" dirty="0">
                <a:latin typeface="宋体" panose="02010600030101010101" pitchFamily="2" charset="-122"/>
                <a:ea typeface="宋体" panose="02010600030101010101" pitchFamily="2" charset="-122"/>
                <a:cs typeface="宋体" panose="02010600030101010101" pitchFamily="2" charset="-122"/>
              </a:rPr>
              <a:t>有28</a:t>
            </a:r>
            <a:r>
              <a:rPr b="0" dirty="0">
                <a:latin typeface="宋体" panose="02010600030101010101" pitchFamily="2" charset="-122"/>
                <a:ea typeface="宋体" panose="02010600030101010101" pitchFamily="2" charset="-122"/>
                <a:cs typeface="宋体" panose="02010600030101010101" pitchFamily="2" charset="-122"/>
              </a:rPr>
              <a:t>种元素和几千种合金与化</a:t>
            </a:r>
            <a:r>
              <a:rPr b="0" spc="15" dirty="0">
                <a:latin typeface="宋体" panose="02010600030101010101" pitchFamily="2" charset="-122"/>
                <a:ea typeface="宋体" panose="02010600030101010101" pitchFamily="2" charset="-122"/>
                <a:cs typeface="宋体" panose="02010600030101010101" pitchFamily="2" charset="-122"/>
              </a:rPr>
              <a:t>合</a:t>
            </a:r>
            <a:r>
              <a:rPr b="0" dirty="0">
                <a:latin typeface="宋体" panose="02010600030101010101" pitchFamily="2" charset="-122"/>
                <a:ea typeface="宋体" panose="02010600030101010101" pitchFamily="2" charset="-122"/>
                <a:cs typeface="宋体" panose="02010600030101010101" pitchFamily="2" charset="-122"/>
              </a:rPr>
              <a:t>物可以</a:t>
            </a:r>
            <a:r>
              <a:rPr b="0" spc="15" dirty="0">
                <a:latin typeface="宋体" panose="02010600030101010101" pitchFamily="2" charset="-122"/>
                <a:ea typeface="宋体" panose="02010600030101010101" pitchFamily="2" charset="-122"/>
                <a:cs typeface="宋体" panose="02010600030101010101" pitchFamily="2" charset="-122"/>
              </a:rPr>
              <a:t>成</a:t>
            </a:r>
            <a:r>
              <a:rPr b="0" dirty="0">
                <a:latin typeface="宋体" panose="02010600030101010101" pitchFamily="2" charset="-122"/>
                <a:ea typeface="宋体" panose="02010600030101010101" pitchFamily="2" charset="-122"/>
                <a:cs typeface="宋体" panose="02010600030101010101" pitchFamily="2" charset="-122"/>
              </a:rPr>
              <a:t>为超导体。</a:t>
            </a:r>
            <a:endParaRPr b="0" dirty="0">
              <a:latin typeface="宋体" panose="02010600030101010101" pitchFamily="2" charset="-122"/>
              <a:ea typeface="宋体" panose="02010600030101010101" pitchFamily="2" charset="-122"/>
              <a:cs typeface="宋体" panose="02010600030101010101" pitchFamily="2" charset="-122"/>
            </a:endParaRPr>
          </a:p>
        </p:txBody>
      </p:sp>
      <p:sp>
        <p:nvSpPr>
          <p:cNvPr id="8" name="object 8"/>
          <p:cNvSpPr txBox="1"/>
          <p:nvPr/>
        </p:nvSpPr>
        <p:spPr>
          <a:xfrm>
            <a:off x="611505" y="2780665"/>
            <a:ext cx="8133715" cy="3185160"/>
          </a:xfrm>
          <a:prstGeom prst="rect">
            <a:avLst/>
          </a:prstGeom>
        </p:spPr>
        <p:txBody>
          <a:bodyPr vert="horz" wrap="square" lIns="0" tIns="93980" rIns="0" bIns="0" rtlCol="0">
            <a:spAutoFit/>
          </a:bodyPr>
          <a:p>
            <a:pPr marL="190500" algn="l">
              <a:lnSpc>
                <a:spcPct val="100000"/>
              </a:lnSpc>
              <a:spcBef>
                <a:spcPts val="740"/>
              </a:spcBef>
            </a:pPr>
            <a:r>
              <a:rPr b="0" spc="-125" dirty="0">
                <a:latin typeface="黑体" panose="02010609060101010101" pitchFamily="2" charset="-122"/>
                <a:ea typeface="黑体" panose="02010609060101010101" pitchFamily="2" charset="-122"/>
                <a:cs typeface="黑体" panose="02010609060101010101" pitchFamily="2" charset="-122"/>
              </a:rPr>
              <a:t>1</a:t>
            </a:r>
            <a:r>
              <a:rPr b="0" spc="45" dirty="0">
                <a:latin typeface="黑体" panose="02010609060101010101" pitchFamily="2" charset="-122"/>
                <a:ea typeface="黑体" panose="02010609060101010101" pitchFamily="2" charset="-122"/>
                <a:cs typeface="黑体" panose="02010609060101010101" pitchFamily="2" charset="-122"/>
              </a:rPr>
              <a:t>、</a:t>
            </a:r>
            <a:r>
              <a:rPr b="0" spc="30" dirty="0">
                <a:latin typeface="黑体" panose="02010609060101010101" pitchFamily="2" charset="-122"/>
                <a:ea typeface="黑体" panose="02010609060101010101" pitchFamily="2" charset="-122"/>
                <a:cs typeface="黑体" panose="02010609060101010101" pitchFamily="2" charset="-122"/>
              </a:rPr>
              <a:t>超</a:t>
            </a:r>
            <a:r>
              <a:rPr b="0" spc="45" dirty="0">
                <a:latin typeface="黑体" panose="02010609060101010101" pitchFamily="2" charset="-122"/>
                <a:ea typeface="黑体" panose="02010609060101010101" pitchFamily="2" charset="-122"/>
                <a:cs typeface="黑体" panose="02010609060101010101" pitchFamily="2" charset="-122"/>
              </a:rPr>
              <a:t>导材</a:t>
            </a:r>
            <a:r>
              <a:rPr b="0" spc="30" dirty="0">
                <a:latin typeface="黑体" panose="02010609060101010101" pitchFamily="2" charset="-122"/>
                <a:ea typeface="黑体" panose="02010609060101010101" pitchFamily="2" charset="-122"/>
                <a:cs typeface="黑体" panose="02010609060101010101" pitchFamily="2" charset="-122"/>
              </a:rPr>
              <a:t>料的</a:t>
            </a:r>
            <a:r>
              <a:rPr b="0" spc="45" dirty="0">
                <a:latin typeface="黑体" panose="02010609060101010101" pitchFamily="2" charset="-122"/>
                <a:ea typeface="黑体" panose="02010609060101010101" pitchFamily="2" charset="-122"/>
                <a:cs typeface="黑体" panose="02010609060101010101" pitchFamily="2" charset="-122"/>
              </a:rPr>
              <a:t>分</a:t>
            </a:r>
            <a:r>
              <a:rPr b="0" spc="30" dirty="0">
                <a:latin typeface="黑体" panose="02010609060101010101" pitchFamily="2" charset="-122"/>
                <a:ea typeface="黑体" panose="02010609060101010101" pitchFamily="2" charset="-122"/>
                <a:cs typeface="黑体" panose="02010609060101010101" pitchFamily="2" charset="-122"/>
              </a:rPr>
              <a:t>类</a:t>
            </a:r>
            <a:endParaRPr b="0">
              <a:latin typeface="黑体" panose="02010609060101010101" pitchFamily="2" charset="-122"/>
              <a:ea typeface="黑体" panose="02010609060101010101" pitchFamily="2" charset="-122"/>
              <a:cs typeface="黑体" panose="02010609060101010101" pitchFamily="2" charset="-122"/>
            </a:endParaRPr>
          </a:p>
          <a:p>
            <a:pPr marL="280670" marR="5080" indent="177800" algn="l">
              <a:lnSpc>
                <a:spcPts val="2580"/>
              </a:lnSpc>
              <a:spcBef>
                <a:spcPts val="185"/>
              </a:spcBef>
            </a:pPr>
            <a:r>
              <a:rPr lang="en-US" b="0" spc="60" dirty="0">
                <a:latin typeface="宋体" panose="02010600030101010101" pitchFamily="2" charset="-122"/>
                <a:ea typeface="宋体" panose="02010600030101010101" pitchFamily="2" charset="-122"/>
                <a:cs typeface="宋体" panose="02010600030101010101" pitchFamily="2" charset="-122"/>
              </a:rPr>
              <a:t>  </a:t>
            </a:r>
            <a:r>
              <a:rPr b="0" spc="60" dirty="0">
                <a:latin typeface="宋体" panose="02010600030101010101" pitchFamily="2" charset="-122"/>
                <a:ea typeface="宋体" panose="02010600030101010101" pitchFamily="2" charset="-122"/>
                <a:cs typeface="宋体" panose="02010600030101010101" pitchFamily="2" charset="-122"/>
              </a:rPr>
              <a:t>按</a:t>
            </a:r>
            <a:r>
              <a:rPr b="0" spc="75" dirty="0">
                <a:latin typeface="宋体" panose="02010600030101010101" pitchFamily="2" charset="-122"/>
                <a:ea typeface="宋体" panose="02010600030101010101" pitchFamily="2" charset="-122"/>
                <a:cs typeface="宋体" panose="02010600030101010101" pitchFamily="2" charset="-122"/>
              </a:rPr>
              <a:t>化</a:t>
            </a:r>
            <a:r>
              <a:rPr b="0" spc="60" dirty="0">
                <a:latin typeface="宋体" panose="02010600030101010101" pitchFamily="2" charset="-122"/>
                <a:ea typeface="宋体" panose="02010600030101010101" pitchFamily="2" charset="-122"/>
                <a:cs typeface="宋体" panose="02010600030101010101" pitchFamily="2" charset="-122"/>
              </a:rPr>
              <a:t>学</a:t>
            </a:r>
            <a:r>
              <a:rPr b="0" spc="75" dirty="0">
                <a:latin typeface="宋体" panose="02010600030101010101" pitchFamily="2" charset="-122"/>
                <a:ea typeface="宋体" panose="02010600030101010101" pitchFamily="2" charset="-122"/>
                <a:cs typeface="宋体" panose="02010600030101010101" pitchFamily="2" charset="-122"/>
              </a:rPr>
              <a:t>成分</a:t>
            </a:r>
            <a:r>
              <a:rPr b="0" spc="60" dirty="0">
                <a:latin typeface="宋体" panose="02010600030101010101" pitchFamily="2" charset="-122"/>
                <a:ea typeface="宋体" panose="02010600030101010101" pitchFamily="2" charset="-122"/>
                <a:cs typeface="宋体" panose="02010600030101010101" pitchFamily="2" charset="-122"/>
              </a:rPr>
              <a:t>可</a:t>
            </a:r>
            <a:r>
              <a:rPr b="0" spc="75" dirty="0">
                <a:latin typeface="宋体" panose="02010600030101010101" pitchFamily="2" charset="-122"/>
                <a:ea typeface="宋体" panose="02010600030101010101" pitchFamily="2" charset="-122"/>
                <a:cs typeface="宋体" panose="02010600030101010101" pitchFamily="2" charset="-122"/>
              </a:rPr>
              <a:t>分</a:t>
            </a:r>
            <a:r>
              <a:rPr b="0" spc="60" dirty="0">
                <a:latin typeface="宋体" panose="02010600030101010101" pitchFamily="2" charset="-122"/>
                <a:ea typeface="宋体" panose="02010600030101010101" pitchFamily="2" charset="-122"/>
                <a:cs typeface="宋体" panose="02010600030101010101" pitchFamily="2" charset="-122"/>
              </a:rPr>
              <a:t>为</a:t>
            </a:r>
            <a:r>
              <a:rPr b="0" spc="75" dirty="0">
                <a:latin typeface="宋体" panose="02010600030101010101" pitchFamily="2" charset="-122"/>
                <a:ea typeface="宋体" panose="02010600030101010101" pitchFamily="2" charset="-122"/>
                <a:cs typeface="宋体" panose="02010600030101010101" pitchFamily="2" charset="-122"/>
              </a:rPr>
              <a:t>元素材</a:t>
            </a:r>
            <a:r>
              <a:rPr b="0" spc="80" dirty="0">
                <a:latin typeface="宋体" panose="02010600030101010101" pitchFamily="2" charset="-122"/>
                <a:ea typeface="宋体" panose="02010600030101010101" pitchFamily="2" charset="-122"/>
                <a:cs typeface="宋体" panose="02010600030101010101" pitchFamily="2" charset="-122"/>
              </a:rPr>
              <a:t>料</a:t>
            </a:r>
            <a:r>
              <a:rPr b="0" spc="60" dirty="0">
                <a:latin typeface="宋体" panose="02010600030101010101" pitchFamily="2" charset="-122"/>
                <a:ea typeface="宋体" panose="02010600030101010101" pitchFamily="2" charset="-122"/>
                <a:cs typeface="宋体" panose="02010600030101010101" pitchFamily="2" charset="-122"/>
              </a:rPr>
              <a:t>、</a:t>
            </a:r>
            <a:r>
              <a:rPr b="0" spc="75" dirty="0">
                <a:latin typeface="宋体" panose="02010600030101010101" pitchFamily="2" charset="-122"/>
                <a:ea typeface="宋体" panose="02010600030101010101" pitchFamily="2" charset="-122"/>
                <a:cs typeface="宋体" panose="02010600030101010101" pitchFamily="2" charset="-122"/>
              </a:rPr>
              <a:t>合</a:t>
            </a:r>
            <a:r>
              <a:rPr b="0" spc="60" dirty="0">
                <a:latin typeface="宋体" panose="02010600030101010101" pitchFamily="2" charset="-122"/>
                <a:ea typeface="宋体" panose="02010600030101010101" pitchFamily="2" charset="-122"/>
                <a:cs typeface="宋体" panose="02010600030101010101" pitchFamily="2" charset="-122"/>
              </a:rPr>
              <a:t>金</a:t>
            </a:r>
            <a:r>
              <a:rPr b="0" spc="75" dirty="0">
                <a:latin typeface="宋体" panose="02010600030101010101" pitchFamily="2" charset="-122"/>
                <a:ea typeface="宋体" panose="02010600030101010101" pitchFamily="2" charset="-122"/>
                <a:cs typeface="宋体" panose="02010600030101010101" pitchFamily="2" charset="-122"/>
              </a:rPr>
              <a:t>材料</a:t>
            </a:r>
            <a:r>
              <a:rPr b="0" spc="60" dirty="0">
                <a:latin typeface="宋体" panose="02010600030101010101" pitchFamily="2" charset="-122"/>
                <a:ea typeface="宋体" panose="02010600030101010101" pitchFamily="2" charset="-122"/>
                <a:cs typeface="宋体" panose="02010600030101010101" pitchFamily="2" charset="-122"/>
              </a:rPr>
              <a:t>、</a:t>
            </a:r>
            <a:r>
              <a:rPr b="0" spc="75" dirty="0">
                <a:latin typeface="宋体" panose="02010600030101010101" pitchFamily="2" charset="-122"/>
                <a:ea typeface="宋体" panose="02010600030101010101" pitchFamily="2" charset="-122"/>
                <a:cs typeface="宋体" panose="02010600030101010101" pitchFamily="2" charset="-122"/>
              </a:rPr>
              <a:t>化</a:t>
            </a:r>
            <a:r>
              <a:rPr b="0" spc="60" dirty="0">
                <a:latin typeface="宋体" panose="02010600030101010101" pitchFamily="2" charset="-122"/>
                <a:ea typeface="宋体" panose="02010600030101010101" pitchFamily="2" charset="-122"/>
                <a:cs typeface="宋体" panose="02010600030101010101" pitchFamily="2" charset="-122"/>
              </a:rPr>
              <a:t>合</a:t>
            </a:r>
            <a:r>
              <a:rPr b="0" spc="75" dirty="0">
                <a:latin typeface="宋体" panose="02010600030101010101" pitchFamily="2" charset="-122"/>
                <a:ea typeface="宋体" panose="02010600030101010101" pitchFamily="2" charset="-122"/>
                <a:cs typeface="宋体" panose="02010600030101010101" pitchFamily="2" charset="-122"/>
              </a:rPr>
              <a:t>物</a:t>
            </a:r>
            <a:r>
              <a:rPr b="0" spc="60" dirty="0">
                <a:latin typeface="宋体" panose="02010600030101010101" pitchFamily="2" charset="-122"/>
                <a:ea typeface="宋体" panose="02010600030101010101" pitchFamily="2" charset="-122"/>
                <a:cs typeface="宋体" panose="02010600030101010101" pitchFamily="2" charset="-122"/>
              </a:rPr>
              <a:t>材</a:t>
            </a:r>
            <a:r>
              <a:rPr b="0" spc="95" dirty="0">
                <a:latin typeface="宋体" panose="02010600030101010101" pitchFamily="2" charset="-122"/>
                <a:ea typeface="宋体" panose="02010600030101010101" pitchFamily="2" charset="-122"/>
                <a:cs typeface="宋体" panose="02010600030101010101" pitchFamily="2" charset="-122"/>
              </a:rPr>
              <a:t>料</a:t>
            </a:r>
            <a:r>
              <a:rPr b="0" spc="30" dirty="0">
                <a:latin typeface="宋体" panose="02010600030101010101" pitchFamily="2" charset="-122"/>
                <a:ea typeface="宋体" panose="02010600030101010101" pitchFamily="2" charset="-122"/>
                <a:cs typeface="宋体" panose="02010600030101010101" pitchFamily="2" charset="-122"/>
              </a:rPr>
              <a:t>、</a:t>
            </a:r>
            <a:r>
              <a:rPr b="0" spc="45" dirty="0">
                <a:latin typeface="宋体" panose="02010600030101010101" pitchFamily="2" charset="-122"/>
                <a:ea typeface="宋体" panose="02010600030101010101" pitchFamily="2" charset="-122"/>
                <a:cs typeface="宋体" panose="02010600030101010101" pitchFamily="2" charset="-122"/>
              </a:rPr>
              <a:t>超导</a:t>
            </a:r>
            <a:r>
              <a:rPr b="0" spc="30" dirty="0">
                <a:latin typeface="宋体" panose="02010600030101010101" pitchFamily="2" charset="-122"/>
                <a:ea typeface="宋体" panose="02010600030101010101" pitchFamily="2" charset="-122"/>
                <a:cs typeface="宋体" panose="02010600030101010101" pitchFamily="2" charset="-122"/>
              </a:rPr>
              <a:t>陶</a:t>
            </a:r>
            <a:r>
              <a:rPr b="0" spc="45" dirty="0">
                <a:latin typeface="宋体" panose="02010600030101010101" pitchFamily="2" charset="-122"/>
                <a:ea typeface="宋体" panose="02010600030101010101" pitchFamily="2" charset="-122"/>
                <a:cs typeface="宋体" panose="02010600030101010101" pitchFamily="2" charset="-122"/>
              </a:rPr>
              <a:t>瓷</a:t>
            </a:r>
            <a:r>
              <a:rPr b="0" spc="30" dirty="0">
                <a:latin typeface="宋体" panose="02010600030101010101" pitchFamily="2" charset="-122"/>
                <a:ea typeface="宋体" panose="02010600030101010101" pitchFamily="2" charset="-122"/>
                <a:cs typeface="宋体" panose="02010600030101010101" pitchFamily="2" charset="-122"/>
              </a:rPr>
              <a:t>。</a:t>
            </a:r>
            <a:endParaRPr b="0">
              <a:latin typeface="宋体" panose="02010600030101010101" pitchFamily="2" charset="-122"/>
              <a:ea typeface="宋体" panose="02010600030101010101" pitchFamily="2" charset="-122"/>
              <a:cs typeface="宋体" panose="02010600030101010101" pitchFamily="2" charset="-122"/>
            </a:endParaRPr>
          </a:p>
          <a:p>
            <a:pPr marL="190500" algn="l">
              <a:lnSpc>
                <a:spcPct val="100000"/>
              </a:lnSpc>
              <a:spcBef>
                <a:spcPts val="455"/>
              </a:spcBef>
            </a:pPr>
            <a:r>
              <a:rPr b="0" spc="-125" dirty="0">
                <a:latin typeface="黑体" panose="02010609060101010101" pitchFamily="2" charset="-122"/>
                <a:ea typeface="黑体" panose="02010609060101010101" pitchFamily="2" charset="-122"/>
                <a:cs typeface="黑体" panose="02010609060101010101" pitchFamily="2" charset="-122"/>
              </a:rPr>
              <a:t>2</a:t>
            </a:r>
            <a:r>
              <a:rPr b="0" spc="45" dirty="0">
                <a:latin typeface="黑体" panose="02010609060101010101" pitchFamily="2" charset="-122"/>
                <a:ea typeface="黑体" panose="02010609060101010101" pitchFamily="2" charset="-122"/>
                <a:cs typeface="黑体" panose="02010609060101010101" pitchFamily="2" charset="-122"/>
              </a:rPr>
              <a:t>、</a:t>
            </a:r>
            <a:r>
              <a:rPr b="0" spc="30" dirty="0">
                <a:latin typeface="黑体" panose="02010609060101010101" pitchFamily="2" charset="-122"/>
                <a:ea typeface="黑体" panose="02010609060101010101" pitchFamily="2" charset="-122"/>
                <a:cs typeface="黑体" panose="02010609060101010101" pitchFamily="2" charset="-122"/>
              </a:rPr>
              <a:t>超</a:t>
            </a:r>
            <a:r>
              <a:rPr b="0" spc="45" dirty="0">
                <a:latin typeface="黑体" panose="02010609060101010101" pitchFamily="2" charset="-122"/>
                <a:ea typeface="黑体" panose="02010609060101010101" pitchFamily="2" charset="-122"/>
                <a:cs typeface="黑体" panose="02010609060101010101" pitchFamily="2" charset="-122"/>
              </a:rPr>
              <a:t>导材</a:t>
            </a:r>
            <a:r>
              <a:rPr b="0" spc="30" dirty="0">
                <a:latin typeface="黑体" panose="02010609060101010101" pitchFamily="2" charset="-122"/>
                <a:ea typeface="黑体" panose="02010609060101010101" pitchFamily="2" charset="-122"/>
                <a:cs typeface="黑体" panose="02010609060101010101" pitchFamily="2" charset="-122"/>
              </a:rPr>
              <a:t>料的</a:t>
            </a:r>
            <a:r>
              <a:rPr b="0" spc="45" dirty="0">
                <a:latin typeface="黑体" panose="02010609060101010101" pitchFamily="2" charset="-122"/>
                <a:ea typeface="黑体" panose="02010609060101010101" pitchFamily="2" charset="-122"/>
                <a:cs typeface="黑体" panose="02010609060101010101" pitchFamily="2" charset="-122"/>
              </a:rPr>
              <a:t>应</a:t>
            </a:r>
            <a:r>
              <a:rPr b="0" spc="30" dirty="0">
                <a:latin typeface="黑体" panose="02010609060101010101" pitchFamily="2" charset="-122"/>
                <a:ea typeface="黑体" panose="02010609060101010101" pitchFamily="2" charset="-122"/>
                <a:cs typeface="黑体" panose="02010609060101010101" pitchFamily="2" charset="-122"/>
              </a:rPr>
              <a:t>用</a:t>
            </a:r>
            <a:endParaRPr b="0">
              <a:latin typeface="黑体" panose="02010609060101010101" pitchFamily="2" charset="-122"/>
              <a:ea typeface="黑体" panose="02010609060101010101" pitchFamily="2" charset="-122"/>
              <a:cs typeface="黑体" panose="02010609060101010101" pitchFamily="2" charset="-122"/>
            </a:endParaRPr>
          </a:p>
          <a:p>
            <a:pPr marL="12700" marR="215265" indent="417195" algn="l">
              <a:lnSpc>
                <a:spcPct val="134000"/>
              </a:lnSpc>
              <a:spcBef>
                <a:spcPts val="10"/>
              </a:spcBef>
            </a:pPr>
            <a:r>
              <a:rPr b="0" spc="15" dirty="0">
                <a:latin typeface="宋体" panose="02010600030101010101" pitchFamily="2" charset="-122"/>
                <a:ea typeface="宋体" panose="02010600030101010101" pitchFamily="2" charset="-122"/>
                <a:cs typeface="宋体" panose="02010600030101010101" pitchFamily="2" charset="-122"/>
              </a:rPr>
              <a:t>利用超导体的抗磁性可以实现磁悬浮。超导磁悬浮列车就是超导悬浮技术的应用；超导材料还可以用于制作超导电缆，可把电力几乎无损耗地输送给用户；利用超导材料的隧道效应可解决计算机器件的散热难题，制造运算速度极快的超导计算机等。利用超导材料还可以制作超导粒子武器、自由电子激光器、超导陀螺仪等。</a:t>
            </a:r>
            <a:endParaRPr b="0" spc="15"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611505" y="1268730"/>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三、</a:t>
            </a:r>
            <a:r>
              <a:rPr lang="zh-CN" altLang="en-US" sz="2800" b="0">
                <a:latin typeface="黑体" panose="02010609060101010101" pitchFamily="2" charset="-122"/>
                <a:ea typeface="黑体" panose="02010609060101010101" pitchFamily="2" charset="-122"/>
              </a:rPr>
              <a:t>超导材料</a:t>
            </a:r>
            <a:endParaRPr lang="zh-CN" altLang="en-US" sz="2800" b="0">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7"/>
          <p:cNvSpPr txBox="1"/>
          <p:nvPr/>
        </p:nvSpPr>
        <p:spPr>
          <a:xfrm>
            <a:off x="1115695" y="1916430"/>
            <a:ext cx="6501765" cy="626745"/>
          </a:xfrm>
          <a:prstGeom prst="rect">
            <a:avLst/>
          </a:prstGeom>
        </p:spPr>
        <p:txBody>
          <a:bodyPr vert="horz" wrap="square" lIns="0" tIns="11430" rIns="0" bIns="0" rtlCol="0">
            <a:spAutoFit/>
          </a:bodyPr>
          <a:lstStyle/>
          <a:p>
            <a:pPr marL="12700" marR="5080" indent="356235">
              <a:lnSpc>
                <a:spcPct val="100000"/>
              </a:lnSpc>
              <a:spcBef>
                <a:spcPts val="0"/>
              </a:spcBef>
            </a:pPr>
            <a:r>
              <a:rPr lang="en-US" b="0" spc="45" dirty="0">
                <a:latin typeface="宋体" panose="02010600030101010101" pitchFamily="2" charset="-122"/>
                <a:cs typeface="宋体" panose="02010600030101010101" pitchFamily="2" charset="-122"/>
              </a:rPr>
              <a:t> </a:t>
            </a:r>
            <a:r>
              <a:rPr b="0" spc="45" dirty="0">
                <a:latin typeface="宋体" panose="02010600030101010101" pitchFamily="2" charset="-122"/>
                <a:cs typeface="宋体" panose="02010600030101010101" pitchFamily="2" charset="-122"/>
              </a:rPr>
              <a:t>非晶态合金是一种没</a:t>
            </a:r>
            <a:r>
              <a:rPr b="0" spc="60" dirty="0">
                <a:latin typeface="宋体" panose="02010600030101010101" pitchFamily="2" charset="-122"/>
                <a:cs typeface="宋体" panose="02010600030101010101" pitchFamily="2" charset="-122"/>
              </a:rPr>
              <a:t>有</a:t>
            </a:r>
            <a:r>
              <a:rPr b="0" spc="30" dirty="0">
                <a:latin typeface="宋体" panose="02010600030101010101" pitchFamily="2" charset="-122"/>
                <a:cs typeface="宋体" panose="02010600030101010101" pitchFamily="2" charset="-122"/>
              </a:rPr>
              <a:t>原</a:t>
            </a:r>
            <a:r>
              <a:rPr b="0" spc="60" dirty="0">
                <a:latin typeface="宋体" panose="02010600030101010101" pitchFamily="2" charset="-122"/>
                <a:cs typeface="宋体" panose="02010600030101010101" pitchFamily="2" charset="-122"/>
              </a:rPr>
              <a:t>子</a:t>
            </a:r>
            <a:r>
              <a:rPr b="0" spc="30" dirty="0">
                <a:latin typeface="宋体" panose="02010600030101010101" pitchFamily="2" charset="-122"/>
                <a:cs typeface="宋体" panose="02010600030101010101" pitchFamily="2" charset="-122"/>
              </a:rPr>
              <a:t>三</a:t>
            </a:r>
            <a:r>
              <a:rPr b="0" spc="60" dirty="0">
                <a:latin typeface="宋体" panose="02010600030101010101" pitchFamily="2" charset="-122"/>
                <a:cs typeface="宋体" panose="02010600030101010101" pitchFamily="2" charset="-122"/>
              </a:rPr>
              <a:t>维</a:t>
            </a:r>
            <a:r>
              <a:rPr b="0" spc="45" dirty="0">
                <a:latin typeface="宋体" panose="02010600030101010101" pitchFamily="2" charset="-122"/>
                <a:cs typeface="宋体" panose="02010600030101010101" pitchFamily="2" charset="-122"/>
              </a:rPr>
              <a:t>周</a:t>
            </a:r>
            <a:r>
              <a:rPr b="0" spc="30" dirty="0">
                <a:latin typeface="宋体" panose="02010600030101010101" pitchFamily="2" charset="-122"/>
                <a:cs typeface="宋体" panose="02010600030101010101" pitchFamily="2" charset="-122"/>
              </a:rPr>
              <a:t>期</a:t>
            </a:r>
            <a:r>
              <a:rPr b="0" spc="60" dirty="0">
                <a:latin typeface="宋体" panose="02010600030101010101" pitchFamily="2" charset="-122"/>
                <a:cs typeface="宋体" panose="02010600030101010101" pitchFamily="2" charset="-122"/>
              </a:rPr>
              <a:t>性</a:t>
            </a:r>
            <a:r>
              <a:rPr b="0" spc="45" dirty="0">
                <a:latin typeface="宋体" panose="02010600030101010101" pitchFamily="2" charset="-122"/>
                <a:cs typeface="宋体" panose="02010600030101010101" pitchFamily="2" charset="-122"/>
              </a:rPr>
              <a:t>排</a:t>
            </a:r>
            <a:r>
              <a:rPr b="0" spc="20" dirty="0">
                <a:latin typeface="宋体" panose="02010600030101010101" pitchFamily="2" charset="-122"/>
                <a:cs typeface="宋体" panose="02010600030101010101" pitchFamily="2" charset="-122"/>
              </a:rPr>
              <a:t>列</a:t>
            </a:r>
            <a:r>
              <a:rPr b="0" spc="30" dirty="0">
                <a:latin typeface="宋体" panose="02010600030101010101" pitchFamily="2" charset="-122"/>
                <a:cs typeface="宋体" panose="02010600030101010101" pitchFamily="2" charset="-122"/>
              </a:rPr>
              <a:t>的固体合金，又称金</a:t>
            </a:r>
            <a:r>
              <a:rPr b="0" spc="45" dirty="0">
                <a:latin typeface="宋体" panose="02010600030101010101" pitchFamily="2" charset="-122"/>
                <a:cs typeface="宋体" panose="02010600030101010101" pitchFamily="2" charset="-122"/>
              </a:rPr>
              <a:t>属</a:t>
            </a:r>
            <a:r>
              <a:rPr b="0" spc="30" dirty="0">
                <a:latin typeface="宋体" panose="02010600030101010101" pitchFamily="2" charset="-122"/>
                <a:cs typeface="宋体" panose="02010600030101010101" pitchFamily="2" charset="-122"/>
              </a:rPr>
              <a:t>玻</a:t>
            </a:r>
            <a:r>
              <a:rPr b="0" spc="45" dirty="0">
                <a:latin typeface="宋体" panose="02010600030101010101" pitchFamily="2" charset="-122"/>
                <a:cs typeface="宋体" panose="02010600030101010101" pitchFamily="2" charset="-122"/>
              </a:rPr>
              <a:t>璃</a:t>
            </a:r>
            <a:r>
              <a:rPr b="0" spc="30" dirty="0">
                <a:latin typeface="宋体" panose="02010600030101010101" pitchFamily="2" charset="-122"/>
                <a:cs typeface="宋体" panose="02010600030101010101" pitchFamily="2" charset="-122"/>
              </a:rPr>
              <a:t>。</a:t>
            </a:r>
            <a:endParaRPr b="0">
              <a:latin typeface="宋体" panose="02010600030101010101" pitchFamily="2" charset="-122"/>
              <a:cs typeface="宋体" panose="02010600030101010101" pitchFamily="2" charset="-122"/>
            </a:endParaRPr>
          </a:p>
        </p:txBody>
      </p:sp>
      <p:sp>
        <p:nvSpPr>
          <p:cNvPr id="100" name="文本框 99"/>
          <p:cNvSpPr txBox="1"/>
          <p:nvPr/>
        </p:nvSpPr>
        <p:spPr>
          <a:xfrm>
            <a:off x="755650" y="3356610"/>
            <a:ext cx="7856220" cy="2168525"/>
          </a:xfrm>
          <a:prstGeom prst="rect">
            <a:avLst/>
          </a:prstGeom>
          <a:noFill/>
          <a:ln w="9525">
            <a:noFill/>
          </a:ln>
        </p:spPr>
        <p:txBody>
          <a:bodyPr wrap="square">
            <a:spAutoFit/>
          </a:bodyPr>
          <a:p>
            <a:pPr>
              <a:lnSpc>
                <a:spcPct val="150000"/>
              </a:lnSpc>
            </a:pPr>
            <a:r>
              <a:rPr lang="en-US" altLang="zh-CN" sz="1800" b="0">
                <a:latin typeface="宋体" panose="02010600030101010101" pitchFamily="2" charset="-122"/>
                <a:ea typeface="宋体" panose="02010600030101010101" pitchFamily="2" charset="-122"/>
                <a:cs typeface="宋体" panose="02010600030101010101" pitchFamily="2" charset="-122"/>
              </a:rPr>
              <a:t>  </a:t>
            </a:r>
            <a:r>
              <a:rPr lang="zh-CN" sz="1800" b="0">
                <a:latin typeface="宋体" panose="02010600030101010101" pitchFamily="2" charset="-122"/>
                <a:ea typeface="宋体" panose="02010600030101010101" pitchFamily="2" charset="-122"/>
                <a:cs typeface="宋体" panose="02010600030101010101" pitchFamily="2" charset="-122"/>
              </a:rPr>
              <a:t>①非晶态合金具有很高的强度和硬度。</a:t>
            </a:r>
            <a:endParaRPr lang="zh-CN" sz="1800" b="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800" b="0">
                <a:latin typeface="宋体" panose="02010600030101010101" pitchFamily="2" charset="-122"/>
                <a:ea typeface="宋体" panose="02010600030101010101" pitchFamily="2" charset="-122"/>
                <a:cs typeface="宋体" panose="02010600030101010101" pitchFamily="2" charset="-122"/>
              </a:rPr>
              <a:t>  </a:t>
            </a:r>
            <a:r>
              <a:rPr lang="zh-CN" sz="1800" b="0">
                <a:latin typeface="宋体" panose="02010600030101010101" pitchFamily="2" charset="-122"/>
                <a:ea typeface="宋体" panose="02010600030101010101" pitchFamily="2" charset="-122"/>
                <a:cs typeface="宋体" panose="02010600030101010101" pitchFamily="2" charset="-122"/>
              </a:rPr>
              <a:t>②非晶态合金具有很强额耐腐蚀能力。</a:t>
            </a:r>
            <a:r>
              <a:rPr lang="en-US" sz="1800" b="0">
                <a:latin typeface="宋体" panose="02010600030101010101" pitchFamily="2" charset="-122"/>
                <a:ea typeface="宋体" panose="02010600030101010101" pitchFamily="2" charset="-122"/>
                <a:cs typeface="宋体" panose="02010600030101010101" pitchFamily="2" charset="-122"/>
              </a:rPr>
              <a:t>  ③</a:t>
            </a:r>
            <a:r>
              <a:rPr lang="zh-CN" sz="1800" b="0">
                <a:latin typeface="宋体" panose="02010600030101010101" pitchFamily="2" charset="-122"/>
                <a:ea typeface="宋体" panose="02010600030101010101" pitchFamily="2" charset="-122"/>
                <a:cs typeface="宋体" panose="02010600030101010101" pitchFamily="2" charset="-122"/>
              </a:rPr>
              <a:t>与晶态合金相比，非晶态合金的电阻率显著增高</a:t>
            </a:r>
            <a:r>
              <a:rPr lang="en-US" sz="1800" b="0">
                <a:latin typeface="宋体" panose="02010600030101010101" pitchFamily="2" charset="-122"/>
                <a:ea typeface="宋体" panose="02010600030101010101" pitchFamily="2" charset="-122"/>
                <a:cs typeface="宋体" panose="02010600030101010101" pitchFamily="2" charset="-122"/>
              </a:rPr>
              <a:t>(2~3 </a:t>
            </a:r>
            <a:r>
              <a:rPr lang="zh-CN" sz="1800" b="0">
                <a:latin typeface="宋体" panose="02010600030101010101" pitchFamily="2" charset="-122"/>
                <a:ea typeface="宋体" panose="02010600030101010101" pitchFamily="2" charset="-122"/>
                <a:cs typeface="宋体" panose="02010600030101010101" pitchFamily="2" charset="-122"/>
              </a:rPr>
              <a:t>倍</a:t>
            </a:r>
            <a:r>
              <a:rPr lang="en-US" sz="1800" b="0">
                <a:latin typeface="宋体" panose="02010600030101010101" pitchFamily="2" charset="-122"/>
                <a:ea typeface="宋体" panose="02010600030101010101" pitchFamily="2" charset="-122"/>
                <a:cs typeface="宋体" panose="02010600030101010101" pitchFamily="2" charset="-122"/>
              </a:rPr>
              <a:t>)</a:t>
            </a:r>
            <a:r>
              <a:rPr lang="zh-CN" sz="1800" b="0">
                <a:latin typeface="宋体" panose="02010600030101010101" pitchFamily="2" charset="-122"/>
                <a:ea typeface="宋体" panose="02010600030101010101" pitchFamily="2" charset="-122"/>
                <a:cs typeface="宋体" panose="02010600030101010101" pitchFamily="2" charset="-122"/>
              </a:rPr>
              <a:t>。</a:t>
            </a:r>
            <a:endParaRPr lang="zh-CN" sz="1800" b="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800" b="0">
                <a:latin typeface="宋体" panose="02010600030101010101" pitchFamily="2" charset="-122"/>
                <a:ea typeface="宋体" panose="02010600030101010101" pitchFamily="2" charset="-122"/>
                <a:cs typeface="宋体" panose="02010600030101010101" pitchFamily="2" charset="-122"/>
              </a:rPr>
              <a:t>  </a:t>
            </a:r>
            <a:r>
              <a:rPr lang="zh-CN" sz="1800" b="0">
                <a:latin typeface="宋体" panose="02010600030101010101" pitchFamily="2" charset="-122"/>
                <a:ea typeface="宋体" panose="02010600030101010101" pitchFamily="2" charset="-122"/>
                <a:cs typeface="宋体" panose="02010600030101010101" pitchFamily="2" charset="-122"/>
              </a:rPr>
              <a:t>④非晶态合金材料具有高磁导率、高磁感、低铁损和低矫顽力，好的催化特性，高的吸氢能力，超导电性，低居里温度等特性。</a:t>
            </a:r>
            <a:endParaRPr lang="zh-CN" altLang="en-US" sz="18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611505" y="1340485"/>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四、非晶</a:t>
            </a:r>
            <a:r>
              <a:rPr lang="zh-CN" altLang="en-US" sz="2800" b="0">
                <a:latin typeface="黑体" panose="02010609060101010101" pitchFamily="2" charset="-122"/>
                <a:ea typeface="黑体" panose="02010609060101010101" pitchFamily="2" charset="-122"/>
              </a:rPr>
              <a:t>态材料</a:t>
            </a:r>
            <a:endParaRPr lang="zh-CN" altLang="en-US" sz="2800" b="0">
              <a:latin typeface="黑体" panose="02010609060101010101" pitchFamily="2" charset="-122"/>
              <a:ea typeface="黑体" panose="02010609060101010101" pitchFamily="2" charset="-122"/>
            </a:endParaRPr>
          </a:p>
        </p:txBody>
      </p:sp>
      <p:sp>
        <p:nvSpPr>
          <p:cNvPr id="4" name="文本框 3"/>
          <p:cNvSpPr txBox="1"/>
          <p:nvPr/>
        </p:nvSpPr>
        <p:spPr>
          <a:xfrm>
            <a:off x="971550" y="2780665"/>
            <a:ext cx="2929255" cy="398780"/>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1、非晶态材料的特性</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P spid="100" grpId="1"/>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object 8"/>
          <p:cNvSpPr/>
          <p:nvPr/>
        </p:nvSpPr>
        <p:spPr>
          <a:xfrm>
            <a:off x="626745" y="3776345"/>
            <a:ext cx="3646170" cy="1941195"/>
          </a:xfrm>
          <a:prstGeom prst="rect">
            <a:avLst/>
          </a:prstGeom>
          <a:blipFill>
            <a:blip r:embed="rId1" cstate="print"/>
            <a:stretch>
              <a:fillRect/>
            </a:stretch>
          </a:blipFill>
        </p:spPr>
        <p:txBody>
          <a:bodyPr wrap="square" lIns="0" tIns="0" rIns="0" bIns="0" rtlCol="0"/>
          <a:p/>
        </p:txBody>
      </p:sp>
      <p:sp>
        <p:nvSpPr>
          <p:cNvPr id="9" name="object 9"/>
          <p:cNvSpPr txBox="1"/>
          <p:nvPr/>
        </p:nvSpPr>
        <p:spPr>
          <a:xfrm>
            <a:off x="1241890" y="5771453"/>
            <a:ext cx="1684020" cy="274320"/>
          </a:xfrm>
          <a:prstGeom prst="rect">
            <a:avLst/>
          </a:prstGeom>
        </p:spPr>
        <p:txBody>
          <a:bodyPr vert="horz" wrap="square" lIns="0" tIns="16510" rIns="0" bIns="0" rtlCol="0">
            <a:spAutoFit/>
          </a:bodyPr>
          <a:p>
            <a:pPr marL="12700">
              <a:lnSpc>
                <a:spcPct val="100000"/>
              </a:lnSpc>
              <a:spcBef>
                <a:spcPts val="130"/>
              </a:spcBef>
            </a:pPr>
            <a:r>
              <a:rPr sz="1600" spc="30" dirty="0">
                <a:latin typeface="微软雅黑" panose="020B0503020204020204" charset="-122"/>
                <a:cs typeface="微软雅黑" panose="020B0503020204020204" charset="-122"/>
              </a:rPr>
              <a:t>铁基非晶合金粉末</a:t>
            </a:r>
            <a:endParaRPr sz="1600">
              <a:latin typeface="微软雅黑" panose="020B0503020204020204" charset="-122"/>
              <a:cs typeface="微软雅黑" panose="020B0503020204020204" charset="-122"/>
            </a:endParaRPr>
          </a:p>
        </p:txBody>
      </p:sp>
      <p:sp>
        <p:nvSpPr>
          <p:cNvPr id="10" name="object 10"/>
          <p:cNvSpPr/>
          <p:nvPr/>
        </p:nvSpPr>
        <p:spPr>
          <a:xfrm>
            <a:off x="4808855" y="3780155"/>
            <a:ext cx="3654425" cy="1921510"/>
          </a:xfrm>
          <a:prstGeom prst="rect">
            <a:avLst/>
          </a:prstGeom>
          <a:blipFill>
            <a:blip r:embed="rId2" cstate="print"/>
            <a:stretch>
              <a:fillRect/>
            </a:stretch>
          </a:blipFill>
        </p:spPr>
        <p:txBody>
          <a:bodyPr wrap="square" lIns="0" tIns="0" rIns="0" bIns="0" rtlCol="0"/>
          <a:p/>
        </p:txBody>
      </p:sp>
      <p:sp>
        <p:nvSpPr>
          <p:cNvPr id="11" name="object 11"/>
          <p:cNvSpPr txBox="1"/>
          <p:nvPr/>
        </p:nvSpPr>
        <p:spPr>
          <a:xfrm>
            <a:off x="5681042" y="5759308"/>
            <a:ext cx="1476375" cy="274320"/>
          </a:xfrm>
          <a:prstGeom prst="rect">
            <a:avLst/>
          </a:prstGeom>
        </p:spPr>
        <p:txBody>
          <a:bodyPr vert="horz" wrap="square" lIns="0" tIns="16510" rIns="0" bIns="0" rtlCol="0">
            <a:spAutoFit/>
          </a:bodyPr>
          <a:p>
            <a:pPr marL="12700">
              <a:lnSpc>
                <a:spcPct val="100000"/>
              </a:lnSpc>
              <a:spcBef>
                <a:spcPts val="130"/>
              </a:spcBef>
            </a:pPr>
            <a:r>
              <a:rPr sz="1600" spc="30" dirty="0">
                <a:latin typeface="微软雅黑" panose="020B0503020204020204" charset="-122"/>
                <a:cs typeface="微软雅黑" panose="020B0503020204020204" charset="-122"/>
              </a:rPr>
              <a:t>铁非晶合金铁芯</a:t>
            </a:r>
            <a:endParaRPr sz="1600">
              <a:latin typeface="微软雅黑" panose="020B0503020204020204" charset="-122"/>
              <a:cs typeface="微软雅黑" panose="020B0503020204020204" charset="-122"/>
            </a:endParaRPr>
          </a:p>
        </p:txBody>
      </p:sp>
      <p:sp>
        <p:nvSpPr>
          <p:cNvPr id="3" name="文本框 2"/>
          <p:cNvSpPr txBox="1"/>
          <p:nvPr/>
        </p:nvSpPr>
        <p:spPr>
          <a:xfrm>
            <a:off x="611505" y="1124585"/>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四、非晶</a:t>
            </a:r>
            <a:r>
              <a:rPr lang="zh-CN" altLang="en-US" sz="2800" b="0">
                <a:latin typeface="黑体" panose="02010609060101010101" pitchFamily="2" charset="-122"/>
                <a:ea typeface="黑体" panose="02010609060101010101" pitchFamily="2" charset="-122"/>
              </a:rPr>
              <a:t>态材料</a:t>
            </a:r>
            <a:endParaRPr lang="zh-CN" altLang="en-US" sz="2800" b="0">
              <a:latin typeface="黑体" panose="02010609060101010101" pitchFamily="2" charset="-122"/>
              <a:ea typeface="黑体" panose="02010609060101010101" pitchFamily="2" charset="-122"/>
            </a:endParaRPr>
          </a:p>
        </p:txBody>
      </p:sp>
      <p:sp>
        <p:nvSpPr>
          <p:cNvPr id="4" name="文本框 3"/>
          <p:cNvSpPr txBox="1"/>
          <p:nvPr/>
        </p:nvSpPr>
        <p:spPr>
          <a:xfrm>
            <a:off x="814070" y="1690370"/>
            <a:ext cx="2905125" cy="398780"/>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2、非晶态材料的应用</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5" name="文本框 4"/>
          <p:cNvSpPr txBox="1"/>
          <p:nvPr/>
        </p:nvSpPr>
        <p:spPr>
          <a:xfrm>
            <a:off x="683895" y="2204720"/>
            <a:ext cx="7716520" cy="1322070"/>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rPr>
              <a:t>    </a:t>
            </a:r>
            <a:r>
              <a:rPr lang="zh-CN" altLang="en-US" b="0">
                <a:latin typeface="宋体" panose="02010600030101010101" pitchFamily="2" charset="-122"/>
                <a:ea typeface="宋体" panose="02010600030101010101" pitchFamily="2" charset="-122"/>
              </a:rPr>
              <a:t>利用非晶态合金的高强度、高韧性及工艺上可以制成条带或薄片的特性，目前已制作出轮胎、传送带及高压管道的增强纤维。利用非晶态合金的软磁性，可作为变压器及电动机的铁芯材料、磁头材料。</a:t>
            </a:r>
            <a:endParaRPr lang="zh-CN" altLang="en-US" b="0">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p:bldP spid="5" grpId="0"/>
      <p:bldP spid="8" grpId="1" animBg="1"/>
      <p:bldP spid="9" grpId="1"/>
      <p:bldP spid="10" grpId="1" animBg="1"/>
      <p:bldP spid="11" grpId="1"/>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365760" y="1283335"/>
            <a:ext cx="2560320" cy="452755"/>
          </a:xfrm>
          <a:prstGeom prst="rect">
            <a:avLst/>
          </a:prstGeom>
          <a:noFill/>
        </p:spPr>
        <p:txBody>
          <a:bodyPr wrap="square" rtlCol="0">
            <a:spAutoFit/>
          </a:bodyPr>
          <a:p>
            <a:r>
              <a:rPr lang="zh-CN" sz="2350" spc="-10" dirty="0">
                <a:solidFill>
                  <a:srgbClr val="FFFFFF"/>
                </a:solidFill>
                <a:latin typeface="微软雅黑" panose="020B0503020204020204" charset="-122"/>
                <a:cs typeface="微软雅黑" panose="020B0503020204020204" charset="-122"/>
              </a:rPr>
              <a:t>五、纳米材料</a:t>
            </a:r>
            <a:endParaRPr lang="en-US" altLang="zh-CN" sz="2350" spc="-10" dirty="0">
              <a:solidFill>
                <a:srgbClr val="FFFFFF"/>
              </a:solidFill>
              <a:latin typeface="微软雅黑" panose="020B0503020204020204" charset="-122"/>
              <a:cs typeface="微软雅黑" panose="020B0503020204020204" charset="-122"/>
            </a:endParaRPr>
          </a:p>
        </p:txBody>
      </p:sp>
      <p:sp>
        <p:nvSpPr>
          <p:cNvPr id="7" name="object 7"/>
          <p:cNvSpPr txBox="1"/>
          <p:nvPr/>
        </p:nvSpPr>
        <p:spPr>
          <a:xfrm>
            <a:off x="899795" y="1736090"/>
            <a:ext cx="6957695" cy="644525"/>
          </a:xfrm>
          <a:prstGeom prst="rect">
            <a:avLst/>
          </a:prstGeom>
        </p:spPr>
        <p:txBody>
          <a:bodyPr vert="horz" wrap="square" lIns="0" tIns="0" rIns="0" bIns="0" rtlCol="0">
            <a:spAutoFit/>
          </a:bodyPr>
          <a:p>
            <a:pPr marL="12700" marR="5080" indent="482600" algn="just">
              <a:lnSpc>
                <a:spcPct val="105000"/>
              </a:lnSpc>
            </a:pPr>
            <a:r>
              <a:rPr b="0" spc="75" dirty="0">
                <a:latin typeface="宋体" panose="02010600030101010101" pitchFamily="2" charset="-122"/>
                <a:ea typeface="宋体" panose="02010600030101010101" pitchFamily="2" charset="-122"/>
                <a:cs typeface="宋体" panose="02010600030101010101" pitchFamily="2" charset="-122"/>
              </a:rPr>
              <a:t>国际</a:t>
            </a:r>
            <a:r>
              <a:rPr b="0" spc="90" dirty="0">
                <a:latin typeface="宋体" panose="02010600030101010101" pitchFamily="2" charset="-122"/>
                <a:ea typeface="宋体" panose="02010600030101010101" pitchFamily="2" charset="-122"/>
                <a:cs typeface="宋体" panose="02010600030101010101" pitchFamily="2" charset="-122"/>
              </a:rPr>
              <a:t>上</a:t>
            </a:r>
            <a:r>
              <a:rPr b="0" spc="75" dirty="0">
                <a:latin typeface="宋体" panose="02010600030101010101" pitchFamily="2" charset="-122"/>
                <a:ea typeface="宋体" panose="02010600030101010101" pitchFamily="2" charset="-122"/>
                <a:cs typeface="宋体" panose="02010600030101010101" pitchFamily="2" charset="-122"/>
              </a:rPr>
              <a:t>将</a:t>
            </a:r>
            <a:r>
              <a:rPr b="0" spc="90" dirty="0">
                <a:latin typeface="宋体" panose="02010600030101010101" pitchFamily="2" charset="-122"/>
                <a:ea typeface="宋体" panose="02010600030101010101" pitchFamily="2" charset="-122"/>
                <a:cs typeface="宋体" panose="02010600030101010101" pitchFamily="2" charset="-122"/>
              </a:rPr>
              <a:t>处</a:t>
            </a:r>
            <a:r>
              <a:rPr b="0" spc="70" dirty="0">
                <a:latin typeface="宋体" panose="02010600030101010101" pitchFamily="2" charset="-122"/>
                <a:ea typeface="宋体" panose="02010600030101010101" pitchFamily="2" charset="-122"/>
                <a:cs typeface="宋体" panose="02010600030101010101" pitchFamily="2" charset="-122"/>
              </a:rPr>
              <a:t>于1</a:t>
            </a:r>
            <a:r>
              <a:rPr b="0" spc="75" dirty="0">
                <a:latin typeface="宋体" panose="02010600030101010101" pitchFamily="2" charset="-122"/>
                <a:ea typeface="宋体" panose="02010600030101010101" pitchFamily="2" charset="-122"/>
                <a:cs typeface="宋体" panose="02010600030101010101" pitchFamily="2" charset="-122"/>
              </a:rPr>
              <a:t>～</a:t>
            </a:r>
            <a:r>
              <a:rPr b="0" spc="10" dirty="0">
                <a:latin typeface="宋体" panose="02010600030101010101" pitchFamily="2" charset="-122"/>
                <a:ea typeface="宋体" panose="02010600030101010101" pitchFamily="2" charset="-122"/>
                <a:cs typeface="宋体" panose="02010600030101010101" pitchFamily="2" charset="-122"/>
              </a:rPr>
              <a:t>100n</a:t>
            </a:r>
            <a:r>
              <a:rPr b="0" spc="70" dirty="0">
                <a:latin typeface="宋体" panose="02010600030101010101" pitchFamily="2" charset="-122"/>
                <a:ea typeface="宋体" panose="02010600030101010101" pitchFamily="2" charset="-122"/>
                <a:cs typeface="宋体" panose="02010600030101010101" pitchFamily="2" charset="-122"/>
              </a:rPr>
              <a:t>m尺</a:t>
            </a:r>
            <a:r>
              <a:rPr b="0" spc="90" dirty="0">
                <a:latin typeface="宋体" panose="02010600030101010101" pitchFamily="2" charset="-122"/>
                <a:ea typeface="宋体" panose="02010600030101010101" pitchFamily="2" charset="-122"/>
                <a:cs typeface="宋体" panose="02010600030101010101" pitchFamily="2" charset="-122"/>
              </a:rPr>
              <a:t>寸</a:t>
            </a:r>
            <a:r>
              <a:rPr b="0" spc="75" dirty="0">
                <a:latin typeface="宋体" panose="02010600030101010101" pitchFamily="2" charset="-122"/>
                <a:ea typeface="宋体" panose="02010600030101010101" pitchFamily="2" charset="-122"/>
                <a:cs typeface="宋体" panose="02010600030101010101" pitchFamily="2" charset="-122"/>
              </a:rPr>
              <a:t>范围内的</a:t>
            </a:r>
            <a:r>
              <a:rPr b="0" spc="90" dirty="0">
                <a:latin typeface="宋体" panose="02010600030101010101" pitchFamily="2" charset="-122"/>
                <a:ea typeface="宋体" panose="02010600030101010101" pitchFamily="2" charset="-122"/>
                <a:cs typeface="宋体" panose="02010600030101010101" pitchFamily="2" charset="-122"/>
              </a:rPr>
              <a:t>超</a:t>
            </a:r>
            <a:r>
              <a:rPr b="0" spc="75" dirty="0">
                <a:latin typeface="宋体" panose="02010600030101010101" pitchFamily="2" charset="-122"/>
                <a:ea typeface="宋体" panose="02010600030101010101" pitchFamily="2" charset="-122"/>
                <a:cs typeface="宋体" panose="02010600030101010101" pitchFamily="2" charset="-122"/>
              </a:rPr>
              <a:t>微</a:t>
            </a:r>
            <a:r>
              <a:rPr b="0" spc="15" dirty="0">
                <a:latin typeface="宋体" panose="02010600030101010101" pitchFamily="2" charset="-122"/>
                <a:ea typeface="宋体" panose="02010600030101010101" pitchFamily="2" charset="-122"/>
                <a:cs typeface="宋体" panose="02010600030101010101" pitchFamily="2" charset="-122"/>
              </a:rPr>
              <a:t>颗 </a:t>
            </a:r>
            <a:r>
              <a:rPr b="0" spc="75" dirty="0">
                <a:latin typeface="宋体" panose="02010600030101010101" pitchFamily="2" charset="-122"/>
                <a:ea typeface="宋体" panose="02010600030101010101" pitchFamily="2" charset="-122"/>
                <a:cs typeface="宋体" panose="02010600030101010101" pitchFamily="2" charset="-122"/>
              </a:rPr>
              <a:t>粒及其致密的聚集体，以及由纳米微晶所构成</a:t>
            </a:r>
            <a:r>
              <a:rPr b="0" spc="15" dirty="0">
                <a:latin typeface="宋体" panose="02010600030101010101" pitchFamily="2" charset="-122"/>
                <a:ea typeface="宋体" panose="02010600030101010101" pitchFamily="2" charset="-122"/>
                <a:cs typeface="宋体" panose="02010600030101010101" pitchFamily="2" charset="-122"/>
              </a:rPr>
              <a:t>的 </a:t>
            </a:r>
            <a:r>
              <a:rPr b="0" spc="20" dirty="0">
                <a:latin typeface="宋体" panose="02010600030101010101" pitchFamily="2" charset="-122"/>
                <a:ea typeface="宋体" panose="02010600030101010101" pitchFamily="2" charset="-122"/>
                <a:cs typeface="宋体" panose="02010600030101010101" pitchFamily="2" charset="-122"/>
              </a:rPr>
              <a:t>材料统称为纳米材料。</a:t>
            </a:r>
            <a:endParaRPr b="0">
              <a:latin typeface="宋体" panose="02010600030101010101" pitchFamily="2" charset="-122"/>
              <a:ea typeface="宋体" panose="02010600030101010101" pitchFamily="2" charset="-122"/>
              <a:cs typeface="宋体" panose="02010600030101010101" pitchFamily="2" charset="-122"/>
            </a:endParaRPr>
          </a:p>
        </p:txBody>
      </p:sp>
      <p:sp>
        <p:nvSpPr>
          <p:cNvPr id="100" name="文本框 99"/>
          <p:cNvSpPr txBox="1"/>
          <p:nvPr/>
        </p:nvSpPr>
        <p:spPr>
          <a:xfrm>
            <a:off x="1259840" y="3284538"/>
            <a:ext cx="5080000" cy="2245360"/>
          </a:xfrm>
          <a:prstGeom prst="rect">
            <a:avLst/>
          </a:prstGeom>
          <a:noFill/>
          <a:ln w="9525">
            <a:noFill/>
          </a:ln>
        </p:spPr>
        <p:txBody>
          <a:bodyPr>
            <a:spAutoFit/>
          </a:bodyPr>
          <a:p>
            <a:pPr>
              <a:lnSpc>
                <a:spcPct val="150000"/>
              </a:lnSpc>
            </a:pPr>
            <a:r>
              <a:rPr b="0" spc="70" dirty="0">
                <a:latin typeface="宋体" panose="02010600030101010101" pitchFamily="2" charset="-122"/>
                <a:ea typeface="宋体" panose="02010600030101010101" pitchFamily="2" charset="-122"/>
                <a:cs typeface="宋体" panose="02010600030101010101" pitchFamily="2" charset="-122"/>
                <a:sym typeface="+mn-ea"/>
              </a:rPr>
              <a:t>(1)  体积效应(2)  表面与界面效应(3)  量子尺寸效应(4)  宏观量子隧道效应</a:t>
            </a:r>
            <a:endParaRPr b="0" spc="70" dirty="0">
              <a:latin typeface="宋体" panose="02010600030101010101" pitchFamily="2" charset="-122"/>
              <a:ea typeface="宋体" panose="02010600030101010101" pitchFamily="2" charset="-122"/>
              <a:cs typeface="宋体" panose="02010600030101010101" pitchFamily="2" charset="-122"/>
            </a:endParaRPr>
          </a:p>
          <a:p>
            <a:endParaRPr b="0" spc="70"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611505" y="1124585"/>
            <a:ext cx="3310890" cy="521970"/>
          </a:xfrm>
          <a:prstGeom prst="rect">
            <a:avLst/>
          </a:prstGeom>
          <a:noFill/>
        </p:spPr>
        <p:txBody>
          <a:bodyPr wrap="square" rtlCol="0">
            <a:spAutoFit/>
          </a:bodyPr>
          <a:p>
            <a:r>
              <a:rPr lang="zh-CN" altLang="en-US" sz="2800" b="0">
                <a:latin typeface="黑体" panose="02010609060101010101" pitchFamily="2" charset="-122"/>
                <a:ea typeface="黑体" panose="02010609060101010101" pitchFamily="2" charset="-122"/>
              </a:rPr>
              <a:t>五、</a:t>
            </a:r>
            <a:r>
              <a:rPr lang="zh-CN" altLang="en-US" sz="2800" b="0">
                <a:latin typeface="黑体" panose="02010609060101010101" pitchFamily="2" charset="-122"/>
                <a:ea typeface="黑体" panose="02010609060101010101" pitchFamily="2" charset="-122"/>
              </a:rPr>
              <a:t>纳米材料</a:t>
            </a:r>
            <a:endParaRPr lang="zh-CN" altLang="en-US" sz="2800" b="0">
              <a:latin typeface="黑体" panose="02010609060101010101" pitchFamily="2" charset="-122"/>
              <a:ea typeface="黑体" panose="02010609060101010101" pitchFamily="2" charset="-122"/>
            </a:endParaRPr>
          </a:p>
        </p:txBody>
      </p:sp>
      <p:sp>
        <p:nvSpPr>
          <p:cNvPr id="4" name="文本框 3"/>
          <p:cNvSpPr txBox="1"/>
          <p:nvPr/>
        </p:nvSpPr>
        <p:spPr>
          <a:xfrm>
            <a:off x="1259840" y="2636520"/>
            <a:ext cx="2949575" cy="398780"/>
          </a:xfrm>
          <a:prstGeom prst="rect">
            <a:avLst/>
          </a:prstGeom>
          <a:noFill/>
        </p:spPr>
        <p:txBody>
          <a:bodyPr wrap="square" rtlCol="0">
            <a:spAutoFit/>
          </a:bodyPr>
          <a:p>
            <a:r>
              <a:rPr lang="zh-CN" altLang="en-US" b="0">
                <a:latin typeface="黑体" panose="02010609060101010101" pitchFamily="2" charset="-122"/>
                <a:ea typeface="黑体" panose="02010609060101010101" pitchFamily="2" charset="-122"/>
                <a:cs typeface="黑体" panose="02010609060101010101" pitchFamily="2" charset="-122"/>
              </a:rPr>
              <a:t>1、纳米材料的特性</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9" name="object 9"/>
          <p:cNvSpPr/>
          <p:nvPr/>
        </p:nvSpPr>
        <p:spPr>
          <a:xfrm>
            <a:off x="4788153" y="3212845"/>
            <a:ext cx="3148583" cy="2193035"/>
          </a:xfrm>
          <a:prstGeom prst="rect">
            <a:avLst/>
          </a:prstGeom>
          <a:blipFill>
            <a:blip r:embed="rId1" cstate="print"/>
            <a:stretch>
              <a:fillRect/>
            </a:stretch>
          </a:blipFill>
        </p:spPr>
        <p:txBody>
          <a:bodyPr wrap="square" lIns="0" tIns="0" rIns="0" bIns="0" rtlCol="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0" grpId="0"/>
      <p:bldP spid="4" grpId="0"/>
      <p:bldP spid="9" grpId="0" animBg="1"/>
      <p:bldP spid="7" grpId="1"/>
      <p:bldP spid="100" grpId="1"/>
      <p:bldP spid="4" grpId="1"/>
      <p:bldP spid="9" grpId="1" animBg="1"/>
    </p:bldLst>
  </p:timing>
</p:sld>
</file>

<file path=ppt/tags/tag1.xml><?xml version="1.0" encoding="utf-8"?>
<p:tagLst xmlns:p="http://schemas.openxmlformats.org/presentationml/2006/main">
  <p:tag name="COMMONDATA" val="eyJoZGlkIjoiMjdmNWIxM2Y0M2U5NTQ0ZWEwNTY5YWI4NmYyNGExZDcifQ=="/>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1287</Words>
  <Application>WPS 演示</Application>
  <PresentationFormat>在屏幕上显示</PresentationFormat>
  <Paragraphs>111</Paragraphs>
  <Slides>11</Slides>
  <Notes>13</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11</vt:i4>
      </vt:variant>
    </vt:vector>
  </HeadingPairs>
  <TitlesOfParts>
    <vt:vector size="24" baseType="lpstr">
      <vt:lpstr>Arial</vt:lpstr>
      <vt:lpstr>宋体</vt:lpstr>
      <vt:lpstr>Wingdings</vt:lpstr>
      <vt:lpstr>楷体_GB2312</vt:lpstr>
      <vt:lpstr>新宋体</vt:lpstr>
      <vt:lpstr>黑体</vt:lpstr>
      <vt:lpstr>Times New Roman</vt:lpstr>
      <vt:lpstr>微软雅黑</vt:lpstr>
      <vt:lpstr>Arial Unicode MS</vt:lpstr>
      <vt:lpstr>方正字迹-吕建德行楷繁体</vt:lpstr>
      <vt:lpstr>默认设计模板</vt:lpstr>
      <vt:lpstr>1_默认设计模板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胡君</dc:creator>
  <cp:lastModifiedBy>柯基宝宝</cp:lastModifiedBy>
  <cp:revision>342</cp:revision>
  <dcterms:created xsi:type="dcterms:W3CDTF">2011-08-04T15:40:00Z</dcterms:created>
  <dcterms:modified xsi:type="dcterms:W3CDTF">2022-07-20T10:23:27Z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A282BC970BCF47B99750341C74D4DCCE</vt:lpwstr>
  </property>
</Properties>
</file>