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18"/>
  </p:handoutMasterIdLst>
  <p:sldIdLst>
    <p:sldId id="279" r:id="rId5"/>
    <p:sldId id="282" r:id="rId7"/>
    <p:sldId id="280" r:id="rId8"/>
    <p:sldId id="288" r:id="rId9"/>
    <p:sldId id="287" r:id="rId10"/>
    <p:sldId id="286" r:id="rId11"/>
    <p:sldId id="285" r:id="rId12"/>
    <p:sldId id="284" r:id="rId13"/>
    <p:sldId id="283" r:id="rId14"/>
    <p:sldId id="281" r:id="rId15"/>
    <p:sldId id="289" r:id="rId16"/>
    <p:sldId id="292" r:id="rId17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itchFamily="49" charset="-122"/>
                <a:ea typeface="楷体_GB2312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8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9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66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267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itchFamily="49" charset="-122"/>
                <a:ea typeface="楷体_GB2312" pitchFamily="49" charset="-122"/>
              </a:rPr>
            </a:fld>
            <a:endParaRPr lang="zh-CN" altLang="en-US" sz="1200" b="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4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0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</a:t>
            </a:r>
            <a:r>
              <a:rPr lang="zh-CN" altLang="en-US" sz="1800" dirty="0">
                <a:sym typeface="+mn-ea"/>
              </a:rPr>
              <a:t>在线精品课程</a:t>
            </a:r>
            <a:r>
              <a:rPr lang="en-US" altLang="zh-CN" sz="1800" dirty="0">
                <a:sym typeface="+mn-ea"/>
              </a:rPr>
              <a:t>---</a:t>
            </a:r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908175" y="1844675"/>
            <a:ext cx="5257800" cy="452818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en-US" altLang="zh-CN" sz="40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6-1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带传动</a:t>
            </a:r>
            <a:endParaRPr lang="zh-CN" altLang="en-US" sz="40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8777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9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81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81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81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1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82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6310" y="3229610"/>
            <a:ext cx="21513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V带安装注意事项</a:t>
            </a:r>
            <a:endParaRPr lang="zh-CN" altLang="en-US"/>
          </a:p>
        </p:txBody>
      </p:sp>
      <p:sp>
        <p:nvSpPr>
          <p:cNvPr id="4" name="object 2"/>
          <p:cNvSpPr txBox="1"/>
          <p:nvPr/>
        </p:nvSpPr>
        <p:spPr>
          <a:xfrm>
            <a:off x="899541" y="1268730"/>
            <a:ext cx="2832100" cy="34544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p>
            <a:pPr marL="245745">
              <a:spcBef>
                <a:spcPts val="300"/>
              </a:spcBef>
            </a:pPr>
            <a:r>
              <a:rPr b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V带安装注意事项</a:t>
            </a:r>
            <a:endParaRPr b="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476375" y="2018665"/>
            <a:ext cx="3148330" cy="1962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4"/>
          <p:cNvSpPr/>
          <p:nvPr/>
        </p:nvSpPr>
        <p:spPr>
          <a:xfrm>
            <a:off x="5724525" y="2014220"/>
            <a:ext cx="1754505" cy="2013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pPr marL="393700" marR="5080" indent="-381000">
              <a:lnSpc>
                <a:spcPct val="153000"/>
              </a:lnSpc>
              <a:spcBef>
                <a:spcPts val="90"/>
              </a:spcBef>
              <a:buFont typeface="Wingdings" panose="05000000000000000000"/>
              <a:buChar char=""/>
              <a:tabLst>
                <a:tab pos="393700" algn="l"/>
              </a:tabLst>
            </a:pPr>
            <a:r>
              <a:rPr sz="1200" spc="4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两带轮的轴线应</a:t>
            </a:r>
            <a:r>
              <a:rPr sz="1200" spc="2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相 </a:t>
            </a:r>
            <a:r>
              <a:rPr sz="1200" spc="4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互</a:t>
            </a:r>
            <a:r>
              <a:rPr sz="1200" spc="4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平</a:t>
            </a:r>
            <a:r>
              <a:rPr sz="1200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行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393700" marR="5080" indent="-381000">
              <a:lnSpc>
                <a:spcPct val="153000"/>
              </a:lnSpc>
              <a:spcBef>
                <a:spcPts val="2245"/>
              </a:spcBef>
              <a:buFont typeface="Wingdings" panose="05000000000000000000"/>
              <a:buChar char=""/>
              <a:tabLst>
                <a:tab pos="393700" algn="l"/>
              </a:tabLst>
            </a:pPr>
            <a:r>
              <a:rPr sz="1200" spc="4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两带轮轮槽的对</a:t>
            </a:r>
            <a:r>
              <a:rPr sz="1200" spc="2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称 </a:t>
            </a:r>
            <a:r>
              <a:rPr sz="1200" spc="4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面应</a:t>
            </a:r>
            <a:r>
              <a:rPr sz="1200" spc="4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重合</a:t>
            </a:r>
            <a:r>
              <a:rPr sz="1200" spc="5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sz="1200" spc="4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其偏</a:t>
            </a:r>
            <a:r>
              <a:rPr sz="1200" spc="35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角 </a:t>
            </a:r>
            <a:r>
              <a:rPr sz="1200" spc="40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误差应小于</a:t>
            </a:r>
            <a:r>
              <a:rPr sz="1200" spc="25" dirty="0">
                <a:solidFill>
                  <a:srgbClr val="16375E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spc="2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’</a:t>
            </a:r>
            <a:endParaRPr spc="25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5"/>
          <a:srcRect b="15313"/>
          <a:stretch>
            <a:fillRect/>
          </a:stretch>
        </p:blipFill>
        <p:spPr>
          <a:xfrm>
            <a:off x="1476375" y="4293235"/>
            <a:ext cx="5811520" cy="1417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9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81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81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81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1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82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6310" y="3229610"/>
            <a:ext cx="21513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V带安装注意事项</a:t>
            </a:r>
            <a:endParaRPr lang="zh-CN" altLang="en-US"/>
          </a:p>
        </p:txBody>
      </p:sp>
      <p:sp>
        <p:nvSpPr>
          <p:cNvPr id="4" name="object 2"/>
          <p:cNvSpPr txBox="1"/>
          <p:nvPr/>
        </p:nvSpPr>
        <p:spPr>
          <a:xfrm>
            <a:off x="942975" y="1310640"/>
            <a:ext cx="2812415" cy="34544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8100" rIns="0" bIns="0" rtlCol="0">
            <a:spAutoFit/>
          </a:bodyPr>
          <a:p>
            <a:pPr marL="245745">
              <a:spcBef>
                <a:spcPts val="300"/>
              </a:spcBef>
            </a:pPr>
            <a:r>
              <a:rPr b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V带安装注意事项</a:t>
            </a:r>
            <a:endParaRPr b="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2975" y="1719580"/>
            <a:ext cx="2811780" cy="205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" name="object 22"/>
          <p:cNvSpPr/>
          <p:nvPr/>
        </p:nvSpPr>
        <p:spPr>
          <a:xfrm>
            <a:off x="3996055" y="1705610"/>
            <a:ext cx="2494915" cy="2090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4"/>
          <p:cNvSpPr/>
          <p:nvPr/>
        </p:nvSpPr>
        <p:spPr>
          <a:xfrm>
            <a:off x="6300470" y="4036060"/>
            <a:ext cx="2051050" cy="1938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" name="文本框 9"/>
          <p:cNvSpPr txBox="1"/>
          <p:nvPr/>
        </p:nvSpPr>
        <p:spPr>
          <a:xfrm>
            <a:off x="899795" y="4436745"/>
            <a:ext cx="6520815" cy="2683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93700" indent="-381000" defTabSz="914400">
              <a:lnSpc>
                <a:spcPts val="1500"/>
              </a:lnSpc>
              <a:spcBef>
                <a:spcPts val="120"/>
              </a:spcBef>
              <a:buFont typeface="Wingdings" panose="05000000000000000000"/>
              <a:buChar char=""/>
              <a:tabLst>
                <a:tab pos="393065" algn="l"/>
                <a:tab pos="393700" algn="l"/>
              </a:tabLst>
            </a:pPr>
            <a:r>
              <a:rPr b="0" spc="10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</a:t>
            </a:r>
            <a:r>
              <a:rPr b="0" spc="20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带传动应加防护罩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93700" marR="5080" indent="-381000" defTabSz="914400">
              <a:lnSpc>
                <a:spcPts val="1500"/>
              </a:lnSpc>
              <a:spcBef>
                <a:spcPts val="1385"/>
              </a:spcBef>
              <a:buFont typeface="Wingdings" panose="05000000000000000000"/>
              <a:buChar char=""/>
              <a:tabLst>
                <a:tab pos="393065" algn="l"/>
                <a:tab pos="393700" algn="l"/>
              </a:tabLst>
            </a:pPr>
            <a:r>
              <a:rPr b="0" spc="15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新旧不同的V带不能同</a:t>
            </a:r>
            <a:r>
              <a:rPr b="0" spc="20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组使用</a:t>
            </a:r>
            <a:endParaRPr b="0" spc="20" dirty="0">
              <a:solidFill>
                <a:srgbClr val="16375E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93700" marR="5080" indent="-381000" defTabSz="914400">
              <a:lnSpc>
                <a:spcPts val="1500"/>
              </a:lnSpc>
              <a:spcBef>
                <a:spcPts val="1385"/>
              </a:spcBef>
              <a:buFont typeface="Wingdings" panose="05000000000000000000"/>
              <a:buChar char=""/>
              <a:tabLst>
                <a:tab pos="393065" algn="l"/>
                <a:tab pos="393700" algn="l"/>
              </a:tabLst>
            </a:pPr>
            <a:r>
              <a:rPr b="0" spc="15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传动带不宜与酸碱或</a:t>
            </a:r>
            <a:r>
              <a:rPr b="0" spc="20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矿物油等介质接触</a:t>
            </a:r>
            <a:endParaRPr b="0" spc="20" dirty="0">
              <a:solidFill>
                <a:srgbClr val="16375E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93700" marR="5080" indent="-381000" defTabSz="914400">
              <a:lnSpc>
                <a:spcPts val="1500"/>
              </a:lnSpc>
              <a:spcBef>
                <a:spcPts val="1385"/>
              </a:spcBef>
              <a:buFont typeface="Wingdings" panose="05000000000000000000"/>
              <a:buChar char=""/>
              <a:tabLst>
                <a:tab pos="393065" algn="l"/>
                <a:tab pos="393700" algn="l"/>
              </a:tabLst>
            </a:pPr>
            <a:r>
              <a:rPr b="0" spc="20" dirty="0">
                <a:solidFill>
                  <a:srgbClr val="16375E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传动带不宜暴晒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93700" marR="5080" indent="-381000">
              <a:lnSpc>
                <a:spcPct val="152000"/>
              </a:lnSpc>
              <a:spcBef>
                <a:spcPts val="1385"/>
              </a:spcBef>
              <a:buFont typeface="Wingdings" panose="05000000000000000000"/>
              <a:buChar char=""/>
              <a:tabLst>
                <a:tab pos="393065" algn="l"/>
                <a:tab pos="393700" algn="l"/>
              </a:tabLst>
            </a:pP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393700" marR="5080" indent="-381000">
              <a:lnSpc>
                <a:spcPct val="152000"/>
              </a:lnSpc>
              <a:spcBef>
                <a:spcPts val="1385"/>
              </a:spcBef>
              <a:buFont typeface="Wingdings" panose="05000000000000000000"/>
              <a:buChar char=""/>
              <a:tabLst>
                <a:tab pos="393065" algn="l"/>
                <a:tab pos="393700" algn="l"/>
              </a:tabLst>
            </a:pPr>
            <a:endParaRPr lang="zh-CN" altLang="en-US"/>
          </a:p>
        </p:txBody>
      </p:sp>
      <p:sp>
        <p:nvSpPr>
          <p:cNvPr id="11" name="object 3"/>
          <p:cNvSpPr/>
          <p:nvPr/>
        </p:nvSpPr>
        <p:spPr>
          <a:xfrm>
            <a:off x="6732270" y="1715770"/>
            <a:ext cx="1452245" cy="20567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4" grpId="0" bldLvl="0" animBg="1"/>
      <p:bldP spid="7" grpId="0" animBg="1"/>
      <p:bldP spid="22" grpId="0" bldLvl="0" animBg="1"/>
      <p:bldP spid="11" grpId="0" bldLvl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195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8196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8197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8198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199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8200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1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2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6310" y="3229610"/>
            <a:ext cx="21513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V带安装注意事项</a:t>
            </a:r>
            <a:endParaRPr lang="zh-CN" altLang="en-US"/>
          </a:p>
        </p:txBody>
      </p:sp>
      <p:sp>
        <p:nvSpPr>
          <p:cNvPr id="5" name="object 4"/>
          <p:cNvSpPr/>
          <p:nvPr/>
        </p:nvSpPr>
        <p:spPr>
          <a:xfrm>
            <a:off x="899795" y="1844675"/>
            <a:ext cx="7531735" cy="160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5"/>
          <p:cNvSpPr txBox="1"/>
          <p:nvPr/>
        </p:nvSpPr>
        <p:spPr>
          <a:xfrm rot="19320000">
            <a:off x="2868224" y="1901468"/>
            <a:ext cx="1917194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ts val="2125"/>
              </a:lnSpc>
            </a:pPr>
            <a:r>
              <a:rPr sz="1600" spc="5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带传</a:t>
            </a:r>
            <a:r>
              <a:rPr sz="2800" spc="7" baseline="1000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动工作</a:t>
            </a:r>
            <a:r>
              <a:rPr sz="2800" spc="7" baseline="3000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原</a:t>
            </a:r>
            <a:r>
              <a:rPr sz="2800" spc="37" baseline="3000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理</a:t>
            </a:r>
            <a:endParaRPr sz="2800" spc="37" baseline="3000" dirty="0">
              <a:solidFill>
                <a:srgbClr val="10233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 rot="19320000">
            <a:off x="4769314" y="2073578"/>
            <a:ext cx="1649832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algn="l">
              <a:lnSpc>
                <a:spcPts val="2125"/>
              </a:lnSpc>
              <a:buClrTx/>
              <a:buSzTx/>
              <a:buFontTx/>
            </a:pPr>
            <a:r>
              <a:rPr sz="1800" spc="5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带传动的类型</a:t>
            </a:r>
            <a:endParaRPr sz="1800" spc="5" dirty="0">
              <a:solidFill>
                <a:srgbClr val="10233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 rot="19320000">
            <a:off x="6641052" y="2049448"/>
            <a:ext cx="1649832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algn="l">
              <a:lnSpc>
                <a:spcPts val="2125"/>
              </a:lnSpc>
              <a:buClrTx/>
              <a:buSzTx/>
              <a:buFontTx/>
            </a:pPr>
            <a:r>
              <a:rPr sz="1800" spc="5" dirty="0">
                <a:solidFill>
                  <a:srgbClr val="10233E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带传动的应用</a:t>
            </a:r>
            <a:endParaRPr sz="1800" spc="5" dirty="0">
              <a:solidFill>
                <a:srgbClr val="10233E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5695" y="2204720"/>
            <a:ext cx="1024255" cy="5835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/>
              <a:t>总结</a:t>
            </a:r>
            <a:endParaRPr lang="zh-CN" altLang="en-US" sz="320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979828" y="3684869"/>
          <a:ext cx="1574165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165"/>
              </a:tblGrid>
              <a:tr h="490220">
                <a:tc>
                  <a:txBody>
                    <a:bodyPr/>
                    <a:p>
                      <a:pPr marL="380365" marR="544830" indent="-380365" algn="r">
                        <a:lnSpc>
                          <a:spcPct val="100000"/>
                        </a:lnSpc>
                        <a:spcBef>
                          <a:spcPts val="570"/>
                        </a:spcBef>
                        <a:buFont typeface="Wingdings" panose="05000000000000000000"/>
                        <a:buChar char=""/>
                        <a:tabLst>
                          <a:tab pos="380365" algn="l"/>
                          <a:tab pos="381000" algn="l"/>
                        </a:tabLst>
                      </a:pPr>
                      <a:r>
                        <a:rPr sz="1600" spc="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摩擦</a:t>
                      </a: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型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2390" marB="0"/>
                </a:tc>
              </a:tr>
              <a:tr h="365760">
                <a:tc>
                  <a:txBody>
                    <a:bodyPr/>
                    <a:p>
                      <a:pPr marR="54483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spc="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带传</a:t>
                      </a: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4930" marB="0"/>
                </a:tc>
              </a:tr>
              <a:tr h="365760">
                <a:tc>
                  <a:txBody>
                    <a:bodyPr/>
                    <a:p>
                      <a:pPr marL="380365" marR="544830" indent="-380365" algn="r">
                        <a:lnSpc>
                          <a:spcPct val="100000"/>
                        </a:lnSpc>
                        <a:spcBef>
                          <a:spcPts val="590"/>
                        </a:spcBef>
                        <a:buFont typeface="Wingdings" panose="05000000000000000000"/>
                        <a:buChar char=""/>
                        <a:tabLst>
                          <a:tab pos="380365" algn="l"/>
                          <a:tab pos="381000" algn="l"/>
                        </a:tabLst>
                      </a:pPr>
                      <a:r>
                        <a:rPr sz="1600" spc="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啮合</a:t>
                      </a: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型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4930" marB="0"/>
                </a:tc>
              </a:tr>
              <a:tr h="363151">
                <a:tc>
                  <a:txBody>
                    <a:bodyPr/>
                    <a:p>
                      <a:pPr marR="544830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spc="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带传</a:t>
                      </a: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74930" marB="0"/>
                </a:tc>
              </a:tr>
            </a:tbl>
          </a:graphicData>
        </a:graphic>
      </p:graphicFrame>
      <p:graphicFrame>
        <p:nvGraphicFramePr>
          <p:cNvPr id="11" name="object 13"/>
          <p:cNvGraphicFramePr>
            <a:graphicFrameLocks noGrp="1"/>
          </p:cNvGraphicFramePr>
          <p:nvPr/>
        </p:nvGraphicFramePr>
        <p:xfrm>
          <a:off x="3924198" y="3734399"/>
          <a:ext cx="2378075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8075"/>
              </a:tblGrid>
              <a:tr h="490220">
                <a:tc>
                  <a:txBody>
                    <a:bodyPr/>
                    <a:p>
                      <a:pPr marL="933450" indent="-381635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Wingdings" panose="05000000000000000000"/>
                        <a:buChar char=""/>
                        <a:tabLst>
                          <a:tab pos="933450" algn="l"/>
                          <a:tab pos="934085" algn="l"/>
                        </a:tabLst>
                      </a:pP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圆带传</a:t>
                      </a:r>
                      <a:r>
                        <a:rPr sz="1600" spc="-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2545" marB="0"/>
                </a:tc>
              </a:tr>
              <a:tr h="365760">
                <a:tc>
                  <a:txBody>
                    <a:bodyPr/>
                    <a:p>
                      <a:pPr marL="933450" indent="-38163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Wingdings" panose="05000000000000000000"/>
                        <a:buChar char=""/>
                        <a:tabLst>
                          <a:tab pos="933450" algn="l"/>
                          <a:tab pos="934085" algn="l"/>
                        </a:tabLst>
                      </a:pP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平带传</a:t>
                      </a:r>
                      <a:r>
                        <a:rPr sz="1600" spc="-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5085" marB="0"/>
                </a:tc>
              </a:tr>
              <a:tr h="365760">
                <a:tc>
                  <a:txBody>
                    <a:bodyPr/>
                    <a:p>
                      <a:pPr marL="933450" indent="-38163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Wingdings" panose="05000000000000000000"/>
                        <a:buChar char=""/>
                        <a:tabLst>
                          <a:tab pos="933450" algn="l"/>
                          <a:tab pos="934085" algn="l"/>
                        </a:tabLst>
                      </a:pPr>
                      <a:r>
                        <a:rPr sz="1600" spc="-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600" spc="-1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带传</a:t>
                      </a:r>
                      <a:r>
                        <a:rPr sz="1600" spc="-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5085" marB="0"/>
                </a:tc>
              </a:tr>
              <a:tr h="363151">
                <a:tc>
                  <a:txBody>
                    <a:bodyPr/>
                    <a:p>
                      <a:pPr marL="933450" indent="-38163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Wingdings" panose="05000000000000000000"/>
                        <a:buChar char=""/>
                        <a:tabLst>
                          <a:tab pos="933450" algn="l"/>
                          <a:tab pos="934085" algn="l"/>
                        </a:tabLst>
                      </a:pP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同步带传</a:t>
                      </a:r>
                      <a:r>
                        <a:rPr sz="1600" spc="-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5085" marB="0"/>
                </a:tc>
              </a:tr>
            </a:tbl>
          </a:graphicData>
        </a:graphic>
      </p:graphicFrame>
      <p:graphicFrame>
        <p:nvGraphicFramePr>
          <p:cNvPr id="12" name="object 13"/>
          <p:cNvGraphicFramePr>
            <a:graphicFrameLocks noGrp="1"/>
          </p:cNvGraphicFramePr>
          <p:nvPr/>
        </p:nvGraphicFramePr>
        <p:xfrm>
          <a:off x="5868568" y="3719794"/>
          <a:ext cx="1588135" cy="159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8135"/>
              </a:tblGrid>
              <a:tr h="504190">
                <a:tc>
                  <a:txBody>
                    <a:bodyPr/>
                    <a:p>
                      <a:pPr marL="380365" marR="24130" indent="-380365" algn="r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Wingdings" panose="05000000000000000000"/>
                        <a:buChar char=""/>
                        <a:tabLst>
                          <a:tab pos="380365" algn="l"/>
                          <a:tab pos="381000" algn="l"/>
                        </a:tabLst>
                      </a:pP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600" spc="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带传</a:t>
                      </a: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5880" marB="0"/>
                </a:tc>
              </a:tr>
              <a:tr h="365760">
                <a:tc>
                  <a:txBody>
                    <a:bodyPr/>
                    <a:p>
                      <a:pPr marL="851535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的张</a:t>
                      </a:r>
                      <a:r>
                        <a:rPr sz="1600" spc="-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紧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8419" marB="0"/>
                </a:tc>
              </a:tr>
              <a:tr h="365760">
                <a:tc>
                  <a:txBody>
                    <a:bodyPr/>
                    <a:p>
                      <a:pPr marL="380365" marR="24130" indent="-380365" algn="r">
                        <a:lnSpc>
                          <a:spcPct val="100000"/>
                        </a:lnSpc>
                        <a:spcBef>
                          <a:spcPts val="460"/>
                        </a:spcBef>
                        <a:buFont typeface="Wingdings" panose="05000000000000000000"/>
                        <a:buChar char=""/>
                        <a:tabLst>
                          <a:tab pos="380365" algn="l"/>
                          <a:tab pos="381000" algn="l"/>
                        </a:tabLst>
                      </a:pP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600" spc="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带传</a:t>
                      </a: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8419" marB="0"/>
                </a:tc>
              </a:tr>
              <a:tr h="363151">
                <a:tc>
                  <a:txBody>
                    <a:bodyPr/>
                    <a:p>
                      <a:pPr marL="851535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600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的安</a:t>
                      </a:r>
                      <a:r>
                        <a:rPr sz="1600" spc="-5" dirty="0">
                          <a:solidFill>
                            <a:srgbClr val="16375E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装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58419" marB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204210" y="2708910"/>
            <a:ext cx="175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007860" y="2780665"/>
            <a:ext cx="175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5220335" y="2807970"/>
            <a:ext cx="175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0" grpId="0" animBg="1"/>
      <p:bldP spid="5" grpId="0" animBg="1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243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10244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245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10246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47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10248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49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0250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32000" y="16287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生活中的一些常用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带传动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机械设备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95" y="2572385"/>
            <a:ext cx="2077085" cy="1957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3708400" y="2571750"/>
            <a:ext cx="2269490" cy="1960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6516370" y="2565400"/>
            <a:ext cx="1812290" cy="1947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899795" y="1202690"/>
            <a:ext cx="67652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一、带传动的工作原理、特点、类型和应用</a:t>
            </a:r>
            <a:endParaRPr lang="zh-CN" sz="2400">
              <a:ea typeface="宋体" panose="02010600030101010101" pitchFamily="2" charset="-122"/>
            </a:endParaRPr>
          </a:p>
          <a:p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2395220" y="1844675"/>
            <a:ext cx="4164965" cy="2975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7"/>
          <p:cNvSpPr/>
          <p:nvPr/>
        </p:nvSpPr>
        <p:spPr>
          <a:xfrm>
            <a:off x="3420008" y="2182482"/>
            <a:ext cx="320040" cy="633095"/>
          </a:xfrm>
          <a:custGeom>
            <a:avLst/>
            <a:gdLst/>
            <a:ahLst/>
            <a:cxnLst/>
            <a:rect l="l" t="t" r="r" b="b"/>
            <a:pathLst>
              <a:path w="320039" h="633094">
                <a:moveTo>
                  <a:pt x="11391" y="632815"/>
                </a:moveTo>
                <a:lnTo>
                  <a:pt x="0" y="627214"/>
                </a:lnTo>
                <a:lnTo>
                  <a:pt x="308305" y="0"/>
                </a:lnTo>
                <a:lnTo>
                  <a:pt x="319697" y="5600"/>
                </a:lnTo>
                <a:lnTo>
                  <a:pt x="11391" y="632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p/>
        </p:txBody>
      </p:sp>
      <p:sp>
        <p:nvSpPr>
          <p:cNvPr id="4" name="object 3"/>
          <p:cNvSpPr txBox="1"/>
          <p:nvPr/>
        </p:nvSpPr>
        <p:spPr>
          <a:xfrm>
            <a:off x="3491865" y="1829435"/>
            <a:ext cx="2853055" cy="7150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p>
            <a:pPr marL="12700">
              <a:lnSpc>
                <a:spcPct val="100000"/>
              </a:lnSpc>
              <a:spcBef>
                <a:spcPts val="435"/>
              </a:spcBef>
            </a:pPr>
            <a:r>
              <a:rPr b="0" spc="40" dirty="0">
                <a:latin typeface="微软雅黑" panose="020B0503020204020204" charset="-122"/>
                <a:cs typeface="微软雅黑" panose="020B0503020204020204" charset="-122"/>
              </a:rPr>
              <a:t>主动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</a:rPr>
              <a:t>轮</a:t>
            </a:r>
            <a:endParaRPr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946910">
              <a:lnSpc>
                <a:spcPct val="100000"/>
              </a:lnSpc>
              <a:spcBef>
                <a:spcPts val="350"/>
              </a:spcBef>
            </a:pPr>
            <a:r>
              <a:rPr b="0" spc="40" dirty="0">
                <a:latin typeface="微软雅黑" panose="020B0503020204020204" charset="-122"/>
                <a:cs typeface="微软雅黑" panose="020B0503020204020204" charset="-122"/>
              </a:rPr>
              <a:t>传动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</a:rPr>
              <a:t>带</a:t>
            </a:r>
            <a:endParaRPr b="0" spc="35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273" y="2492857"/>
            <a:ext cx="567055" cy="576580"/>
          </a:xfrm>
          <a:custGeom>
            <a:avLst/>
            <a:gdLst/>
            <a:ahLst/>
            <a:cxnLst/>
            <a:rect l="l" t="t" r="r" b="b"/>
            <a:pathLst>
              <a:path w="567054" h="576580">
                <a:moveTo>
                  <a:pt x="9055" y="576186"/>
                </a:moveTo>
                <a:lnTo>
                  <a:pt x="0" y="567283"/>
                </a:lnTo>
                <a:lnTo>
                  <a:pt x="557911" y="0"/>
                </a:lnTo>
                <a:lnTo>
                  <a:pt x="566966" y="8902"/>
                </a:lnTo>
                <a:lnTo>
                  <a:pt x="9055" y="576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p/>
        </p:txBody>
      </p:sp>
      <p:sp>
        <p:nvSpPr>
          <p:cNvPr id="6" name="object 4"/>
          <p:cNvSpPr txBox="1"/>
          <p:nvPr/>
        </p:nvSpPr>
        <p:spPr>
          <a:xfrm>
            <a:off x="5333822" y="4787087"/>
            <a:ext cx="840105" cy="324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40" dirty="0">
                <a:latin typeface="微软雅黑" panose="020B0503020204020204" charset="-122"/>
                <a:cs typeface="微软雅黑" panose="020B0503020204020204" charset="-122"/>
              </a:rPr>
              <a:t>从动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</a:rPr>
              <a:t>轮</a:t>
            </a:r>
            <a:endParaRPr b="0" spc="35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8852" y="4076471"/>
            <a:ext cx="545465" cy="712470"/>
          </a:xfrm>
          <a:custGeom>
            <a:avLst/>
            <a:gdLst/>
            <a:ahLst/>
            <a:cxnLst/>
            <a:rect l="l" t="t" r="r" b="b"/>
            <a:pathLst>
              <a:path w="545465" h="712470">
                <a:moveTo>
                  <a:pt x="534733" y="712203"/>
                </a:moveTo>
                <a:lnTo>
                  <a:pt x="0" y="7683"/>
                </a:lnTo>
                <a:lnTo>
                  <a:pt x="10121" y="0"/>
                </a:lnTo>
                <a:lnTo>
                  <a:pt x="544842" y="704519"/>
                </a:lnTo>
                <a:lnTo>
                  <a:pt x="534733" y="712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p/>
        </p:txBody>
      </p:sp>
      <p:sp>
        <p:nvSpPr>
          <p:cNvPr id="8" name="object 3"/>
          <p:cNvSpPr txBox="1"/>
          <p:nvPr/>
        </p:nvSpPr>
        <p:spPr>
          <a:xfrm>
            <a:off x="1764030" y="5156835"/>
            <a:ext cx="6031865" cy="12769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spc="2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原理：</a:t>
            </a:r>
            <a:r>
              <a:rPr b="0" spc="2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摩擦型带传动</a:t>
            </a:r>
            <a:r>
              <a:rPr b="0" spc="1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依靠带和轮缘接触面间产生的摩擦力来传递运动和动力</a:t>
            </a:r>
            <a:endParaRPr b="0" spc="2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spc="20"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特点：</a:t>
            </a:r>
            <a:r>
              <a:rPr b="0" spc="2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过载打滑、传动比不准确</a:t>
            </a:r>
            <a:endParaRPr b="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zh-CN" b="0" spc="20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03" grpId="0"/>
      <p:bldP spid="3" grpId="0" animBg="1"/>
      <p:bldP spid="8" grpId="0"/>
      <p:bldP spid="4" grpId="0"/>
      <p:bldP spid="6" grpId="0"/>
      <p:bldP spid="7" grpId="0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75571" y="1786131"/>
            <a:ext cx="2322659" cy="1662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5" name="object 15"/>
          <p:cNvSpPr/>
          <p:nvPr/>
        </p:nvSpPr>
        <p:spPr>
          <a:xfrm>
            <a:off x="4788281" y="1914906"/>
            <a:ext cx="2604515" cy="1533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" name="object 17"/>
          <p:cNvSpPr txBox="1"/>
          <p:nvPr/>
        </p:nvSpPr>
        <p:spPr>
          <a:xfrm>
            <a:off x="1402715" y="4436745"/>
            <a:ext cx="666369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原理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b="0" spc="1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依靠带内侧凸齿和轮槽间产生</a:t>
            </a:r>
            <a:r>
              <a:rPr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的啮合力来传递运动和动力</a:t>
            </a:r>
            <a:r>
              <a:rPr lang="zh-CN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b="0" spc="2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特点：</a:t>
            </a:r>
            <a:r>
              <a:rPr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同步传动、传动比准确</a:t>
            </a:r>
            <a:r>
              <a:rPr lang="zh-CN" b="0" spc="2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b="0" spc="2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4" grpId="0" animBg="1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895" y="1124585"/>
            <a:ext cx="30308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90805" algn="l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带传动的类</a:t>
            </a:r>
            <a:r>
              <a:rPr sz="24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型</a:t>
            </a:r>
            <a:r>
              <a:rPr lang="zh-CN" sz="2400" spc="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及应用</a:t>
            </a:r>
            <a:endParaRPr lang="zh-CN" sz="2400" spc="5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31341" y="2276982"/>
            <a:ext cx="1344168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" name="object 23"/>
          <p:cNvSpPr/>
          <p:nvPr/>
        </p:nvSpPr>
        <p:spPr>
          <a:xfrm>
            <a:off x="1330706" y="4365117"/>
            <a:ext cx="1344168" cy="1344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9" name="object 29"/>
          <p:cNvSpPr txBox="1"/>
          <p:nvPr/>
        </p:nvSpPr>
        <p:spPr>
          <a:xfrm>
            <a:off x="1620126" y="2694774"/>
            <a:ext cx="939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微软雅黑" panose="020B0503020204020204" charset="-122"/>
                <a:cs typeface="微软雅黑" panose="020B0503020204020204" charset="-122"/>
              </a:rPr>
              <a:t>摩擦型</a:t>
            </a:r>
            <a:endParaRPr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29"/>
          <p:cNvSpPr txBox="1"/>
          <p:nvPr/>
        </p:nvSpPr>
        <p:spPr>
          <a:xfrm>
            <a:off x="1533131" y="4845519"/>
            <a:ext cx="939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b="0" dirty="0">
                <a:latin typeface="微软雅黑" panose="020B0503020204020204" charset="-122"/>
                <a:cs typeface="微软雅黑" panose="020B0503020204020204" charset="-122"/>
              </a:rPr>
              <a:t>啮合型</a:t>
            </a:r>
            <a:endParaRPr lang="zh-CN" b="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030855" y="2167255"/>
            <a:ext cx="720090" cy="169291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97605" y="2009775"/>
            <a:ext cx="206375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圆带（缝纫机）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平带（传输带）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V </a:t>
            </a:r>
            <a:r>
              <a:rPr lang="zh-CN" altLang="en-US"/>
              <a:t>带（拖拉机）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同步带（发动机）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915920" y="5010150"/>
            <a:ext cx="701675" cy="57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bject 2"/>
          <p:cNvSpPr/>
          <p:nvPr/>
        </p:nvSpPr>
        <p:spPr>
          <a:xfrm>
            <a:off x="5652135" y="1412875"/>
            <a:ext cx="1766570" cy="99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" name="object 12"/>
          <p:cNvSpPr/>
          <p:nvPr/>
        </p:nvSpPr>
        <p:spPr>
          <a:xfrm>
            <a:off x="5719445" y="2420620"/>
            <a:ext cx="1699260" cy="1037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" name="object 13"/>
          <p:cNvSpPr/>
          <p:nvPr/>
        </p:nvSpPr>
        <p:spPr>
          <a:xfrm>
            <a:off x="5719445" y="3369310"/>
            <a:ext cx="1699260" cy="11468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0" name="object 20"/>
          <p:cNvSpPr/>
          <p:nvPr/>
        </p:nvSpPr>
        <p:spPr>
          <a:xfrm>
            <a:off x="5719445" y="4653280"/>
            <a:ext cx="1699895" cy="11474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3" grpId="0"/>
      <p:bldP spid="28" grpId="0" animBg="1"/>
      <p:bldP spid="29" grpId="0"/>
      <p:bldP spid="5" grpId="0" animBg="1"/>
      <p:bldP spid="6" grpId="0"/>
      <p:bldP spid="8" grpId="0" animBg="1"/>
      <p:bldP spid="12" grpId="0" animBg="1"/>
      <p:bldP spid="13" grpId="0" animBg="1"/>
      <p:bldP spid="23" grpId="0" animBg="1"/>
      <p:bldP spid="4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4880" y="1227455"/>
            <a:ext cx="7343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二、普通 V 带的结构与标准</a:t>
            </a:r>
            <a:endParaRPr lang="zh-CN" altLang="en-US" sz="2400"/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1332230" y="2051050"/>
            <a:ext cx="6257925" cy="2226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1331595" y="4796790"/>
            <a:ext cx="619315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b="0">
                <a:ea typeface="宋体" panose="02010600030101010101" pitchFamily="2" charset="-122"/>
              </a:rPr>
              <a:t>普通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 V </a:t>
            </a:r>
            <a:r>
              <a:rPr lang="zh-CN" b="0">
                <a:ea typeface="宋体" panose="02010600030101010101" pitchFamily="2" charset="-122"/>
              </a:rPr>
              <a:t>带已标准化,按截面尺寸由小到大有 Y、Z、A、B、C、D、E七种型号,生产中使用最多的是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 A</a:t>
            </a:r>
            <a:r>
              <a:rPr lang="zh-CN" b="0">
                <a:ea typeface="宋体" panose="02010600030101010101" pitchFamily="2" charset="-122"/>
              </a:rPr>
              <a:t>、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b="0">
                <a:ea typeface="宋体" panose="02010600030101010101" pitchFamily="2" charset="-122"/>
              </a:rPr>
              <a:t>、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</a:rPr>
              <a:t>C </a:t>
            </a:r>
            <a:r>
              <a:rPr lang="zh-CN" b="0">
                <a:ea typeface="宋体" panose="02010600030101010101" pitchFamily="2" charset="-122"/>
              </a:rPr>
              <a:t>三种型号。标记为“型号+基准长度+标准编号”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828040" y="1310005"/>
            <a:ext cx="767270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>
                <a:ea typeface="宋体" panose="02010600030101010101" pitchFamily="2" charset="-122"/>
              </a:rPr>
              <a:t>三、普通</a:t>
            </a:r>
            <a:r>
              <a:rPr lang="en-US" sz="2400">
                <a:latin typeface="方正粗黑宋简体" panose="02000000000000000000" charset="-122"/>
                <a:ea typeface="宋体" panose="02010600030101010101" pitchFamily="2" charset="-122"/>
              </a:rPr>
              <a:t> </a:t>
            </a:r>
            <a:r>
              <a:rPr lang="zh-CN" sz="2400">
                <a:ea typeface="宋体" panose="02010600030101010101" pitchFamily="2" charset="-122"/>
              </a:rPr>
              <a:t>V 带轮的材料和结构形式</a:t>
            </a:r>
            <a:endParaRPr lang="zh-CN" sz="2400">
              <a:ea typeface="宋体" panose="02010600030101010101" pitchFamily="2" charset="-122"/>
            </a:endParaRPr>
          </a:p>
          <a:p>
            <a:r>
              <a:rPr lang="zh-CN" altLang="en-US" b="0">
                <a:ea typeface="宋体" panose="02010600030101010101" pitchFamily="2" charset="-122"/>
              </a:rPr>
              <a:t>1.带轮的材料，如HT150或 HT200</a:t>
            </a:r>
            <a:endParaRPr lang="zh-CN" altLang="en-US" b="0">
              <a:ea typeface="宋体" panose="02010600030101010101" pitchFamily="2" charset="-122"/>
            </a:endParaRPr>
          </a:p>
          <a:p>
            <a:r>
              <a:rPr lang="zh-CN" altLang="en-US" b="0">
                <a:ea typeface="宋体" panose="02010600030101010101" pitchFamily="2" charset="-122"/>
              </a:rPr>
              <a:t>2.普通V带轮的结构形式</a:t>
            </a:r>
            <a:endParaRPr lang="zh-CN" altLang="en-US" b="0">
              <a:ea typeface="宋体" panose="02010600030101010101" pitchFamily="2" charset="-122"/>
            </a:endParaRPr>
          </a:p>
          <a:p>
            <a:r>
              <a:rPr lang="zh-CN" altLang="en-US" b="0">
                <a:ea typeface="宋体" panose="02010600030101010101" pitchFamily="2" charset="-122"/>
              </a:rPr>
              <a:t>V带轮通常由轮缘、轮辐和轮毂组成,其结构形式根据带轮直径决定。</a:t>
            </a:r>
            <a:endParaRPr lang="zh-CN" altLang="en-US" b="0">
              <a:ea typeface="宋体" panose="02010600030101010101" pitchFamily="2" charset="-122"/>
            </a:endParaRPr>
          </a:p>
          <a:p>
            <a:r>
              <a:rPr lang="zh-CN" altLang="en-US" b="0">
                <a:ea typeface="宋体" panose="02010600030101010101" pitchFamily="2" charset="-122"/>
              </a:rPr>
              <a:t>3.带轮直径系列</a:t>
            </a:r>
            <a:endParaRPr lang="zh-CN" altLang="en-US" b="0">
              <a:ea typeface="宋体" panose="02010600030101010101" pitchFamily="2" charset="-122"/>
            </a:endParaRPr>
          </a:p>
          <a:p>
            <a:r>
              <a:rPr lang="zh-CN" altLang="en-US" b="0">
                <a:ea typeface="宋体" panose="02010600030101010101" pitchFamily="2" charset="-122"/>
              </a:rPr>
              <a:t>4.带轮的沟槽尺寸</a:t>
            </a:r>
            <a:endParaRPr lang="zh-CN" altLang="en-US" b="0"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</a:rPr>
              <a:t>四、带传动的主要失效形式</a:t>
            </a:r>
            <a:endParaRPr lang="zh-CN" sz="2400">
              <a:ea typeface="宋体" panose="02010600030101010101" pitchFamily="2" charset="-122"/>
            </a:endParaRPr>
          </a:p>
          <a:p>
            <a:r>
              <a:rPr lang="zh-CN" altLang="en-US" b="0">
                <a:ea typeface="宋体" panose="02010600030101010101" pitchFamily="2" charset="-122"/>
              </a:rPr>
              <a:t>带传动的主要失效形式有带和带轮之间的磨损、打滑和疲劳损坏(如脱层、 撕裂、拉断)等。</a:t>
            </a:r>
            <a:endParaRPr lang="zh-CN" altLang="en-US" b="0"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zh-CN" sz="2400">
                <a:ea typeface="宋体" panose="02010600030101010101" pitchFamily="2" charset="-122"/>
              </a:rPr>
              <a:t>五、带传动的传动比</a:t>
            </a:r>
            <a:endParaRPr lang="zh-CN" sz="2400">
              <a:ea typeface="宋体" panose="02010600030101010101" pitchFamily="2" charset="-122"/>
            </a:endParaRPr>
          </a:p>
          <a:p>
            <a:r>
              <a:rPr lang="zh-CN" altLang="en-US" b="0">
                <a:ea typeface="宋体" panose="02010600030101010101" pitchFamily="2" charset="-122"/>
              </a:rPr>
              <a:t>带传动的传动比是指主动带轮转速与从动带轮转速之比。</a:t>
            </a:r>
            <a:endParaRPr lang="zh-CN" altLang="en-US" b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043940" y="11969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2400">
                <a:ea typeface="宋体" panose="02010600030101010101" pitchFamily="2" charset="-122"/>
              </a:rPr>
              <a:t>六、V 带传动的张紧、安装与维护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8085" y="1988820"/>
            <a:ext cx="52114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spc="-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pc="4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两带轮的中心距可以调整</a:t>
            </a:r>
            <a:r>
              <a:rPr spc="3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spc="4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增大中心</a:t>
            </a:r>
            <a:r>
              <a:rPr spc="3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距</a:t>
            </a:r>
            <a:endParaRPr lang="zh-CN" altLang="en-US"/>
          </a:p>
        </p:txBody>
      </p:sp>
      <p:sp>
        <p:nvSpPr>
          <p:cNvPr id="5" name="object 4"/>
          <p:cNvSpPr/>
          <p:nvPr/>
        </p:nvSpPr>
        <p:spPr>
          <a:xfrm>
            <a:off x="1043940" y="2891790"/>
            <a:ext cx="2305685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" name="object 5"/>
          <p:cNvSpPr/>
          <p:nvPr/>
        </p:nvSpPr>
        <p:spPr>
          <a:xfrm>
            <a:off x="3665220" y="2894965"/>
            <a:ext cx="2176780" cy="189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8"/>
          <p:cNvSpPr/>
          <p:nvPr/>
        </p:nvSpPr>
        <p:spPr>
          <a:xfrm>
            <a:off x="6156325" y="2888615"/>
            <a:ext cx="2116455" cy="1901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6"/>
          <p:cNvSpPr txBox="1"/>
          <p:nvPr/>
        </p:nvSpPr>
        <p:spPr>
          <a:xfrm>
            <a:off x="1188085" y="5189855"/>
            <a:ext cx="1984375" cy="654050"/>
          </a:xfrm>
          <a:prstGeom prst="rect">
            <a:avLst/>
          </a:prstGeom>
          <a:solidFill>
            <a:srgbClr val="C5D9F0">
              <a:alpha val="50199"/>
            </a:srgbClr>
          </a:solidFill>
        </p:spPr>
        <p:txBody>
          <a:bodyPr vert="horz" wrap="square" lIns="0" tIns="42544" rIns="0" bIns="0" rtlCol="0">
            <a:spAutoFit/>
          </a:bodyPr>
          <a:p>
            <a:pPr marL="209550">
              <a:lnSpc>
                <a:spcPct val="100000"/>
              </a:lnSpc>
              <a:spcBef>
                <a:spcPts val="335"/>
              </a:spcBef>
            </a:pPr>
            <a:r>
              <a:rPr sz="1850" spc="20" dirty="0">
                <a:latin typeface="微软雅黑" panose="020B0503020204020204" charset="-122"/>
                <a:cs typeface="微软雅黑" panose="020B0503020204020204" charset="-122"/>
              </a:rPr>
              <a:t>适用于水平或</a:t>
            </a:r>
            <a:endParaRPr sz="1850" spc="2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09550">
              <a:lnSpc>
                <a:spcPct val="100000"/>
              </a:lnSpc>
              <a:spcBef>
                <a:spcPts val="335"/>
              </a:spcBef>
            </a:pPr>
            <a:r>
              <a:rPr sz="1850" spc="20" dirty="0">
                <a:latin typeface="微软雅黑" panose="020B0503020204020204" charset="-122"/>
                <a:cs typeface="微软雅黑" panose="020B0503020204020204" charset="-122"/>
              </a:rPr>
              <a:t>倾斜不大的传动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651250" y="5230495"/>
            <a:ext cx="2025650" cy="654050"/>
          </a:xfrm>
          <a:prstGeom prst="rect">
            <a:avLst/>
          </a:prstGeom>
          <a:solidFill>
            <a:srgbClr val="C5D9F0">
              <a:alpha val="50199"/>
            </a:srgbClr>
          </a:solidFill>
        </p:spPr>
        <p:txBody>
          <a:bodyPr vert="horz" wrap="square" lIns="0" tIns="42544" rIns="0" bIns="0" rtlCol="0">
            <a:spAutoFit/>
          </a:bodyPr>
          <a:p>
            <a:pPr marL="222885">
              <a:lnSpc>
                <a:spcPct val="100000"/>
              </a:lnSpc>
              <a:spcBef>
                <a:spcPts val="335"/>
              </a:spcBef>
            </a:pPr>
            <a:r>
              <a:rPr sz="1850" spc="20" dirty="0">
                <a:latin typeface="微软雅黑" panose="020B0503020204020204" charset="-122"/>
                <a:cs typeface="微软雅黑" panose="020B0503020204020204" charset="-122"/>
              </a:rPr>
              <a:t>适用于垂直或</a:t>
            </a:r>
            <a:endParaRPr sz="1850" spc="20" dirty="0">
              <a:latin typeface="微软雅黑" panose="020B0503020204020204" charset="-122"/>
              <a:cs typeface="微软雅黑" panose="020B0503020204020204" charset="-122"/>
            </a:endParaRPr>
          </a:p>
          <a:p>
            <a:pPr marL="222885">
              <a:lnSpc>
                <a:spcPct val="100000"/>
              </a:lnSpc>
              <a:spcBef>
                <a:spcPts val="335"/>
              </a:spcBef>
            </a:pPr>
            <a:r>
              <a:rPr sz="1850" spc="20" dirty="0">
                <a:latin typeface="微软雅黑" panose="020B0503020204020204" charset="-122"/>
                <a:cs typeface="微软雅黑" panose="020B0503020204020204" charset="-122"/>
              </a:rPr>
              <a:t>接近垂直的传动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6155690" y="5229225"/>
            <a:ext cx="2012950" cy="610870"/>
          </a:xfrm>
          <a:prstGeom prst="rect">
            <a:avLst/>
          </a:prstGeom>
          <a:solidFill>
            <a:srgbClr val="C5D9F0">
              <a:alpha val="50199"/>
            </a:srgbClr>
          </a:solidFill>
        </p:spPr>
        <p:txBody>
          <a:bodyPr vert="horz" wrap="square" lIns="0" tIns="42544" rIns="0" bIns="0" rtlCol="0">
            <a:spAutoFit/>
          </a:bodyPr>
          <a:p>
            <a:pPr marL="676910">
              <a:lnSpc>
                <a:spcPct val="100000"/>
              </a:lnSpc>
              <a:spcBef>
                <a:spcPts val="335"/>
              </a:spcBef>
            </a:pPr>
            <a:r>
              <a:rPr sz="1850" spc="20" dirty="0">
                <a:latin typeface="微软雅黑" panose="020B0503020204020204" charset="-122"/>
                <a:cs typeface="微软雅黑" panose="020B0503020204020204" charset="-122"/>
              </a:rPr>
              <a:t>适用于中小功率传动</a:t>
            </a:r>
            <a:endParaRPr sz="18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104" grpId="0"/>
      <p:bldP spid="3" grpId="0"/>
      <p:bldP spid="5" grpId="0" animBg="1"/>
      <p:bldP spid="6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/>
          <p:nvPr/>
        </p:nvSpPr>
        <p:spPr>
          <a:xfrm>
            <a:off x="1476375" y="623728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itchFamily="49" charset="-122"/>
                <a:ea typeface="楷体_GB2312" pitchFamily="49" charset="-122"/>
              </a:rPr>
              <a:t>宣城市信息工程学校在线精品课程---《机械基础》</a:t>
            </a:r>
            <a:endParaRPr lang="en-US" altLang="zh-CN" sz="18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830" y="294640"/>
            <a:ext cx="4752975" cy="4048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模块六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机械传动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6-1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带传动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5695" y="1340485"/>
            <a:ext cx="521144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spc="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spc="-1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pc="4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两带轮的中心距不能调整</a:t>
            </a:r>
            <a:r>
              <a:rPr spc="3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spc="4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使用张紧</a:t>
            </a:r>
            <a:r>
              <a:rPr spc="3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轮</a:t>
            </a:r>
            <a:endParaRPr lang="zh-CN" altLang="en-US"/>
          </a:p>
        </p:txBody>
      </p:sp>
      <p:sp>
        <p:nvSpPr>
          <p:cNvPr id="3" name="object 4"/>
          <p:cNvSpPr/>
          <p:nvPr/>
        </p:nvSpPr>
        <p:spPr>
          <a:xfrm>
            <a:off x="1331595" y="2068195"/>
            <a:ext cx="4037965" cy="3154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7"/>
          <p:cNvSpPr txBox="1"/>
          <p:nvPr/>
        </p:nvSpPr>
        <p:spPr>
          <a:xfrm>
            <a:off x="5723788" y="2486113"/>
            <a:ext cx="2199005" cy="22250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0" spc="40" dirty="0">
                <a:latin typeface="微软雅黑" panose="020B0503020204020204" charset="-122"/>
                <a:cs typeface="微软雅黑" panose="020B0503020204020204" charset="-122"/>
              </a:rPr>
              <a:t>张紧轮一般位置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endParaRPr b="0">
              <a:latin typeface="微软雅黑" panose="020B0503020204020204" charset="-122"/>
              <a:cs typeface="微软雅黑" panose="020B0503020204020204" charset="-122"/>
            </a:endParaRPr>
          </a:p>
          <a:p>
            <a:pPr marL="624840" marR="207645">
              <a:lnSpc>
                <a:spcPct val="272000"/>
              </a:lnSpc>
              <a:spcBef>
                <a:spcPts val="1770"/>
              </a:spcBef>
            </a:pPr>
            <a:r>
              <a:rPr b="0" spc="40" dirty="0">
                <a:latin typeface="微软雅黑" panose="020B0503020204020204" charset="-122"/>
                <a:cs typeface="微软雅黑" panose="020B0503020204020204" charset="-122"/>
              </a:rPr>
              <a:t>松边内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</a:rPr>
              <a:t>侧 </a:t>
            </a:r>
            <a:r>
              <a:rPr b="0" spc="40" dirty="0">
                <a:latin typeface="微软雅黑" panose="020B0503020204020204" charset="-122"/>
                <a:cs typeface="微软雅黑" panose="020B0503020204020204" charset="-122"/>
              </a:rPr>
              <a:t>靠近大带</a:t>
            </a:r>
            <a:r>
              <a:rPr b="0" spc="35" dirty="0">
                <a:latin typeface="微软雅黑" panose="020B0503020204020204" charset="-122"/>
                <a:cs typeface="微软雅黑" panose="020B0503020204020204" charset="-122"/>
              </a:rPr>
              <a:t>轮</a:t>
            </a:r>
            <a:endParaRPr b="0" spc="35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6" grpId="0"/>
      <p:bldP spid="2" grpId="0"/>
      <p:bldP spid="4" grpId="0"/>
      <p:bldP spid="3" grpId="0" animBg="1"/>
      <p:bldP spid="7" grpId="0"/>
    </p:bldLst>
  </p:timing>
</p:sld>
</file>

<file path=ppt/tags/tag1.xml><?xml version="1.0" encoding="utf-8"?>
<p:tagLst xmlns:p="http://schemas.openxmlformats.org/presentationml/2006/main"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演示</Application>
  <PresentationFormat>在屏幕上显示</PresentationFormat>
  <Paragraphs>179</Paragraphs>
  <Slides>12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楷体_GB2312</vt:lpstr>
      <vt:lpstr>新宋体</vt:lpstr>
      <vt:lpstr>黑体</vt:lpstr>
      <vt:lpstr>Times New Roman</vt:lpstr>
      <vt:lpstr>微软雅黑</vt:lpstr>
      <vt:lpstr>方正粗黑宋简体</vt:lpstr>
      <vt:lpstr>Wingdings</vt:lpstr>
      <vt:lpstr>Arial Unicode MS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334</cp:revision>
  <dcterms:created xsi:type="dcterms:W3CDTF">2011-08-04T15:40:00Z</dcterms:created>
  <dcterms:modified xsi:type="dcterms:W3CDTF">2022-07-17T00:03:32Z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E12AFA64CE3F490D8B3001C758BDA158</vt:lpwstr>
  </property>
</Properties>
</file>