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79" r:id="rId3"/>
    <p:sldId id="298" r:id="rId5"/>
    <p:sldId id="311" r:id="rId6"/>
    <p:sldId id="310" r:id="rId7"/>
    <p:sldId id="309" r:id="rId8"/>
    <p:sldId id="308" r:id="rId9"/>
    <p:sldId id="307" r:id="rId10"/>
    <p:sldId id="306" r:id="rId11"/>
    <p:sldId id="303" r:id="rId12"/>
    <p:sldId id="304" r:id="rId13"/>
    <p:sldId id="302" r:id="rId14"/>
    <p:sldId id="300" r:id="rId15"/>
    <p:sldId id="312" r:id="rId16"/>
  </p:sldIdLst>
  <p:sldSz cx="9144000" cy="6858000" type="screen4x3"/>
  <p:notesSz cx="6858000" cy="9144000"/>
  <p:custDataLst>
    <p:tags r:id="rId21"/>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CCCC"/>
    <a:srgbClr val="FF3300"/>
    <a:srgbClr val="FFFF00"/>
    <a:srgbClr val="D60093"/>
    <a:srgbClr val="990099"/>
    <a:srgbClr val="99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0" d="100"/>
          <a:sy n="90" d="100"/>
        </p:scale>
        <p:origin x="-480" y="-96"/>
      </p:cViewPr>
      <p:guideLst>
        <p:guide orient="horz" pos="2240"/>
        <p:guide pos="2801"/>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5121"/>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b="0" strike="noStrike" noProof="1" dirty="0"/>
          </a:p>
        </p:txBody>
      </p:sp>
      <p:sp>
        <p:nvSpPr>
          <p:cNvPr id="5123" name="日期占位符 5122"/>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b="0" strike="noStrike" noProof="1" dirty="0"/>
          </a:p>
        </p:txBody>
      </p:sp>
      <p:sp>
        <p:nvSpPr>
          <p:cNvPr id="3076" name="幻灯片图像占位符 5123"/>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77" name="文本占位符 5124"/>
          <p:cNvSpPr>
            <a:spLocks noGrp="1"/>
          </p:cNvSpPr>
          <p:nvPr>
            <p:ph type="body" sz="quarter"/>
          </p:nvPr>
        </p:nvSpPr>
        <p:spPr>
          <a:xfrm>
            <a:off x="685800" y="4343400"/>
            <a:ext cx="5486400" cy="41148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6" name="页脚占位符 5125"/>
          <p:cNvSpPr>
            <a:spLocks noGrp="1"/>
          </p:cNvSpPr>
          <p:nvPr>
            <p:ph type="ftr" sz="quarter" idx="4"/>
          </p:nvPr>
        </p:nvSpPr>
        <p:spPr>
          <a:xfrm>
            <a:off x="0" y="8685213"/>
            <a:ext cx="2971800" cy="457200"/>
          </a:xfrm>
          <a:prstGeom prst="rect">
            <a:avLst/>
          </a:prstGeom>
          <a:noFill/>
          <a:ln w="9525">
            <a:noFill/>
          </a:ln>
        </p:spPr>
        <p:txBody>
          <a:bodyPr anchor="b"/>
          <a:p>
            <a:pPr lvl="0" fontAlgn="base"/>
            <a:endParaRPr lang="zh-CN" altLang="en-US" sz="1200" b="0" strike="noStrike" noProof="1" dirty="0"/>
          </a:p>
        </p:txBody>
      </p:sp>
      <p:sp>
        <p:nvSpPr>
          <p:cNvPr id="5127" name="灯片编号占位符 5126"/>
          <p:cNvSpPr>
            <a:spLocks noGrp="1"/>
          </p:cNvSpPr>
          <p:nvPr>
            <p:ph type="sldNum" sz="quarter" idx="5"/>
          </p:nvPr>
        </p:nvSpPr>
        <p:spPr>
          <a:xfrm>
            <a:off x="3884613" y="8685213"/>
            <a:ext cx="2971800" cy="457200"/>
          </a:xfrm>
          <a:prstGeom prst="rect">
            <a:avLst/>
          </a:prstGeom>
          <a:noFill/>
          <a:ln w="9525">
            <a:noFill/>
          </a:ln>
        </p:spPr>
        <p:txBody>
          <a:bodyPr anchor="b"/>
          <a:p>
            <a:pPr lvl="0" algn="r" fontAlgn="base"/>
            <a:fld id="{9A0DB2DC-4C9A-4742-B13C-FB6460FD3503}" type="slidenum">
              <a:rPr lang="zh-CN" altLang="en-US" sz="1200" b="0" strike="noStrike" noProof="1" dirty="0">
                <a:latin typeface="楷体_GB2312" pitchFamily="49" charset="-122"/>
                <a:ea typeface="楷体_GB2312" pitchFamily="49" charset="-122"/>
                <a:cs typeface="+mn-cs"/>
              </a:rPr>
            </a:fld>
            <a:endParaRPr lang="zh-CN" altLang="en-US" sz="1200" b="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image" Target="../media/image23.jpeg"/><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image" Target="../media/image1.GIF"/></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image" Target="../media/image1.GIF"/></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2.xml"/><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image" Target="../media/image1.GIF"/></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2.xml"/><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image" Target="../media/image1.GIF"/></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GIF"/></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1.GIF"/></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2.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GIF"/></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image" Target="../media/image1.GIF"/></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87775" name="矩形 287774"/>
          <p:cNvSpPr/>
          <p:nvPr/>
        </p:nvSpPr>
        <p:spPr>
          <a:xfrm>
            <a:off x="2051685" y="1307465"/>
            <a:ext cx="5257800" cy="3666490"/>
          </a:xfrm>
          <a:prstGeom prst="rect">
            <a:avLst/>
          </a:prstGeom>
          <a:noFill/>
          <a:ln w="12700">
            <a:noFill/>
          </a:ln>
        </p:spPr>
        <p:txBody>
          <a:bodyPr anchor="t" anchorCtr="0">
            <a:spAutoFit/>
          </a:bodyPr>
          <a:p>
            <a:pPr algn="ctr" eaLnBrk="0" hangingPunct="0">
              <a:lnSpc>
                <a:spcPct val="140000"/>
              </a:lnSpc>
            </a:pPr>
            <a:endParaRPr lang="zh-CN" altLang="en-US" sz="2400" dirty="0">
              <a:latin typeface="黑体" panose="02010609060101010101" pitchFamily="2" charset="-122"/>
              <a:ea typeface="黑体" panose="02010609060101010101" pitchFamily="2" charset="-122"/>
            </a:endParaRPr>
          </a:p>
          <a:p>
            <a:pPr algn="ctr" eaLnBrk="0" hangingPunct="0">
              <a:lnSpc>
                <a:spcPct val="140000"/>
              </a:lnSpc>
            </a:pPr>
            <a:endParaRPr lang="en-US" altLang="zh-CN" sz="4000" dirty="0">
              <a:latin typeface="黑体" panose="02010609060101010101" pitchFamily="2" charset="-122"/>
              <a:ea typeface="黑体" panose="02010609060101010101" pitchFamily="2" charset="-122"/>
              <a:sym typeface="+mn-ea"/>
            </a:endParaRPr>
          </a:p>
          <a:p>
            <a:pPr algn="ctr" eaLnBrk="0" hangingPunct="0">
              <a:lnSpc>
                <a:spcPct val="140000"/>
              </a:lnSpc>
            </a:pPr>
            <a:r>
              <a:rPr lang="en-US" altLang="zh-CN" sz="4000" dirty="0">
                <a:latin typeface="黑体" panose="02010609060101010101" pitchFamily="2" charset="-122"/>
                <a:ea typeface="黑体" panose="02010609060101010101" pitchFamily="2" charset="-122"/>
                <a:sym typeface="+mn-ea"/>
              </a:rPr>
              <a:t>6-6</a:t>
            </a:r>
            <a:r>
              <a:rPr lang="zh-CN" altLang="en-US" sz="4000" dirty="0">
                <a:latin typeface="黑体" panose="02010609060101010101" pitchFamily="2" charset="-122"/>
                <a:ea typeface="黑体" panose="02010609060101010101" pitchFamily="2" charset="-122"/>
                <a:sym typeface="+mn-ea"/>
              </a:rPr>
              <a:t>齿轮系和减速器</a:t>
            </a:r>
            <a:r>
              <a:rPr lang="zh-CN" altLang="en-US" sz="4400" dirty="0">
                <a:latin typeface="黑体" panose="02010609060101010101" pitchFamily="2" charset="-122"/>
                <a:ea typeface="黑体" panose="02010609060101010101" pitchFamily="2" charset="-122"/>
              </a:rPr>
              <a:t> </a:t>
            </a:r>
            <a:r>
              <a:rPr lang="zh-CN" altLang="en-US" sz="5400" dirty="0">
                <a:latin typeface="黑体" panose="02010609060101010101" pitchFamily="2" charset="-122"/>
                <a:ea typeface="黑体" panose="02010609060101010101" pitchFamily="2" charset="-122"/>
              </a:rPr>
              <a:t> </a:t>
            </a:r>
            <a:r>
              <a:rPr lang="zh-CN" altLang="en-US" sz="2400" dirty="0">
                <a:latin typeface="黑体" panose="02010609060101010101" pitchFamily="2" charset="-122"/>
                <a:ea typeface="黑体" panose="02010609060101010101" pitchFamily="2" charset="-122"/>
              </a:rPr>
              <a:t> </a:t>
            </a:r>
            <a:endParaRPr lang="zh-CN" altLang="en-US" sz="2400" dirty="0">
              <a:latin typeface="黑体" panose="02010609060101010101" pitchFamily="2" charset="-122"/>
              <a:ea typeface="黑体" panose="02010609060101010101" pitchFamily="2" charset="-122"/>
            </a:endParaRPr>
          </a:p>
          <a:p>
            <a:pPr algn="ctr" eaLnBrk="0" hangingPunct="0">
              <a:lnSpc>
                <a:spcPct val="140000"/>
              </a:lnSpc>
            </a:pPr>
            <a:endParaRPr lang="zh-CN" altLang="en-US" sz="2400" dirty="0">
              <a:latin typeface="黑体" panose="02010609060101010101" pitchFamily="2" charset="-122"/>
              <a:ea typeface="黑体" panose="02010609060101010101" pitchFamily="2" charset="-122"/>
            </a:endParaRPr>
          </a:p>
          <a:p>
            <a:pPr algn="ctr" eaLnBrk="0" hangingPunct="0">
              <a:lnSpc>
                <a:spcPct val="140000"/>
              </a:lnSpc>
            </a:pPr>
            <a:endParaRPr lang="zh-CN" altLang="en-US" sz="2400" dirty="0">
              <a:latin typeface="黑体" panose="02010609060101010101" pitchFamily="2" charset="-122"/>
              <a:ea typeface="黑体" panose="02010609060101010101" pitchFamily="2" charset="-122"/>
            </a:endParaRPr>
          </a:p>
        </p:txBody>
      </p:sp>
      <p:sp>
        <p:nvSpPr>
          <p:cNvPr id="2" name="矩形 1"/>
          <p:cNvSpPr/>
          <p:nvPr/>
        </p:nvSpPr>
        <p:spPr>
          <a:xfrm>
            <a:off x="2051685" y="33274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childTnLst>
                          </p:cTn>
                        </p:par>
                        <p:par>
                          <p:cTn id="14" fill="hold">
                            <p:stCondLst>
                              <p:cond delay="2000"/>
                            </p:stCondLst>
                            <p:childTnLst>
                              <p:par>
                                <p:cTn id="15" presetID="4" presetClass="entr" presetSubtype="32" fill="hold" grpId="0" nodeType="afterEffect">
                                  <p:stCondLst>
                                    <p:cond delay="0"/>
                                  </p:stCondLst>
                                  <p:childTnLst>
                                    <p:set>
                                      <p:cBhvr>
                                        <p:cTn id="16" dur="1" fill="hold">
                                          <p:stCondLst>
                                            <p:cond delay="0"/>
                                          </p:stCondLst>
                                        </p:cTn>
                                        <p:tgtEl>
                                          <p:spTgt spid="287775"/>
                                        </p:tgtEl>
                                        <p:attrNameLst>
                                          <p:attrName>style.visibility</p:attrName>
                                        </p:attrNameLst>
                                      </p:cBhvr>
                                      <p:to>
                                        <p:strVal val="visible"/>
                                      </p:to>
                                    </p:set>
                                    <p:animEffect transition="in" filter="box(out)">
                                      <p:cBhvr>
                                        <p:cTn id="17" dur="1000"/>
                                        <p:tgtEl>
                                          <p:spTgt spid="28777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8777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089150" y="29464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文本框 2"/>
          <p:cNvSpPr txBox="1"/>
          <p:nvPr/>
        </p:nvSpPr>
        <p:spPr>
          <a:xfrm>
            <a:off x="1397000" y="1315085"/>
            <a:ext cx="5872480" cy="891540"/>
          </a:xfrm>
          <a:prstGeom prst="rect">
            <a:avLst/>
          </a:prstGeom>
          <a:noFill/>
        </p:spPr>
        <p:txBody>
          <a:bodyPr wrap="none" rtlCol="0" anchor="t">
            <a:spAutoFit/>
          </a:bodyPr>
          <a:p>
            <a:pPr algn="l"/>
            <a:r>
              <a:rPr lang="en-US" altLang="zh-CN" b="0">
                <a:ea typeface="宋体" panose="02010600030101010101" pitchFamily="2" charset="-122"/>
                <a:sym typeface="+mn-ea"/>
              </a:rPr>
              <a:t>(3)</a:t>
            </a:r>
            <a:r>
              <a:rPr lang="zh-CN" altLang="en-US" b="0">
                <a:ea typeface="宋体" panose="02010600030101010101" pitchFamily="2" charset="-122"/>
                <a:sym typeface="+mn-ea"/>
              </a:rPr>
              <a:t>圆锥齿轮减速</a:t>
            </a:r>
            <a:r>
              <a:rPr lang="zh-CN" altLang="en-US" b="0">
                <a:ea typeface="宋体" panose="02010600030101010101" pitchFamily="2" charset="-122"/>
                <a:sym typeface="+mn-ea"/>
              </a:rPr>
              <a:t>器</a:t>
            </a:r>
            <a:endParaRPr lang="zh-CN" altLang="en-US" b="0">
              <a:ea typeface="宋体" panose="02010600030101010101" pitchFamily="2" charset="-122"/>
              <a:sym typeface="+mn-ea"/>
            </a:endParaRPr>
          </a:p>
          <a:p>
            <a:pPr algn="l"/>
            <a:r>
              <a:rPr lang="en-US" altLang="zh-CN" sz="1600" b="0"/>
              <a:t>    </a:t>
            </a:r>
            <a:r>
              <a:rPr lang="zh-CN" altLang="en-US" sz="1600" b="0"/>
              <a:t>锥齿轮减速器用于输入轴与输出轴相交的传动。由于锥齿轮</a:t>
            </a:r>
            <a:endParaRPr lang="zh-CN" altLang="en-US" sz="1600" b="0"/>
          </a:p>
          <a:p>
            <a:pPr algn="l"/>
            <a:r>
              <a:rPr lang="zh-CN" altLang="en-US" sz="1600" b="0"/>
              <a:t>精加工比较困难, 仅在传动布置需要时才来用。</a:t>
            </a:r>
            <a:endParaRPr lang="zh-CN" altLang="en-US" sz="1600" b="0"/>
          </a:p>
        </p:txBody>
      </p:sp>
      <p:sp>
        <p:nvSpPr>
          <p:cNvPr id="5" name="object 4"/>
          <p:cNvSpPr/>
          <p:nvPr/>
        </p:nvSpPr>
        <p:spPr>
          <a:xfrm>
            <a:off x="4932045" y="2611755"/>
            <a:ext cx="2766695" cy="2139950"/>
          </a:xfrm>
          <a:prstGeom prst="rect">
            <a:avLst/>
          </a:prstGeom>
          <a:blipFill>
            <a:blip r:embed="rId3" cstate="print"/>
            <a:stretch>
              <a:fillRect/>
            </a:stretch>
          </a:blipFill>
        </p:spPr>
        <p:txBody>
          <a:bodyPr wrap="square" lIns="0" tIns="0" rIns="0" bIns="0" rtlCol="0"/>
          <a:p/>
        </p:txBody>
      </p:sp>
      <p:sp>
        <p:nvSpPr>
          <p:cNvPr id="6" name="文本框 5"/>
          <p:cNvSpPr txBox="1"/>
          <p:nvPr/>
        </p:nvSpPr>
        <p:spPr>
          <a:xfrm>
            <a:off x="1764030" y="5373370"/>
            <a:ext cx="2195830" cy="306705"/>
          </a:xfrm>
          <a:prstGeom prst="rect">
            <a:avLst/>
          </a:prstGeom>
          <a:noFill/>
        </p:spPr>
        <p:txBody>
          <a:bodyPr wrap="none" rtlCol="0" anchor="t">
            <a:spAutoFit/>
          </a:bodyPr>
          <a:p>
            <a:r>
              <a:rPr sz="1400" b="0" spc="40" dirty="0">
                <a:latin typeface="微软雅黑" panose="020B0503020204020204" charset="-122"/>
                <a:cs typeface="微软雅黑" panose="020B0503020204020204" charset="-122"/>
                <a:sym typeface="+mn-ea"/>
              </a:rPr>
              <a:t>单级锥齿轮减速器</a:t>
            </a:r>
            <a:r>
              <a:rPr sz="1400" b="0" spc="-95" dirty="0">
                <a:solidFill>
                  <a:srgbClr val="10233E"/>
                </a:solidFill>
                <a:latin typeface="微软雅黑" panose="020B0503020204020204" charset="-122"/>
                <a:cs typeface="微软雅黑" panose="020B0503020204020204" charset="-122"/>
                <a:sym typeface="+mn-ea"/>
              </a:rPr>
              <a:t>（</a:t>
            </a:r>
            <a:r>
              <a:rPr sz="1400" b="0" i="1" spc="-142" baseline="-2000" dirty="0">
                <a:solidFill>
                  <a:srgbClr val="FF0000"/>
                </a:solidFill>
                <a:latin typeface="Times New Roman" panose="02020603050405020304"/>
                <a:cs typeface="Times New Roman" panose="02020603050405020304"/>
                <a:sym typeface="+mn-ea"/>
              </a:rPr>
              <a:t>i</a:t>
            </a:r>
            <a:r>
              <a:rPr sz="1400" b="0" spc="37" baseline="-2000" dirty="0">
                <a:solidFill>
                  <a:srgbClr val="FF0000"/>
                </a:solidFill>
                <a:latin typeface="宋体" panose="02010600030101010101" pitchFamily="2" charset="-122"/>
                <a:cs typeface="宋体" panose="02010600030101010101" pitchFamily="2" charset="-122"/>
                <a:sym typeface="+mn-ea"/>
              </a:rPr>
              <a:t>≤</a:t>
            </a:r>
            <a:r>
              <a:rPr sz="1400" b="0" spc="-120" baseline="-2000" dirty="0">
                <a:solidFill>
                  <a:srgbClr val="FF0000"/>
                </a:solidFill>
                <a:latin typeface="宋体" panose="02010600030101010101" pitchFamily="2" charset="-122"/>
                <a:cs typeface="宋体" panose="02010600030101010101" pitchFamily="2" charset="-122"/>
                <a:sym typeface="+mn-ea"/>
              </a:rPr>
              <a:t> </a:t>
            </a:r>
            <a:r>
              <a:rPr sz="1400" b="0" spc="-135" baseline="-2000" dirty="0">
                <a:solidFill>
                  <a:srgbClr val="FF0000"/>
                </a:solidFill>
                <a:latin typeface="Times New Roman" panose="02020603050405020304"/>
                <a:cs typeface="Times New Roman" panose="02020603050405020304"/>
                <a:sym typeface="+mn-ea"/>
              </a:rPr>
              <a:t>4</a:t>
            </a:r>
            <a:r>
              <a:rPr sz="1400" b="0" spc="-90" dirty="0">
                <a:solidFill>
                  <a:srgbClr val="10233E"/>
                </a:solidFill>
                <a:latin typeface="微软雅黑" panose="020B0503020204020204" charset="-122"/>
                <a:cs typeface="微软雅黑" panose="020B0503020204020204" charset="-122"/>
                <a:sym typeface="+mn-ea"/>
              </a:rPr>
              <a:t>）</a:t>
            </a:r>
            <a:endParaRPr lang="zh-CN" altLang="en-US" sz="1400" b="0" spc="-90" dirty="0">
              <a:solidFill>
                <a:srgbClr val="10233E"/>
              </a:solidFill>
              <a:latin typeface="微软雅黑" panose="020B0503020204020204" charset="-122"/>
              <a:cs typeface="微软雅黑" panose="020B0503020204020204" charset="-122"/>
              <a:sym typeface="+mn-ea"/>
            </a:endParaRPr>
          </a:p>
        </p:txBody>
      </p:sp>
      <p:sp>
        <p:nvSpPr>
          <p:cNvPr id="7" name="object 2"/>
          <p:cNvSpPr/>
          <p:nvPr/>
        </p:nvSpPr>
        <p:spPr>
          <a:xfrm>
            <a:off x="1476375" y="2591435"/>
            <a:ext cx="2893060" cy="2159635"/>
          </a:xfrm>
          <a:prstGeom prst="rect">
            <a:avLst/>
          </a:prstGeom>
          <a:blipFill>
            <a:blip r:embed="rId4" cstate="print"/>
            <a:stretch>
              <a:fillRect/>
            </a:stretch>
          </a:blipFill>
        </p:spPr>
        <p:txBody>
          <a:bodyPr wrap="square" lIns="0" tIns="0" rIns="0" bIns="0" rtlCol="0"/>
          <a:p/>
        </p:txBody>
      </p:sp>
      <p:sp>
        <p:nvSpPr>
          <p:cNvPr id="8" name="文本框 7"/>
          <p:cNvSpPr txBox="1"/>
          <p:nvPr/>
        </p:nvSpPr>
        <p:spPr>
          <a:xfrm>
            <a:off x="4860290" y="5290185"/>
            <a:ext cx="2389505" cy="306705"/>
          </a:xfrm>
          <a:prstGeom prst="rect">
            <a:avLst/>
          </a:prstGeom>
          <a:noFill/>
        </p:spPr>
        <p:txBody>
          <a:bodyPr wrap="none" rtlCol="0" anchor="t">
            <a:spAutoFit/>
          </a:bodyPr>
          <a:p>
            <a:pPr marL="12700">
              <a:lnSpc>
                <a:spcPct val="100000"/>
              </a:lnSpc>
              <a:spcBef>
                <a:spcPts val="135"/>
              </a:spcBef>
            </a:pPr>
            <a:r>
              <a:rPr sz="1400" b="0" spc="40" dirty="0">
                <a:latin typeface="微软雅黑" panose="020B0503020204020204" charset="-122"/>
                <a:cs typeface="微软雅黑" panose="020B0503020204020204" charset="-122"/>
                <a:sym typeface="+mn-ea"/>
              </a:rPr>
              <a:t>锥齿轮和圆柱齿轮混合形</a:t>
            </a:r>
            <a:r>
              <a:rPr sz="1400" b="0" spc="35" dirty="0">
                <a:latin typeface="微软雅黑" panose="020B0503020204020204" charset="-122"/>
                <a:cs typeface="微软雅黑" panose="020B0503020204020204" charset="-122"/>
                <a:sym typeface="+mn-ea"/>
              </a:rPr>
              <a:t>式</a:t>
            </a:r>
            <a:endParaRPr lang="zh-CN" altLang="en-US" sz="1400" b="0" spc="35" dirty="0">
              <a:latin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3" grpId="0"/>
      <p:bldP spid="7" grpId="0" animBg="1"/>
      <p:bldP spid="6" grpId="0"/>
      <p:bldP spid="5"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124075" y="29464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sp>
        <p:nvSpPr>
          <p:cNvPr id="107" name="文本框 106"/>
          <p:cNvSpPr txBox="1"/>
          <p:nvPr/>
        </p:nvSpPr>
        <p:spPr>
          <a:xfrm>
            <a:off x="1043940" y="1380490"/>
            <a:ext cx="3402965" cy="3507740"/>
          </a:xfrm>
          <a:prstGeom prst="rect">
            <a:avLst/>
          </a:prstGeom>
          <a:noFill/>
          <a:ln w="9525">
            <a:noFill/>
          </a:ln>
        </p:spPr>
        <p:txBody>
          <a:bodyPr wrap="square">
            <a:spAutoFit/>
          </a:bodyPr>
          <a:p>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、减速器的结构及标准</a:t>
            </a:r>
            <a:endParaRPr lang="en-US" sz="1100" b="0">
              <a:latin typeface="宋体" panose="02010600030101010101" pitchFamily="2" charset="-122"/>
              <a:ea typeface="宋体" panose="02010600030101010101" pitchFamily="2" charset="-122"/>
            </a:endParaRPr>
          </a:p>
          <a:p>
            <a:r>
              <a:rPr lang="en-US" sz="1800" b="0">
                <a:latin typeface="宋体" panose="02010600030101010101" pitchFamily="2" charset="-122"/>
                <a:ea typeface="宋体" panose="02010600030101010101" pitchFamily="2" charset="-122"/>
              </a:rPr>
              <a:t>(1)</a:t>
            </a:r>
            <a:r>
              <a:rPr lang="zh-CN" sz="1800" b="0">
                <a:ea typeface="宋体" panose="02010600030101010101" pitchFamily="2" charset="-122"/>
              </a:rPr>
              <a:t>减速器的结构</a:t>
            </a:r>
            <a:endParaRPr lang="zh-CN" sz="1800" b="0">
              <a:ea typeface="宋体" panose="02010600030101010101" pitchFamily="2" charset="-122"/>
            </a:endParaRPr>
          </a:p>
          <a:p>
            <a:r>
              <a:rPr lang="en-US" altLang="zh-CN" sz="1800" b="0">
                <a:ea typeface="宋体" panose="02010600030101010101" pitchFamily="2" charset="-122"/>
              </a:rPr>
              <a:t>    </a:t>
            </a:r>
            <a:r>
              <a:rPr lang="zh-CN" sz="1800" b="0">
                <a:ea typeface="宋体" panose="02010600030101010101" pitchFamily="2" charset="-122"/>
              </a:rPr>
              <a:t>减速器一般由箱体、轴承、轴、轴上零件和附件等组成。为使箱体有足够的</a:t>
            </a:r>
            <a:r>
              <a:rPr lang="en-US" sz="1800" b="0">
                <a:latin typeface="宋体" panose="02010600030101010101" pitchFamily="2" charset="-122"/>
                <a:ea typeface="宋体" panose="02010600030101010101" pitchFamily="2" charset="-122"/>
              </a:rPr>
              <a:t> </a:t>
            </a:r>
            <a:r>
              <a:rPr lang="zh-CN" sz="1800" b="0">
                <a:ea typeface="宋体" panose="02010600030101010101" pitchFamily="2" charset="-122"/>
              </a:rPr>
              <a:t>强度和刚度,除适当的壁厚外,还在轴承座孔处设加强筋。剖分面上有集油沟,使</a:t>
            </a:r>
            <a:r>
              <a:rPr lang="en-US" sz="1800" b="0">
                <a:latin typeface="宋体" panose="02010600030101010101" pitchFamily="2" charset="-122"/>
                <a:ea typeface="宋体" panose="02010600030101010101" pitchFamily="2" charset="-122"/>
              </a:rPr>
              <a:t> </a:t>
            </a:r>
            <a:r>
              <a:rPr lang="zh-CN" sz="1800" b="0">
                <a:ea typeface="宋体" panose="02010600030101010101" pitchFamily="2" charset="-122"/>
              </a:rPr>
              <a:t>飞溅到箱盖上的润滑油沿内壁流入集油沟,引入轴承室润滑轴承。箱座上装有测油尺,用来检查箱内的油量，最低处设有油塞。</a:t>
            </a:r>
            <a:endParaRPr lang="zh-CN" sz="1800" b="0">
              <a:ea typeface="宋体" panose="02010600030101010101" pitchFamily="2" charset="-122"/>
            </a:endParaRPr>
          </a:p>
        </p:txBody>
      </p:sp>
      <p:pic>
        <p:nvPicPr>
          <p:cNvPr id="142341" name="图片 94211" descr="7072"/>
          <p:cNvPicPr>
            <a:picLocks noChangeAspect="1"/>
          </p:cNvPicPr>
          <p:nvPr/>
        </p:nvPicPr>
        <p:blipFill>
          <a:blip r:embed="rId3"/>
          <a:srcRect b="26663"/>
          <a:stretch>
            <a:fillRect/>
          </a:stretch>
        </p:blipFill>
        <p:spPr>
          <a:xfrm>
            <a:off x="4446905" y="1191895"/>
            <a:ext cx="3884930" cy="47307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2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124075" y="29464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sp>
        <p:nvSpPr>
          <p:cNvPr id="107" name="文本框 106"/>
          <p:cNvSpPr txBox="1"/>
          <p:nvPr/>
        </p:nvSpPr>
        <p:spPr>
          <a:xfrm>
            <a:off x="1115695" y="1196975"/>
            <a:ext cx="7086600" cy="1229995"/>
          </a:xfrm>
          <a:prstGeom prst="rect">
            <a:avLst/>
          </a:prstGeom>
          <a:noFill/>
          <a:ln w="9525">
            <a:noFill/>
          </a:ln>
        </p:spPr>
        <p:txBody>
          <a:bodyPr wrap="square">
            <a:spAutoFit/>
          </a:bodyPr>
          <a:p>
            <a:r>
              <a:rPr lang="en-US">
                <a:latin typeface="宋体" panose="02010600030101010101" pitchFamily="2" charset="-122"/>
                <a:ea typeface="宋体" panose="02010600030101010101" pitchFamily="2" charset="-122"/>
              </a:rPr>
              <a:t>(2)</a:t>
            </a:r>
            <a:r>
              <a:rPr lang="zh-CN">
                <a:ea typeface="宋体" panose="02010600030101010101" pitchFamily="2" charset="-122"/>
              </a:rPr>
              <a:t>减速器的标准</a:t>
            </a:r>
            <a:endParaRPr lang="zh-CN" sz="1800" b="0">
              <a:ea typeface="宋体" panose="02010600030101010101" pitchFamily="2" charset="-122"/>
            </a:endParaRPr>
          </a:p>
          <a:p>
            <a:r>
              <a:rPr lang="en-US" altLang="zh-CN" sz="1800" b="0">
                <a:ea typeface="宋体" panose="02010600030101010101" pitchFamily="2" charset="-122"/>
              </a:rPr>
              <a:t>    </a:t>
            </a:r>
            <a:r>
              <a:rPr lang="zh-CN" sz="1800" b="0">
                <a:ea typeface="宋体" panose="02010600030101010101" pitchFamily="2" charset="-122"/>
              </a:rPr>
              <a:t>减速器的种类很多,不同类型的减速器有不同的标准。目前我国已经发布了</a:t>
            </a:r>
            <a:r>
              <a:rPr lang="en-US" sz="1800" b="0">
                <a:latin typeface="宋体" panose="02010600030101010101" pitchFamily="2" charset="-122"/>
                <a:ea typeface="宋体" panose="02010600030101010101" pitchFamily="2" charset="-122"/>
              </a:rPr>
              <a:t>50</a:t>
            </a:r>
            <a:r>
              <a:rPr lang="zh-CN" sz="1800" b="0">
                <a:ea typeface="宋体" panose="02010600030101010101" pitchFamily="2" charset="-122"/>
              </a:rPr>
              <a:t>-60种齿轮及蜗杆减速器标准系列,并由专业工厂生产,用户可根据产品目录选购,优先采用合适的标准减速器。</a:t>
            </a:r>
            <a:endParaRPr lang="zh-CN" altLang="en-US" sz="1800" b="0">
              <a:ea typeface="宋体" panose="02010600030101010101" pitchFamily="2" charset="-122"/>
            </a:endParaRPr>
          </a:p>
        </p:txBody>
      </p:sp>
      <p:pic>
        <p:nvPicPr>
          <p:cNvPr id="141316" name="图片 1" descr="搜狗截图20年04月08日1038_52"/>
          <p:cNvPicPr>
            <a:picLocks noChangeAspect="1"/>
          </p:cNvPicPr>
          <p:nvPr/>
        </p:nvPicPr>
        <p:blipFill>
          <a:blip r:embed="rId3">
            <a:lum contrast="12000"/>
          </a:blip>
          <a:stretch>
            <a:fillRect/>
          </a:stretch>
        </p:blipFill>
        <p:spPr>
          <a:xfrm>
            <a:off x="1115060" y="2341880"/>
            <a:ext cx="7141210" cy="380746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124075" y="29464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pic>
        <p:nvPicPr>
          <p:cNvPr id="7" name="图片 6"/>
          <p:cNvPicPr>
            <a:picLocks noChangeAspect="1"/>
          </p:cNvPicPr>
          <p:nvPr/>
        </p:nvPicPr>
        <p:blipFill>
          <a:blip r:embed="rId3"/>
          <a:stretch>
            <a:fillRect/>
          </a:stretch>
        </p:blipFill>
        <p:spPr>
          <a:xfrm>
            <a:off x="817880" y="1705610"/>
            <a:ext cx="7377430" cy="36302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195830" y="29464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sp>
        <p:nvSpPr>
          <p:cNvPr id="100" name="文本框 99"/>
          <p:cNvSpPr txBox="1"/>
          <p:nvPr/>
        </p:nvSpPr>
        <p:spPr>
          <a:xfrm>
            <a:off x="1960880" y="1557020"/>
            <a:ext cx="5080000" cy="460375"/>
          </a:xfrm>
          <a:prstGeom prst="rect">
            <a:avLst/>
          </a:prstGeom>
          <a:noFill/>
          <a:ln w="9525">
            <a:noFill/>
          </a:ln>
        </p:spPr>
        <p:txBody>
          <a:bodyPr>
            <a:spAutoFit/>
          </a:bodyPr>
          <a:p>
            <a:r>
              <a:rPr lang="zh-CN" sz="2400">
                <a:latin typeface="Times New Roman" panose="02020603050405020304" charset="0"/>
                <a:ea typeface="宋体" panose="02010600030101010101" pitchFamily="2" charset="-122"/>
              </a:rPr>
              <a:t>生产应用中的一些常用机械设备</a:t>
            </a:r>
            <a:endParaRPr lang="zh-CN" altLang="en-US" sz="2400">
              <a:latin typeface="Times New Roman" panose="02020603050405020304" charset="0"/>
              <a:ea typeface="宋体" panose="02010600030101010101" pitchFamily="2" charset="-122"/>
            </a:endParaRPr>
          </a:p>
        </p:txBody>
      </p:sp>
      <p:pic>
        <p:nvPicPr>
          <p:cNvPr id="101" name="图片 100"/>
          <p:cNvPicPr/>
          <p:nvPr/>
        </p:nvPicPr>
        <p:blipFill>
          <a:blip r:embed="rId3"/>
          <a:stretch>
            <a:fillRect/>
          </a:stretch>
        </p:blipFill>
        <p:spPr>
          <a:xfrm>
            <a:off x="4572000" y="2420620"/>
            <a:ext cx="3591560" cy="2925445"/>
          </a:xfrm>
          <a:prstGeom prst="rect">
            <a:avLst/>
          </a:prstGeom>
          <a:noFill/>
          <a:ln w="9525">
            <a:noFill/>
          </a:ln>
        </p:spPr>
      </p:pic>
      <p:pic>
        <p:nvPicPr>
          <p:cNvPr id="102" name="图片 101"/>
          <p:cNvPicPr/>
          <p:nvPr/>
        </p:nvPicPr>
        <p:blipFill>
          <a:blip r:embed="rId4"/>
          <a:stretch>
            <a:fillRect/>
          </a:stretch>
        </p:blipFill>
        <p:spPr>
          <a:xfrm>
            <a:off x="971550" y="2563495"/>
            <a:ext cx="3782060" cy="2642870"/>
          </a:xfrm>
          <a:prstGeom prst="rect">
            <a:avLst/>
          </a:prstGeom>
          <a:noFill/>
          <a:ln w="9525">
            <a:noFill/>
          </a:ln>
        </p:spPr>
      </p:pic>
      <p:sp>
        <p:nvSpPr>
          <p:cNvPr id="4" name="文本框 3"/>
          <p:cNvSpPr txBox="1"/>
          <p:nvPr/>
        </p:nvSpPr>
        <p:spPr>
          <a:xfrm>
            <a:off x="7452360" y="5072380"/>
            <a:ext cx="760095" cy="245110"/>
          </a:xfrm>
          <a:prstGeom prst="rect">
            <a:avLst/>
          </a:prstGeom>
          <a:noFill/>
        </p:spPr>
        <p:txBody>
          <a:bodyPr wrap="square" rtlCol="0">
            <a:spAutoFit/>
          </a:bodyPr>
          <a:p>
            <a:r>
              <a:rPr lang="zh-CN" altLang="en-US" sz="1000"/>
              <a:t>减速器</a:t>
            </a:r>
            <a:endParaRPr lang="zh-CN" altLang="en-US" sz="1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100" grpId="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195830" y="29464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sp>
        <p:nvSpPr>
          <p:cNvPr id="103" name="文本框 102"/>
          <p:cNvSpPr txBox="1"/>
          <p:nvPr/>
        </p:nvSpPr>
        <p:spPr>
          <a:xfrm>
            <a:off x="1078865" y="1229995"/>
            <a:ext cx="6986270" cy="1630045"/>
          </a:xfrm>
          <a:prstGeom prst="rect">
            <a:avLst/>
          </a:prstGeom>
          <a:noFill/>
          <a:ln w="9525">
            <a:noFill/>
          </a:ln>
        </p:spPr>
        <p:txBody>
          <a:bodyPr wrap="square">
            <a:spAutoFit/>
          </a:bodyPr>
          <a:p>
            <a:r>
              <a:rPr lang="zh-CN">
                <a:ea typeface="宋体" panose="02010600030101010101" pitchFamily="2" charset="-122"/>
              </a:rPr>
              <a:t>一、齿轮系的组成和分类</a:t>
            </a:r>
            <a:endParaRPr lang="en-US" sz="1100" b="0">
              <a:latin typeface="宋体" panose="02010600030101010101" pitchFamily="2" charset="-122"/>
              <a:ea typeface="宋体" panose="02010600030101010101" pitchFamily="2" charset="-122"/>
            </a:endParaRPr>
          </a:p>
          <a:p>
            <a:r>
              <a:rPr lang="en-US" sz="1600" b="0">
                <a:latin typeface="宋体" panose="02010600030101010101" pitchFamily="2" charset="-122"/>
                <a:ea typeface="宋体" panose="02010600030101010101" pitchFamily="2" charset="-122"/>
              </a:rPr>
              <a:t>1</a:t>
            </a:r>
            <a:r>
              <a:rPr lang="zh-CN" sz="1600" b="0">
                <a:ea typeface="宋体" panose="02010600030101010101" pitchFamily="2" charset="-122"/>
              </a:rPr>
              <a:t>、齿轮系的组成</a:t>
            </a:r>
            <a:endParaRPr lang="zh-CN" sz="1600" b="0">
              <a:ea typeface="宋体" panose="02010600030101010101" pitchFamily="2" charset="-122"/>
            </a:endParaRPr>
          </a:p>
          <a:p>
            <a:r>
              <a:rPr lang="en-US" altLang="zh-CN" sz="1600" b="0">
                <a:ea typeface="宋体" panose="02010600030101010101" pitchFamily="2" charset="-122"/>
              </a:rPr>
              <a:t>    </a:t>
            </a:r>
            <a:r>
              <a:rPr lang="zh-CN" sz="1600" b="0">
                <a:ea typeface="宋体" panose="02010600030101010101" pitchFamily="2" charset="-122"/>
              </a:rPr>
              <a:t>由一系列相互啮合的齿轮组成的传动系统称为齿轮系。</a:t>
            </a:r>
            <a:endParaRPr lang="zh-CN" sz="1600" b="0">
              <a:ea typeface="宋体" panose="02010600030101010101" pitchFamily="2" charset="-122"/>
            </a:endParaRPr>
          </a:p>
          <a:p>
            <a:r>
              <a:rPr lang="zh-CN" altLang="en-US" sz="1600" b="0">
                <a:ea typeface="宋体" panose="02010600030101010101" pitchFamily="2" charset="-122"/>
              </a:rPr>
              <a:t>2、齿轮系的分类</a:t>
            </a:r>
            <a:endParaRPr lang="zh-CN" altLang="en-US" sz="1600" b="0">
              <a:ea typeface="宋体" panose="02010600030101010101" pitchFamily="2" charset="-122"/>
            </a:endParaRPr>
          </a:p>
          <a:p>
            <a:r>
              <a:rPr lang="en-US" altLang="zh-CN" sz="1600" b="0">
                <a:ea typeface="宋体" panose="02010600030101010101" pitchFamily="2" charset="-122"/>
              </a:rPr>
              <a:t>    </a:t>
            </a:r>
            <a:r>
              <a:rPr lang="zh-CN" altLang="en-US" sz="1600" b="0">
                <a:ea typeface="宋体" panose="02010600030101010101" pitchFamily="2" charset="-122"/>
              </a:rPr>
              <a:t>根据齿轮系传动时各齿轮轴线在空间的相对位置是否固定可将齿轮系分为定轴齿轮系和周转齿轮系。</a:t>
            </a:r>
            <a:endParaRPr lang="zh-CN" altLang="en-US" sz="1600" b="0">
              <a:ea typeface="宋体" panose="02010600030101010101" pitchFamily="2" charset="-122"/>
            </a:endParaRPr>
          </a:p>
        </p:txBody>
      </p:sp>
      <p:sp>
        <p:nvSpPr>
          <p:cNvPr id="7" name="object 7"/>
          <p:cNvSpPr/>
          <p:nvPr/>
        </p:nvSpPr>
        <p:spPr>
          <a:xfrm>
            <a:off x="1468120" y="3068955"/>
            <a:ext cx="3456940" cy="2289175"/>
          </a:xfrm>
          <a:prstGeom prst="rect">
            <a:avLst/>
          </a:prstGeom>
          <a:blipFill>
            <a:blip r:embed="rId3" cstate="print"/>
            <a:stretch>
              <a:fillRect/>
            </a:stretch>
          </a:blipFill>
        </p:spPr>
        <p:txBody>
          <a:bodyPr wrap="square" lIns="0" tIns="0" rIns="0" bIns="0" rtlCol="0"/>
          <a:p/>
        </p:txBody>
      </p:sp>
      <p:sp>
        <p:nvSpPr>
          <p:cNvPr id="8" name="object 8"/>
          <p:cNvSpPr/>
          <p:nvPr/>
        </p:nvSpPr>
        <p:spPr>
          <a:xfrm>
            <a:off x="5003800" y="3100070"/>
            <a:ext cx="2727325" cy="2276475"/>
          </a:xfrm>
          <a:prstGeom prst="rect">
            <a:avLst/>
          </a:prstGeom>
          <a:blipFill>
            <a:blip r:embed="rId4" cstate="print"/>
            <a:stretch>
              <a:fillRect/>
            </a:stretch>
          </a:blipFill>
        </p:spPr>
        <p:txBody>
          <a:bodyPr wrap="square" lIns="0" tIns="0" rIns="0" bIns="0" rtlCol="0"/>
          <a:p/>
        </p:txBody>
      </p:sp>
      <p:sp>
        <p:nvSpPr>
          <p:cNvPr id="3" name="文本框 2"/>
          <p:cNvSpPr txBox="1"/>
          <p:nvPr/>
        </p:nvSpPr>
        <p:spPr>
          <a:xfrm>
            <a:off x="1476375" y="5589270"/>
            <a:ext cx="3218815" cy="306705"/>
          </a:xfrm>
          <a:prstGeom prst="rect">
            <a:avLst/>
          </a:prstGeom>
          <a:noFill/>
        </p:spPr>
        <p:txBody>
          <a:bodyPr wrap="square" rtlCol="0">
            <a:spAutoFit/>
          </a:bodyPr>
          <a:p>
            <a:r>
              <a:rPr lang="zh-CN" altLang="en-US" sz="1400" b="0"/>
              <a:t>定轴轮系：各轴线位置固定不动</a:t>
            </a:r>
            <a:endParaRPr lang="zh-CN" altLang="en-US" sz="1400" b="0"/>
          </a:p>
        </p:txBody>
      </p:sp>
      <p:sp>
        <p:nvSpPr>
          <p:cNvPr id="4" name="文本框 3"/>
          <p:cNvSpPr txBox="1"/>
          <p:nvPr/>
        </p:nvSpPr>
        <p:spPr>
          <a:xfrm>
            <a:off x="4686935" y="5445125"/>
            <a:ext cx="3503295" cy="521970"/>
          </a:xfrm>
          <a:prstGeom prst="rect">
            <a:avLst/>
          </a:prstGeom>
          <a:noFill/>
        </p:spPr>
        <p:txBody>
          <a:bodyPr wrap="square" rtlCol="0">
            <a:spAutoFit/>
          </a:bodyPr>
          <a:p>
            <a:r>
              <a:rPr lang="zh-CN" altLang="en-US" sz="1400" b="0"/>
              <a:t>周转轮系：至少有一个齿轮的几何轴线是绕另一个齿轮的几何轴线转动的齿轮系。</a:t>
            </a:r>
            <a:endParaRPr lang="zh-CN" altLang="en-US" sz="14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103" grpId="0"/>
      <p:bldP spid="7" grpId="0" animBg="1"/>
      <p:bldP spid="3" grpId="0"/>
      <p:bldP spid="8"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195830" y="29464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sp>
        <p:nvSpPr>
          <p:cNvPr id="103" name="文本框 102"/>
          <p:cNvSpPr txBox="1"/>
          <p:nvPr/>
        </p:nvSpPr>
        <p:spPr>
          <a:xfrm>
            <a:off x="1331595" y="1268730"/>
            <a:ext cx="6831965" cy="2861310"/>
          </a:xfrm>
          <a:prstGeom prst="rect">
            <a:avLst/>
          </a:prstGeom>
          <a:noFill/>
          <a:ln w="9525">
            <a:noFill/>
          </a:ln>
        </p:spPr>
        <p:txBody>
          <a:bodyPr wrap="square">
            <a:spAutoFit/>
          </a:bodyPr>
          <a:p>
            <a:r>
              <a:rPr lang="zh-CN">
                <a:ea typeface="宋体" panose="02010600030101010101" pitchFamily="2" charset="-122"/>
              </a:rPr>
              <a:t>二、齿轮系的应用特点</a:t>
            </a:r>
            <a:r>
              <a:rPr lang="en-US">
                <a:latin typeface="宋体" panose="02010600030101010101" pitchFamily="2" charset="-122"/>
                <a:ea typeface="宋体" panose="02010600030101010101" pitchFamily="2" charset="-122"/>
              </a:rPr>
              <a:t> </a:t>
            </a:r>
            <a:endParaRPr lang="en-US" sz="1100" b="0">
              <a:latin typeface="宋体" panose="02010600030101010101" pitchFamily="2" charset="-122"/>
              <a:ea typeface="宋体" panose="02010600030101010101" pitchFamily="2" charset="-122"/>
            </a:endParaRPr>
          </a:p>
          <a:p>
            <a:r>
              <a:rPr lang="en-US" sz="1600" b="0">
                <a:latin typeface="宋体" panose="02010600030101010101" pitchFamily="2" charset="-122"/>
                <a:ea typeface="宋体" panose="02010600030101010101" pitchFamily="2" charset="-122"/>
              </a:rPr>
              <a:t>1. </a:t>
            </a:r>
            <a:r>
              <a:rPr lang="zh-CN" sz="1600" b="0">
                <a:ea typeface="宋体" panose="02010600030101010101" pitchFamily="2" charset="-122"/>
              </a:rPr>
              <a:t>可获得很大的传动比</a:t>
            </a:r>
            <a:r>
              <a:rPr lang="en-US" sz="1600" b="0">
                <a:latin typeface="宋体" panose="02010600030101010101" pitchFamily="2" charset="-122"/>
                <a:ea typeface="宋体" panose="02010600030101010101" pitchFamily="2" charset="-122"/>
              </a:rPr>
              <a:t>        2. </a:t>
            </a:r>
            <a:r>
              <a:rPr lang="zh-CN" sz="1600" b="0">
                <a:ea typeface="宋体" panose="02010600030101010101" pitchFamily="2" charset="-122"/>
              </a:rPr>
              <a:t>可进行较远距离传动</a:t>
            </a:r>
            <a:r>
              <a:rPr lang="en-US" sz="1800" b="0">
                <a:latin typeface="宋体" panose="02010600030101010101" pitchFamily="2" charset="-122"/>
                <a:ea typeface="宋体" panose="02010600030101010101" pitchFamily="2" charset="-122"/>
              </a:rPr>
              <a:t> </a:t>
            </a:r>
            <a:endParaRPr lang="en-US" sz="1800" b="0">
              <a:latin typeface="宋体" panose="02010600030101010101" pitchFamily="2" charset="-122"/>
              <a:ea typeface="宋体" panose="02010600030101010101" pitchFamily="2" charset="-122"/>
            </a:endParaRPr>
          </a:p>
          <a:p>
            <a:endParaRPr lang="en-US" sz="1800" b="0">
              <a:latin typeface="宋体" panose="02010600030101010101" pitchFamily="2" charset="-122"/>
              <a:ea typeface="宋体" panose="02010600030101010101" pitchFamily="2" charset="-122"/>
            </a:endParaRPr>
          </a:p>
          <a:p>
            <a:endParaRPr lang="en-US" sz="1800" b="0">
              <a:latin typeface="宋体" panose="02010600030101010101" pitchFamily="2" charset="-122"/>
              <a:ea typeface="宋体" panose="02010600030101010101" pitchFamily="2" charset="-122"/>
            </a:endParaRPr>
          </a:p>
          <a:p>
            <a:endParaRPr lang="en-US" sz="1800" b="0">
              <a:latin typeface="宋体" panose="02010600030101010101" pitchFamily="2" charset="-122"/>
              <a:ea typeface="宋体" panose="02010600030101010101" pitchFamily="2" charset="-122"/>
            </a:endParaRPr>
          </a:p>
          <a:p>
            <a:endParaRPr lang="en-US" sz="1800" b="0">
              <a:latin typeface="宋体" panose="02010600030101010101" pitchFamily="2" charset="-122"/>
              <a:ea typeface="宋体" panose="02010600030101010101" pitchFamily="2" charset="-122"/>
            </a:endParaRPr>
          </a:p>
          <a:p>
            <a:endParaRPr lang="en-US" sz="1800" b="0">
              <a:latin typeface="宋体" panose="02010600030101010101" pitchFamily="2" charset="-122"/>
              <a:ea typeface="宋体" panose="02010600030101010101" pitchFamily="2" charset="-122"/>
            </a:endParaRPr>
          </a:p>
          <a:p>
            <a:endParaRPr lang="en-US" sz="1800" b="0">
              <a:latin typeface="宋体" panose="02010600030101010101" pitchFamily="2" charset="-122"/>
              <a:ea typeface="宋体" panose="02010600030101010101" pitchFamily="2" charset="-122"/>
            </a:endParaRPr>
          </a:p>
          <a:p>
            <a:endParaRPr lang="en-US" sz="1800" b="0">
              <a:latin typeface="宋体" panose="02010600030101010101" pitchFamily="2" charset="-122"/>
              <a:ea typeface="宋体" panose="02010600030101010101" pitchFamily="2" charset="-122"/>
            </a:endParaRPr>
          </a:p>
          <a:p>
            <a:r>
              <a:rPr lang="en-US" sz="1600" b="0">
                <a:latin typeface="宋体" panose="02010600030101010101" pitchFamily="2" charset="-122"/>
                <a:ea typeface="宋体" panose="02010600030101010101" pitchFamily="2" charset="-122"/>
              </a:rPr>
              <a:t>3. </a:t>
            </a:r>
            <a:r>
              <a:rPr lang="zh-CN" sz="1600" b="0">
                <a:ea typeface="宋体" panose="02010600030101010101" pitchFamily="2" charset="-122"/>
              </a:rPr>
              <a:t>可实现变速、换向要求</a:t>
            </a:r>
            <a:r>
              <a:rPr lang="en-US" sz="1600" b="0">
                <a:latin typeface="宋体" panose="02010600030101010101" pitchFamily="2" charset="-122"/>
                <a:ea typeface="宋体" panose="02010600030101010101" pitchFamily="2" charset="-122"/>
              </a:rPr>
              <a:t>      4. </a:t>
            </a:r>
            <a:r>
              <a:rPr lang="zh-CN" sz="1600" b="0">
                <a:ea typeface="宋体" panose="02010600030101010101" pitchFamily="2" charset="-122"/>
              </a:rPr>
              <a:t>可合成或分解运动</a:t>
            </a:r>
            <a:endParaRPr lang="zh-CN" altLang="en-US" sz="1600" b="0">
              <a:ea typeface="宋体" panose="02010600030101010101" pitchFamily="2" charset="-122"/>
            </a:endParaRPr>
          </a:p>
        </p:txBody>
      </p:sp>
      <p:sp>
        <p:nvSpPr>
          <p:cNvPr id="4" name="object 4"/>
          <p:cNvSpPr/>
          <p:nvPr/>
        </p:nvSpPr>
        <p:spPr>
          <a:xfrm>
            <a:off x="1475740" y="1917065"/>
            <a:ext cx="2999105" cy="1700530"/>
          </a:xfrm>
          <a:prstGeom prst="rect">
            <a:avLst/>
          </a:prstGeom>
          <a:blipFill>
            <a:blip r:embed="rId3" cstate="print"/>
            <a:stretch>
              <a:fillRect/>
            </a:stretch>
          </a:blipFill>
        </p:spPr>
        <p:txBody>
          <a:bodyPr wrap="square" lIns="0" tIns="0" rIns="0" bIns="0" rtlCol="0"/>
          <a:p/>
        </p:txBody>
      </p:sp>
      <p:pic>
        <p:nvPicPr>
          <p:cNvPr id="3" name="图片 2"/>
          <p:cNvPicPr/>
          <p:nvPr/>
        </p:nvPicPr>
        <p:blipFill>
          <a:blip r:embed="rId4"/>
          <a:stretch>
            <a:fillRect/>
          </a:stretch>
        </p:blipFill>
        <p:spPr>
          <a:xfrm>
            <a:off x="4860290" y="1917065"/>
            <a:ext cx="2921635" cy="1700530"/>
          </a:xfrm>
          <a:prstGeom prst="rect">
            <a:avLst/>
          </a:prstGeom>
          <a:noFill/>
          <a:ln w="9525">
            <a:noFill/>
          </a:ln>
        </p:spPr>
      </p:pic>
      <p:pic>
        <p:nvPicPr>
          <p:cNvPr id="105" name="图片 104"/>
          <p:cNvPicPr/>
          <p:nvPr/>
        </p:nvPicPr>
        <p:blipFill>
          <a:blip r:embed="rId5"/>
          <a:stretch>
            <a:fillRect/>
          </a:stretch>
        </p:blipFill>
        <p:spPr>
          <a:xfrm>
            <a:off x="1403350" y="4253230"/>
            <a:ext cx="3135630" cy="1820545"/>
          </a:xfrm>
          <a:prstGeom prst="rect">
            <a:avLst/>
          </a:prstGeom>
          <a:noFill/>
          <a:ln w="9525">
            <a:noFill/>
          </a:ln>
        </p:spPr>
      </p:pic>
      <p:pic>
        <p:nvPicPr>
          <p:cNvPr id="106" name="图片 105"/>
          <p:cNvPicPr/>
          <p:nvPr/>
        </p:nvPicPr>
        <p:blipFill>
          <a:blip r:embed="rId6"/>
          <a:stretch>
            <a:fillRect/>
          </a:stretch>
        </p:blipFill>
        <p:spPr>
          <a:xfrm>
            <a:off x="4628515" y="4239260"/>
            <a:ext cx="3470910" cy="170561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10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195830" y="29464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sp>
        <p:nvSpPr>
          <p:cNvPr id="107" name="文本框 106"/>
          <p:cNvSpPr txBox="1"/>
          <p:nvPr/>
        </p:nvSpPr>
        <p:spPr>
          <a:xfrm>
            <a:off x="1086485" y="1136015"/>
            <a:ext cx="7115810" cy="1383665"/>
          </a:xfrm>
          <a:prstGeom prst="rect">
            <a:avLst/>
          </a:prstGeom>
          <a:noFill/>
          <a:ln w="9525">
            <a:noFill/>
          </a:ln>
        </p:spPr>
        <p:txBody>
          <a:bodyPr wrap="square">
            <a:spAutoFit/>
          </a:bodyPr>
          <a:p>
            <a:r>
              <a:rPr lang="zh-CN">
                <a:ea typeface="宋体" panose="02010600030101010101" pitchFamily="2" charset="-122"/>
              </a:rPr>
              <a:t>三、定轴齿轮系传动比的计算</a:t>
            </a:r>
            <a:endParaRPr lang="zh-CN" sz="1100" b="0">
              <a:ea typeface="宋体" panose="02010600030101010101" pitchFamily="2" charset="-122"/>
            </a:endParaRPr>
          </a:p>
          <a:p>
            <a:r>
              <a:rPr lang="en-US" altLang="zh-CN" sz="1600" b="0">
                <a:ea typeface="宋体" panose="02010600030101010101" pitchFamily="2" charset="-122"/>
              </a:rPr>
              <a:t>    </a:t>
            </a:r>
            <a:r>
              <a:rPr lang="zh-CN" sz="1600" b="0">
                <a:ea typeface="宋体" panose="02010600030101010101" pitchFamily="2" charset="-122"/>
              </a:rPr>
              <a:t>齿轮系中首末两轮转速之比称为齿轮系的传动比。</a:t>
            </a:r>
            <a:endParaRPr lang="zh-CN" sz="1600" b="0">
              <a:ea typeface="宋体" panose="02010600030101010101" pitchFamily="2" charset="-122"/>
            </a:endParaRPr>
          </a:p>
          <a:p>
            <a:r>
              <a:rPr lang="en-US" sz="1600" b="0">
                <a:latin typeface="宋体" panose="02010600030101010101" pitchFamily="2" charset="-122"/>
                <a:ea typeface="宋体" panose="02010600030101010101" pitchFamily="2" charset="-122"/>
              </a:rPr>
              <a:t>i</a:t>
            </a:r>
            <a:r>
              <a:rPr lang="en-US" sz="750" b="0">
                <a:latin typeface="宋体" panose="02010600030101010101" pitchFamily="2" charset="-122"/>
                <a:ea typeface="宋体" panose="02010600030101010101" pitchFamily="2" charset="-122"/>
              </a:rPr>
              <a:t>1k</a:t>
            </a:r>
            <a:r>
              <a:rPr lang="en-US" sz="1600" b="0">
                <a:latin typeface="宋体" panose="02010600030101010101" pitchFamily="2" charset="-122"/>
                <a:ea typeface="宋体" panose="02010600030101010101" pitchFamily="2" charset="-122"/>
              </a:rPr>
              <a:t>= (-1)</a:t>
            </a:r>
            <a:r>
              <a:rPr lang="en-US" sz="750" b="0">
                <a:latin typeface="宋体" panose="02010600030101010101" pitchFamily="2" charset="-122"/>
                <a:ea typeface="宋体" panose="02010600030101010101" pitchFamily="2" charset="-122"/>
              </a:rPr>
              <a:t>m </a:t>
            </a:r>
            <a:r>
              <a:rPr lang="zh-CN" sz="1600" b="0">
                <a:ea typeface="宋体" panose="02010600030101010101" pitchFamily="2" charset="-122"/>
              </a:rPr>
              <a:t>× 所有从动齿轮齿数的连乘积/所有主动齿轮齿数的连乘积。</a:t>
            </a:r>
            <a:endParaRPr lang="zh-CN" sz="1600" b="0">
              <a:ea typeface="宋体" panose="02010600030101010101" pitchFamily="2" charset="-122"/>
            </a:endParaRPr>
          </a:p>
          <a:p>
            <a:r>
              <a:rPr lang="zh-CN" altLang="en-US" sz="1600" b="0">
                <a:ea typeface="宋体" panose="02010600030101010101" pitchFamily="2" charset="-122"/>
              </a:rPr>
              <a:t>举例：下图</a:t>
            </a:r>
            <a:r>
              <a:rPr lang="en-US" altLang="zh-CN" sz="1600" b="0">
                <a:ea typeface="宋体" panose="02010600030101010101" pitchFamily="2" charset="-122"/>
              </a:rPr>
              <a:t>1</a:t>
            </a:r>
            <a:r>
              <a:rPr lang="zh-CN" altLang="en-US" sz="1600" b="0">
                <a:ea typeface="宋体" panose="02010600030101010101" pitchFamily="2" charset="-122"/>
              </a:rPr>
              <a:t>位齿轮系，图</a:t>
            </a:r>
            <a:r>
              <a:rPr lang="en-US" altLang="zh-CN" sz="1600" b="0">
                <a:ea typeface="宋体" panose="02010600030101010101" pitchFamily="2" charset="-122"/>
              </a:rPr>
              <a:t>2</a:t>
            </a:r>
            <a:r>
              <a:rPr lang="zh-CN" altLang="en-US" sz="1600" b="0">
                <a:ea typeface="宋体" panose="02010600030101010101" pitchFamily="2" charset="-122"/>
              </a:rPr>
              <a:t>位机构示意图，已知</a:t>
            </a:r>
            <a:r>
              <a:rPr lang="en-US" altLang="zh-CN" sz="1600" b="0">
                <a:ea typeface="宋体" panose="02010600030101010101" pitchFamily="2" charset="-122"/>
              </a:rPr>
              <a:t>Z</a:t>
            </a:r>
            <a:r>
              <a:rPr lang="en-US" altLang="zh-CN" sz="1600" b="0" baseline="-25000">
                <a:ea typeface="宋体" panose="02010600030101010101" pitchFamily="2" charset="-122"/>
              </a:rPr>
              <a:t>1</a:t>
            </a:r>
            <a:r>
              <a:rPr lang="en-US" altLang="zh-CN" sz="1600" b="0">
                <a:ea typeface="宋体" panose="02010600030101010101" pitchFamily="2" charset="-122"/>
              </a:rPr>
              <a:t>=20</a:t>
            </a:r>
            <a:r>
              <a:rPr lang="zh-CN" altLang="en-US" sz="1600" b="0">
                <a:ea typeface="宋体" panose="02010600030101010101" pitchFamily="2" charset="-122"/>
              </a:rPr>
              <a:t>、</a:t>
            </a:r>
            <a:r>
              <a:rPr lang="en-US" altLang="zh-CN" sz="1600" b="0">
                <a:ea typeface="宋体" panose="02010600030101010101" pitchFamily="2" charset="-122"/>
              </a:rPr>
              <a:t>Z</a:t>
            </a:r>
            <a:r>
              <a:rPr lang="en-US" altLang="zh-CN" sz="1600" b="0" baseline="-25000">
                <a:ea typeface="宋体" panose="02010600030101010101" pitchFamily="2" charset="-122"/>
              </a:rPr>
              <a:t>2</a:t>
            </a:r>
            <a:r>
              <a:rPr lang="en-US" altLang="zh-CN" sz="1600" b="0">
                <a:ea typeface="宋体" panose="02010600030101010101" pitchFamily="2" charset="-122"/>
              </a:rPr>
              <a:t>=30</a:t>
            </a:r>
            <a:r>
              <a:rPr lang="zh-CN" altLang="en-US" sz="1600" b="0">
                <a:ea typeface="宋体" panose="02010600030101010101" pitchFamily="2" charset="-122"/>
              </a:rPr>
              <a:t>、</a:t>
            </a:r>
            <a:r>
              <a:rPr lang="en-US" altLang="zh-CN" sz="1600" b="0">
                <a:ea typeface="宋体" panose="02010600030101010101" pitchFamily="2" charset="-122"/>
              </a:rPr>
              <a:t>Z</a:t>
            </a:r>
            <a:r>
              <a:rPr lang="en-US" altLang="zh-CN" sz="1600" b="0" baseline="-25000">
                <a:ea typeface="宋体" panose="02010600030101010101" pitchFamily="2" charset="-122"/>
              </a:rPr>
              <a:t>2′</a:t>
            </a:r>
            <a:r>
              <a:rPr lang="en-US" altLang="zh-CN" sz="1600" b="0">
                <a:ea typeface="宋体" panose="02010600030101010101" pitchFamily="2" charset="-122"/>
              </a:rPr>
              <a:t>=15</a:t>
            </a:r>
            <a:r>
              <a:rPr lang="zh-CN" altLang="en-US" sz="1600" b="0">
                <a:ea typeface="宋体" panose="02010600030101010101" pitchFamily="2" charset="-122"/>
              </a:rPr>
              <a:t>、</a:t>
            </a:r>
            <a:r>
              <a:rPr lang="en-US" altLang="zh-CN" sz="1600" b="0">
                <a:ea typeface="宋体" panose="02010600030101010101" pitchFamily="2" charset="-122"/>
              </a:rPr>
              <a:t>Z</a:t>
            </a:r>
            <a:r>
              <a:rPr lang="en-US" altLang="zh-CN" sz="1600" b="0" baseline="-25000">
                <a:ea typeface="宋体" panose="02010600030101010101" pitchFamily="2" charset="-122"/>
              </a:rPr>
              <a:t>3</a:t>
            </a:r>
            <a:r>
              <a:rPr lang="en-US" altLang="zh-CN" sz="1600" b="0">
                <a:ea typeface="宋体" panose="02010600030101010101" pitchFamily="2" charset="-122"/>
              </a:rPr>
              <a:t>=30</a:t>
            </a:r>
            <a:r>
              <a:rPr lang="zh-CN" altLang="en-US" sz="1600" b="0">
                <a:ea typeface="宋体" panose="02010600030101010101" pitchFamily="2" charset="-122"/>
              </a:rPr>
              <a:t>、</a:t>
            </a:r>
            <a:r>
              <a:rPr lang="en-US" altLang="zh-CN" sz="1600" b="0">
                <a:ea typeface="宋体" panose="02010600030101010101" pitchFamily="2" charset="-122"/>
              </a:rPr>
              <a:t>Z</a:t>
            </a:r>
            <a:r>
              <a:rPr lang="en-US" altLang="zh-CN" sz="1600" b="0" baseline="-25000">
                <a:ea typeface="宋体" panose="02010600030101010101" pitchFamily="2" charset="-122"/>
              </a:rPr>
              <a:t>3</a:t>
            </a:r>
            <a:r>
              <a:rPr lang="en-US" altLang="zh-CN" sz="1600" b="0" baseline="-25000">
                <a:ea typeface="宋体" panose="02010600030101010101" pitchFamily="2" charset="-122"/>
                <a:sym typeface="+mn-ea"/>
              </a:rPr>
              <a:t>′</a:t>
            </a:r>
            <a:r>
              <a:rPr lang="en-US" altLang="zh-CN" sz="1600" b="0">
                <a:ea typeface="宋体" panose="02010600030101010101" pitchFamily="2" charset="-122"/>
              </a:rPr>
              <a:t>=40</a:t>
            </a:r>
            <a:r>
              <a:rPr lang="zh-CN" altLang="en-US" sz="1600" b="0">
                <a:ea typeface="宋体" panose="02010600030101010101" pitchFamily="2" charset="-122"/>
              </a:rPr>
              <a:t>、</a:t>
            </a:r>
            <a:r>
              <a:rPr lang="en-US" altLang="zh-CN" sz="1600" b="0">
                <a:ea typeface="宋体" panose="02010600030101010101" pitchFamily="2" charset="-122"/>
              </a:rPr>
              <a:t>Z</a:t>
            </a:r>
            <a:r>
              <a:rPr lang="en-US" altLang="zh-CN" sz="1600" b="0" baseline="-25000">
                <a:ea typeface="宋体" panose="02010600030101010101" pitchFamily="2" charset="-122"/>
              </a:rPr>
              <a:t>4</a:t>
            </a:r>
            <a:r>
              <a:rPr lang="en-US" altLang="zh-CN" sz="1600" b="0">
                <a:ea typeface="宋体" panose="02010600030101010101" pitchFamily="2" charset="-122"/>
              </a:rPr>
              <a:t>=15</a:t>
            </a:r>
            <a:r>
              <a:rPr lang="zh-CN" altLang="en-US" sz="1600" b="0">
                <a:ea typeface="宋体" panose="02010600030101010101" pitchFamily="2" charset="-122"/>
              </a:rPr>
              <a:t>、</a:t>
            </a:r>
            <a:r>
              <a:rPr lang="en-US" altLang="zh-CN" sz="1600" b="0">
                <a:ea typeface="宋体" panose="02010600030101010101" pitchFamily="2" charset="-122"/>
              </a:rPr>
              <a:t>Z</a:t>
            </a:r>
            <a:r>
              <a:rPr lang="en-US" altLang="zh-CN" sz="1600" b="0" baseline="-25000">
                <a:ea typeface="宋体" panose="02010600030101010101" pitchFamily="2" charset="-122"/>
              </a:rPr>
              <a:t>5</a:t>
            </a:r>
            <a:r>
              <a:rPr lang="zh-CN" altLang="en-US" sz="1600" b="0">
                <a:ea typeface="宋体" panose="02010600030101010101" pitchFamily="2" charset="-122"/>
              </a:rPr>
              <a:t>=60，已知齿轮</a:t>
            </a:r>
            <a:r>
              <a:rPr lang="en-US" altLang="zh-CN" sz="1600" b="0">
                <a:ea typeface="宋体" panose="02010600030101010101" pitchFamily="2" charset="-122"/>
              </a:rPr>
              <a:t>1</a:t>
            </a:r>
            <a:r>
              <a:rPr lang="zh-CN" altLang="en-US" sz="1600" b="0">
                <a:ea typeface="宋体" panose="02010600030101010101" pitchFamily="2" charset="-122"/>
              </a:rPr>
              <a:t>的转向如图，求</a:t>
            </a:r>
            <a:r>
              <a:rPr lang="en-US" altLang="zh-CN" sz="1600" b="0">
                <a:ea typeface="宋体" panose="02010600030101010101" pitchFamily="2" charset="-122"/>
              </a:rPr>
              <a:t>i</a:t>
            </a:r>
            <a:r>
              <a:rPr lang="en-US" altLang="zh-CN" sz="1600" b="0" baseline="-25000">
                <a:ea typeface="宋体" panose="02010600030101010101" pitchFamily="2" charset="-122"/>
              </a:rPr>
              <a:t>15</a:t>
            </a:r>
            <a:r>
              <a:rPr lang="zh-CN" altLang="en-US" sz="1600" b="0">
                <a:ea typeface="宋体" panose="02010600030101010101" pitchFamily="2" charset="-122"/>
              </a:rPr>
              <a:t>及齿轮</a:t>
            </a:r>
            <a:r>
              <a:rPr lang="en-US" altLang="zh-CN" sz="1600" b="0">
                <a:ea typeface="宋体" panose="02010600030101010101" pitchFamily="2" charset="-122"/>
              </a:rPr>
              <a:t>5</a:t>
            </a:r>
            <a:r>
              <a:rPr lang="zh-CN" altLang="en-US" sz="1600" b="0">
                <a:ea typeface="宋体" panose="02010600030101010101" pitchFamily="2" charset="-122"/>
              </a:rPr>
              <a:t>的转向。</a:t>
            </a:r>
            <a:endParaRPr lang="zh-CN" altLang="en-US" sz="1600" b="0" baseline="-25000">
              <a:ea typeface="宋体" panose="02010600030101010101" pitchFamily="2" charset="-122"/>
            </a:endParaRPr>
          </a:p>
        </p:txBody>
      </p:sp>
      <p:pic>
        <p:nvPicPr>
          <p:cNvPr id="135172" name="图片 1" descr="搜狗截图20年04月08日1008_43"/>
          <p:cNvPicPr>
            <a:picLocks noChangeAspect="1"/>
          </p:cNvPicPr>
          <p:nvPr/>
        </p:nvPicPr>
        <p:blipFill>
          <a:blip r:embed="rId3">
            <a:lum contrast="12000"/>
          </a:blip>
          <a:srcRect t="18432" b="8216"/>
          <a:stretch>
            <a:fillRect/>
          </a:stretch>
        </p:blipFill>
        <p:spPr>
          <a:xfrm>
            <a:off x="1259840" y="2564765"/>
            <a:ext cx="6519545" cy="3068320"/>
          </a:xfrm>
          <a:prstGeom prst="rect">
            <a:avLst/>
          </a:prstGeom>
          <a:noFill/>
          <a:ln w="9525">
            <a:noFill/>
          </a:ln>
        </p:spPr>
      </p:pic>
      <p:sp>
        <p:nvSpPr>
          <p:cNvPr id="3" name="文本框 2"/>
          <p:cNvSpPr txBox="1"/>
          <p:nvPr/>
        </p:nvSpPr>
        <p:spPr>
          <a:xfrm>
            <a:off x="2411730" y="5661025"/>
            <a:ext cx="4765675" cy="306705"/>
          </a:xfrm>
          <a:prstGeom prst="rect">
            <a:avLst/>
          </a:prstGeom>
          <a:noFill/>
        </p:spPr>
        <p:txBody>
          <a:bodyPr wrap="square" rtlCol="0">
            <a:spAutoFit/>
          </a:bodyPr>
          <a:p>
            <a:r>
              <a:rPr lang="en-US" altLang="zh-CN" sz="1400" b="0"/>
              <a:t> </a:t>
            </a:r>
            <a:r>
              <a:rPr lang="zh-CN" altLang="en-US" sz="1400" b="0"/>
              <a:t>图</a:t>
            </a:r>
            <a:r>
              <a:rPr lang="en-US" altLang="zh-CN" sz="1400" b="0"/>
              <a:t>1 </a:t>
            </a:r>
            <a:r>
              <a:rPr lang="zh-CN" altLang="en-US" sz="1400" b="0"/>
              <a:t>齿轮系</a:t>
            </a:r>
            <a:r>
              <a:rPr lang="en-US" altLang="zh-CN" sz="1400" b="0"/>
              <a:t>                        </a:t>
            </a:r>
            <a:r>
              <a:rPr lang="zh-CN" altLang="en-US" sz="1400" b="0"/>
              <a:t>图</a:t>
            </a:r>
            <a:r>
              <a:rPr lang="en-US" altLang="zh-CN" sz="1400" b="0"/>
              <a:t>2 </a:t>
            </a:r>
            <a:r>
              <a:rPr lang="zh-CN" altLang="en-US" sz="1400" b="0"/>
              <a:t>机构示意图</a:t>
            </a:r>
            <a:endParaRPr lang="zh-CN" altLang="en-US" sz="14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517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10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089150" y="280035"/>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pic>
        <p:nvPicPr>
          <p:cNvPr id="136195" name="图片 1" descr="搜狗截图20年04月08日1009_45"/>
          <p:cNvPicPr>
            <a:picLocks noChangeAspect="1"/>
          </p:cNvPicPr>
          <p:nvPr/>
        </p:nvPicPr>
        <p:blipFill>
          <a:blip r:embed="rId3">
            <a:lum contrast="12000"/>
          </a:blip>
          <a:stretch>
            <a:fillRect/>
          </a:stretch>
        </p:blipFill>
        <p:spPr>
          <a:xfrm>
            <a:off x="1055370" y="1196975"/>
            <a:ext cx="6936740" cy="4111625"/>
          </a:xfrm>
          <a:prstGeom prst="rect">
            <a:avLst/>
          </a:prstGeom>
          <a:noFill/>
          <a:ln w="9525">
            <a:noFill/>
          </a:ln>
        </p:spPr>
      </p:pic>
      <p:sp>
        <p:nvSpPr>
          <p:cNvPr id="3" name="文本框 2"/>
          <p:cNvSpPr txBox="1"/>
          <p:nvPr/>
        </p:nvSpPr>
        <p:spPr>
          <a:xfrm>
            <a:off x="1158240" y="5553075"/>
            <a:ext cx="7298055" cy="368300"/>
          </a:xfrm>
          <a:prstGeom prst="rect">
            <a:avLst/>
          </a:prstGeom>
          <a:noFill/>
        </p:spPr>
        <p:txBody>
          <a:bodyPr wrap="square" rtlCol="0">
            <a:spAutoFit/>
          </a:bodyPr>
          <a:p>
            <a:r>
              <a:rPr lang="zh-CN" altLang="en-US" sz="1800" b="0"/>
              <a:t>齿轮</a:t>
            </a:r>
            <a:r>
              <a:rPr lang="en-US" altLang="zh-CN" sz="1800" b="0"/>
              <a:t>5</a:t>
            </a:r>
            <a:r>
              <a:rPr lang="zh-CN" altLang="en-US" sz="1800" b="0"/>
              <a:t>的转向如图，采用箭头法：头对头、尾对尾</a:t>
            </a:r>
            <a:r>
              <a:rPr lang="en-US" altLang="zh-CN" sz="1800" b="0"/>
              <a:t>(</a:t>
            </a:r>
            <a:r>
              <a:rPr lang="zh-CN" altLang="en-US" sz="1800" b="0"/>
              <a:t>齿轮</a:t>
            </a:r>
            <a:r>
              <a:rPr lang="en-US" altLang="zh-CN" sz="1800" b="0"/>
              <a:t>4</a:t>
            </a:r>
            <a:r>
              <a:rPr lang="zh-CN" altLang="en-US" sz="1800" b="0"/>
              <a:t>为惰轮</a:t>
            </a:r>
            <a:r>
              <a:rPr lang="en-US" altLang="zh-CN" sz="1800" b="0"/>
              <a:t>)</a:t>
            </a:r>
            <a:endParaRPr lang="en-US" altLang="zh-CN" sz="18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619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089150" y="28067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pic>
        <p:nvPicPr>
          <p:cNvPr id="3" name="图片 2"/>
          <p:cNvPicPr>
            <a:picLocks noChangeAspect="1"/>
          </p:cNvPicPr>
          <p:nvPr/>
        </p:nvPicPr>
        <p:blipFill>
          <a:blip r:embed="rId3"/>
          <a:stretch>
            <a:fillRect/>
          </a:stretch>
        </p:blipFill>
        <p:spPr>
          <a:xfrm>
            <a:off x="1115695" y="1628775"/>
            <a:ext cx="6935470" cy="3105150"/>
          </a:xfrm>
          <a:prstGeom prst="rect">
            <a:avLst/>
          </a:prstGeom>
        </p:spPr>
      </p:pic>
      <p:sp>
        <p:nvSpPr>
          <p:cNvPr id="107" name="文本框 106"/>
          <p:cNvSpPr txBox="1"/>
          <p:nvPr/>
        </p:nvSpPr>
        <p:spPr>
          <a:xfrm>
            <a:off x="1835785" y="5229225"/>
            <a:ext cx="6141720" cy="521970"/>
          </a:xfrm>
          <a:prstGeom prst="rect">
            <a:avLst/>
          </a:prstGeom>
          <a:noFill/>
          <a:ln w="9525">
            <a:noFill/>
          </a:ln>
        </p:spPr>
        <p:txBody>
          <a:bodyPr wrap="square">
            <a:spAutoFit/>
          </a:bodyPr>
          <a:p>
            <a:r>
              <a:rPr lang="zh-CN" sz="1400" b="0">
                <a:ea typeface="宋体" panose="02010600030101010101" pitchFamily="2" charset="-122"/>
              </a:rPr>
              <a:t>转向由</a:t>
            </a:r>
            <a:r>
              <a:rPr lang="en-US" sz="1400" b="0">
                <a:latin typeface="宋体" panose="02010600030101010101" pitchFamily="2" charset="-122"/>
                <a:ea typeface="宋体" panose="02010600030101010101" pitchFamily="2" charset="-122"/>
              </a:rPr>
              <a:t>(-1)</a:t>
            </a:r>
            <a:r>
              <a:rPr lang="en-US" sz="1400" b="0" baseline="30000">
                <a:latin typeface="宋体" panose="02010600030101010101" pitchFamily="2" charset="-122"/>
                <a:ea typeface="宋体" panose="02010600030101010101" pitchFamily="2" charset="-122"/>
              </a:rPr>
              <a:t>m</a:t>
            </a:r>
            <a:r>
              <a:rPr lang="zh-CN" sz="1400" b="0">
                <a:ea typeface="宋体" panose="02010600030101010101" pitchFamily="2" charset="-122"/>
              </a:rPr>
              <a:t>决定,正值表示首末两轮转向相同,负值则表示转向相反，题目中的=3，故首轮与末轮转向相反。</a:t>
            </a:r>
            <a:endParaRPr lang="zh-CN" sz="1400" b="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089150" y="29464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sp>
        <p:nvSpPr>
          <p:cNvPr id="107" name="文本框 106"/>
          <p:cNvSpPr txBox="1"/>
          <p:nvPr/>
        </p:nvSpPr>
        <p:spPr>
          <a:xfrm>
            <a:off x="1115695" y="1310957"/>
            <a:ext cx="5080000" cy="1506855"/>
          </a:xfrm>
          <a:prstGeom prst="rect">
            <a:avLst/>
          </a:prstGeom>
          <a:noFill/>
          <a:ln w="9525">
            <a:noFill/>
          </a:ln>
        </p:spPr>
        <p:txBody>
          <a:bodyPr>
            <a:spAutoFit/>
          </a:bodyPr>
          <a:p>
            <a:r>
              <a:rPr lang="zh-CN">
                <a:ea typeface="宋体" panose="02010600030101010101" pitchFamily="2" charset="-122"/>
              </a:rPr>
              <a:t>四、减速器的应用、类型、结构及标准</a:t>
            </a:r>
            <a:endParaRPr lang="en-US" sz="1100" b="0">
              <a:latin typeface="宋体" panose="02010600030101010101" pitchFamily="2" charset="-122"/>
              <a:ea typeface="宋体" panose="02010600030101010101" pitchFamily="2" charset="-122"/>
            </a:endParaRPr>
          </a:p>
          <a:p>
            <a:r>
              <a:rPr lang="en-US" sz="1800" b="0">
                <a:latin typeface="宋体" panose="02010600030101010101" pitchFamily="2" charset="-122"/>
                <a:ea typeface="宋体" panose="02010600030101010101" pitchFamily="2" charset="-122"/>
              </a:rPr>
              <a:t>1</a:t>
            </a:r>
            <a:r>
              <a:rPr lang="zh-CN" sz="1800" b="0">
                <a:ea typeface="宋体" panose="02010600030101010101" pitchFamily="2" charset="-122"/>
              </a:rPr>
              <a:t>、减速器的应用及类型</a:t>
            </a:r>
            <a:endParaRPr lang="zh-CN" sz="1800" b="0">
              <a:ea typeface="宋体" panose="02010600030101010101" pitchFamily="2" charset="-122"/>
            </a:endParaRPr>
          </a:p>
          <a:p>
            <a:r>
              <a:rPr lang="zh-CN" altLang="en-US" sz="1800" b="0">
                <a:ea typeface="宋体" panose="02010600030101010101" pitchFamily="2" charset="-122"/>
              </a:rPr>
              <a:t>按传动类型可分为</a:t>
            </a:r>
            <a:endParaRPr lang="zh-CN" altLang="en-US" sz="1800" b="0">
              <a:ea typeface="宋体" panose="02010600030101010101" pitchFamily="2" charset="-122"/>
            </a:endParaRPr>
          </a:p>
          <a:p>
            <a:r>
              <a:rPr lang="en-US" altLang="zh-CN" sz="1800" b="0">
                <a:ea typeface="宋体" panose="02010600030101010101" pitchFamily="2" charset="-122"/>
              </a:rPr>
              <a:t>(1)</a:t>
            </a:r>
            <a:r>
              <a:rPr lang="zh-CN" altLang="en-US" sz="1800" b="0">
                <a:ea typeface="宋体" panose="02010600030101010101" pitchFamily="2" charset="-122"/>
                <a:sym typeface="+mn-ea"/>
              </a:rPr>
              <a:t>圆柱齿轮减速器</a:t>
            </a:r>
            <a:endParaRPr lang="zh-CN" altLang="en-US" sz="1800" b="0">
              <a:ea typeface="宋体" panose="02010600030101010101" pitchFamily="2" charset="-122"/>
              <a:sym typeface="+mn-ea"/>
            </a:endParaRPr>
          </a:p>
          <a:p>
            <a:endParaRPr lang="en-US" altLang="zh-CN" sz="1800" b="0">
              <a:ea typeface="宋体" panose="02010600030101010101" pitchFamily="2" charset="-122"/>
            </a:endParaRPr>
          </a:p>
        </p:txBody>
      </p:sp>
      <p:sp>
        <p:nvSpPr>
          <p:cNvPr id="9" name="object 9"/>
          <p:cNvSpPr/>
          <p:nvPr/>
        </p:nvSpPr>
        <p:spPr>
          <a:xfrm>
            <a:off x="1476375" y="3080385"/>
            <a:ext cx="2555875" cy="2030095"/>
          </a:xfrm>
          <a:prstGeom prst="rect">
            <a:avLst/>
          </a:prstGeom>
          <a:blipFill>
            <a:blip r:embed="rId3" cstate="print"/>
            <a:stretch>
              <a:fillRect/>
            </a:stretch>
          </a:blipFill>
        </p:spPr>
        <p:txBody>
          <a:bodyPr wrap="square" lIns="0" tIns="0" rIns="0" bIns="0" rtlCol="0"/>
          <a:p/>
        </p:txBody>
      </p:sp>
      <p:sp>
        <p:nvSpPr>
          <p:cNvPr id="10" name="左大括号 9"/>
          <p:cNvSpPr/>
          <p:nvPr/>
        </p:nvSpPr>
        <p:spPr>
          <a:xfrm>
            <a:off x="4402455" y="2666365"/>
            <a:ext cx="215900" cy="302387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p>
            <a:pPr algn="ctr"/>
            <a:endParaRPr lang="zh-CN" altLang="en-US"/>
          </a:p>
        </p:txBody>
      </p:sp>
      <p:sp>
        <p:nvSpPr>
          <p:cNvPr id="12" name="object 4"/>
          <p:cNvSpPr/>
          <p:nvPr/>
        </p:nvSpPr>
        <p:spPr>
          <a:xfrm>
            <a:off x="5592445" y="3360420"/>
            <a:ext cx="1744980" cy="1283335"/>
          </a:xfrm>
          <a:prstGeom prst="rect">
            <a:avLst/>
          </a:prstGeom>
          <a:blipFill>
            <a:blip r:embed="rId4" cstate="print"/>
            <a:stretch>
              <a:fillRect/>
            </a:stretch>
          </a:blipFill>
        </p:spPr>
        <p:txBody>
          <a:bodyPr wrap="square" lIns="0" tIns="0" rIns="0" bIns="0" rtlCol="0"/>
          <a:p/>
        </p:txBody>
      </p:sp>
      <p:sp>
        <p:nvSpPr>
          <p:cNvPr id="13" name="object 2"/>
          <p:cNvSpPr/>
          <p:nvPr/>
        </p:nvSpPr>
        <p:spPr>
          <a:xfrm>
            <a:off x="5592445" y="4775835"/>
            <a:ext cx="1743710" cy="1125855"/>
          </a:xfrm>
          <a:prstGeom prst="rect">
            <a:avLst/>
          </a:prstGeom>
          <a:blipFill>
            <a:blip r:embed="rId5" cstate="print"/>
            <a:stretch>
              <a:fillRect/>
            </a:stretch>
          </a:blipFill>
        </p:spPr>
        <p:txBody>
          <a:bodyPr wrap="square" lIns="0" tIns="0" rIns="0" bIns="0" rtlCol="0"/>
          <a:p/>
        </p:txBody>
      </p:sp>
      <p:sp>
        <p:nvSpPr>
          <p:cNvPr id="14" name="文本框 13"/>
          <p:cNvSpPr txBox="1"/>
          <p:nvPr/>
        </p:nvSpPr>
        <p:spPr>
          <a:xfrm>
            <a:off x="4915535" y="2691130"/>
            <a:ext cx="428625" cy="659130"/>
          </a:xfrm>
          <a:prstGeom prst="rect">
            <a:avLst/>
          </a:prstGeom>
          <a:noFill/>
        </p:spPr>
        <p:txBody>
          <a:bodyPr vert="eaVert" wrap="square" rtlCol="0">
            <a:spAutoFit/>
          </a:bodyPr>
          <a:p>
            <a:r>
              <a:rPr lang="zh-CN" altLang="en-US" sz="1600" b="0"/>
              <a:t>单级</a:t>
            </a:r>
            <a:endParaRPr lang="zh-CN" altLang="en-US" sz="1600" b="0"/>
          </a:p>
        </p:txBody>
      </p:sp>
      <p:sp>
        <p:nvSpPr>
          <p:cNvPr id="15" name="文本框 14"/>
          <p:cNvSpPr txBox="1"/>
          <p:nvPr/>
        </p:nvSpPr>
        <p:spPr>
          <a:xfrm>
            <a:off x="4921885" y="4988560"/>
            <a:ext cx="428625" cy="659130"/>
          </a:xfrm>
          <a:prstGeom prst="rect">
            <a:avLst/>
          </a:prstGeom>
          <a:noFill/>
        </p:spPr>
        <p:txBody>
          <a:bodyPr vert="eaVert" wrap="square" rtlCol="0">
            <a:spAutoFit/>
          </a:bodyPr>
          <a:p>
            <a:r>
              <a:rPr lang="zh-CN" altLang="en-US" sz="1600" b="0"/>
              <a:t>多级</a:t>
            </a:r>
            <a:endParaRPr lang="zh-CN" altLang="en-US" sz="1600" b="0"/>
          </a:p>
        </p:txBody>
      </p:sp>
      <p:sp>
        <p:nvSpPr>
          <p:cNvPr id="16" name="文本框 15"/>
          <p:cNvSpPr txBox="1"/>
          <p:nvPr/>
        </p:nvSpPr>
        <p:spPr>
          <a:xfrm>
            <a:off x="4921885" y="3739515"/>
            <a:ext cx="428625" cy="659130"/>
          </a:xfrm>
          <a:prstGeom prst="rect">
            <a:avLst/>
          </a:prstGeom>
          <a:noFill/>
        </p:spPr>
        <p:txBody>
          <a:bodyPr vert="eaVert" wrap="square" rtlCol="0">
            <a:spAutoFit/>
          </a:bodyPr>
          <a:p>
            <a:r>
              <a:rPr lang="zh-CN" altLang="en-US" sz="1600" b="0"/>
              <a:t>两级</a:t>
            </a:r>
            <a:endParaRPr lang="zh-CN" altLang="en-US" sz="1600" b="0"/>
          </a:p>
        </p:txBody>
      </p:sp>
      <p:sp>
        <p:nvSpPr>
          <p:cNvPr id="17" name="文本框 16"/>
          <p:cNvSpPr txBox="1"/>
          <p:nvPr/>
        </p:nvSpPr>
        <p:spPr>
          <a:xfrm>
            <a:off x="1701165" y="5373370"/>
            <a:ext cx="1605280" cy="337185"/>
          </a:xfrm>
          <a:prstGeom prst="rect">
            <a:avLst/>
          </a:prstGeom>
          <a:noFill/>
        </p:spPr>
        <p:txBody>
          <a:bodyPr wrap="none" rtlCol="0" anchor="t">
            <a:spAutoFit/>
          </a:bodyPr>
          <a:p>
            <a:r>
              <a:rPr lang="zh-CN" altLang="en-US" sz="1600" b="0">
                <a:ea typeface="宋体" panose="02010600030101010101" pitchFamily="2" charset="-122"/>
                <a:sym typeface="+mn-ea"/>
              </a:rPr>
              <a:t>圆柱齿轮减速器</a:t>
            </a:r>
            <a:endParaRPr lang="zh-CN" altLang="en-US" sz="1600" b="0">
              <a:ea typeface="宋体" panose="02010600030101010101" pitchFamily="2" charset="-122"/>
              <a:sym typeface="+mn-ea"/>
            </a:endParaRPr>
          </a:p>
        </p:txBody>
      </p:sp>
      <p:pic>
        <p:nvPicPr>
          <p:cNvPr id="18" name="图片 17"/>
          <p:cNvPicPr/>
          <p:nvPr/>
        </p:nvPicPr>
        <p:blipFill>
          <a:blip r:embed="rId6"/>
          <a:stretch>
            <a:fillRect/>
          </a:stretch>
        </p:blipFill>
        <p:spPr>
          <a:xfrm>
            <a:off x="5595620" y="2038350"/>
            <a:ext cx="1725295" cy="118999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107" grpId="0"/>
      <p:bldP spid="9" grpId="0" animBg="1"/>
      <p:bldP spid="17" grpId="0"/>
      <p:bldP spid="10" grpId="0" animBg="1"/>
      <p:bldP spid="14" grpId="0"/>
      <p:bldP spid="16" grpId="0"/>
      <p:bldP spid="12" grpId="0" animBg="1"/>
      <p:bldP spid="15"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矩形 1"/>
          <p:cNvSpPr/>
          <p:nvPr/>
        </p:nvSpPr>
        <p:spPr>
          <a:xfrm>
            <a:off x="2089150" y="294640"/>
            <a:ext cx="5435600" cy="405130"/>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6-6 </a:t>
            </a:r>
            <a:r>
              <a:rPr lang="zh-CN" altLang="en-US" sz="2400">
                <a:solidFill>
                  <a:srgbClr val="FFFF00"/>
                </a:solidFill>
                <a:latin typeface="Arial" panose="020B0604020202020204" pitchFamily="34" charset="0"/>
                <a:ea typeface="黑体" panose="02010609060101010101" pitchFamily="2" charset="-122"/>
              </a:rPr>
              <a:t>齿轮系和减速器</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文本框 2"/>
          <p:cNvSpPr txBox="1"/>
          <p:nvPr/>
        </p:nvSpPr>
        <p:spPr>
          <a:xfrm>
            <a:off x="1403985" y="1196975"/>
            <a:ext cx="2800350" cy="1137285"/>
          </a:xfrm>
          <a:prstGeom prst="rect">
            <a:avLst/>
          </a:prstGeom>
          <a:noFill/>
        </p:spPr>
        <p:txBody>
          <a:bodyPr wrap="square" rtlCol="0" anchor="t">
            <a:spAutoFit/>
          </a:bodyPr>
          <a:p>
            <a:pPr algn="l"/>
            <a:r>
              <a:rPr lang="en-US" altLang="zh-CN" b="0">
                <a:ea typeface="宋体" panose="02010600030101010101" pitchFamily="2" charset="-122"/>
                <a:sym typeface="+mn-ea"/>
              </a:rPr>
              <a:t>(2)</a:t>
            </a:r>
            <a:r>
              <a:rPr lang="zh-CN" altLang="en-US" b="0">
                <a:ea typeface="宋体" panose="02010600030101010101" pitchFamily="2" charset="-122"/>
                <a:sym typeface="+mn-ea"/>
              </a:rPr>
              <a:t>蜗轮蜗杆减速器</a:t>
            </a:r>
            <a:endParaRPr lang="zh-CN" altLang="en-US" b="0">
              <a:ea typeface="宋体" panose="02010600030101010101" pitchFamily="2" charset="-122"/>
              <a:sym typeface="+mn-ea"/>
            </a:endParaRPr>
          </a:p>
          <a:p>
            <a:pPr algn="l"/>
            <a:r>
              <a:rPr lang="en-US" altLang="zh-CN" sz="1600" b="0">
                <a:ea typeface="宋体" panose="02010600030101010101" pitchFamily="2" charset="-122"/>
                <a:sym typeface="+mn-ea"/>
              </a:rPr>
              <a:t>    </a:t>
            </a:r>
            <a:r>
              <a:rPr lang="zh-CN" altLang="en-US" sz="1600" b="0">
                <a:ea typeface="宋体" panose="02010600030101010101" pitchFamily="2" charset="-122"/>
                <a:sym typeface="+mn-ea"/>
              </a:rPr>
              <a:t>蜗杆减速器用于输入轴和输出轴在空间正交(垂直交错)的场合。</a:t>
            </a:r>
            <a:endParaRPr lang="zh-CN" altLang="en-US" sz="1600" b="0">
              <a:ea typeface="宋体" panose="02010600030101010101" pitchFamily="2" charset="-122"/>
              <a:sym typeface="+mn-ea"/>
            </a:endParaRPr>
          </a:p>
        </p:txBody>
      </p:sp>
      <p:sp>
        <p:nvSpPr>
          <p:cNvPr id="5" name="object 3"/>
          <p:cNvSpPr/>
          <p:nvPr/>
        </p:nvSpPr>
        <p:spPr>
          <a:xfrm>
            <a:off x="5731510" y="3140710"/>
            <a:ext cx="1690370" cy="1322070"/>
          </a:xfrm>
          <a:prstGeom prst="rect">
            <a:avLst/>
          </a:prstGeom>
          <a:blipFill>
            <a:blip r:embed="rId3" cstate="print"/>
            <a:stretch>
              <a:fillRect/>
            </a:stretch>
          </a:blipFill>
        </p:spPr>
        <p:txBody>
          <a:bodyPr wrap="square" lIns="0" tIns="0" rIns="0" bIns="0" rtlCol="0"/>
          <a:p/>
        </p:txBody>
      </p:sp>
      <p:sp>
        <p:nvSpPr>
          <p:cNvPr id="6" name="object 6"/>
          <p:cNvSpPr/>
          <p:nvPr/>
        </p:nvSpPr>
        <p:spPr>
          <a:xfrm>
            <a:off x="5581015" y="1310640"/>
            <a:ext cx="1838960" cy="1661160"/>
          </a:xfrm>
          <a:prstGeom prst="rect">
            <a:avLst/>
          </a:prstGeom>
          <a:blipFill>
            <a:blip r:embed="rId4" cstate="print"/>
            <a:stretch>
              <a:fillRect/>
            </a:stretch>
          </a:blipFill>
        </p:spPr>
        <p:txBody>
          <a:bodyPr wrap="square" lIns="0" tIns="0" rIns="0" bIns="0" rtlCol="0"/>
          <a:p/>
        </p:txBody>
      </p:sp>
      <p:sp>
        <p:nvSpPr>
          <p:cNvPr id="9" name="object 9"/>
          <p:cNvSpPr/>
          <p:nvPr/>
        </p:nvSpPr>
        <p:spPr>
          <a:xfrm>
            <a:off x="5780405" y="4631690"/>
            <a:ext cx="1639570" cy="1240155"/>
          </a:xfrm>
          <a:prstGeom prst="rect">
            <a:avLst/>
          </a:prstGeom>
          <a:blipFill>
            <a:blip r:embed="rId5" cstate="print"/>
            <a:stretch>
              <a:fillRect/>
            </a:stretch>
          </a:blipFill>
        </p:spPr>
        <p:txBody>
          <a:bodyPr wrap="square" lIns="0" tIns="0" rIns="0" bIns="0" rtlCol="0"/>
          <a:p/>
        </p:txBody>
      </p:sp>
      <p:sp>
        <p:nvSpPr>
          <p:cNvPr id="7" name="文本框 6"/>
          <p:cNvSpPr txBox="1"/>
          <p:nvPr/>
        </p:nvSpPr>
        <p:spPr>
          <a:xfrm>
            <a:off x="4295140" y="5062855"/>
            <a:ext cx="1286510" cy="337185"/>
          </a:xfrm>
          <a:prstGeom prst="rect">
            <a:avLst/>
          </a:prstGeom>
          <a:noFill/>
        </p:spPr>
        <p:txBody>
          <a:bodyPr wrap="square" rtlCol="0">
            <a:spAutoFit/>
          </a:bodyPr>
          <a:p>
            <a:r>
              <a:rPr lang="zh-CN" altLang="en-US" sz="1600" b="0"/>
              <a:t>蜗杆侧置</a:t>
            </a:r>
            <a:endParaRPr lang="zh-CN" altLang="en-US" sz="1600" b="0"/>
          </a:p>
        </p:txBody>
      </p:sp>
      <p:sp>
        <p:nvSpPr>
          <p:cNvPr id="8" name="文本框 7"/>
          <p:cNvSpPr txBox="1"/>
          <p:nvPr/>
        </p:nvSpPr>
        <p:spPr>
          <a:xfrm>
            <a:off x="4295140" y="1917065"/>
            <a:ext cx="1286510" cy="337185"/>
          </a:xfrm>
          <a:prstGeom prst="rect">
            <a:avLst/>
          </a:prstGeom>
          <a:noFill/>
        </p:spPr>
        <p:txBody>
          <a:bodyPr wrap="square" rtlCol="0">
            <a:spAutoFit/>
          </a:bodyPr>
          <a:p>
            <a:r>
              <a:rPr lang="zh-CN" altLang="en-US" sz="1600" b="0"/>
              <a:t>蜗杆上置</a:t>
            </a:r>
            <a:endParaRPr lang="zh-CN" altLang="en-US" sz="1600" b="0"/>
          </a:p>
        </p:txBody>
      </p:sp>
      <p:sp>
        <p:nvSpPr>
          <p:cNvPr id="10" name="文本框 9"/>
          <p:cNvSpPr txBox="1"/>
          <p:nvPr/>
        </p:nvSpPr>
        <p:spPr>
          <a:xfrm>
            <a:off x="4295140" y="3525520"/>
            <a:ext cx="1286510" cy="337185"/>
          </a:xfrm>
          <a:prstGeom prst="rect">
            <a:avLst/>
          </a:prstGeom>
          <a:noFill/>
        </p:spPr>
        <p:txBody>
          <a:bodyPr wrap="square" rtlCol="0">
            <a:spAutoFit/>
          </a:bodyPr>
          <a:p>
            <a:r>
              <a:rPr lang="zh-CN" altLang="en-US" sz="1600" b="0"/>
              <a:t>蜗杆下置</a:t>
            </a:r>
            <a:endParaRPr lang="zh-CN" altLang="en-US" sz="1600" b="0"/>
          </a:p>
        </p:txBody>
      </p:sp>
      <p:sp>
        <p:nvSpPr>
          <p:cNvPr id="11" name="object 3"/>
          <p:cNvSpPr/>
          <p:nvPr/>
        </p:nvSpPr>
        <p:spPr>
          <a:xfrm>
            <a:off x="1187450" y="2780665"/>
            <a:ext cx="2758440" cy="1922145"/>
          </a:xfrm>
          <a:prstGeom prst="rect">
            <a:avLst/>
          </a:prstGeom>
          <a:blipFill>
            <a:blip r:embed="rId6" cstate="print"/>
            <a:stretch>
              <a:fillRect/>
            </a:stretch>
          </a:blipFill>
        </p:spPr>
        <p:txBody>
          <a:bodyPr wrap="square" lIns="0" tIns="0" rIns="0" bIns="0" rtlCol="0"/>
          <a:p/>
        </p:txBody>
      </p:sp>
      <p:sp>
        <p:nvSpPr>
          <p:cNvPr id="12" name="左大括号 11"/>
          <p:cNvSpPr/>
          <p:nvPr/>
        </p:nvSpPr>
        <p:spPr>
          <a:xfrm>
            <a:off x="4068445" y="1844675"/>
            <a:ext cx="226695" cy="3608705"/>
          </a:xfrm>
          <a:prstGeom prst="leftBrace">
            <a:avLst>
              <a:gd name="adj1" fmla="val 0"/>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3" grpId="0"/>
      <p:bldP spid="11" grpId="0" animBg="1"/>
      <p:bldP spid="12" grpId="0" animBg="1"/>
      <p:bldP spid="8" grpId="0"/>
      <p:bldP spid="6" grpId="0" animBg="1"/>
      <p:bldP spid="10" grpId="0"/>
      <p:bldP spid="5" grpId="0" animBg="1"/>
      <p:bldP spid="7" grpId="0"/>
      <p:bldP spid="9" grpId="0" animBg="1"/>
    </p:bldLst>
  </p:timing>
</p:sld>
</file>

<file path=ppt/tags/tag1.xml><?xml version="1.0" encoding="utf-8"?>
<p:tagLst xmlns:p="http://schemas.openxmlformats.org/presentationml/2006/main">
  <p:tag name="COMMONDATA" val="eyJoZGlkIjoiMjA5ODQyMDQxMTAxMTg5MjE1OWJjODBmMDk2OWY4ZmEifQ=="/>
  <p:tag name="KSO_WPP_MARK_KEY" val="2a3f2191-e5e0-4d35-b790-bcc93445d7d6"/>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1570</Words>
  <Application>WPS 演示</Application>
  <PresentationFormat>在屏幕上显示</PresentationFormat>
  <Paragraphs>131</Paragraphs>
  <Slides>13</Slides>
  <Notes>13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宋体</vt:lpstr>
      <vt:lpstr>Wingdings</vt:lpstr>
      <vt:lpstr>楷体_GB2312</vt:lpstr>
      <vt:lpstr>新宋体</vt:lpstr>
      <vt:lpstr>黑体</vt:lpstr>
      <vt:lpstr>Times New Roman</vt:lpstr>
      <vt:lpstr>微软雅黑</vt:lpstr>
      <vt:lpstr>Times New Roman</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胡君</dc:creator>
  <cp:lastModifiedBy>WPS_1606719979</cp:lastModifiedBy>
  <cp:revision>340</cp:revision>
  <dcterms:created xsi:type="dcterms:W3CDTF">2011-08-04T15:40:00Z</dcterms:created>
  <dcterms:modified xsi:type="dcterms:W3CDTF">2022-07-17T00:08:06Z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E12AFA64CE3F490D8B3001C758BDA158</vt:lpwstr>
  </property>
</Properties>
</file>