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26.jpg" ContentType="image/gif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90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74" r:id="rId12"/>
    <p:sldId id="278" r:id="rId13"/>
    <p:sldId id="279" r:id="rId14"/>
    <p:sldId id="291" r:id="rId15"/>
    <p:sldId id="280" r:id="rId16"/>
    <p:sldId id="273" r:id="rId17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60F66-FF53-48C9-A727-1F8BE6E71D87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16E3BF59-CE6C-47D3-B2F0-7E3555DC9287}">
      <dgm:prSet/>
      <dgm:spPr/>
      <dgm:t>
        <a:bodyPr/>
        <a:lstStyle/>
        <a:p>
          <a:pPr algn="ctr" rtl="0"/>
          <a:r>
            <a:rPr lang="zh-CN" dirty="0" smtClean="0"/>
            <a:t>棘轮机构的</a:t>
          </a:r>
          <a:r>
            <a:rPr lang="zh-CN" altLang="en-US" dirty="0" smtClean="0"/>
            <a:t>组成</a:t>
          </a:r>
          <a:endParaRPr lang="zh-CN" dirty="0"/>
        </a:p>
      </dgm:t>
    </dgm:pt>
    <dgm:pt modelId="{3E8DB77B-17F1-48A2-B1E6-3820D3B41E5E}" type="parTrans" cxnId="{717CD65E-4524-4B69-9BBF-AB3A3A6D08CD}">
      <dgm:prSet/>
      <dgm:spPr/>
      <dgm:t>
        <a:bodyPr/>
        <a:lstStyle/>
        <a:p>
          <a:endParaRPr lang="zh-CN" altLang="en-US"/>
        </a:p>
      </dgm:t>
    </dgm:pt>
    <dgm:pt modelId="{B2657C35-2696-4207-98BD-B8E796364342}" type="sibTrans" cxnId="{717CD65E-4524-4B69-9BBF-AB3A3A6D08CD}">
      <dgm:prSet/>
      <dgm:spPr/>
      <dgm:t>
        <a:bodyPr/>
        <a:lstStyle/>
        <a:p>
          <a:endParaRPr lang="zh-CN" altLang="en-US"/>
        </a:p>
      </dgm:t>
    </dgm:pt>
    <dgm:pt modelId="{C954165A-5389-4EDC-8426-6F03DCD8F104}">
      <dgm:prSet/>
      <dgm:spPr/>
      <dgm:t>
        <a:bodyPr/>
        <a:lstStyle/>
        <a:p>
          <a:pPr rtl="0"/>
          <a:r>
            <a:rPr lang="zh-CN" smtClean="0"/>
            <a:t>棘轮机构的类型及应用</a:t>
          </a:r>
          <a:endParaRPr lang="zh-CN"/>
        </a:p>
      </dgm:t>
    </dgm:pt>
    <dgm:pt modelId="{3054E7D0-435A-4391-B03D-68F6D79E9309}" type="parTrans" cxnId="{6372C61E-8581-4808-87A7-51C919C56AF0}">
      <dgm:prSet/>
      <dgm:spPr/>
      <dgm:t>
        <a:bodyPr/>
        <a:lstStyle/>
        <a:p>
          <a:endParaRPr lang="zh-CN" altLang="en-US"/>
        </a:p>
      </dgm:t>
    </dgm:pt>
    <dgm:pt modelId="{7B0FD480-AE1F-4EB2-B78A-03141FEEC0D8}" type="sibTrans" cxnId="{6372C61E-8581-4808-87A7-51C919C56AF0}">
      <dgm:prSet/>
      <dgm:spPr/>
      <dgm:t>
        <a:bodyPr/>
        <a:lstStyle/>
        <a:p>
          <a:endParaRPr lang="zh-CN" altLang="en-US"/>
        </a:p>
      </dgm:t>
    </dgm:pt>
    <dgm:pt modelId="{A2546D90-745A-4588-B1A2-A6261FF284DB}">
      <dgm:prSet/>
      <dgm:spPr/>
      <dgm:t>
        <a:bodyPr/>
        <a:lstStyle/>
        <a:p>
          <a:pPr algn="ctr" rtl="0"/>
          <a:r>
            <a:rPr lang="zh-CN" dirty="0" smtClean="0"/>
            <a:t>槽轮机构的</a:t>
          </a:r>
          <a:r>
            <a:rPr lang="zh-CN" altLang="en-US" dirty="0" smtClean="0"/>
            <a:t>组成</a:t>
          </a:r>
          <a:endParaRPr lang="zh-CN" dirty="0"/>
        </a:p>
      </dgm:t>
    </dgm:pt>
    <dgm:pt modelId="{5241AA1D-E1EB-4590-9720-609A6EBD1BCF}" type="parTrans" cxnId="{BCBCEBF7-A86B-4387-B5D3-01B5E02B6816}">
      <dgm:prSet/>
      <dgm:spPr/>
      <dgm:t>
        <a:bodyPr/>
        <a:lstStyle/>
        <a:p>
          <a:endParaRPr lang="zh-CN" altLang="en-US"/>
        </a:p>
      </dgm:t>
    </dgm:pt>
    <dgm:pt modelId="{FFF57D51-F4E6-4C72-B022-44BC774CDCAD}" type="sibTrans" cxnId="{BCBCEBF7-A86B-4387-B5D3-01B5E02B6816}">
      <dgm:prSet/>
      <dgm:spPr/>
      <dgm:t>
        <a:bodyPr/>
        <a:lstStyle/>
        <a:p>
          <a:endParaRPr lang="zh-CN" altLang="en-US"/>
        </a:p>
      </dgm:t>
    </dgm:pt>
    <dgm:pt modelId="{6D870CF6-297A-4A00-BDF8-FC81CDFEFF97}">
      <dgm:prSet/>
      <dgm:spPr/>
      <dgm:t>
        <a:bodyPr/>
        <a:lstStyle/>
        <a:p>
          <a:pPr rtl="0"/>
          <a:r>
            <a:rPr lang="zh-CN" dirty="0" smtClean="0"/>
            <a:t>槽轮机构的</a:t>
          </a:r>
          <a:r>
            <a:rPr lang="zh-CN" altLang="en-US" dirty="0" smtClean="0"/>
            <a:t>原理</a:t>
          </a:r>
          <a:r>
            <a:rPr lang="zh-CN" dirty="0" smtClean="0"/>
            <a:t>及应用</a:t>
          </a:r>
          <a:endParaRPr lang="zh-CN" dirty="0"/>
        </a:p>
      </dgm:t>
    </dgm:pt>
    <dgm:pt modelId="{355DF667-FF77-40F4-B23A-6ACDF0E65B52}" type="parTrans" cxnId="{9AEC1D5A-0416-4866-9386-613B15C55A96}">
      <dgm:prSet/>
      <dgm:spPr/>
      <dgm:t>
        <a:bodyPr/>
        <a:lstStyle/>
        <a:p>
          <a:endParaRPr lang="zh-CN" altLang="en-US"/>
        </a:p>
      </dgm:t>
    </dgm:pt>
    <dgm:pt modelId="{D3F29014-03EE-4263-8DB4-3CBCBDC6F8EF}" type="sibTrans" cxnId="{9AEC1D5A-0416-4866-9386-613B15C55A96}">
      <dgm:prSet/>
      <dgm:spPr/>
      <dgm:t>
        <a:bodyPr/>
        <a:lstStyle/>
        <a:p>
          <a:endParaRPr lang="zh-CN" altLang="en-US"/>
        </a:p>
      </dgm:t>
    </dgm:pt>
    <dgm:pt modelId="{D0043157-A2AD-4327-8CED-9DFFBBB1451D}" type="pres">
      <dgm:prSet presAssocID="{DBC60F66-FF53-48C9-A727-1F8BE6E71D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4203E0-08F9-4992-935C-F37B9C4F3343}" type="pres">
      <dgm:prSet presAssocID="{16E3BF59-CE6C-47D3-B2F0-7E3555DC92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579F62-3A58-4DAB-BC96-C1E581F4C241}" type="pres">
      <dgm:prSet presAssocID="{B2657C35-2696-4207-98BD-B8E796364342}" presName="spacer" presStyleCnt="0"/>
      <dgm:spPr/>
    </dgm:pt>
    <dgm:pt modelId="{236F659C-15C8-40D7-B112-5330AFA8F38E}" type="pres">
      <dgm:prSet presAssocID="{C954165A-5389-4EDC-8426-6F03DCD8F10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77C94A-EB07-4D12-9FBA-3BB96DB7575D}" type="pres">
      <dgm:prSet presAssocID="{7B0FD480-AE1F-4EB2-B78A-03141FEEC0D8}" presName="spacer" presStyleCnt="0"/>
      <dgm:spPr/>
    </dgm:pt>
    <dgm:pt modelId="{8BDB6CB3-6AFD-4B09-93FF-4614E32B961C}" type="pres">
      <dgm:prSet presAssocID="{A2546D90-745A-4588-B1A2-A6261FF284D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84CCE7-9EA4-4A03-BEB3-D4CC5985D2EC}" type="pres">
      <dgm:prSet presAssocID="{FFF57D51-F4E6-4C72-B022-44BC774CDCAD}" presName="spacer" presStyleCnt="0"/>
      <dgm:spPr/>
    </dgm:pt>
    <dgm:pt modelId="{74880C62-B1D3-4675-8D07-00D13CA86460}" type="pres">
      <dgm:prSet presAssocID="{6D870CF6-297A-4A00-BDF8-FC81CDFEFF9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17CD65E-4524-4B69-9BBF-AB3A3A6D08CD}" srcId="{DBC60F66-FF53-48C9-A727-1F8BE6E71D87}" destId="{16E3BF59-CE6C-47D3-B2F0-7E3555DC9287}" srcOrd="0" destOrd="0" parTransId="{3E8DB77B-17F1-48A2-B1E6-3820D3B41E5E}" sibTransId="{B2657C35-2696-4207-98BD-B8E796364342}"/>
    <dgm:cxn modelId="{6372C61E-8581-4808-87A7-51C919C56AF0}" srcId="{DBC60F66-FF53-48C9-A727-1F8BE6E71D87}" destId="{C954165A-5389-4EDC-8426-6F03DCD8F104}" srcOrd="1" destOrd="0" parTransId="{3054E7D0-435A-4391-B03D-68F6D79E9309}" sibTransId="{7B0FD480-AE1F-4EB2-B78A-03141FEEC0D8}"/>
    <dgm:cxn modelId="{0E2A3B17-869F-460E-A7E5-4C0A21501616}" type="presOf" srcId="{6D870CF6-297A-4A00-BDF8-FC81CDFEFF97}" destId="{74880C62-B1D3-4675-8D07-00D13CA86460}" srcOrd="0" destOrd="0" presId="urn:microsoft.com/office/officeart/2005/8/layout/vList2"/>
    <dgm:cxn modelId="{966C5702-0D47-47E2-91C8-E75C647D5036}" type="presOf" srcId="{DBC60F66-FF53-48C9-A727-1F8BE6E71D87}" destId="{D0043157-A2AD-4327-8CED-9DFFBBB1451D}" srcOrd="0" destOrd="0" presId="urn:microsoft.com/office/officeart/2005/8/layout/vList2"/>
    <dgm:cxn modelId="{0E1FF47F-D88B-4788-B6CE-FBEB754899EE}" type="presOf" srcId="{16E3BF59-CE6C-47D3-B2F0-7E3555DC9287}" destId="{454203E0-08F9-4992-935C-F37B9C4F3343}" srcOrd="0" destOrd="0" presId="urn:microsoft.com/office/officeart/2005/8/layout/vList2"/>
    <dgm:cxn modelId="{BCBCEBF7-A86B-4387-B5D3-01B5E02B6816}" srcId="{DBC60F66-FF53-48C9-A727-1F8BE6E71D87}" destId="{A2546D90-745A-4588-B1A2-A6261FF284DB}" srcOrd="2" destOrd="0" parTransId="{5241AA1D-E1EB-4590-9720-609A6EBD1BCF}" sibTransId="{FFF57D51-F4E6-4C72-B022-44BC774CDCAD}"/>
    <dgm:cxn modelId="{9AEC1D5A-0416-4866-9386-613B15C55A96}" srcId="{DBC60F66-FF53-48C9-A727-1F8BE6E71D87}" destId="{6D870CF6-297A-4A00-BDF8-FC81CDFEFF97}" srcOrd="3" destOrd="0" parTransId="{355DF667-FF77-40F4-B23A-6ACDF0E65B52}" sibTransId="{D3F29014-03EE-4263-8DB4-3CBCBDC6F8EF}"/>
    <dgm:cxn modelId="{C4134370-A5AE-4F75-B856-CA13FAFCDA9F}" type="presOf" srcId="{A2546D90-745A-4588-B1A2-A6261FF284DB}" destId="{8BDB6CB3-6AFD-4B09-93FF-4614E32B961C}" srcOrd="0" destOrd="0" presId="urn:microsoft.com/office/officeart/2005/8/layout/vList2"/>
    <dgm:cxn modelId="{790D1C3C-CAC3-4975-978A-C99915B69081}" type="presOf" srcId="{C954165A-5389-4EDC-8426-6F03DCD8F104}" destId="{236F659C-15C8-40D7-B112-5330AFA8F38E}" srcOrd="0" destOrd="0" presId="urn:microsoft.com/office/officeart/2005/8/layout/vList2"/>
    <dgm:cxn modelId="{0D489619-80CD-45E6-9D07-0E781AA0F4FD}" type="presParOf" srcId="{D0043157-A2AD-4327-8CED-9DFFBBB1451D}" destId="{454203E0-08F9-4992-935C-F37B9C4F3343}" srcOrd="0" destOrd="0" presId="urn:microsoft.com/office/officeart/2005/8/layout/vList2"/>
    <dgm:cxn modelId="{F82F4540-868B-4B06-81D0-BD1B5D6311FA}" type="presParOf" srcId="{D0043157-A2AD-4327-8CED-9DFFBBB1451D}" destId="{E3579F62-3A58-4DAB-BC96-C1E581F4C241}" srcOrd="1" destOrd="0" presId="urn:microsoft.com/office/officeart/2005/8/layout/vList2"/>
    <dgm:cxn modelId="{4B9D2EC7-1764-4FBE-AB31-22718004A28E}" type="presParOf" srcId="{D0043157-A2AD-4327-8CED-9DFFBBB1451D}" destId="{236F659C-15C8-40D7-B112-5330AFA8F38E}" srcOrd="2" destOrd="0" presId="urn:microsoft.com/office/officeart/2005/8/layout/vList2"/>
    <dgm:cxn modelId="{5E42F41B-43A2-49A2-BF4C-6E6CF4210DAB}" type="presParOf" srcId="{D0043157-A2AD-4327-8CED-9DFFBBB1451D}" destId="{F177C94A-EB07-4D12-9FBA-3BB96DB7575D}" srcOrd="3" destOrd="0" presId="urn:microsoft.com/office/officeart/2005/8/layout/vList2"/>
    <dgm:cxn modelId="{FE831341-7EB7-46E7-9166-5E20901CF327}" type="presParOf" srcId="{D0043157-A2AD-4327-8CED-9DFFBBB1451D}" destId="{8BDB6CB3-6AFD-4B09-93FF-4614E32B961C}" srcOrd="4" destOrd="0" presId="urn:microsoft.com/office/officeart/2005/8/layout/vList2"/>
    <dgm:cxn modelId="{1C04BD69-4E08-4599-B409-84EE93A403E0}" type="presParOf" srcId="{D0043157-A2AD-4327-8CED-9DFFBBB1451D}" destId="{6684CCE7-9EA4-4A03-BEB3-D4CC5985D2EC}" srcOrd="5" destOrd="0" presId="urn:microsoft.com/office/officeart/2005/8/layout/vList2"/>
    <dgm:cxn modelId="{E2BF0735-B69A-413C-8A42-04BDB9EE55C6}" type="presParOf" srcId="{D0043157-A2AD-4327-8CED-9DFFBBB1451D}" destId="{74880C62-B1D3-4675-8D07-00D13CA864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53ADC9-70DE-411C-9EA5-548E6CAD487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3A4F66-3DD5-450C-82C4-F79D3CD471F2}">
      <dgm:prSet/>
      <dgm:spPr/>
      <dgm:t>
        <a:bodyPr/>
        <a:lstStyle/>
        <a:p>
          <a:pPr rtl="0"/>
          <a:r>
            <a:rPr lang="zh-CN" smtClean="0"/>
            <a:t>完成习题集Ｐ</a:t>
          </a:r>
          <a:r>
            <a:rPr lang="zh-CN" baseline="-25000" smtClean="0"/>
            <a:t>７５－７６</a:t>
          </a:r>
          <a:endParaRPr lang="zh-CN"/>
        </a:p>
      </dgm:t>
    </dgm:pt>
    <dgm:pt modelId="{BC075FCF-E073-4057-A152-36090F78971E}" type="parTrans" cxnId="{D01871AF-28AE-4711-8959-332CBB93F119}">
      <dgm:prSet/>
      <dgm:spPr/>
      <dgm:t>
        <a:bodyPr/>
        <a:lstStyle/>
        <a:p>
          <a:endParaRPr lang="zh-CN" altLang="en-US"/>
        </a:p>
      </dgm:t>
    </dgm:pt>
    <dgm:pt modelId="{7172529B-441F-4E80-B3C1-FD3FDF136FB5}" type="sibTrans" cxnId="{D01871AF-28AE-4711-8959-332CBB93F119}">
      <dgm:prSet/>
      <dgm:spPr/>
      <dgm:t>
        <a:bodyPr/>
        <a:lstStyle/>
        <a:p>
          <a:endParaRPr lang="zh-CN" altLang="en-US"/>
        </a:p>
      </dgm:t>
    </dgm:pt>
    <dgm:pt modelId="{8303BBA0-03B7-478D-B0C9-DEA111D9D139}" type="pres">
      <dgm:prSet presAssocID="{0653ADC9-70DE-411C-9EA5-548E6CAD48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CD19BA-B86E-4E44-BEAD-A9579E0001EB}" type="pres">
      <dgm:prSet presAssocID="{8D3A4F66-3DD5-450C-82C4-F79D3CD471F2}" presName="parentText" presStyleLbl="node1" presStyleIdx="0" presStyleCnt="1" custScaleY="10487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01871AF-28AE-4711-8959-332CBB93F119}" srcId="{0653ADC9-70DE-411C-9EA5-548E6CAD4873}" destId="{8D3A4F66-3DD5-450C-82C4-F79D3CD471F2}" srcOrd="0" destOrd="0" parTransId="{BC075FCF-E073-4057-A152-36090F78971E}" sibTransId="{7172529B-441F-4E80-B3C1-FD3FDF136FB5}"/>
    <dgm:cxn modelId="{8A3DAEB3-C988-4BC3-A18E-777F26BEB6E7}" type="presOf" srcId="{0653ADC9-70DE-411C-9EA5-548E6CAD4873}" destId="{8303BBA0-03B7-478D-B0C9-DEA111D9D139}" srcOrd="0" destOrd="0" presId="urn:microsoft.com/office/officeart/2005/8/layout/vList2"/>
    <dgm:cxn modelId="{A8605C44-70F4-4186-8349-7D1740CEA527}" type="presOf" srcId="{8D3A4F66-3DD5-450C-82C4-F79D3CD471F2}" destId="{70CD19BA-B86E-4E44-BEAD-A9579E0001EB}" srcOrd="0" destOrd="0" presId="urn:microsoft.com/office/officeart/2005/8/layout/vList2"/>
    <dgm:cxn modelId="{B3B8FF76-E4AB-490E-8733-9ADD7D14B2BD}" type="presParOf" srcId="{8303BBA0-03B7-478D-B0C9-DEA111D9D139}" destId="{70CD19BA-B86E-4E44-BEAD-A9579E0001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203E0-08F9-4992-935C-F37B9C4F3343}">
      <dsp:nvSpPr>
        <dsp:cNvPr id="0" name=""/>
        <dsp:cNvSpPr/>
      </dsp:nvSpPr>
      <dsp:spPr>
        <a:xfrm>
          <a:off x="0" y="37499"/>
          <a:ext cx="4267200" cy="7546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000" kern="1200" dirty="0" smtClean="0"/>
            <a:t>棘轮机构的</a:t>
          </a:r>
          <a:r>
            <a:rPr lang="zh-CN" altLang="en-US" sz="3000" kern="1200" dirty="0" smtClean="0"/>
            <a:t>组成</a:t>
          </a:r>
          <a:endParaRPr lang="zh-CN" sz="3000" kern="1200" dirty="0"/>
        </a:p>
      </dsp:txBody>
      <dsp:txXfrm>
        <a:off x="36839" y="74338"/>
        <a:ext cx="4193522" cy="680971"/>
      </dsp:txXfrm>
    </dsp:sp>
    <dsp:sp modelId="{236F659C-15C8-40D7-B112-5330AFA8F38E}">
      <dsp:nvSpPr>
        <dsp:cNvPr id="0" name=""/>
        <dsp:cNvSpPr/>
      </dsp:nvSpPr>
      <dsp:spPr>
        <a:xfrm>
          <a:off x="0" y="878549"/>
          <a:ext cx="4267200" cy="754649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000" kern="1200" smtClean="0"/>
            <a:t>棘轮机构的类型及应用</a:t>
          </a:r>
          <a:endParaRPr lang="zh-CN" sz="3000" kern="1200"/>
        </a:p>
      </dsp:txBody>
      <dsp:txXfrm>
        <a:off x="36839" y="915388"/>
        <a:ext cx="4193522" cy="680971"/>
      </dsp:txXfrm>
    </dsp:sp>
    <dsp:sp modelId="{8BDB6CB3-6AFD-4B09-93FF-4614E32B961C}">
      <dsp:nvSpPr>
        <dsp:cNvPr id="0" name=""/>
        <dsp:cNvSpPr/>
      </dsp:nvSpPr>
      <dsp:spPr>
        <a:xfrm>
          <a:off x="0" y="1719599"/>
          <a:ext cx="4267200" cy="754649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000" kern="1200" dirty="0" smtClean="0"/>
            <a:t>槽轮机构的</a:t>
          </a:r>
          <a:r>
            <a:rPr lang="zh-CN" altLang="en-US" sz="3000" kern="1200" dirty="0" smtClean="0"/>
            <a:t>组成</a:t>
          </a:r>
          <a:endParaRPr lang="zh-CN" sz="3000" kern="1200" dirty="0"/>
        </a:p>
      </dsp:txBody>
      <dsp:txXfrm>
        <a:off x="36839" y="1756438"/>
        <a:ext cx="4193522" cy="680971"/>
      </dsp:txXfrm>
    </dsp:sp>
    <dsp:sp modelId="{74880C62-B1D3-4675-8D07-00D13CA86460}">
      <dsp:nvSpPr>
        <dsp:cNvPr id="0" name=""/>
        <dsp:cNvSpPr/>
      </dsp:nvSpPr>
      <dsp:spPr>
        <a:xfrm>
          <a:off x="0" y="2560649"/>
          <a:ext cx="4267200" cy="75464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000" kern="1200" dirty="0" smtClean="0"/>
            <a:t>槽轮机构的</a:t>
          </a:r>
          <a:r>
            <a:rPr lang="zh-CN" altLang="en-US" sz="3000" kern="1200" dirty="0" smtClean="0"/>
            <a:t>原理</a:t>
          </a:r>
          <a:r>
            <a:rPr lang="zh-CN" sz="3000" kern="1200" dirty="0" smtClean="0"/>
            <a:t>及应用</a:t>
          </a:r>
          <a:endParaRPr lang="zh-CN" sz="3000" kern="1200" dirty="0"/>
        </a:p>
      </dsp:txBody>
      <dsp:txXfrm>
        <a:off x="36839" y="2597488"/>
        <a:ext cx="4193522" cy="680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D19BA-B86E-4E44-BEAD-A9579E0001EB}">
      <dsp:nvSpPr>
        <dsp:cNvPr id="0" name=""/>
        <dsp:cNvSpPr/>
      </dsp:nvSpPr>
      <dsp:spPr>
        <a:xfrm>
          <a:off x="0" y="210933"/>
          <a:ext cx="4544140" cy="9233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500" kern="1200" smtClean="0"/>
            <a:t>完成习题集Ｐ</a:t>
          </a:r>
          <a:r>
            <a:rPr lang="zh-CN" sz="3500" kern="1200" baseline="-25000" smtClean="0"/>
            <a:t>７５－７６</a:t>
          </a:r>
          <a:endParaRPr lang="zh-CN" sz="3500" kern="1200"/>
        </a:p>
      </dsp:txBody>
      <dsp:txXfrm>
        <a:off x="45073" y="256006"/>
        <a:ext cx="4453994" cy="833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A73E9-32D1-4682-8C73-7D3AF3179D0A}" type="datetimeFigureOut">
              <a:rPr lang="zh-CN" altLang="en-US" smtClean="0"/>
              <a:t>2022-07-15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38C32-96D3-4E2E-AE6D-A15B2A30E8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9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47904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10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211155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11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451841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12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4165708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13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4159361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14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3159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15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444475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16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91227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2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61502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3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377858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4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60849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5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047687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6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92610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7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051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8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0660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9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5924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28927" y="1906523"/>
            <a:ext cx="1344295" cy="1346200"/>
          </a:xfrm>
          <a:custGeom>
            <a:avLst/>
            <a:gdLst/>
            <a:ahLst/>
            <a:cxnLst/>
            <a:rect l="l" t="t" r="r" b="b"/>
            <a:pathLst>
              <a:path w="1344295" h="1346200">
                <a:moveTo>
                  <a:pt x="0" y="0"/>
                </a:moveTo>
                <a:lnTo>
                  <a:pt x="1344168" y="0"/>
                </a:lnTo>
                <a:lnTo>
                  <a:pt x="1344168" y="1345691"/>
                </a:lnTo>
                <a:lnTo>
                  <a:pt x="0" y="1345691"/>
                </a:lnTo>
                <a:lnTo>
                  <a:pt x="0" y="0"/>
                </a:lnTo>
                <a:close/>
              </a:path>
            </a:pathLst>
          </a:custGeom>
          <a:solidFill>
            <a:srgbClr val="31B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051" y="79247"/>
            <a:ext cx="665988" cy="568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138499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01546-EB8C-42B3-B034-5ECED6CC13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83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24" y="1312570"/>
            <a:ext cx="463555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3709" y="1131684"/>
            <a:ext cx="10644581" cy="3743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gif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gi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gif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gi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75" name="矩形 287774"/>
          <p:cNvSpPr>
            <a:spLocks noChangeArrowheads="1"/>
          </p:cNvSpPr>
          <p:nvPr/>
        </p:nvSpPr>
        <p:spPr bwMode="auto">
          <a:xfrm>
            <a:off x="3432175" y="1844676"/>
            <a:ext cx="5976938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5-4 </a:t>
            </a:r>
            <a:r>
              <a:rPr lang="zh-CN" altLang="en-US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间歇运动机构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5-4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间歇运动机构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895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5-4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间歇运动机构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4" name="object 2"/>
          <p:cNvSpPr txBox="1"/>
          <p:nvPr/>
        </p:nvSpPr>
        <p:spPr>
          <a:xfrm>
            <a:off x="685800" y="1775585"/>
            <a:ext cx="30372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微软雅黑"/>
                <a:ea typeface="楷体_GB2312"/>
                <a:cs typeface="微软雅黑"/>
              </a:rPr>
              <a:t>（4）</a:t>
            </a:r>
            <a:r>
              <a:rPr spc="-85" dirty="0">
                <a:latin typeface="微软雅黑"/>
                <a:ea typeface="楷体_GB2312"/>
                <a:cs typeface="微软雅黑"/>
              </a:rPr>
              <a:t> </a:t>
            </a:r>
            <a:r>
              <a:rPr dirty="0">
                <a:latin typeface="微软雅黑"/>
                <a:ea typeface="楷体_GB2312"/>
                <a:cs typeface="微软雅黑"/>
              </a:rPr>
              <a:t>摩擦式棘轮机构</a:t>
            </a:r>
          </a:p>
        </p:txBody>
      </p:sp>
      <p:sp>
        <p:nvSpPr>
          <p:cNvPr id="15" name="object 3"/>
          <p:cNvSpPr/>
          <p:nvPr/>
        </p:nvSpPr>
        <p:spPr>
          <a:xfrm>
            <a:off x="3599027" y="2053703"/>
            <a:ext cx="4451604" cy="3345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7632192" y="4052315"/>
            <a:ext cx="431292" cy="521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矩形 21"/>
          <p:cNvSpPr/>
          <p:nvPr/>
        </p:nvSpPr>
        <p:spPr>
          <a:xfrm>
            <a:off x="381000" y="102293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</a:rPr>
              <a:t>一、棘轮机构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r>
              <a:rPr lang="en-US" altLang="zh-CN" b="1" kern="100" dirty="0" smtClean="0">
                <a:latin typeface="Times New Roman" panose="02020603050405020304" pitchFamily="18" charset="0"/>
              </a:rPr>
              <a:t>     </a:t>
            </a:r>
            <a:r>
              <a:rPr lang="en-US" altLang="zh-CN" b="1" dirty="0"/>
              <a:t>2</a:t>
            </a:r>
            <a:r>
              <a:rPr lang="zh-CN" altLang="zh-CN" b="1" dirty="0"/>
              <a:t>、类型及应用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094011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5-4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间歇运动机构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1286255" y="5583935"/>
            <a:ext cx="8938260" cy="52768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solidFill>
                  <a:srgbClr val="001F5F"/>
                </a:solidFill>
                <a:latin typeface="微软雅黑"/>
                <a:cs typeface="微软雅黑"/>
              </a:rPr>
              <a:t>特点：把主动轴的等速连续运动转变为从动轴周期性的间歇运动。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0" name="object 7"/>
          <p:cNvSpPr/>
          <p:nvPr/>
        </p:nvSpPr>
        <p:spPr>
          <a:xfrm>
            <a:off x="4041402" y="2348286"/>
            <a:ext cx="4011397" cy="2920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/>
          <p:cNvSpPr txBox="1"/>
          <p:nvPr/>
        </p:nvSpPr>
        <p:spPr>
          <a:xfrm>
            <a:off x="5239511" y="4879847"/>
            <a:ext cx="1697989" cy="379730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41910" rIns="0" bIns="0" rtlCol="0">
            <a:spAutoFit/>
          </a:bodyPr>
          <a:lstStyle/>
          <a:p>
            <a:pPr marL="373380">
              <a:lnSpc>
                <a:spcPct val="100000"/>
              </a:lnSpc>
              <a:spcBef>
                <a:spcPts val="330"/>
              </a:spcBef>
            </a:pPr>
            <a:r>
              <a:rPr sz="1850" spc="20" dirty="0">
                <a:solidFill>
                  <a:srgbClr val="FFFFFF"/>
                </a:solidFill>
                <a:latin typeface="微软雅黑"/>
                <a:cs typeface="微软雅黑"/>
              </a:rPr>
              <a:t>从动槽轮</a:t>
            </a:r>
            <a:endParaRPr sz="1850">
              <a:latin typeface="微软雅黑"/>
              <a:cs typeface="微软雅黑"/>
            </a:endParaRPr>
          </a:p>
        </p:txBody>
      </p:sp>
      <p:sp>
        <p:nvSpPr>
          <p:cNvPr id="22" name="object 9"/>
          <p:cNvSpPr/>
          <p:nvPr/>
        </p:nvSpPr>
        <p:spPr>
          <a:xfrm>
            <a:off x="5231447" y="4060862"/>
            <a:ext cx="401320" cy="775970"/>
          </a:xfrm>
          <a:custGeom>
            <a:avLst/>
            <a:gdLst/>
            <a:ahLst/>
            <a:cxnLst/>
            <a:rect l="l" t="t" r="r" b="b"/>
            <a:pathLst>
              <a:path w="401320" h="775970">
                <a:moveTo>
                  <a:pt x="384035" y="775652"/>
                </a:moveTo>
                <a:lnTo>
                  <a:pt x="0" y="8521"/>
                </a:lnTo>
                <a:lnTo>
                  <a:pt x="17030" y="0"/>
                </a:lnTo>
                <a:lnTo>
                  <a:pt x="401078" y="767118"/>
                </a:lnTo>
                <a:lnTo>
                  <a:pt x="384035" y="775652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0"/>
          <p:cNvSpPr/>
          <p:nvPr/>
        </p:nvSpPr>
        <p:spPr>
          <a:xfrm>
            <a:off x="7232701" y="1932571"/>
            <a:ext cx="878840" cy="1068705"/>
          </a:xfrm>
          <a:custGeom>
            <a:avLst/>
            <a:gdLst/>
            <a:ahLst/>
            <a:cxnLst/>
            <a:rect l="l" t="t" r="r" b="b"/>
            <a:pathLst>
              <a:path w="878840" h="1068705">
                <a:moveTo>
                  <a:pt x="14744" y="1068171"/>
                </a:moveTo>
                <a:lnTo>
                  <a:pt x="0" y="1056106"/>
                </a:lnTo>
                <a:lnTo>
                  <a:pt x="864095" y="0"/>
                </a:lnTo>
                <a:lnTo>
                  <a:pt x="878839" y="12065"/>
                </a:lnTo>
                <a:lnTo>
                  <a:pt x="14744" y="106817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1"/>
          <p:cNvSpPr txBox="1"/>
          <p:nvPr/>
        </p:nvSpPr>
        <p:spPr>
          <a:xfrm>
            <a:off x="7528559" y="1845564"/>
            <a:ext cx="1536700" cy="379730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42545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335"/>
              </a:spcBef>
            </a:pPr>
            <a:r>
              <a:rPr sz="1850" spc="20" dirty="0">
                <a:solidFill>
                  <a:srgbClr val="FFFFFF"/>
                </a:solidFill>
                <a:latin typeface="微软雅黑"/>
                <a:cs typeface="微软雅黑"/>
              </a:rPr>
              <a:t>主动拨盘</a:t>
            </a:r>
            <a:endParaRPr sz="1850">
              <a:latin typeface="微软雅黑"/>
              <a:cs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3400" y="102449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</a:rPr>
              <a:t>二、槽轮机构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</a:rPr>
              <a:t>   </a:t>
            </a:r>
            <a:r>
              <a:rPr lang="en-US" altLang="zh-CN" b="1" kern="100" dirty="0" smtClean="0">
                <a:latin typeface="+mn-ea"/>
              </a:rPr>
              <a:t>1</a:t>
            </a:r>
            <a:r>
              <a:rPr lang="zh-CN" altLang="zh-CN" b="1" kern="100" dirty="0">
                <a:latin typeface="+mn-ea"/>
              </a:rPr>
              <a:t>、槽轮机构的组成</a:t>
            </a:r>
            <a:endParaRPr lang="zh-CN" altLang="zh-CN" sz="1600" kern="1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9376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5-4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间歇运动机构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4" name="object 2"/>
          <p:cNvSpPr/>
          <p:nvPr/>
        </p:nvSpPr>
        <p:spPr>
          <a:xfrm>
            <a:off x="1091150" y="1383530"/>
            <a:ext cx="4837155" cy="377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 txBox="1"/>
          <p:nvPr/>
        </p:nvSpPr>
        <p:spPr>
          <a:xfrm>
            <a:off x="2133600" y="5071878"/>
            <a:ext cx="247078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latin typeface="微软雅黑"/>
                <a:cs typeface="微软雅黑"/>
              </a:rPr>
              <a:t>电影放映机卷片机</a:t>
            </a:r>
            <a:r>
              <a:rPr sz="2100" spc="35" dirty="0">
                <a:latin typeface="微软雅黑"/>
                <a:cs typeface="微软雅黑"/>
              </a:rPr>
              <a:t>构</a:t>
            </a:r>
            <a:endParaRPr sz="2100" dirty="0">
              <a:latin typeface="微软雅黑"/>
              <a:cs typeface="微软雅黑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5928305" y="1795332"/>
            <a:ext cx="4878324" cy="3734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/>
          <p:cNvSpPr/>
          <p:nvPr/>
        </p:nvSpPr>
        <p:spPr>
          <a:xfrm>
            <a:off x="3999450" y="1099225"/>
            <a:ext cx="6546424" cy="486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/>
          <p:cNvSpPr txBox="1"/>
          <p:nvPr/>
        </p:nvSpPr>
        <p:spPr>
          <a:xfrm>
            <a:off x="4111129" y="1135316"/>
            <a:ext cx="6547484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latin typeface="微软雅黑"/>
                <a:cs typeface="微软雅黑"/>
              </a:rPr>
              <a:t>一般应用在转速不高的某些特定的转位或分度装置中</a:t>
            </a:r>
            <a:r>
              <a:rPr sz="2100" spc="35" dirty="0">
                <a:latin typeface="微软雅黑"/>
                <a:cs typeface="微软雅黑"/>
              </a:rPr>
              <a:t>。</a:t>
            </a:r>
            <a:endParaRPr sz="2100" dirty="0">
              <a:latin typeface="微软雅黑"/>
              <a:cs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6974" y="106920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</a:rPr>
              <a:t>二、槽轮机构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</a:rPr>
              <a:t>   </a:t>
            </a:r>
            <a:r>
              <a:rPr lang="en-US" altLang="zh-CN" b="1" kern="100" dirty="0" smtClean="0">
                <a:latin typeface="+mn-ea"/>
              </a:rPr>
              <a:t>2</a:t>
            </a:r>
            <a:r>
              <a:rPr lang="zh-CN" altLang="zh-CN" b="1" kern="100" dirty="0" smtClean="0">
                <a:latin typeface="+mn-ea"/>
              </a:rPr>
              <a:t>、</a:t>
            </a:r>
            <a:r>
              <a:rPr lang="zh-CN" altLang="en-US" b="1" kern="100" dirty="0" smtClean="0">
                <a:latin typeface="+mn-ea"/>
              </a:rPr>
              <a:t>工作原理及应用</a:t>
            </a:r>
            <a:endParaRPr lang="zh-CN" altLang="zh-CN" sz="1600" kern="1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086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5-4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间歇运动机构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4" name="object 2"/>
          <p:cNvSpPr txBox="1"/>
          <p:nvPr/>
        </p:nvSpPr>
        <p:spPr>
          <a:xfrm>
            <a:off x="2035555" y="5029441"/>
            <a:ext cx="274256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latin typeface="微软雅黑"/>
                <a:ea typeface="楷体_GB2312"/>
                <a:cs typeface="微软雅黑"/>
              </a:rPr>
              <a:t>自动车床刀架转位机</a:t>
            </a:r>
            <a:r>
              <a:rPr sz="2100" spc="35" dirty="0">
                <a:latin typeface="微软雅黑"/>
                <a:ea typeface="楷体_GB2312"/>
                <a:cs typeface="微软雅黑"/>
              </a:rPr>
              <a:t>构</a:t>
            </a:r>
            <a:endParaRPr sz="2100"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1156716" y="2241804"/>
            <a:ext cx="5073396" cy="2721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6740652" y="2241804"/>
            <a:ext cx="4245863" cy="2721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 txBox="1"/>
          <p:nvPr/>
        </p:nvSpPr>
        <p:spPr>
          <a:xfrm>
            <a:off x="7548651" y="4991087"/>
            <a:ext cx="2630170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>
                <a:latin typeface="微软雅黑"/>
                <a:ea typeface="楷体_GB2312"/>
                <a:cs typeface="微软雅黑"/>
              </a:rPr>
              <a:t>8</a:t>
            </a:r>
            <a:r>
              <a:rPr spc="40" dirty="0">
                <a:latin typeface="微软雅黑"/>
                <a:ea typeface="楷体_GB2312"/>
                <a:cs typeface="微软雅黑"/>
              </a:rPr>
              <a:t>分度产品自动安装</a:t>
            </a:r>
            <a:r>
              <a:rPr spc="35" dirty="0">
                <a:latin typeface="微软雅黑"/>
                <a:ea typeface="楷体_GB2312"/>
                <a:cs typeface="微软雅黑"/>
              </a:rPr>
              <a:t>机</a:t>
            </a:r>
            <a:endParaRPr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6974" y="106920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</a:rPr>
              <a:t>二、槽轮机构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</a:rPr>
              <a:t>   </a:t>
            </a:r>
            <a:r>
              <a:rPr lang="en-US" altLang="zh-CN" b="1" kern="100" dirty="0" smtClean="0">
                <a:latin typeface="+mn-ea"/>
              </a:rPr>
              <a:t>2</a:t>
            </a:r>
            <a:r>
              <a:rPr lang="zh-CN" altLang="zh-CN" b="1" kern="100" dirty="0" smtClean="0">
                <a:latin typeface="+mn-ea"/>
              </a:rPr>
              <a:t>、</a:t>
            </a:r>
            <a:r>
              <a:rPr lang="zh-CN" altLang="en-US" b="1" kern="100" dirty="0" smtClean="0">
                <a:latin typeface="+mn-ea"/>
              </a:rPr>
              <a:t>工作原理及应用</a:t>
            </a:r>
            <a:endParaRPr lang="zh-CN" altLang="zh-CN" sz="1600" kern="1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4299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5-4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间歇运动机构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6973" y="1069204"/>
            <a:ext cx="688274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</a:rPr>
              <a:t>二、槽轮机构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r>
              <a:rPr lang="en-US" altLang="zh-CN" b="1" dirty="0" smtClean="0"/>
              <a:t>   3</a:t>
            </a:r>
            <a:r>
              <a:rPr lang="zh-CN" altLang="zh-CN" b="1" dirty="0"/>
              <a:t>、槽轮机构的常见形式</a:t>
            </a:r>
            <a:endParaRPr lang="zh-CN" altLang="zh-CN" dirty="0"/>
          </a:p>
          <a:p>
            <a:r>
              <a:rPr lang="en-US" altLang="zh-CN" dirty="0" smtClean="0"/>
              <a:t>  </a:t>
            </a:r>
            <a:r>
              <a:rPr lang="zh-CN" altLang="zh-CN" dirty="0" smtClean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）按圆柱销个数</a:t>
            </a:r>
            <a:r>
              <a:rPr lang="zh-CN" altLang="zh-CN" dirty="0" smtClean="0"/>
              <a:t>分</a:t>
            </a:r>
            <a:r>
              <a:rPr lang="en-US" altLang="zh-CN" dirty="0" smtClean="0"/>
              <a:t>     </a:t>
            </a:r>
            <a:r>
              <a:rPr lang="zh-CN" altLang="zh-CN" dirty="0" smtClean="0"/>
              <a:t>①</a:t>
            </a:r>
            <a:r>
              <a:rPr lang="zh-CN" altLang="zh-CN" dirty="0"/>
              <a:t>单圆柱销式</a:t>
            </a:r>
            <a:r>
              <a:rPr lang="en-US" altLang="zh-CN" dirty="0"/>
              <a:t>  </a:t>
            </a:r>
            <a:r>
              <a:rPr lang="zh-CN" altLang="zh-CN" dirty="0"/>
              <a:t>②多圆柱销式</a:t>
            </a:r>
          </a:p>
          <a:p>
            <a:r>
              <a:rPr lang="en-US" altLang="zh-CN" dirty="0" smtClean="0"/>
              <a:t>  </a:t>
            </a:r>
            <a:r>
              <a:rPr lang="zh-CN" altLang="zh-CN" dirty="0" smtClean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）按结构特点</a:t>
            </a:r>
            <a:r>
              <a:rPr lang="zh-CN" altLang="zh-CN" dirty="0" smtClean="0"/>
              <a:t>分</a:t>
            </a:r>
            <a:r>
              <a:rPr lang="en-US" altLang="zh-CN" dirty="0" smtClean="0"/>
              <a:t>         </a:t>
            </a:r>
            <a:r>
              <a:rPr lang="zh-CN" altLang="zh-CN" dirty="0" smtClean="0"/>
              <a:t>①</a:t>
            </a:r>
            <a:r>
              <a:rPr lang="zh-CN" altLang="zh-CN" dirty="0"/>
              <a:t>外啮合式</a:t>
            </a:r>
            <a:r>
              <a:rPr lang="en-US" altLang="zh-CN" dirty="0"/>
              <a:t>  </a:t>
            </a:r>
            <a:r>
              <a:rPr lang="en-US" altLang="zh-CN" dirty="0" smtClean="0"/>
              <a:t>     </a:t>
            </a:r>
            <a:r>
              <a:rPr lang="zh-CN" altLang="zh-CN" dirty="0" smtClean="0"/>
              <a:t>②</a:t>
            </a:r>
            <a:r>
              <a:rPr lang="zh-CN" altLang="zh-CN" dirty="0"/>
              <a:t>内啮合</a:t>
            </a:r>
            <a:r>
              <a:rPr lang="zh-CN" altLang="zh-CN" dirty="0" smtClean="0"/>
              <a:t>式</a:t>
            </a:r>
            <a:endParaRPr lang="zh-CN" altLang="zh-CN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00" y="2517911"/>
            <a:ext cx="3209443" cy="240708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89" y="2433303"/>
            <a:ext cx="2564568" cy="2261171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850595" y="4728145"/>
            <a:ext cx="15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 smtClean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单圆柱销式</a:t>
            </a:r>
            <a:r>
              <a:rPr lang="en-US" altLang="zh-CN" kern="100" dirty="0" smtClean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4172633" y="4777327"/>
            <a:ext cx="1703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zh-CN" altLang="zh-CN" kern="100" dirty="0" smtClean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多圆柱销式</a:t>
            </a:r>
            <a:endParaRPr lang="zh-CN" altLang="zh-CN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2282238"/>
            <a:ext cx="2489166" cy="2489166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9303995" y="4792071"/>
            <a:ext cx="1445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zh-CN" altLang="zh-CN" kern="100" dirty="0" smtClean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内啮合式</a:t>
            </a:r>
            <a:endParaRPr lang="zh-CN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606508"/>
            <a:ext cx="2628900" cy="165735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6400800" y="4740603"/>
            <a:ext cx="1336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zh-CN" altLang="en-US" kern="100" dirty="0" smtClean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外</a:t>
            </a:r>
            <a:r>
              <a:rPr lang="zh-CN" altLang="zh-CN" kern="100" dirty="0" smtClean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啮合式</a:t>
            </a:r>
            <a:endParaRPr lang="zh-CN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7900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2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5-4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间歇运动机构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5" name="object 3"/>
          <p:cNvSpPr txBox="1">
            <a:spLocks/>
          </p:cNvSpPr>
          <p:nvPr/>
        </p:nvSpPr>
        <p:spPr>
          <a:xfrm>
            <a:off x="1390078" y="2582772"/>
            <a:ext cx="1109980" cy="676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20"/>
              </a:spcBef>
            </a:pPr>
            <a:r>
              <a:rPr lang="zh-CN" altLang="en-US" sz="4250" kern="0" spc="20" smtClean="0"/>
              <a:t>总结</a:t>
            </a:r>
            <a:endParaRPr lang="zh-CN" altLang="en-US" sz="4250" kern="0"/>
          </a:p>
        </p:txBody>
      </p:sp>
      <p:sp>
        <p:nvSpPr>
          <p:cNvPr id="16" name="object 4"/>
          <p:cNvSpPr txBox="1"/>
          <p:nvPr/>
        </p:nvSpPr>
        <p:spPr>
          <a:xfrm>
            <a:off x="3730015" y="3133254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5"/>
          <p:cNvSpPr txBox="1"/>
          <p:nvPr/>
        </p:nvSpPr>
        <p:spPr>
          <a:xfrm rot="19320000">
            <a:off x="3767999" y="2179369"/>
            <a:ext cx="2454621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sz="2100" spc="5" dirty="0">
                <a:latin typeface="微软雅黑"/>
                <a:cs typeface="微软雅黑"/>
              </a:rPr>
              <a:t>棘轮</a:t>
            </a:r>
            <a:r>
              <a:rPr sz="3150" spc="7" baseline="1322" dirty="0">
                <a:latin typeface="微软雅黑"/>
                <a:cs typeface="微软雅黑"/>
              </a:rPr>
              <a:t>机构的</a:t>
            </a:r>
            <a:r>
              <a:rPr sz="3150" spc="7" baseline="2645" dirty="0">
                <a:latin typeface="微软雅黑"/>
                <a:cs typeface="微软雅黑"/>
              </a:rPr>
              <a:t>工作</a:t>
            </a:r>
            <a:r>
              <a:rPr sz="3150" spc="7" baseline="3968" dirty="0">
                <a:latin typeface="微软雅黑"/>
                <a:cs typeface="微软雅黑"/>
              </a:rPr>
              <a:t>原</a:t>
            </a:r>
            <a:r>
              <a:rPr sz="3150" spc="37" baseline="3968" dirty="0">
                <a:latin typeface="微软雅黑"/>
                <a:cs typeface="微软雅黑"/>
              </a:rPr>
              <a:t>理</a:t>
            </a:r>
            <a:endParaRPr sz="3150" baseline="3968">
              <a:latin typeface="微软雅黑"/>
              <a:cs typeface="微软雅黑"/>
            </a:endParaRPr>
          </a:p>
        </p:txBody>
      </p:sp>
      <p:sp>
        <p:nvSpPr>
          <p:cNvPr id="18" name="object 6"/>
          <p:cNvSpPr txBox="1"/>
          <p:nvPr/>
        </p:nvSpPr>
        <p:spPr>
          <a:xfrm>
            <a:off x="5178374" y="3133254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9" name="object 7"/>
          <p:cNvSpPr/>
          <p:nvPr/>
        </p:nvSpPr>
        <p:spPr>
          <a:xfrm>
            <a:off x="1136361" y="2124169"/>
            <a:ext cx="8517267" cy="1662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/>
          <p:cNvSpPr txBox="1"/>
          <p:nvPr/>
        </p:nvSpPr>
        <p:spPr>
          <a:xfrm rot="19320000">
            <a:off x="5189313" y="2109341"/>
            <a:ext cx="2724278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sz="2100" spc="5" dirty="0">
                <a:latin typeface="微软雅黑"/>
                <a:cs typeface="微软雅黑"/>
              </a:rPr>
              <a:t>棘轮</a:t>
            </a:r>
            <a:r>
              <a:rPr sz="3150" spc="7" baseline="1322" dirty="0">
                <a:latin typeface="微软雅黑"/>
                <a:cs typeface="微软雅黑"/>
              </a:rPr>
              <a:t>机构的</a:t>
            </a:r>
            <a:r>
              <a:rPr sz="3150" spc="7" baseline="2645" dirty="0">
                <a:latin typeface="微软雅黑"/>
                <a:cs typeface="微软雅黑"/>
              </a:rPr>
              <a:t>类型</a:t>
            </a:r>
            <a:r>
              <a:rPr sz="3150" spc="7" baseline="3968" dirty="0">
                <a:latin typeface="微软雅黑"/>
                <a:cs typeface="微软雅黑"/>
              </a:rPr>
              <a:t>及应</a:t>
            </a:r>
            <a:r>
              <a:rPr sz="3150" spc="37" baseline="3968" dirty="0">
                <a:latin typeface="微软雅黑"/>
                <a:cs typeface="微软雅黑"/>
              </a:rPr>
              <a:t>用</a:t>
            </a:r>
            <a:endParaRPr sz="3150" baseline="3968">
              <a:latin typeface="微软雅黑"/>
              <a:cs typeface="微软雅黑"/>
            </a:endParaRPr>
          </a:p>
        </p:txBody>
      </p:sp>
      <p:sp>
        <p:nvSpPr>
          <p:cNvPr id="21" name="object 9"/>
          <p:cNvSpPr txBox="1"/>
          <p:nvPr/>
        </p:nvSpPr>
        <p:spPr>
          <a:xfrm>
            <a:off x="6810552" y="3145547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22" name="object 10"/>
          <p:cNvSpPr txBox="1"/>
          <p:nvPr/>
        </p:nvSpPr>
        <p:spPr>
          <a:xfrm rot="19320000">
            <a:off x="6850149" y="2205886"/>
            <a:ext cx="2454621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sz="2100" spc="5" dirty="0">
                <a:latin typeface="微软雅黑"/>
                <a:cs typeface="微软雅黑"/>
              </a:rPr>
              <a:t>槽轮</a:t>
            </a:r>
            <a:r>
              <a:rPr sz="3150" spc="7" baseline="1322" dirty="0">
                <a:latin typeface="微软雅黑"/>
                <a:cs typeface="微软雅黑"/>
              </a:rPr>
              <a:t>机构的</a:t>
            </a:r>
            <a:r>
              <a:rPr sz="3150" spc="7" baseline="2645" dirty="0">
                <a:latin typeface="微软雅黑"/>
                <a:cs typeface="微软雅黑"/>
              </a:rPr>
              <a:t>工作</a:t>
            </a:r>
            <a:r>
              <a:rPr sz="3150" spc="7" baseline="3968" dirty="0">
                <a:latin typeface="微软雅黑"/>
                <a:cs typeface="微软雅黑"/>
              </a:rPr>
              <a:t>原</a:t>
            </a:r>
            <a:r>
              <a:rPr sz="3150" spc="37" baseline="3968" dirty="0">
                <a:latin typeface="微软雅黑"/>
                <a:cs typeface="微软雅黑"/>
              </a:rPr>
              <a:t>理</a:t>
            </a:r>
            <a:endParaRPr sz="3150" baseline="3968">
              <a:latin typeface="微软雅黑"/>
              <a:cs typeface="微软雅黑"/>
            </a:endParaRPr>
          </a:p>
        </p:txBody>
      </p:sp>
      <p:sp>
        <p:nvSpPr>
          <p:cNvPr id="23" name="object 11"/>
          <p:cNvSpPr txBox="1"/>
          <p:nvPr/>
        </p:nvSpPr>
        <p:spPr>
          <a:xfrm>
            <a:off x="8442731" y="3145547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4" name="object 12"/>
          <p:cNvSpPr txBox="1"/>
          <p:nvPr/>
        </p:nvSpPr>
        <p:spPr>
          <a:xfrm rot="19320000">
            <a:off x="8453670" y="2121647"/>
            <a:ext cx="2724278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sz="2100" spc="5" dirty="0">
                <a:latin typeface="微软雅黑"/>
                <a:cs typeface="微软雅黑"/>
              </a:rPr>
              <a:t>槽轮</a:t>
            </a:r>
            <a:r>
              <a:rPr sz="3150" spc="7" baseline="1322" dirty="0">
                <a:latin typeface="微软雅黑"/>
                <a:cs typeface="微软雅黑"/>
              </a:rPr>
              <a:t>机构的</a:t>
            </a:r>
            <a:r>
              <a:rPr sz="3150" spc="7" baseline="2645" dirty="0">
                <a:latin typeface="微软雅黑"/>
                <a:cs typeface="微软雅黑"/>
              </a:rPr>
              <a:t>特点</a:t>
            </a:r>
            <a:r>
              <a:rPr sz="3150" spc="7" baseline="3968" dirty="0">
                <a:latin typeface="微软雅黑"/>
                <a:cs typeface="微软雅黑"/>
              </a:rPr>
              <a:t>及应</a:t>
            </a:r>
            <a:r>
              <a:rPr sz="3150" spc="37" baseline="3968" dirty="0">
                <a:latin typeface="微软雅黑"/>
                <a:cs typeface="微软雅黑"/>
              </a:rPr>
              <a:t>用</a:t>
            </a:r>
            <a:endParaRPr sz="3150" baseline="3968">
              <a:latin typeface="微软雅黑"/>
              <a:cs typeface="微软雅黑"/>
            </a:endParaRPr>
          </a:p>
        </p:txBody>
      </p:sp>
      <p:sp>
        <p:nvSpPr>
          <p:cNvPr id="25" name="object 13"/>
          <p:cNvSpPr/>
          <p:nvPr/>
        </p:nvSpPr>
        <p:spPr>
          <a:xfrm>
            <a:off x="2061311" y="4000562"/>
            <a:ext cx="1884235" cy="17075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 txBox="1"/>
          <p:nvPr/>
        </p:nvSpPr>
        <p:spPr>
          <a:xfrm>
            <a:off x="2152751" y="4170246"/>
            <a:ext cx="1828164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00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393065" algn="l"/>
                <a:tab pos="3937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曲柄连续回转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，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摇杆带动棘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轮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做周期性停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歇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的单向运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动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7" name="object 15"/>
          <p:cNvSpPr/>
          <p:nvPr/>
        </p:nvSpPr>
        <p:spPr>
          <a:xfrm>
            <a:off x="6175082" y="4000562"/>
            <a:ext cx="1795792" cy="17829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/>
          <p:cNvSpPr txBox="1"/>
          <p:nvPr/>
        </p:nvSpPr>
        <p:spPr>
          <a:xfrm>
            <a:off x="6216281" y="4169028"/>
            <a:ext cx="16249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marR="5080" indent="-381000" algn="just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3937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主动轴的等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速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连续运动转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变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为从动轴周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期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性的间歇运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动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9" name="object 17"/>
          <p:cNvSpPr/>
          <p:nvPr/>
        </p:nvSpPr>
        <p:spPr>
          <a:xfrm>
            <a:off x="8153095" y="4015307"/>
            <a:ext cx="1764817" cy="17829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8"/>
          <p:cNvSpPr txBox="1"/>
          <p:nvPr/>
        </p:nvSpPr>
        <p:spPr>
          <a:xfrm>
            <a:off x="8191271" y="4147374"/>
            <a:ext cx="16249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00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393065" algn="l"/>
                <a:tab pos="3937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电影放映机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卷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片机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构</a:t>
            </a:r>
            <a:endParaRPr sz="1600">
              <a:latin typeface="微软雅黑"/>
              <a:cs typeface="微软雅黑"/>
            </a:endParaRPr>
          </a:p>
          <a:p>
            <a:pPr marL="393700" indent="-381000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393065" algn="l"/>
                <a:tab pos="3937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刀架转位机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构</a:t>
            </a:r>
            <a:endParaRPr sz="1600">
              <a:latin typeface="微软雅黑"/>
              <a:cs typeface="微软雅黑"/>
            </a:endParaRPr>
          </a:p>
          <a:p>
            <a:pPr marL="393700" indent="-381000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393065" algn="l"/>
                <a:tab pos="3937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分度机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构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1" name="object 19"/>
          <p:cNvSpPr/>
          <p:nvPr/>
        </p:nvSpPr>
        <p:spPr>
          <a:xfrm>
            <a:off x="4104297" y="4000562"/>
            <a:ext cx="1884222" cy="1707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0"/>
          <p:cNvSpPr txBox="1"/>
          <p:nvPr/>
        </p:nvSpPr>
        <p:spPr>
          <a:xfrm>
            <a:off x="4195736" y="4170246"/>
            <a:ext cx="1624965" cy="11226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60"/>
              </a:spcBef>
              <a:buFont typeface="Wingdings"/>
              <a:buChar char=""/>
              <a:tabLst>
                <a:tab pos="393065" algn="l"/>
                <a:tab pos="3937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按工作原理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分</a:t>
            </a:r>
            <a:endParaRPr sz="1600">
              <a:latin typeface="微软雅黑"/>
              <a:cs typeface="微软雅黑"/>
            </a:endParaRPr>
          </a:p>
          <a:p>
            <a:pPr marL="393700" indent="-381000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393065" algn="l"/>
                <a:tab pos="3937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按结构特点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分</a:t>
            </a:r>
            <a:endParaRPr sz="1600">
              <a:latin typeface="微软雅黑"/>
              <a:cs typeface="微软雅黑"/>
            </a:endParaRPr>
          </a:p>
          <a:p>
            <a:pPr marL="393700" indent="-381000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393065" algn="l"/>
                <a:tab pos="3937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常用棘轮机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构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3" name="object 9"/>
          <p:cNvSpPr txBox="1"/>
          <p:nvPr/>
        </p:nvSpPr>
        <p:spPr>
          <a:xfrm>
            <a:off x="3721817" y="3142243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100" b="1" spc="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34" name="object 9"/>
          <p:cNvSpPr txBox="1"/>
          <p:nvPr/>
        </p:nvSpPr>
        <p:spPr>
          <a:xfrm>
            <a:off x="5188686" y="3124524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100" b="1" spc="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6940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1524000" y="115889"/>
            <a:ext cx="9144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5-4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间歇运动机构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158789962"/>
              </p:ext>
            </p:extLst>
          </p:nvPr>
        </p:nvGraphicFramePr>
        <p:xfrm>
          <a:off x="3685460" y="2541004"/>
          <a:ext cx="4544140" cy="134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60807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75" name="矩形 287774"/>
          <p:cNvSpPr>
            <a:spLocks noChangeArrowheads="1"/>
          </p:cNvSpPr>
          <p:nvPr/>
        </p:nvSpPr>
        <p:spPr bwMode="auto">
          <a:xfrm>
            <a:off x="2514600" y="2009074"/>
            <a:ext cx="5976938" cy="17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latin typeface="黑体" panose="02010609060101010101" pitchFamily="49" charset="-122"/>
                <a:ea typeface="楷体_GB2312"/>
              </a:rPr>
              <a:t>    除了</a:t>
            </a:r>
            <a:r>
              <a:rPr lang="zh-CN" altLang="en-US" sz="1800" dirty="0">
                <a:latin typeface="黑体" panose="02010609060101010101" pitchFamily="49" charset="-122"/>
                <a:ea typeface="楷体_GB2312"/>
              </a:rPr>
              <a:t>凸轮机构和四杆机构外，还有几种机构可实现</a:t>
            </a:r>
            <a:r>
              <a:rPr lang="zh-CN" altLang="en-US" sz="1800" dirty="0" smtClean="0">
                <a:latin typeface="黑体" panose="02010609060101010101" pitchFamily="49" charset="-122"/>
                <a:ea typeface="楷体_GB2312"/>
              </a:rPr>
              <a:t>间</a:t>
            </a:r>
            <a:endParaRPr lang="en-US" altLang="zh-CN" sz="1800" dirty="0" smtClean="0">
              <a:latin typeface="黑体" panose="02010609060101010101" pitchFamily="49" charset="-122"/>
              <a:ea typeface="楷体_GB231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黑体" panose="02010609060101010101" pitchFamily="49" charset="-122"/>
              <a:ea typeface="楷体_GB231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latin typeface="黑体" panose="02010609060101010101" pitchFamily="49" charset="-122"/>
                <a:ea typeface="楷体_GB2312"/>
              </a:rPr>
              <a:t>歇</a:t>
            </a:r>
            <a:r>
              <a:rPr lang="zh-CN" altLang="en-US" sz="1800" dirty="0">
                <a:latin typeface="黑体" panose="02010609060101010101" pitchFamily="49" charset="-122"/>
                <a:ea typeface="楷体_GB2312"/>
              </a:rPr>
              <a:t>运动</a:t>
            </a:r>
            <a:r>
              <a:rPr lang="zh-CN" altLang="en-US" sz="1800" dirty="0" smtClean="0">
                <a:latin typeface="黑体" panose="02010609060101010101" pitchFamily="49" charset="-122"/>
                <a:ea typeface="楷体_GB2312"/>
              </a:rPr>
              <a:t>。在这第四节内容将讲解其他几种间歇运动机构</a:t>
            </a:r>
            <a:endParaRPr lang="zh-CN" altLang="en-US" sz="1800" dirty="0">
              <a:latin typeface="黑体" panose="02010609060101010101" pitchFamily="49" charset="-122"/>
              <a:ea typeface="楷体_GB231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5-4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间歇运动机构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90217" y="123735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ea typeface="楷体_GB2312"/>
              </a:rPr>
              <a:t>引入</a:t>
            </a:r>
            <a:endParaRPr lang="zh-CN" altLang="en-US" sz="2400" dirty="0"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551824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5-4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间歇运动机构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1224448582"/>
              </p:ext>
            </p:extLst>
          </p:nvPr>
        </p:nvGraphicFramePr>
        <p:xfrm>
          <a:off x="4343400" y="1752600"/>
          <a:ext cx="4267200" cy="335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9263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5-4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间歇运动机构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4" name="object 2"/>
          <p:cNvSpPr/>
          <p:nvPr/>
        </p:nvSpPr>
        <p:spPr>
          <a:xfrm>
            <a:off x="3312300" y="1123952"/>
            <a:ext cx="4267200" cy="4853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/>
          <p:nvPr/>
        </p:nvSpPr>
        <p:spPr>
          <a:xfrm>
            <a:off x="2281021" y="3432698"/>
            <a:ext cx="1426536" cy="818064"/>
          </a:xfrm>
          <a:custGeom>
            <a:avLst/>
            <a:gdLst/>
            <a:ahLst/>
            <a:cxnLst/>
            <a:rect l="l" t="t" r="r" b="b"/>
            <a:pathLst>
              <a:path w="1637029" h="873125">
                <a:moveTo>
                  <a:pt x="1632178" y="872515"/>
                </a:moveTo>
                <a:lnTo>
                  <a:pt x="0" y="8420"/>
                </a:lnTo>
                <a:lnTo>
                  <a:pt x="4457" y="0"/>
                </a:lnTo>
                <a:lnTo>
                  <a:pt x="1636636" y="864095"/>
                </a:lnTo>
                <a:lnTo>
                  <a:pt x="1632178" y="872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 txBox="1"/>
          <p:nvPr/>
        </p:nvSpPr>
        <p:spPr>
          <a:xfrm>
            <a:off x="1810733" y="3245631"/>
            <a:ext cx="5533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宋体"/>
                <a:cs typeface="宋体"/>
              </a:rPr>
              <a:t>棘轮</a:t>
            </a:r>
          </a:p>
        </p:txBody>
      </p:sp>
      <p:sp>
        <p:nvSpPr>
          <p:cNvPr id="17" name="object 5"/>
          <p:cNvSpPr/>
          <p:nvPr/>
        </p:nvSpPr>
        <p:spPr>
          <a:xfrm>
            <a:off x="6439524" y="2905211"/>
            <a:ext cx="1156501" cy="194550"/>
          </a:xfrm>
          <a:custGeom>
            <a:avLst/>
            <a:gdLst/>
            <a:ahLst/>
            <a:cxnLst/>
            <a:rect l="l" t="t" r="r" b="b"/>
            <a:pathLst>
              <a:path w="1327150" h="207644">
                <a:moveTo>
                  <a:pt x="1325219" y="207632"/>
                </a:moveTo>
                <a:lnTo>
                  <a:pt x="0" y="9423"/>
                </a:lnTo>
                <a:lnTo>
                  <a:pt x="1409" y="0"/>
                </a:lnTo>
                <a:lnTo>
                  <a:pt x="1326629" y="198208"/>
                </a:lnTo>
                <a:lnTo>
                  <a:pt x="1325219" y="207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/>
          <p:cNvSpPr txBox="1"/>
          <p:nvPr/>
        </p:nvSpPr>
        <p:spPr>
          <a:xfrm>
            <a:off x="7604288" y="2922126"/>
            <a:ext cx="5533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宋体"/>
                <a:cs typeface="宋体"/>
              </a:rPr>
              <a:t>机架</a:t>
            </a:r>
          </a:p>
        </p:txBody>
      </p:sp>
      <p:sp>
        <p:nvSpPr>
          <p:cNvPr id="19" name="object 7"/>
          <p:cNvSpPr/>
          <p:nvPr/>
        </p:nvSpPr>
        <p:spPr>
          <a:xfrm>
            <a:off x="3512287" y="2526350"/>
            <a:ext cx="927968" cy="491434"/>
          </a:xfrm>
          <a:custGeom>
            <a:avLst/>
            <a:gdLst/>
            <a:ahLst/>
            <a:cxnLst/>
            <a:rect l="l" t="t" r="r" b="b"/>
            <a:pathLst>
              <a:path w="1064895" h="524510">
                <a:moveTo>
                  <a:pt x="1060335" y="523913"/>
                </a:moveTo>
                <a:lnTo>
                  <a:pt x="0" y="8559"/>
                </a:lnTo>
                <a:lnTo>
                  <a:pt x="4165" y="0"/>
                </a:lnTo>
                <a:lnTo>
                  <a:pt x="1064501" y="515340"/>
                </a:lnTo>
                <a:lnTo>
                  <a:pt x="1060335" y="523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/>
          <p:cNvSpPr txBox="1"/>
          <p:nvPr/>
        </p:nvSpPr>
        <p:spPr>
          <a:xfrm>
            <a:off x="3019100" y="2363454"/>
            <a:ext cx="5533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宋体"/>
                <a:cs typeface="宋体"/>
              </a:rPr>
              <a:t>棘爪</a:t>
            </a:r>
          </a:p>
        </p:txBody>
      </p:sp>
      <p:sp>
        <p:nvSpPr>
          <p:cNvPr id="21" name="object 9"/>
          <p:cNvSpPr/>
          <p:nvPr/>
        </p:nvSpPr>
        <p:spPr>
          <a:xfrm>
            <a:off x="4571021" y="5213988"/>
            <a:ext cx="519595" cy="677060"/>
          </a:xfrm>
          <a:custGeom>
            <a:avLst/>
            <a:gdLst/>
            <a:ahLst/>
            <a:cxnLst/>
            <a:rect l="l" t="t" r="r" b="b"/>
            <a:pathLst>
              <a:path w="596264" h="722629">
                <a:moveTo>
                  <a:pt x="7365" y="722223"/>
                </a:moveTo>
                <a:lnTo>
                  <a:pt x="0" y="716178"/>
                </a:lnTo>
                <a:lnTo>
                  <a:pt x="588873" y="0"/>
                </a:lnTo>
                <a:lnTo>
                  <a:pt x="596226" y="6045"/>
                </a:lnTo>
                <a:lnTo>
                  <a:pt x="7365" y="722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/>
          <p:cNvSpPr txBox="1"/>
          <p:nvPr/>
        </p:nvSpPr>
        <p:spPr>
          <a:xfrm>
            <a:off x="3613879" y="5683142"/>
            <a:ext cx="108456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宋体"/>
                <a:cs typeface="宋体"/>
              </a:rPr>
              <a:t>止回棘爪</a:t>
            </a:r>
          </a:p>
        </p:txBody>
      </p:sp>
      <p:sp>
        <p:nvSpPr>
          <p:cNvPr id="23" name="object 11"/>
          <p:cNvSpPr/>
          <p:nvPr/>
        </p:nvSpPr>
        <p:spPr>
          <a:xfrm>
            <a:off x="5255604" y="4871501"/>
            <a:ext cx="488608" cy="401596"/>
          </a:xfrm>
          <a:custGeom>
            <a:avLst/>
            <a:gdLst/>
            <a:ahLst/>
            <a:cxnLst/>
            <a:rect l="l" t="t" r="r" b="b"/>
            <a:pathLst>
              <a:path w="560704" h="428625">
                <a:moveTo>
                  <a:pt x="5765" y="428447"/>
                </a:moveTo>
                <a:lnTo>
                  <a:pt x="0" y="420852"/>
                </a:lnTo>
                <a:lnTo>
                  <a:pt x="554786" y="0"/>
                </a:lnTo>
                <a:lnTo>
                  <a:pt x="560539" y="7594"/>
                </a:lnTo>
                <a:lnTo>
                  <a:pt x="5765" y="428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2"/>
          <p:cNvSpPr txBox="1"/>
          <p:nvPr/>
        </p:nvSpPr>
        <p:spPr>
          <a:xfrm>
            <a:off x="5795987" y="4563869"/>
            <a:ext cx="5533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宋体"/>
                <a:cs typeface="宋体"/>
              </a:rPr>
              <a:t>弹簧</a:t>
            </a:r>
          </a:p>
        </p:txBody>
      </p:sp>
      <p:sp>
        <p:nvSpPr>
          <p:cNvPr id="25" name="object 13"/>
          <p:cNvSpPr/>
          <p:nvPr/>
        </p:nvSpPr>
        <p:spPr>
          <a:xfrm>
            <a:off x="6630882" y="2157800"/>
            <a:ext cx="1362901" cy="284984"/>
          </a:xfrm>
          <a:custGeom>
            <a:avLst/>
            <a:gdLst/>
            <a:ahLst/>
            <a:cxnLst/>
            <a:rect l="l" t="t" r="r" b="b"/>
            <a:pathLst>
              <a:path w="1564004" h="304164">
                <a:moveTo>
                  <a:pt x="1765" y="303593"/>
                </a:moveTo>
                <a:lnTo>
                  <a:pt x="0" y="294233"/>
                </a:lnTo>
                <a:lnTo>
                  <a:pt x="1561655" y="0"/>
                </a:lnTo>
                <a:lnTo>
                  <a:pt x="1563420" y="9359"/>
                </a:lnTo>
                <a:lnTo>
                  <a:pt x="1765" y="3035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 txBox="1"/>
          <p:nvPr/>
        </p:nvSpPr>
        <p:spPr>
          <a:xfrm>
            <a:off x="7998355" y="1941702"/>
            <a:ext cx="6934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宋体"/>
                <a:ea typeface="楷体_GB2312"/>
                <a:cs typeface="宋体"/>
              </a:rPr>
              <a:t>曲柄</a:t>
            </a:r>
          </a:p>
        </p:txBody>
      </p:sp>
      <p:sp>
        <p:nvSpPr>
          <p:cNvPr id="27" name="object 15"/>
          <p:cNvSpPr/>
          <p:nvPr/>
        </p:nvSpPr>
        <p:spPr>
          <a:xfrm>
            <a:off x="4039806" y="1907733"/>
            <a:ext cx="631925" cy="404570"/>
          </a:xfrm>
          <a:custGeom>
            <a:avLst/>
            <a:gdLst/>
            <a:ahLst/>
            <a:cxnLst/>
            <a:rect l="l" t="t" r="r" b="b"/>
            <a:pathLst>
              <a:path w="725170" h="431800">
                <a:moveTo>
                  <a:pt x="719861" y="431571"/>
                </a:moveTo>
                <a:lnTo>
                  <a:pt x="0" y="8204"/>
                </a:lnTo>
                <a:lnTo>
                  <a:pt x="4825" y="0"/>
                </a:lnTo>
                <a:lnTo>
                  <a:pt x="724687" y="423354"/>
                </a:lnTo>
                <a:lnTo>
                  <a:pt x="719861" y="431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7"/>
          <p:cNvSpPr txBox="1"/>
          <p:nvPr/>
        </p:nvSpPr>
        <p:spPr>
          <a:xfrm>
            <a:off x="6781800" y="4151900"/>
            <a:ext cx="3399776" cy="859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2800"/>
              </a:lnSpc>
              <a:spcBef>
                <a:spcPts val="90"/>
              </a:spcBef>
            </a:pPr>
            <a:r>
              <a:rPr lang="en-US" spc="40" dirty="0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      </a:t>
            </a:r>
            <a:r>
              <a:rPr spc="40" dirty="0" err="1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当曲柄连续回转时</a:t>
            </a:r>
            <a:r>
              <a:rPr lang="en-US" spc="40" dirty="0" err="1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,</a:t>
            </a:r>
            <a:r>
              <a:rPr spc="40" dirty="0" err="1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摇杆带动棘</a:t>
            </a:r>
            <a:r>
              <a:rPr spc="20" dirty="0" err="1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轮</a:t>
            </a:r>
            <a:r>
              <a:rPr spc="40" dirty="0" err="1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做周期性停歇的单向运动</a:t>
            </a:r>
            <a:r>
              <a:rPr spc="35" dirty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。</a:t>
            </a:r>
            <a:endParaRPr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69917" y="1713097"/>
            <a:ext cx="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40"/>
              </a:spcBef>
            </a:pPr>
            <a:r>
              <a:rPr lang="zh-CN" altLang="en-US" dirty="0">
                <a:latin typeface="宋体"/>
                <a:cs typeface="宋体"/>
              </a:rPr>
              <a:t>摇杆</a:t>
            </a:r>
          </a:p>
        </p:txBody>
      </p:sp>
      <p:sp>
        <p:nvSpPr>
          <p:cNvPr id="4" name="矩形 3"/>
          <p:cNvSpPr/>
          <p:nvPr/>
        </p:nvSpPr>
        <p:spPr>
          <a:xfrm>
            <a:off x="421917" y="104247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</a:rPr>
              <a:t>一、棘轮机构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</a:rPr>
              <a:t>     1</a:t>
            </a:r>
            <a:r>
              <a:rPr lang="zh-CN" altLang="zh-CN" b="1" kern="100" dirty="0">
                <a:latin typeface="Times New Roman" panose="02020603050405020304" pitchFamily="18" charset="0"/>
              </a:rPr>
              <a:t>、棘轮机构的组成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12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5-4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间歇运动机构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4" name="object 2"/>
          <p:cNvSpPr/>
          <p:nvPr/>
        </p:nvSpPr>
        <p:spPr>
          <a:xfrm>
            <a:off x="2895695" y="2129027"/>
            <a:ext cx="3215544" cy="3619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 txBox="1"/>
          <p:nvPr/>
        </p:nvSpPr>
        <p:spPr>
          <a:xfrm>
            <a:off x="3161347" y="5766222"/>
            <a:ext cx="84010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solidFill>
                  <a:srgbClr val="2B156D"/>
                </a:solidFill>
                <a:latin typeface="微软雅黑"/>
                <a:cs typeface="微软雅黑"/>
              </a:rPr>
              <a:t>棘齿</a:t>
            </a:r>
            <a:r>
              <a:rPr sz="2100" spc="35" dirty="0">
                <a:solidFill>
                  <a:srgbClr val="2B156D"/>
                </a:solidFill>
                <a:latin typeface="微软雅黑"/>
                <a:cs typeface="微软雅黑"/>
              </a:rPr>
              <a:t>式</a:t>
            </a:r>
            <a:endParaRPr sz="2100" dirty="0">
              <a:latin typeface="微软雅黑"/>
              <a:cs typeface="微软雅黑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5711952" y="2301239"/>
            <a:ext cx="4366259" cy="3275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 txBox="1"/>
          <p:nvPr/>
        </p:nvSpPr>
        <p:spPr>
          <a:xfrm>
            <a:off x="7664012" y="5771616"/>
            <a:ext cx="84010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solidFill>
                  <a:srgbClr val="2B156D"/>
                </a:solidFill>
                <a:latin typeface="微软雅黑"/>
                <a:cs typeface="微软雅黑"/>
              </a:rPr>
              <a:t>摩擦</a:t>
            </a:r>
            <a:r>
              <a:rPr sz="2100" spc="35" dirty="0">
                <a:solidFill>
                  <a:srgbClr val="2B156D"/>
                </a:solidFill>
                <a:latin typeface="微软雅黑"/>
                <a:cs typeface="微软雅黑"/>
              </a:rPr>
              <a:t>式</a:t>
            </a:r>
            <a:endParaRPr sz="2100" dirty="0">
              <a:latin typeface="微软雅黑"/>
              <a:cs typeface="微软雅黑"/>
            </a:endParaRPr>
          </a:p>
        </p:txBody>
      </p:sp>
      <p:sp>
        <p:nvSpPr>
          <p:cNvPr id="22" name="object 10"/>
          <p:cNvSpPr/>
          <p:nvPr/>
        </p:nvSpPr>
        <p:spPr>
          <a:xfrm>
            <a:off x="1652155" y="1930360"/>
            <a:ext cx="8603615" cy="3751579"/>
          </a:xfrm>
          <a:custGeom>
            <a:avLst/>
            <a:gdLst/>
            <a:ahLst/>
            <a:cxnLst/>
            <a:rect l="l" t="t" r="r" b="b"/>
            <a:pathLst>
              <a:path w="8603615" h="3751579">
                <a:moveTo>
                  <a:pt x="8590749" y="3751237"/>
                </a:moveTo>
                <a:lnTo>
                  <a:pt x="12700" y="3751237"/>
                </a:lnTo>
                <a:lnTo>
                  <a:pt x="10223" y="3750995"/>
                </a:lnTo>
                <a:lnTo>
                  <a:pt x="0" y="3738537"/>
                </a:lnTo>
                <a:lnTo>
                  <a:pt x="0" y="12700"/>
                </a:lnTo>
                <a:lnTo>
                  <a:pt x="12700" y="0"/>
                </a:lnTo>
                <a:lnTo>
                  <a:pt x="8590749" y="0"/>
                </a:lnTo>
                <a:lnTo>
                  <a:pt x="8603449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3725837"/>
                </a:lnTo>
                <a:lnTo>
                  <a:pt x="12700" y="3725837"/>
                </a:lnTo>
                <a:lnTo>
                  <a:pt x="25400" y="3738537"/>
                </a:lnTo>
                <a:lnTo>
                  <a:pt x="8603449" y="3738537"/>
                </a:lnTo>
                <a:lnTo>
                  <a:pt x="8603208" y="3741013"/>
                </a:lnTo>
                <a:lnTo>
                  <a:pt x="8593226" y="3750995"/>
                </a:lnTo>
                <a:lnTo>
                  <a:pt x="8590749" y="3751237"/>
                </a:lnTo>
                <a:close/>
              </a:path>
              <a:path w="8603615" h="3751579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8603615" h="3751579">
                <a:moveTo>
                  <a:pt x="8578049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8578049" y="12700"/>
                </a:lnTo>
                <a:lnTo>
                  <a:pt x="8578049" y="25400"/>
                </a:lnTo>
                <a:close/>
              </a:path>
              <a:path w="8603615" h="3751579">
                <a:moveTo>
                  <a:pt x="8578049" y="3738537"/>
                </a:moveTo>
                <a:lnTo>
                  <a:pt x="8578049" y="12700"/>
                </a:lnTo>
                <a:lnTo>
                  <a:pt x="8590749" y="25400"/>
                </a:lnTo>
                <a:lnTo>
                  <a:pt x="8603449" y="25400"/>
                </a:lnTo>
                <a:lnTo>
                  <a:pt x="8603449" y="3725837"/>
                </a:lnTo>
                <a:lnTo>
                  <a:pt x="8590749" y="3725837"/>
                </a:lnTo>
                <a:lnTo>
                  <a:pt x="8578049" y="3738537"/>
                </a:lnTo>
                <a:close/>
              </a:path>
              <a:path w="8603615" h="3751579">
                <a:moveTo>
                  <a:pt x="8603449" y="25400"/>
                </a:moveTo>
                <a:lnTo>
                  <a:pt x="8590749" y="25400"/>
                </a:lnTo>
                <a:lnTo>
                  <a:pt x="8578049" y="12700"/>
                </a:lnTo>
                <a:lnTo>
                  <a:pt x="8603449" y="12700"/>
                </a:lnTo>
                <a:lnTo>
                  <a:pt x="8603449" y="25400"/>
                </a:lnTo>
                <a:close/>
              </a:path>
              <a:path w="8603615" h="3751579">
                <a:moveTo>
                  <a:pt x="25400" y="3738537"/>
                </a:moveTo>
                <a:lnTo>
                  <a:pt x="12700" y="3725837"/>
                </a:lnTo>
                <a:lnTo>
                  <a:pt x="25400" y="3725837"/>
                </a:lnTo>
                <a:lnTo>
                  <a:pt x="25400" y="3738537"/>
                </a:lnTo>
                <a:close/>
              </a:path>
              <a:path w="8603615" h="3751579">
                <a:moveTo>
                  <a:pt x="8578049" y="3738537"/>
                </a:moveTo>
                <a:lnTo>
                  <a:pt x="25400" y="3738537"/>
                </a:lnTo>
                <a:lnTo>
                  <a:pt x="25400" y="3725837"/>
                </a:lnTo>
                <a:lnTo>
                  <a:pt x="8578049" y="3725837"/>
                </a:lnTo>
                <a:lnTo>
                  <a:pt x="8578049" y="3738537"/>
                </a:lnTo>
                <a:close/>
              </a:path>
              <a:path w="8603615" h="3751579">
                <a:moveTo>
                  <a:pt x="8603449" y="3738537"/>
                </a:moveTo>
                <a:lnTo>
                  <a:pt x="8578049" y="3738537"/>
                </a:lnTo>
                <a:lnTo>
                  <a:pt x="8590749" y="3725837"/>
                </a:lnTo>
                <a:lnTo>
                  <a:pt x="8603449" y="3725837"/>
                </a:lnTo>
                <a:lnTo>
                  <a:pt x="8603449" y="373853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/>
          <p:nvPr/>
        </p:nvSpPr>
        <p:spPr>
          <a:xfrm>
            <a:off x="5953963" y="2075611"/>
            <a:ext cx="0" cy="3726179"/>
          </a:xfrm>
          <a:custGeom>
            <a:avLst/>
            <a:gdLst/>
            <a:ahLst/>
            <a:cxnLst/>
            <a:rect l="l" t="t" r="r" b="b"/>
            <a:pathLst>
              <a:path h="3726179">
                <a:moveTo>
                  <a:pt x="0" y="0"/>
                </a:moveTo>
                <a:lnTo>
                  <a:pt x="0" y="3725837"/>
                </a:lnTo>
              </a:path>
            </a:pathLst>
          </a:custGeom>
          <a:ln w="285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2"/>
          <p:cNvSpPr txBox="1"/>
          <p:nvPr/>
        </p:nvSpPr>
        <p:spPr>
          <a:xfrm>
            <a:off x="4343400" y="1435608"/>
            <a:ext cx="2971799" cy="321883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4445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350"/>
              </a:spcBef>
            </a:pPr>
            <a:r>
              <a:rPr lang="zh-CN" altLang="en-US" spc="40" dirty="0" smtClean="0">
                <a:latin typeface="+mn-ea"/>
                <a:cs typeface="微软雅黑"/>
              </a:rPr>
              <a:t>（</a:t>
            </a:r>
            <a:r>
              <a:rPr lang="en-US" altLang="zh-CN" spc="40" dirty="0" smtClean="0">
                <a:latin typeface="+mn-ea"/>
                <a:cs typeface="微软雅黑"/>
              </a:rPr>
              <a:t>1</a:t>
            </a:r>
            <a:r>
              <a:rPr lang="zh-CN" altLang="en-US" spc="40" dirty="0" smtClean="0">
                <a:latin typeface="+mn-ea"/>
                <a:cs typeface="微软雅黑"/>
              </a:rPr>
              <a:t>）</a:t>
            </a:r>
            <a:r>
              <a:rPr spc="40" dirty="0" err="1" smtClean="0">
                <a:latin typeface="+mn-ea"/>
                <a:cs typeface="微软雅黑"/>
              </a:rPr>
              <a:t>按工作原理分</a:t>
            </a:r>
            <a:r>
              <a:rPr spc="35" dirty="0" err="1" smtClean="0">
                <a:latin typeface="+mn-ea"/>
                <a:cs typeface="微软雅黑"/>
              </a:rPr>
              <a:t>类</a:t>
            </a:r>
            <a:endParaRPr dirty="0">
              <a:latin typeface="+mn-ea"/>
              <a:cs typeface="微软雅黑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3399" y="99800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</a:rPr>
              <a:t>一、棘轮机构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r>
              <a:rPr lang="en-US" altLang="zh-CN" b="1" kern="100" dirty="0" smtClean="0">
                <a:latin typeface="Times New Roman" panose="02020603050405020304" pitchFamily="18" charset="0"/>
              </a:rPr>
              <a:t>     </a:t>
            </a:r>
            <a:r>
              <a:rPr lang="en-US" altLang="zh-CN" b="1" dirty="0"/>
              <a:t>2</a:t>
            </a:r>
            <a:r>
              <a:rPr lang="zh-CN" altLang="zh-CN" b="1" dirty="0"/>
              <a:t>、类型及应用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58084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5-4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间歇运动机构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4" name="object 2"/>
          <p:cNvSpPr txBox="1"/>
          <p:nvPr/>
        </p:nvSpPr>
        <p:spPr>
          <a:xfrm>
            <a:off x="3224593" y="5334000"/>
            <a:ext cx="84010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solidFill>
                  <a:srgbClr val="2B156D"/>
                </a:solidFill>
                <a:latin typeface="微软雅黑"/>
                <a:cs typeface="微软雅黑"/>
              </a:rPr>
              <a:t>外接</a:t>
            </a:r>
            <a:r>
              <a:rPr sz="2100" spc="35" dirty="0">
                <a:solidFill>
                  <a:srgbClr val="2B156D"/>
                </a:solidFill>
                <a:latin typeface="微软雅黑"/>
                <a:cs typeface="微软雅黑"/>
              </a:rPr>
              <a:t>式</a:t>
            </a:r>
            <a:endParaRPr sz="2100">
              <a:latin typeface="微软雅黑"/>
              <a:cs typeface="微软雅黑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7710906" y="5343817"/>
            <a:ext cx="84010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solidFill>
                  <a:srgbClr val="2B156D"/>
                </a:solidFill>
                <a:latin typeface="微软雅黑"/>
                <a:cs typeface="微软雅黑"/>
              </a:rPr>
              <a:t>内接</a:t>
            </a:r>
            <a:r>
              <a:rPr sz="2100" spc="35" dirty="0">
                <a:solidFill>
                  <a:srgbClr val="2B156D"/>
                </a:solidFill>
                <a:latin typeface="微软雅黑"/>
                <a:cs typeface="微软雅黑"/>
              </a:rPr>
              <a:t>式</a:t>
            </a:r>
            <a:endParaRPr sz="2100">
              <a:latin typeface="微软雅黑"/>
              <a:cs typeface="微软雅黑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1716184" y="2235124"/>
            <a:ext cx="8174735" cy="29245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/>
          <p:cNvSpPr txBox="1"/>
          <p:nvPr/>
        </p:nvSpPr>
        <p:spPr>
          <a:xfrm>
            <a:off x="4751832" y="1629155"/>
            <a:ext cx="3096768" cy="321883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44450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350"/>
              </a:spcBef>
            </a:pPr>
            <a:r>
              <a:rPr lang="zh-CN" altLang="en-US" spc="40" dirty="0" smtClean="0">
                <a:latin typeface="+mn-ea"/>
                <a:cs typeface="微软雅黑"/>
              </a:rPr>
              <a:t>（</a:t>
            </a:r>
            <a:r>
              <a:rPr lang="en-US" altLang="zh-CN" spc="40" dirty="0" smtClean="0">
                <a:latin typeface="+mn-ea"/>
                <a:cs typeface="微软雅黑"/>
              </a:rPr>
              <a:t>2</a:t>
            </a:r>
            <a:r>
              <a:rPr lang="zh-CN" altLang="en-US" spc="40" dirty="0" smtClean="0">
                <a:latin typeface="+mn-ea"/>
                <a:cs typeface="微软雅黑"/>
              </a:rPr>
              <a:t>）</a:t>
            </a:r>
            <a:r>
              <a:rPr spc="40" dirty="0" err="1" smtClean="0">
                <a:latin typeface="+mn-ea"/>
                <a:cs typeface="微软雅黑"/>
              </a:rPr>
              <a:t>按结构特点分</a:t>
            </a:r>
            <a:r>
              <a:rPr spc="35" dirty="0" err="1" smtClean="0">
                <a:latin typeface="+mn-ea"/>
                <a:cs typeface="微软雅黑"/>
              </a:rPr>
              <a:t>类</a:t>
            </a:r>
            <a:endParaRPr dirty="0">
              <a:latin typeface="+mn-ea"/>
              <a:cs typeface="微软雅黑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3399" y="99800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</a:rPr>
              <a:t>一、棘轮机构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r>
              <a:rPr lang="en-US" altLang="zh-CN" b="1" kern="100" dirty="0" smtClean="0">
                <a:latin typeface="Times New Roman" panose="02020603050405020304" pitchFamily="18" charset="0"/>
              </a:rPr>
              <a:t>     </a:t>
            </a:r>
            <a:r>
              <a:rPr lang="en-US" altLang="zh-CN" b="1" dirty="0"/>
              <a:t>2</a:t>
            </a:r>
            <a:r>
              <a:rPr lang="zh-CN" altLang="zh-CN" b="1" dirty="0"/>
              <a:t>、类型及应用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395294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5-4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间歇运动机构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4" name="object 2"/>
          <p:cNvSpPr txBox="1"/>
          <p:nvPr/>
        </p:nvSpPr>
        <p:spPr>
          <a:xfrm>
            <a:off x="701700" y="1817649"/>
            <a:ext cx="29470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微软雅黑"/>
                <a:ea typeface="楷体_GB2312"/>
                <a:cs typeface="微软雅黑"/>
              </a:rPr>
              <a:t>（</a:t>
            </a:r>
            <a:r>
              <a:rPr spc="-5" dirty="0">
                <a:latin typeface="微软雅黑"/>
                <a:ea typeface="楷体_GB2312"/>
                <a:cs typeface="微软雅黑"/>
              </a:rPr>
              <a:t>1</a:t>
            </a:r>
            <a:r>
              <a:rPr dirty="0">
                <a:latin typeface="微软雅黑"/>
                <a:ea typeface="楷体_GB2312"/>
                <a:cs typeface="微软雅黑"/>
              </a:rPr>
              <a:t>）单动式棘轮机构</a:t>
            </a:r>
          </a:p>
        </p:txBody>
      </p:sp>
      <p:sp>
        <p:nvSpPr>
          <p:cNvPr id="15" name="object 3"/>
          <p:cNvSpPr/>
          <p:nvPr/>
        </p:nvSpPr>
        <p:spPr>
          <a:xfrm>
            <a:off x="1878400" y="2088466"/>
            <a:ext cx="2007463" cy="3870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4376506" y="1628572"/>
            <a:ext cx="3726325" cy="20492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/>
          <p:cNvSpPr txBox="1"/>
          <p:nvPr/>
        </p:nvSpPr>
        <p:spPr>
          <a:xfrm>
            <a:off x="777519" y="1135849"/>
            <a:ext cx="2727681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  <a:tabLst>
                <a:tab pos="599440" algn="l"/>
              </a:tabLst>
            </a:pPr>
            <a:r>
              <a:rPr sz="2650" b="1" spc="10" dirty="0">
                <a:solidFill>
                  <a:srgbClr val="FFFFFF"/>
                </a:solidFill>
                <a:latin typeface="Calibri"/>
                <a:cs typeface="Calibri"/>
              </a:rPr>
              <a:t>2	</a:t>
            </a:r>
            <a:r>
              <a:rPr sz="2400" spc="60" baseline="2645" dirty="0">
                <a:solidFill>
                  <a:srgbClr val="FFFFFF"/>
                </a:solidFill>
                <a:latin typeface="微软雅黑"/>
                <a:ea typeface="楷体_GB2312"/>
                <a:cs typeface="微软雅黑"/>
              </a:rPr>
              <a:t>棘轮机构的类型及应</a:t>
            </a:r>
            <a:r>
              <a:rPr sz="2400" spc="52" baseline="2645" dirty="0">
                <a:solidFill>
                  <a:srgbClr val="FFFFFF"/>
                </a:solidFill>
                <a:latin typeface="微软雅黑"/>
                <a:ea typeface="楷体_GB2312"/>
                <a:cs typeface="微软雅黑"/>
              </a:rPr>
              <a:t>用</a:t>
            </a:r>
            <a:endParaRPr sz="2400" baseline="2645"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22" name="object 10"/>
          <p:cNvSpPr/>
          <p:nvPr/>
        </p:nvSpPr>
        <p:spPr>
          <a:xfrm>
            <a:off x="4314584" y="1627940"/>
            <a:ext cx="6169152" cy="2959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 txBox="1"/>
          <p:nvPr/>
        </p:nvSpPr>
        <p:spPr>
          <a:xfrm>
            <a:off x="5715000" y="4584990"/>
            <a:ext cx="3553460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69950" algn="l"/>
                <a:tab pos="1965325" algn="l"/>
                <a:tab pos="2823210" algn="l"/>
              </a:tabLst>
            </a:pPr>
            <a:r>
              <a:rPr spc="5" dirty="0">
                <a:latin typeface="+mn-ea"/>
                <a:cs typeface="微软雅黑"/>
              </a:rPr>
              <a:t>1</a:t>
            </a:r>
            <a:r>
              <a:rPr spc="15" dirty="0">
                <a:latin typeface="+mn-ea"/>
                <a:cs typeface="微软雅黑"/>
              </a:rPr>
              <a:t>-棘轮</a:t>
            </a:r>
            <a:r>
              <a:rPr dirty="0">
                <a:latin typeface="+mn-ea"/>
                <a:cs typeface="微软雅黑"/>
              </a:rPr>
              <a:t>	</a:t>
            </a:r>
            <a:r>
              <a:rPr spc="5" dirty="0">
                <a:latin typeface="+mn-ea"/>
                <a:cs typeface="微软雅黑"/>
              </a:rPr>
              <a:t>2</a:t>
            </a:r>
            <a:r>
              <a:rPr spc="15" dirty="0">
                <a:latin typeface="+mn-ea"/>
                <a:cs typeface="微软雅黑"/>
              </a:rPr>
              <a:t>-弹簧片</a:t>
            </a:r>
            <a:r>
              <a:rPr dirty="0">
                <a:latin typeface="+mn-ea"/>
                <a:cs typeface="微软雅黑"/>
              </a:rPr>
              <a:t>	</a:t>
            </a:r>
            <a:r>
              <a:rPr spc="5" dirty="0">
                <a:latin typeface="+mn-ea"/>
                <a:cs typeface="微软雅黑"/>
              </a:rPr>
              <a:t>3</a:t>
            </a:r>
            <a:r>
              <a:rPr spc="15" dirty="0">
                <a:latin typeface="+mn-ea"/>
                <a:cs typeface="微软雅黑"/>
              </a:rPr>
              <a:t>-棘爪</a:t>
            </a:r>
            <a:r>
              <a:rPr dirty="0">
                <a:latin typeface="+mn-ea"/>
                <a:cs typeface="微软雅黑"/>
              </a:rPr>
              <a:t>	</a:t>
            </a:r>
            <a:r>
              <a:rPr spc="5" dirty="0">
                <a:latin typeface="+mn-ea"/>
                <a:cs typeface="微软雅黑"/>
              </a:rPr>
              <a:t>4</a:t>
            </a:r>
            <a:r>
              <a:rPr spc="15" dirty="0">
                <a:latin typeface="+mn-ea"/>
                <a:cs typeface="微软雅黑"/>
              </a:rPr>
              <a:t>-手柄</a:t>
            </a:r>
            <a:endParaRPr dirty="0">
              <a:latin typeface="+mn-ea"/>
              <a:cs typeface="微软雅黑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dirty="0">
              <a:latin typeface="+mn-ea"/>
              <a:cs typeface="Times New Roman"/>
            </a:endParaRPr>
          </a:p>
          <a:p>
            <a:pPr marL="232410">
              <a:lnSpc>
                <a:spcPct val="100000"/>
              </a:lnSpc>
              <a:spcBef>
                <a:spcPts val="5"/>
              </a:spcBef>
            </a:pPr>
            <a:r>
              <a:rPr lang="en-US" spc="20" dirty="0" smtClean="0">
                <a:latin typeface="+mn-ea"/>
                <a:cs typeface="微软雅黑"/>
              </a:rPr>
              <a:t>           </a:t>
            </a:r>
            <a:r>
              <a:rPr spc="20" dirty="0" err="1" smtClean="0">
                <a:latin typeface="+mn-ea"/>
                <a:cs typeface="微软雅黑"/>
              </a:rPr>
              <a:t>手动扳手</a:t>
            </a:r>
            <a:endParaRPr dirty="0">
              <a:latin typeface="+mn-ea"/>
              <a:cs typeface="微软雅黑"/>
            </a:endParaRPr>
          </a:p>
        </p:txBody>
      </p:sp>
      <p:sp>
        <p:nvSpPr>
          <p:cNvPr id="25" name="object 13"/>
          <p:cNvSpPr txBox="1"/>
          <p:nvPr/>
        </p:nvSpPr>
        <p:spPr>
          <a:xfrm>
            <a:off x="1449679" y="5692762"/>
            <a:ext cx="121285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20" dirty="0">
                <a:latin typeface="微软雅黑"/>
                <a:cs typeface="微软雅黑"/>
              </a:rPr>
              <a:t>棘轮停止器</a:t>
            </a:r>
            <a:endParaRPr sz="1850" dirty="0">
              <a:latin typeface="微软雅黑"/>
              <a:cs typeface="微软雅黑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57200" y="102028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</a:rPr>
              <a:t>一、棘轮机构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r>
              <a:rPr lang="en-US" altLang="zh-CN" b="1" kern="100" dirty="0" smtClean="0">
                <a:latin typeface="Times New Roman" panose="02020603050405020304" pitchFamily="18" charset="0"/>
              </a:rPr>
              <a:t>     </a:t>
            </a:r>
            <a:r>
              <a:rPr lang="en-US" altLang="zh-CN" b="1" dirty="0"/>
              <a:t>2</a:t>
            </a:r>
            <a:r>
              <a:rPr lang="zh-CN" altLang="zh-CN" b="1" dirty="0"/>
              <a:t>、类型及应用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080608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5-4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间歇运动机构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4" name="object 2"/>
          <p:cNvSpPr txBox="1"/>
          <p:nvPr/>
        </p:nvSpPr>
        <p:spPr>
          <a:xfrm>
            <a:off x="701700" y="1817649"/>
            <a:ext cx="29470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微软雅黑"/>
                <a:ea typeface="楷体_GB2312"/>
                <a:cs typeface="微软雅黑"/>
              </a:rPr>
              <a:t>（</a:t>
            </a:r>
            <a:r>
              <a:rPr spc="-5" dirty="0">
                <a:latin typeface="微软雅黑"/>
                <a:ea typeface="楷体_GB2312"/>
                <a:cs typeface="微软雅黑"/>
              </a:rPr>
              <a:t>2</a:t>
            </a:r>
            <a:r>
              <a:rPr dirty="0">
                <a:latin typeface="微软雅黑"/>
                <a:ea typeface="楷体_GB2312"/>
                <a:cs typeface="微软雅黑"/>
              </a:rPr>
              <a:t>）双动式棘轮机构</a:t>
            </a:r>
          </a:p>
        </p:txBody>
      </p:sp>
      <p:sp>
        <p:nvSpPr>
          <p:cNvPr id="15" name="object 3"/>
          <p:cNvSpPr/>
          <p:nvPr/>
        </p:nvSpPr>
        <p:spPr>
          <a:xfrm>
            <a:off x="1286255" y="2375916"/>
            <a:ext cx="9614916" cy="3447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/>
          <p:cNvSpPr/>
          <p:nvPr/>
        </p:nvSpPr>
        <p:spPr>
          <a:xfrm>
            <a:off x="8208264" y="3756659"/>
            <a:ext cx="368807" cy="330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矩形 21"/>
          <p:cNvSpPr/>
          <p:nvPr/>
        </p:nvSpPr>
        <p:spPr>
          <a:xfrm>
            <a:off x="381000" y="104326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</a:rPr>
              <a:t>一、棘轮机构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r>
              <a:rPr lang="en-US" altLang="zh-CN" b="1" kern="100" dirty="0" smtClean="0">
                <a:latin typeface="Times New Roman" panose="02020603050405020304" pitchFamily="18" charset="0"/>
              </a:rPr>
              <a:t>     </a:t>
            </a:r>
            <a:r>
              <a:rPr lang="en-US" altLang="zh-CN" b="1" dirty="0"/>
              <a:t>2</a:t>
            </a:r>
            <a:r>
              <a:rPr lang="zh-CN" altLang="zh-CN" b="1" dirty="0"/>
              <a:t>、类型及应用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062693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  <a:p>
            <a:pPr algn="ctr" eaLnBrk="1" fontAlgn="ctr" hangingPunct="1">
              <a:spcBef>
                <a:spcPct val="0"/>
              </a:spcBef>
              <a:buFontTx/>
              <a:buNone/>
            </a:pP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5-4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间歇运动机构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4" name="object 2"/>
          <p:cNvSpPr txBox="1"/>
          <p:nvPr/>
        </p:nvSpPr>
        <p:spPr>
          <a:xfrm>
            <a:off x="925250" y="1817727"/>
            <a:ext cx="30372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微软雅黑"/>
                <a:ea typeface="楷体_GB2312"/>
                <a:cs typeface="微软雅黑"/>
              </a:rPr>
              <a:t>（3）</a:t>
            </a:r>
            <a:r>
              <a:rPr spc="-85" dirty="0">
                <a:latin typeface="微软雅黑"/>
                <a:ea typeface="楷体_GB2312"/>
                <a:cs typeface="微软雅黑"/>
              </a:rPr>
              <a:t> </a:t>
            </a:r>
            <a:r>
              <a:rPr dirty="0">
                <a:latin typeface="微软雅黑"/>
                <a:ea typeface="楷体_GB2312"/>
                <a:cs typeface="微软雅黑"/>
              </a:rPr>
              <a:t>可变向棘轮机构</a:t>
            </a:r>
          </a:p>
        </p:txBody>
      </p:sp>
      <p:sp>
        <p:nvSpPr>
          <p:cNvPr id="15" name="object 3"/>
          <p:cNvSpPr/>
          <p:nvPr/>
        </p:nvSpPr>
        <p:spPr>
          <a:xfrm>
            <a:off x="2443853" y="2152803"/>
            <a:ext cx="1895621" cy="3419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5063492" y="1995873"/>
            <a:ext cx="3985259" cy="2982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 txBox="1"/>
          <p:nvPr/>
        </p:nvSpPr>
        <p:spPr>
          <a:xfrm>
            <a:off x="5867400" y="5134693"/>
            <a:ext cx="240030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20" dirty="0">
                <a:latin typeface="+mn-ea"/>
                <a:cs typeface="微软雅黑"/>
              </a:rPr>
              <a:t>牛头刨床横向进给装置</a:t>
            </a:r>
            <a:endParaRPr sz="1850" dirty="0">
              <a:latin typeface="+mn-ea"/>
              <a:cs typeface="微软雅黑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9600" y="105251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</a:rPr>
              <a:t>一、棘轮机构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r>
              <a:rPr lang="en-US" altLang="zh-CN" b="1" kern="100" dirty="0" smtClean="0">
                <a:latin typeface="Times New Roman" panose="02020603050405020304" pitchFamily="18" charset="0"/>
              </a:rPr>
              <a:t>     </a:t>
            </a:r>
            <a:r>
              <a:rPr lang="en-US" altLang="zh-CN" b="1" dirty="0"/>
              <a:t>2</a:t>
            </a:r>
            <a:r>
              <a:rPr lang="zh-CN" altLang="zh-CN" b="1" dirty="0"/>
              <a:t>、类型及应用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474308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537</Words>
  <Application>Microsoft Office PowerPoint</Application>
  <PresentationFormat>宽屏</PresentationFormat>
  <Paragraphs>138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黑体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27</cp:revision>
  <dcterms:created xsi:type="dcterms:W3CDTF">2022-06-29T13:27:02Z</dcterms:created>
  <dcterms:modified xsi:type="dcterms:W3CDTF">2022-07-15T08:32:37Z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2021-04-09T00:00:00Z</vt:filetime>
  </property>
  <property fmtid="{D5CDD505-2E9C-101B-9397-08002B2CF9AE}" pid="3" name="Creator">
    <vt:lpwstr>WPS 演示</vt:lpwstr>
  </property>
  <property fmtid="{D5CDD505-2E9C-101B-9397-08002B2CF9AE}" pid="4" name="LastSaved">
    <vt:filetime>2022-06-29T00:00:00Z</vt:filetime>
  </property>
</Properties>
</file>