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gif" ContentType="image/gif"/>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 id="2147483678" r:id="rId4"/>
    <p:sldMasterId id="2147483693" r:id="rId5"/>
    <p:sldMasterId id="2147483708" r:id="rId6"/>
    <p:sldMasterId id="2147483723" r:id="rId7"/>
    <p:sldMasterId id="2147483738" r:id="rId8"/>
  </p:sldMasterIdLst>
  <p:notesMasterIdLst>
    <p:notesMasterId r:id="rId10"/>
  </p:notesMasterIdLst>
  <p:handoutMasterIdLst>
    <p:handoutMasterId r:id="rId28"/>
  </p:handoutMasterIdLst>
  <p:sldIdLst>
    <p:sldId id="279" r:id="rId9"/>
    <p:sldId id="424" r:id="rId11"/>
    <p:sldId id="401" r:id="rId12"/>
    <p:sldId id="316" r:id="rId13"/>
    <p:sldId id="355" r:id="rId14"/>
    <p:sldId id="402" r:id="rId15"/>
    <p:sldId id="392" r:id="rId16"/>
    <p:sldId id="391" r:id="rId17"/>
    <p:sldId id="283" r:id="rId18"/>
    <p:sldId id="393" r:id="rId19"/>
    <p:sldId id="394" r:id="rId20"/>
    <p:sldId id="397" r:id="rId21"/>
    <p:sldId id="398" r:id="rId22"/>
    <p:sldId id="396" r:id="rId23"/>
    <p:sldId id="420" r:id="rId24"/>
    <p:sldId id="399" r:id="rId25"/>
    <p:sldId id="400" r:id="rId26"/>
    <p:sldId id="403" r:id="rId27"/>
  </p:sldIdLst>
  <p:sldSz cx="9144000" cy="6858000" type="screen4x3"/>
  <p:notesSz cx="6858000" cy="9144000"/>
  <p:custDataLst>
    <p:tags r:id="rId33"/>
  </p:custDataLst>
  <p:defaultTextStyle>
    <a:defPPr>
      <a:defRPr lang="zh-CN"/>
    </a:defPPr>
    <a:lvl1pPr marL="0" lvl="0"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1pPr>
    <a:lvl2pPr marL="457200" lvl="1"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vl6pPr marL="2286000" lvl="5"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6pPr>
    <a:lvl7pPr marL="2743200" lvl="6"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7pPr>
    <a:lvl8pPr marL="3200400" lvl="7"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8pPr>
    <a:lvl9pPr marL="3657600" lvl="8"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 SYSTEM" initial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FFCCCC"/>
    <a:srgbClr val="FF3300"/>
    <a:srgbClr val="FFFF00"/>
    <a:srgbClr val="D60093"/>
    <a:srgbClr val="990099"/>
    <a:srgbClr val="99CC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90" d="100"/>
          <a:sy n="90" d="100"/>
        </p:scale>
        <p:origin x="-480" y="-96"/>
      </p:cViewPr>
      <p:guideLst>
        <p:guide orient="horz" pos="2278"/>
        <p:guide pos="2835"/>
      </p:guideLst>
    </p:cSldViewPr>
  </p:slideViewPr>
  <p:notesTextViewPr>
    <p:cViewPr>
      <p:scale>
        <a:sx n="100" d="100"/>
        <a:sy n="100" d="100"/>
      </p:scale>
      <p:origin x="0" y="0"/>
    </p:cViewPr>
  </p:notesTextViewPr>
  <p:sorterViewPr showFormatting="0">
    <p:cViewPr>
      <p:scale>
        <a:sx n="66" d="100"/>
        <a:sy n="66" d="100"/>
      </p:scale>
      <p:origin x="0" y="0"/>
    </p:cViewPr>
  </p:sorter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1.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3" Type="http://schemas.openxmlformats.org/officeDocument/2006/relationships/tags" Target="tags/tag1.xml"/><Relationship Id="rId32" Type="http://schemas.openxmlformats.org/officeDocument/2006/relationships/commentAuthors" Target="commentAuthors.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Master" Target="slideMasters/slideMaster2.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slide" Target="slides/slide18.xml"/><Relationship Id="rId26" Type="http://schemas.openxmlformats.org/officeDocument/2006/relationships/slide" Target="slides/slide17.xml"/><Relationship Id="rId25" Type="http://schemas.openxmlformats.org/officeDocument/2006/relationships/slide" Target="slides/slide16.xml"/><Relationship Id="rId24" Type="http://schemas.openxmlformats.org/officeDocument/2006/relationships/slide" Target="slides/slide15.xml"/><Relationship Id="rId23" Type="http://schemas.openxmlformats.org/officeDocument/2006/relationships/slide" Target="slides/slide14.xml"/><Relationship Id="rId22" Type="http://schemas.openxmlformats.org/officeDocument/2006/relationships/slide" Target="slides/slide13.xml"/><Relationship Id="rId21" Type="http://schemas.openxmlformats.org/officeDocument/2006/relationships/slide" Target="slides/slide12.xml"/><Relationship Id="rId20" Type="http://schemas.openxmlformats.org/officeDocument/2006/relationships/slide" Target="slides/slide11.xml"/><Relationship Id="rId2" Type="http://schemas.openxmlformats.org/officeDocument/2006/relationships/theme" Target="theme/theme1.xml"/><Relationship Id="rId19" Type="http://schemas.openxmlformats.org/officeDocument/2006/relationships/slide" Target="slides/slide10.xml"/><Relationship Id="rId18" Type="http://schemas.openxmlformats.org/officeDocument/2006/relationships/slide" Target="slides/slide9.xml"/><Relationship Id="rId17" Type="http://schemas.openxmlformats.org/officeDocument/2006/relationships/slide" Target="slides/slide8.xml"/><Relationship Id="rId16" Type="http://schemas.openxmlformats.org/officeDocument/2006/relationships/slide" Target="slides/slide7.xml"/><Relationship Id="rId15" Type="http://schemas.openxmlformats.org/officeDocument/2006/relationships/slide" Target="slides/slide6.xml"/><Relationship Id="rId14" Type="http://schemas.openxmlformats.org/officeDocument/2006/relationships/slide" Target="slides/slide5.xml"/><Relationship Id="rId13" Type="http://schemas.openxmlformats.org/officeDocument/2006/relationships/slide" Target="slides/slide4.xml"/><Relationship Id="rId12" Type="http://schemas.openxmlformats.org/officeDocument/2006/relationships/slide" Target="slides/slide3.xml"/><Relationship Id="rId11" Type="http://schemas.openxmlformats.org/officeDocument/2006/relationships/slide" Target="slides/slide2.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122" name="页眉占位符 5121"/>
          <p:cNvSpPr>
            <a:spLocks noGrp="1"/>
          </p:cNvSpPr>
          <p:nvPr>
            <p:ph type="hdr" sz="quarter"/>
          </p:nvPr>
        </p:nvSpPr>
        <p:spPr>
          <a:xfrm>
            <a:off x="0" y="0"/>
            <a:ext cx="2971800" cy="457200"/>
          </a:xfrm>
          <a:prstGeom prst="rect">
            <a:avLst/>
          </a:prstGeom>
          <a:noFill/>
          <a:ln w="9525">
            <a:noFill/>
          </a:ln>
        </p:spPr>
        <p:txBody>
          <a:bodyPr/>
          <a:p>
            <a:pPr lvl="0" fontAlgn="base"/>
            <a:endParaRPr lang="zh-CN" altLang="en-US" sz="1200" b="0" strike="noStrike" noProof="1" dirty="0"/>
          </a:p>
        </p:txBody>
      </p:sp>
      <p:sp>
        <p:nvSpPr>
          <p:cNvPr id="5123" name="日期占位符 5122"/>
          <p:cNvSpPr>
            <a:spLocks noGrp="1"/>
          </p:cNvSpPr>
          <p:nvPr>
            <p:ph type="dt" idx="1"/>
          </p:nvPr>
        </p:nvSpPr>
        <p:spPr>
          <a:xfrm>
            <a:off x="3884613" y="0"/>
            <a:ext cx="2971800" cy="457200"/>
          </a:xfrm>
          <a:prstGeom prst="rect">
            <a:avLst/>
          </a:prstGeom>
          <a:noFill/>
          <a:ln w="9525">
            <a:noFill/>
          </a:ln>
        </p:spPr>
        <p:txBody>
          <a:bodyPr/>
          <a:p>
            <a:pPr lvl="0" algn="r" fontAlgn="base"/>
            <a:endParaRPr lang="zh-CN" altLang="en-US" sz="1200" b="0" strike="noStrike" noProof="1" dirty="0"/>
          </a:p>
        </p:txBody>
      </p:sp>
      <p:sp>
        <p:nvSpPr>
          <p:cNvPr id="8196" name="幻灯片图像占位符 5123"/>
          <p:cNvSpPr>
            <a:spLocks noRot="1"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8197" name="文本占位符 5124"/>
          <p:cNvSpPr>
            <a:spLocks noGrp="1"/>
          </p:cNvSpPr>
          <p:nvPr>
            <p:ph type="body" sz="quarter"/>
          </p:nvPr>
        </p:nvSpPr>
        <p:spPr>
          <a:xfrm>
            <a:off x="685800" y="4343400"/>
            <a:ext cx="5486400" cy="4114800"/>
          </a:xfrm>
          <a:prstGeom prst="rect">
            <a:avLst/>
          </a:prstGeom>
          <a:noFill/>
          <a:ln w="9525">
            <a:noFill/>
          </a:ln>
        </p:spPr>
        <p:txBody>
          <a:bodyPr anchor="t"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5126" name="页脚占位符 5125"/>
          <p:cNvSpPr>
            <a:spLocks noGrp="1"/>
          </p:cNvSpPr>
          <p:nvPr>
            <p:ph type="ftr" sz="quarter" idx="4"/>
          </p:nvPr>
        </p:nvSpPr>
        <p:spPr>
          <a:xfrm>
            <a:off x="0" y="8685213"/>
            <a:ext cx="2971800" cy="457200"/>
          </a:xfrm>
          <a:prstGeom prst="rect">
            <a:avLst/>
          </a:prstGeom>
          <a:noFill/>
          <a:ln w="9525">
            <a:noFill/>
          </a:ln>
        </p:spPr>
        <p:txBody>
          <a:bodyPr anchor="b"/>
          <a:p>
            <a:pPr lvl="0" fontAlgn="base"/>
            <a:endParaRPr lang="zh-CN" altLang="en-US" sz="1200" b="0" strike="noStrike" noProof="1" dirty="0"/>
          </a:p>
        </p:txBody>
      </p:sp>
      <p:sp>
        <p:nvSpPr>
          <p:cNvPr id="5127" name="灯片编号占位符 5126"/>
          <p:cNvSpPr>
            <a:spLocks noGrp="1"/>
          </p:cNvSpPr>
          <p:nvPr>
            <p:ph type="sldNum" sz="quarter" idx="5"/>
          </p:nvPr>
        </p:nvSpPr>
        <p:spPr>
          <a:xfrm>
            <a:off x="3884613" y="8685213"/>
            <a:ext cx="2971800" cy="457200"/>
          </a:xfrm>
          <a:prstGeom prst="rect">
            <a:avLst/>
          </a:prstGeom>
          <a:noFill/>
          <a:ln w="9525">
            <a:noFill/>
          </a:ln>
        </p:spPr>
        <p:txBody>
          <a:bodyPr anchor="b"/>
          <a:p>
            <a:pPr lvl="0" algn="r" fontAlgn="base"/>
            <a:fld id="{9A0DB2DC-4C9A-4742-B13C-FB6460FD3503}" type="slidenum">
              <a:rPr lang="zh-CN" altLang="en-US" sz="1200" b="0" strike="noStrike" noProof="1" dirty="0">
                <a:latin typeface="楷体_GB2312" pitchFamily="49" charset="-122"/>
                <a:ea typeface="楷体_GB2312" pitchFamily="49" charset="-122"/>
                <a:cs typeface="+mn-cs"/>
              </a:rPr>
            </a:fld>
            <a:endParaRPr lang="zh-CN" altLang="en-US" sz="1200" b="0" strike="noStrike" noProof="1" dirty="0"/>
          </a:p>
        </p:txBody>
      </p:sp>
    </p:spTree>
  </p:cSld>
  <p:clrMap bg1="lt1" tx1="dk1" bg2="lt2" tx2="dk2" accent1="accent1" accent2="accent2" accent3="accent3" accent4="accent4" accent5="accent5" accent6="accent6" hlink="hlink" folHlink="folHlink"/>
  <p:hf sldNum="0" hdr="0" ftr="0" dt="0"/>
  <p:notesStyle>
    <a:lvl1pPr marL="0" lvl="0"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fld>
            <a:endParaRPr lang="zh-CN" altLang="en-US" sz="1200" b="0" dirty="0"/>
          </a:p>
        </p:txBody>
      </p:sp>
      <p:sp>
        <p:nvSpPr>
          <p:cNvPr id="10242" name="幻灯片图像占位符 288769"/>
          <p:cNvSpPr>
            <a:spLocks noRot="1" noTextEdit="1"/>
          </p:cNvSpPr>
          <p:nvPr>
            <p:ph type="sldImg"/>
          </p:nvPr>
        </p:nvSpPr>
        <p:spPr/>
      </p:sp>
      <p:sp>
        <p:nvSpPr>
          <p:cNvPr id="10243"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latin typeface="楷体_GB2312" pitchFamily="49" charset="-122"/>
                <a:ea typeface="楷体_GB2312" pitchFamily="49" charset="-122"/>
              </a:rPr>
            </a:fld>
            <a:endParaRPr lang="zh-CN" altLang="en-US" sz="1200" b="0" dirty="0">
              <a:latin typeface="楷体_GB2312" pitchFamily="49" charset="-122"/>
              <a:ea typeface="楷体_GB2312" pitchFamily="49" charset="-122"/>
            </a:endParaRPr>
          </a:p>
        </p:txBody>
      </p:sp>
      <p:sp>
        <p:nvSpPr>
          <p:cNvPr id="28674" name="幻灯片图像占位符 288769"/>
          <p:cNvSpPr>
            <a:spLocks noRot="1" noTextEdit="1"/>
          </p:cNvSpPr>
          <p:nvPr>
            <p:ph type="sldImg"/>
          </p:nvPr>
        </p:nvSpPr>
        <p:spPr/>
      </p:sp>
      <p:sp>
        <p:nvSpPr>
          <p:cNvPr id="28675"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latin typeface="楷体_GB2312" pitchFamily="49" charset="-122"/>
                <a:ea typeface="楷体_GB2312" pitchFamily="49" charset="-122"/>
              </a:rPr>
            </a:fld>
            <a:endParaRPr lang="zh-CN" altLang="en-US" sz="1200" b="0" dirty="0">
              <a:latin typeface="楷体_GB2312" pitchFamily="49" charset="-122"/>
              <a:ea typeface="楷体_GB2312" pitchFamily="49" charset="-122"/>
            </a:endParaRPr>
          </a:p>
        </p:txBody>
      </p:sp>
      <p:sp>
        <p:nvSpPr>
          <p:cNvPr id="30722" name="幻灯片图像占位符 288769"/>
          <p:cNvSpPr>
            <a:spLocks noRot="1" noTextEdit="1"/>
          </p:cNvSpPr>
          <p:nvPr>
            <p:ph type="sldImg"/>
          </p:nvPr>
        </p:nvSpPr>
        <p:spPr/>
      </p:sp>
      <p:sp>
        <p:nvSpPr>
          <p:cNvPr id="30723"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latin typeface="楷体_GB2312" pitchFamily="49" charset="-122"/>
                <a:ea typeface="楷体_GB2312" pitchFamily="49" charset="-122"/>
              </a:rPr>
            </a:fld>
            <a:endParaRPr lang="zh-CN" altLang="en-US" sz="1200" b="0" dirty="0">
              <a:latin typeface="楷体_GB2312" pitchFamily="49" charset="-122"/>
              <a:ea typeface="楷体_GB2312" pitchFamily="49" charset="-122"/>
            </a:endParaRPr>
          </a:p>
        </p:txBody>
      </p:sp>
      <p:sp>
        <p:nvSpPr>
          <p:cNvPr id="32770" name="幻灯片图像占位符 288769"/>
          <p:cNvSpPr>
            <a:spLocks noRot="1" noTextEdit="1"/>
          </p:cNvSpPr>
          <p:nvPr>
            <p:ph type="sldImg"/>
          </p:nvPr>
        </p:nvSpPr>
        <p:spPr/>
      </p:sp>
      <p:sp>
        <p:nvSpPr>
          <p:cNvPr id="32771"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latin typeface="楷体_GB2312" pitchFamily="49" charset="-122"/>
                <a:ea typeface="楷体_GB2312" pitchFamily="49" charset="-122"/>
              </a:rPr>
            </a:fld>
            <a:endParaRPr lang="zh-CN" altLang="en-US" sz="1200" b="0" dirty="0">
              <a:latin typeface="楷体_GB2312" pitchFamily="49" charset="-122"/>
              <a:ea typeface="楷体_GB2312" pitchFamily="49" charset="-122"/>
            </a:endParaRPr>
          </a:p>
        </p:txBody>
      </p:sp>
      <p:sp>
        <p:nvSpPr>
          <p:cNvPr id="34818" name="幻灯片图像占位符 288769"/>
          <p:cNvSpPr>
            <a:spLocks noRot="1" noTextEdit="1"/>
          </p:cNvSpPr>
          <p:nvPr>
            <p:ph type="sldImg"/>
          </p:nvPr>
        </p:nvSpPr>
        <p:spPr/>
      </p:sp>
      <p:sp>
        <p:nvSpPr>
          <p:cNvPr id="34819"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latin typeface="楷体_GB2312" pitchFamily="49" charset="-122"/>
                <a:ea typeface="楷体_GB2312" pitchFamily="49" charset="-122"/>
              </a:rPr>
            </a:fld>
            <a:endParaRPr lang="zh-CN" altLang="en-US" sz="1200" b="0" dirty="0">
              <a:latin typeface="楷体_GB2312" pitchFamily="49" charset="-122"/>
              <a:ea typeface="楷体_GB2312" pitchFamily="49" charset="-122"/>
            </a:endParaRPr>
          </a:p>
        </p:txBody>
      </p:sp>
      <p:sp>
        <p:nvSpPr>
          <p:cNvPr id="36866" name="幻灯片图像占位符 288769"/>
          <p:cNvSpPr>
            <a:spLocks noRot="1" noTextEdit="1"/>
          </p:cNvSpPr>
          <p:nvPr>
            <p:ph type="sldImg"/>
          </p:nvPr>
        </p:nvSpPr>
        <p:spPr/>
      </p:sp>
      <p:sp>
        <p:nvSpPr>
          <p:cNvPr id="36867"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latin typeface="楷体_GB2312" pitchFamily="49" charset="-122"/>
                <a:ea typeface="楷体_GB2312" pitchFamily="49" charset="-122"/>
              </a:rPr>
            </a:fld>
            <a:endParaRPr lang="zh-CN" altLang="en-US" sz="1200" b="0" dirty="0">
              <a:latin typeface="楷体_GB2312" pitchFamily="49" charset="-122"/>
              <a:ea typeface="楷体_GB2312" pitchFamily="49" charset="-122"/>
            </a:endParaRPr>
          </a:p>
        </p:txBody>
      </p:sp>
      <p:sp>
        <p:nvSpPr>
          <p:cNvPr id="38914" name="幻灯片图像占位符 288769"/>
          <p:cNvSpPr>
            <a:spLocks noRot="1" noTextEdit="1"/>
          </p:cNvSpPr>
          <p:nvPr>
            <p:ph type="sldImg"/>
          </p:nvPr>
        </p:nvSpPr>
        <p:spPr/>
      </p:sp>
      <p:sp>
        <p:nvSpPr>
          <p:cNvPr id="38915"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latin typeface="楷体_GB2312" pitchFamily="49" charset="-122"/>
                <a:ea typeface="楷体_GB2312" pitchFamily="49" charset="-122"/>
              </a:rPr>
            </a:fld>
            <a:endParaRPr lang="zh-CN" altLang="en-US" sz="1200" b="0" dirty="0">
              <a:latin typeface="楷体_GB2312" pitchFamily="49" charset="-122"/>
              <a:ea typeface="楷体_GB2312" pitchFamily="49" charset="-122"/>
            </a:endParaRPr>
          </a:p>
        </p:txBody>
      </p:sp>
      <p:sp>
        <p:nvSpPr>
          <p:cNvPr id="40962" name="幻灯片图像占位符 288769"/>
          <p:cNvSpPr>
            <a:spLocks noRot="1" noTextEdit="1"/>
          </p:cNvSpPr>
          <p:nvPr>
            <p:ph type="sldImg"/>
          </p:nvPr>
        </p:nvSpPr>
        <p:spPr/>
      </p:sp>
      <p:sp>
        <p:nvSpPr>
          <p:cNvPr id="40963"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latin typeface="楷体_GB2312" pitchFamily="49" charset="-122"/>
                <a:ea typeface="楷体_GB2312" pitchFamily="49" charset="-122"/>
              </a:rPr>
            </a:fld>
            <a:endParaRPr lang="zh-CN" altLang="en-US" sz="1200" b="0" dirty="0">
              <a:latin typeface="楷体_GB2312" pitchFamily="49" charset="-122"/>
              <a:ea typeface="楷体_GB2312" pitchFamily="49" charset="-122"/>
            </a:endParaRPr>
          </a:p>
        </p:txBody>
      </p:sp>
      <p:sp>
        <p:nvSpPr>
          <p:cNvPr id="43010" name="幻灯片图像占位符 288769"/>
          <p:cNvSpPr>
            <a:spLocks noRot="1" noTextEdit="1"/>
          </p:cNvSpPr>
          <p:nvPr>
            <p:ph type="sldImg"/>
          </p:nvPr>
        </p:nvSpPr>
        <p:spPr/>
      </p:sp>
      <p:sp>
        <p:nvSpPr>
          <p:cNvPr id="43011"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latin typeface="楷体_GB2312" pitchFamily="49" charset="-122"/>
                <a:ea typeface="楷体_GB2312" pitchFamily="49" charset="-122"/>
              </a:rPr>
            </a:fld>
            <a:endParaRPr lang="zh-CN" altLang="en-US" sz="1200" b="0" dirty="0">
              <a:latin typeface="楷体_GB2312" pitchFamily="49" charset="-122"/>
              <a:ea typeface="楷体_GB2312" pitchFamily="49" charset="-122"/>
            </a:endParaRPr>
          </a:p>
        </p:txBody>
      </p:sp>
      <p:sp>
        <p:nvSpPr>
          <p:cNvPr id="45058" name="幻灯片图像占位符 288769"/>
          <p:cNvSpPr>
            <a:spLocks noRot="1" noTextEdit="1"/>
          </p:cNvSpPr>
          <p:nvPr>
            <p:ph type="sldImg"/>
          </p:nvPr>
        </p:nvSpPr>
        <p:spPr/>
      </p:sp>
      <p:sp>
        <p:nvSpPr>
          <p:cNvPr id="45059"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latin typeface="楷体_GB2312" pitchFamily="49" charset="-122"/>
                <a:ea typeface="楷体_GB2312" pitchFamily="49" charset="-122"/>
              </a:rPr>
            </a:fld>
            <a:endParaRPr lang="zh-CN" altLang="en-US" sz="1200" b="0" dirty="0">
              <a:latin typeface="楷体_GB2312" pitchFamily="49" charset="-122"/>
              <a:ea typeface="楷体_GB2312" pitchFamily="49" charset="-122"/>
            </a:endParaRPr>
          </a:p>
        </p:txBody>
      </p:sp>
      <p:sp>
        <p:nvSpPr>
          <p:cNvPr id="12290" name="幻灯片图像占位符 288769"/>
          <p:cNvSpPr>
            <a:spLocks noRot="1" noTextEdit="1"/>
          </p:cNvSpPr>
          <p:nvPr>
            <p:ph type="sldImg"/>
          </p:nvPr>
        </p:nvSpPr>
        <p:spPr/>
      </p:sp>
      <p:sp>
        <p:nvSpPr>
          <p:cNvPr id="12291"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latin typeface="楷体_GB2312" pitchFamily="49" charset="-122"/>
                <a:ea typeface="楷体_GB2312" pitchFamily="49" charset="-122"/>
              </a:rPr>
            </a:fld>
            <a:endParaRPr lang="zh-CN" altLang="en-US" sz="1200" b="0" dirty="0">
              <a:latin typeface="楷体_GB2312" pitchFamily="49" charset="-122"/>
              <a:ea typeface="楷体_GB2312" pitchFamily="49" charset="-122"/>
            </a:endParaRPr>
          </a:p>
        </p:txBody>
      </p:sp>
      <p:sp>
        <p:nvSpPr>
          <p:cNvPr id="14338" name="幻灯片图像占位符 288769"/>
          <p:cNvSpPr>
            <a:spLocks noRot="1" noTextEdit="1"/>
          </p:cNvSpPr>
          <p:nvPr>
            <p:ph type="sldImg"/>
          </p:nvPr>
        </p:nvSpPr>
        <p:spPr/>
      </p:sp>
      <p:sp>
        <p:nvSpPr>
          <p:cNvPr id="14339"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latin typeface="楷体_GB2312" pitchFamily="49" charset="-122"/>
                <a:ea typeface="楷体_GB2312" pitchFamily="49" charset="-122"/>
              </a:rPr>
            </a:fld>
            <a:endParaRPr lang="zh-CN" altLang="en-US" sz="1200" b="0" dirty="0">
              <a:latin typeface="楷体_GB2312" pitchFamily="49" charset="-122"/>
              <a:ea typeface="楷体_GB2312" pitchFamily="49" charset="-122"/>
            </a:endParaRPr>
          </a:p>
        </p:txBody>
      </p:sp>
      <p:sp>
        <p:nvSpPr>
          <p:cNvPr id="16386" name="幻灯片图像占位符 288769"/>
          <p:cNvSpPr>
            <a:spLocks noRot="1" noTextEdit="1"/>
          </p:cNvSpPr>
          <p:nvPr>
            <p:ph type="sldImg"/>
          </p:nvPr>
        </p:nvSpPr>
        <p:spPr/>
      </p:sp>
      <p:sp>
        <p:nvSpPr>
          <p:cNvPr id="16387"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latin typeface="楷体_GB2312" pitchFamily="49" charset="-122"/>
                <a:ea typeface="楷体_GB2312" pitchFamily="49" charset="-122"/>
              </a:rPr>
            </a:fld>
            <a:endParaRPr lang="zh-CN" altLang="en-US" sz="1200" b="0" dirty="0">
              <a:latin typeface="楷体_GB2312" pitchFamily="49" charset="-122"/>
              <a:ea typeface="楷体_GB2312" pitchFamily="49" charset="-122"/>
            </a:endParaRPr>
          </a:p>
        </p:txBody>
      </p:sp>
      <p:sp>
        <p:nvSpPr>
          <p:cNvPr id="18434" name="幻灯片图像占位符 288769"/>
          <p:cNvSpPr>
            <a:spLocks noRot="1" noTextEdit="1"/>
          </p:cNvSpPr>
          <p:nvPr>
            <p:ph type="sldImg"/>
          </p:nvPr>
        </p:nvSpPr>
        <p:spPr/>
      </p:sp>
      <p:sp>
        <p:nvSpPr>
          <p:cNvPr id="18435"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latin typeface="楷体_GB2312" pitchFamily="49" charset="-122"/>
                <a:ea typeface="楷体_GB2312" pitchFamily="49" charset="-122"/>
              </a:rPr>
            </a:fld>
            <a:endParaRPr lang="zh-CN" altLang="en-US" sz="1200" b="0" dirty="0">
              <a:latin typeface="楷体_GB2312" pitchFamily="49" charset="-122"/>
              <a:ea typeface="楷体_GB2312" pitchFamily="49" charset="-122"/>
            </a:endParaRPr>
          </a:p>
        </p:txBody>
      </p:sp>
      <p:sp>
        <p:nvSpPr>
          <p:cNvPr id="20482" name="幻灯片图像占位符 288769"/>
          <p:cNvSpPr>
            <a:spLocks noRot="1" noTextEdit="1"/>
          </p:cNvSpPr>
          <p:nvPr>
            <p:ph type="sldImg"/>
          </p:nvPr>
        </p:nvSpPr>
        <p:spPr/>
      </p:sp>
      <p:sp>
        <p:nvSpPr>
          <p:cNvPr id="20483"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latin typeface="楷体_GB2312" pitchFamily="49" charset="-122"/>
                <a:ea typeface="楷体_GB2312" pitchFamily="49" charset="-122"/>
              </a:rPr>
            </a:fld>
            <a:endParaRPr lang="zh-CN" altLang="en-US" sz="1200" b="0" dirty="0">
              <a:latin typeface="楷体_GB2312" pitchFamily="49" charset="-122"/>
              <a:ea typeface="楷体_GB2312" pitchFamily="49" charset="-122"/>
            </a:endParaRPr>
          </a:p>
        </p:txBody>
      </p:sp>
      <p:sp>
        <p:nvSpPr>
          <p:cNvPr id="22530" name="幻灯片图像占位符 288769"/>
          <p:cNvSpPr>
            <a:spLocks noRot="1" noTextEdit="1"/>
          </p:cNvSpPr>
          <p:nvPr>
            <p:ph type="sldImg"/>
          </p:nvPr>
        </p:nvSpPr>
        <p:spPr/>
      </p:sp>
      <p:sp>
        <p:nvSpPr>
          <p:cNvPr id="22531"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latin typeface="楷体_GB2312" pitchFamily="49" charset="-122"/>
                <a:ea typeface="楷体_GB2312" pitchFamily="49" charset="-122"/>
              </a:rPr>
            </a:fld>
            <a:endParaRPr lang="zh-CN" altLang="en-US" sz="1200" b="0" dirty="0">
              <a:latin typeface="楷体_GB2312" pitchFamily="49" charset="-122"/>
              <a:ea typeface="楷体_GB2312" pitchFamily="49" charset="-122"/>
            </a:endParaRPr>
          </a:p>
        </p:txBody>
      </p:sp>
      <p:sp>
        <p:nvSpPr>
          <p:cNvPr id="24578" name="幻灯片图像占位符 288769"/>
          <p:cNvSpPr>
            <a:spLocks noRot="1" noTextEdit="1"/>
          </p:cNvSpPr>
          <p:nvPr>
            <p:ph type="sldImg"/>
          </p:nvPr>
        </p:nvSpPr>
        <p:spPr/>
      </p:sp>
      <p:sp>
        <p:nvSpPr>
          <p:cNvPr id="24579"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灯片编号占位符 1"/>
          <p:cNvSpPr/>
          <p:nvPr>
            <p:ph type="sldNum" sz="quarter"/>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b="0" dirty="0">
                <a:latin typeface="楷体_GB2312" pitchFamily="49" charset="-122"/>
                <a:ea typeface="楷体_GB2312" pitchFamily="49" charset="-122"/>
              </a:rPr>
            </a:fld>
            <a:endParaRPr lang="zh-CN" altLang="en-US" sz="1200" b="0" dirty="0">
              <a:latin typeface="楷体_GB2312" pitchFamily="49" charset="-122"/>
              <a:ea typeface="楷体_GB2312" pitchFamily="49" charset="-122"/>
            </a:endParaRPr>
          </a:p>
        </p:txBody>
      </p:sp>
      <p:sp>
        <p:nvSpPr>
          <p:cNvPr id="26626" name="幻灯片图像占位符 288769"/>
          <p:cNvSpPr>
            <a:spLocks noRot="1" noTextEdit="1"/>
          </p:cNvSpPr>
          <p:nvPr>
            <p:ph type="sldImg"/>
          </p:nvPr>
        </p:nvSpPr>
        <p:spPr/>
      </p:sp>
      <p:sp>
        <p:nvSpPr>
          <p:cNvPr id="26627" name="文本占位符 288770"/>
          <p:cNvSpPr>
            <a:spLocks noGrp="1"/>
          </p:cNvSpPr>
          <p:nvPr>
            <p:ph type="body"/>
          </p:nvPr>
        </p:nvSpPr>
        <p:spPr/>
        <p:txBody>
          <a:bodyPr anchor="t" anchorCtr="0"/>
          <a:p>
            <a:pPr lvl="0"/>
            <a:r>
              <a:rPr lang="en-GB" altLang="zh-CN"/>
              <a:t>Background provided by m62 </a:t>
            </a:r>
            <a:r>
              <a:rPr lang="en-GB" altLang="zh-CN" dirty="0" err="1"/>
              <a:t>Visualcommunications</a:t>
            </a:r>
            <a:r>
              <a:rPr lang="en-GB" altLang="zh-CN"/>
              <a:t>, visit www.m62.net for more information</a:t>
            </a:r>
            <a:endParaRPr lang="en-GB" altLang="zh-CN"/>
          </a:p>
          <a:p>
            <a:pPr lvl="0"/>
            <a:endParaRPr lang="zh-CN" alt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4" name="页脚占位符 3"/>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286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291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286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quarter" idx="2"/>
          </p:nvPr>
        </p:nvSpPr>
        <p:spPr>
          <a:xfrm>
            <a:off x="4629150" y="1825625"/>
            <a:ext cx="3886200" cy="20986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内容占位符 4"/>
          <p:cNvSpPr>
            <a:spLocks noGrp="1"/>
          </p:cNvSpPr>
          <p:nvPr>
            <p:ph sz="quarter" idx="3"/>
          </p:nvPr>
        </p:nvSpPr>
        <p:spPr>
          <a:xfrm>
            <a:off x="4629150" y="4076700"/>
            <a:ext cx="3886200" cy="21002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6" name="日期占位符 5"/>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页脚占位符 6"/>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8" name="灯片编号占位符 7"/>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8" name="页脚占位符 7"/>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4" name="页脚占位符 3"/>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3" name="页脚占位符 2"/>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4" name="页脚占位符 3"/>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286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291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286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quarter" idx="2"/>
          </p:nvPr>
        </p:nvSpPr>
        <p:spPr>
          <a:xfrm>
            <a:off x="4629150" y="1825625"/>
            <a:ext cx="3886200" cy="20986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内容占位符 4"/>
          <p:cNvSpPr>
            <a:spLocks noGrp="1"/>
          </p:cNvSpPr>
          <p:nvPr>
            <p:ph sz="quarter" idx="3"/>
          </p:nvPr>
        </p:nvSpPr>
        <p:spPr>
          <a:xfrm>
            <a:off x="4629150" y="4076700"/>
            <a:ext cx="3886200" cy="21002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6" name="日期占位符 5"/>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页脚占位符 6"/>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8" name="灯片编号占位符 7"/>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8" name="页脚占位符 7"/>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4" name="页脚占位符 3"/>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3" name="页脚占位符 2"/>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4" name="页脚占位符 3"/>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286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291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286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quarter" idx="2"/>
          </p:nvPr>
        </p:nvSpPr>
        <p:spPr>
          <a:xfrm>
            <a:off x="4629150" y="1825625"/>
            <a:ext cx="3886200" cy="20986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内容占位符 4"/>
          <p:cNvSpPr>
            <a:spLocks noGrp="1"/>
          </p:cNvSpPr>
          <p:nvPr>
            <p:ph sz="quarter" idx="3"/>
          </p:nvPr>
        </p:nvSpPr>
        <p:spPr>
          <a:xfrm>
            <a:off x="4629150" y="4076700"/>
            <a:ext cx="3886200" cy="21002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6" name="日期占位符 5"/>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页脚占位符 6"/>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8" name="灯片编号占位符 7"/>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8" name="页脚占位符 7"/>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4" name="页脚占位符 3"/>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3" name="页脚占位符 2"/>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8" name="页脚占位符 7"/>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4" name="页脚占位符 3"/>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286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291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286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quarter" idx="2"/>
          </p:nvPr>
        </p:nvSpPr>
        <p:spPr>
          <a:xfrm>
            <a:off x="4629150" y="1825625"/>
            <a:ext cx="3886200" cy="20986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内容占位符 4"/>
          <p:cNvSpPr>
            <a:spLocks noGrp="1"/>
          </p:cNvSpPr>
          <p:nvPr>
            <p:ph sz="quarter" idx="3"/>
          </p:nvPr>
        </p:nvSpPr>
        <p:spPr>
          <a:xfrm>
            <a:off x="4629150" y="4076700"/>
            <a:ext cx="3886200" cy="21002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6" name="日期占位符 5"/>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页脚占位符 6"/>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8" name="灯片编号占位符 7"/>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4" name="页脚占位符 3"/>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8" name="页脚占位符 7"/>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4" name="页脚占位符 3"/>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3" name="页脚占位符 2"/>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4" name="页脚占位符 3"/>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286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291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3" name="页脚占位符 2"/>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286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quarter" idx="2"/>
          </p:nvPr>
        </p:nvSpPr>
        <p:spPr>
          <a:xfrm>
            <a:off x="4629150" y="1825625"/>
            <a:ext cx="3886200" cy="20986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内容占位符 4"/>
          <p:cNvSpPr>
            <a:spLocks noGrp="1"/>
          </p:cNvSpPr>
          <p:nvPr>
            <p:ph sz="quarter" idx="3"/>
          </p:nvPr>
        </p:nvSpPr>
        <p:spPr>
          <a:xfrm>
            <a:off x="4629150" y="4076700"/>
            <a:ext cx="3886200" cy="21002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6" name="日期占位符 5"/>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页脚占位符 6"/>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8" name="灯片编号占位符 7"/>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8" name="页脚占位符 7"/>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4" name="页脚占位符 3"/>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3" name="页脚占位符 2"/>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4" name="页脚占位符 3"/>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286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291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286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quarter" idx="2"/>
          </p:nvPr>
        </p:nvSpPr>
        <p:spPr>
          <a:xfrm>
            <a:off x="4629150" y="1825625"/>
            <a:ext cx="3886200" cy="20986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内容占位符 4"/>
          <p:cNvSpPr>
            <a:spLocks noGrp="1"/>
          </p:cNvSpPr>
          <p:nvPr>
            <p:ph sz="quarter" idx="3"/>
          </p:nvPr>
        </p:nvSpPr>
        <p:spPr>
          <a:xfrm>
            <a:off x="4629150" y="4076700"/>
            <a:ext cx="3886200" cy="21002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6" name="日期占位符 5"/>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页脚占位符 6"/>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8" name="灯片编号占位符 7"/>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8" name="页脚占位符 7"/>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4" name="页脚占位符 3"/>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3" name="页脚占位符 2"/>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4" name="页脚占位符 3"/>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286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291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286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quarter" idx="2"/>
          </p:nvPr>
        </p:nvSpPr>
        <p:spPr>
          <a:xfrm>
            <a:off x="4629150" y="1825625"/>
            <a:ext cx="3886200" cy="20986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内容占位符 4"/>
          <p:cNvSpPr>
            <a:spLocks noGrp="1"/>
          </p:cNvSpPr>
          <p:nvPr>
            <p:ph sz="quarter" idx="3"/>
          </p:nvPr>
        </p:nvSpPr>
        <p:spPr>
          <a:xfrm>
            <a:off x="4629150" y="4076700"/>
            <a:ext cx="3886200" cy="21002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6" name="日期占位符 5"/>
          <p:cNvSpPr>
            <a:spLocks noGrp="1"/>
          </p:cNvSpPr>
          <p:nvPr>
            <p:ph type="dt" sz="half" idx="10"/>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7" name="页脚占位符 6"/>
          <p:cNvSpPr>
            <a:spLocks noGrp="1"/>
          </p:cNvSpPr>
          <p:nvPr>
            <p:ph type="ftr" sz="quarter" idx="11"/>
          </p:nvPr>
        </p:nvSpPr>
        <p:spPr/>
        <p:txBody>
          <a:bodyPr/>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8" name="灯片编号占位符 7"/>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 Type="http://schemas.openxmlformats.org/officeDocument/2006/relationships/slideLayout" Target="../slideLayouts/slideLayout16.xml"/><Relationship Id="rId15" Type="http://schemas.openxmlformats.org/officeDocument/2006/relationships/theme" Target="../theme/theme2.xml"/><Relationship Id="rId14" Type="http://schemas.openxmlformats.org/officeDocument/2006/relationships/slideLayout" Target="../slideLayouts/slideLayout28.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7.xml"/><Relationship Id="rId8" Type="http://schemas.openxmlformats.org/officeDocument/2006/relationships/slideLayout" Target="../slideLayouts/slideLayout36.xml"/><Relationship Id="rId7" Type="http://schemas.openxmlformats.org/officeDocument/2006/relationships/slideLayout" Target="../slideLayouts/slideLayout35.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3" Type="http://schemas.openxmlformats.org/officeDocument/2006/relationships/slideLayout" Target="../slideLayouts/slideLayout31.xml"/><Relationship Id="rId2" Type="http://schemas.openxmlformats.org/officeDocument/2006/relationships/slideLayout" Target="../slideLayouts/slideLayout30.xml"/><Relationship Id="rId15" Type="http://schemas.openxmlformats.org/officeDocument/2006/relationships/theme" Target="../theme/theme3.xml"/><Relationship Id="rId14" Type="http://schemas.openxmlformats.org/officeDocument/2006/relationships/slideLayout" Target="../slideLayouts/slideLayout42.xml"/><Relationship Id="rId13" Type="http://schemas.openxmlformats.org/officeDocument/2006/relationships/slideLayout" Target="../slideLayouts/slideLayout41.xml"/><Relationship Id="rId12" Type="http://schemas.openxmlformats.org/officeDocument/2006/relationships/slideLayout" Target="../slideLayouts/slideLayout40.xml"/><Relationship Id="rId11" Type="http://schemas.openxmlformats.org/officeDocument/2006/relationships/slideLayout" Target="../slideLayouts/slideLayout39.xml"/><Relationship Id="rId10" Type="http://schemas.openxmlformats.org/officeDocument/2006/relationships/slideLayout" Target="../slideLayouts/slideLayout38.xml"/><Relationship Id="rId1"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51.xml"/><Relationship Id="rId8" Type="http://schemas.openxmlformats.org/officeDocument/2006/relationships/slideLayout" Target="../slideLayouts/slideLayout50.xml"/><Relationship Id="rId7" Type="http://schemas.openxmlformats.org/officeDocument/2006/relationships/slideLayout" Target="../slideLayouts/slideLayout49.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 Id="rId3" Type="http://schemas.openxmlformats.org/officeDocument/2006/relationships/slideLayout" Target="../slideLayouts/slideLayout45.xml"/><Relationship Id="rId2" Type="http://schemas.openxmlformats.org/officeDocument/2006/relationships/slideLayout" Target="../slideLayouts/slideLayout44.xml"/><Relationship Id="rId15" Type="http://schemas.openxmlformats.org/officeDocument/2006/relationships/theme" Target="../theme/theme4.xml"/><Relationship Id="rId14" Type="http://schemas.openxmlformats.org/officeDocument/2006/relationships/slideLayout" Target="../slideLayouts/slideLayout56.xml"/><Relationship Id="rId13" Type="http://schemas.openxmlformats.org/officeDocument/2006/relationships/slideLayout" Target="../slideLayouts/slideLayout55.xml"/><Relationship Id="rId12" Type="http://schemas.openxmlformats.org/officeDocument/2006/relationships/slideLayout" Target="../slideLayouts/slideLayout54.xml"/><Relationship Id="rId11" Type="http://schemas.openxmlformats.org/officeDocument/2006/relationships/slideLayout" Target="../slideLayouts/slideLayout53.xml"/><Relationship Id="rId10" Type="http://schemas.openxmlformats.org/officeDocument/2006/relationships/slideLayout" Target="../slideLayouts/slideLayout52.xml"/><Relationship Id="rId1"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65.xml"/><Relationship Id="rId8" Type="http://schemas.openxmlformats.org/officeDocument/2006/relationships/slideLayout" Target="../slideLayouts/slideLayout64.xml"/><Relationship Id="rId7" Type="http://schemas.openxmlformats.org/officeDocument/2006/relationships/slideLayout" Target="../slideLayouts/slideLayout63.xml"/><Relationship Id="rId6" Type="http://schemas.openxmlformats.org/officeDocument/2006/relationships/slideLayout" Target="../slideLayouts/slideLayout62.xml"/><Relationship Id="rId5" Type="http://schemas.openxmlformats.org/officeDocument/2006/relationships/slideLayout" Target="../slideLayouts/slideLayout61.xml"/><Relationship Id="rId4" Type="http://schemas.openxmlformats.org/officeDocument/2006/relationships/slideLayout" Target="../slideLayouts/slideLayout60.xml"/><Relationship Id="rId3" Type="http://schemas.openxmlformats.org/officeDocument/2006/relationships/slideLayout" Target="../slideLayouts/slideLayout59.xml"/><Relationship Id="rId2" Type="http://schemas.openxmlformats.org/officeDocument/2006/relationships/slideLayout" Target="../slideLayouts/slideLayout58.xml"/><Relationship Id="rId15" Type="http://schemas.openxmlformats.org/officeDocument/2006/relationships/theme" Target="../theme/theme5.xml"/><Relationship Id="rId14" Type="http://schemas.openxmlformats.org/officeDocument/2006/relationships/slideLayout" Target="../slideLayouts/slideLayout70.xml"/><Relationship Id="rId13" Type="http://schemas.openxmlformats.org/officeDocument/2006/relationships/slideLayout" Target="../slideLayouts/slideLayout69.xml"/><Relationship Id="rId12" Type="http://schemas.openxmlformats.org/officeDocument/2006/relationships/slideLayout" Target="../slideLayouts/slideLayout68.xml"/><Relationship Id="rId11" Type="http://schemas.openxmlformats.org/officeDocument/2006/relationships/slideLayout" Target="../slideLayouts/slideLayout67.xml"/><Relationship Id="rId10" Type="http://schemas.openxmlformats.org/officeDocument/2006/relationships/slideLayout" Target="../slideLayouts/slideLayout66.xml"/><Relationship Id="rId1"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79.xml"/><Relationship Id="rId8" Type="http://schemas.openxmlformats.org/officeDocument/2006/relationships/slideLayout" Target="../slideLayouts/slideLayout78.xml"/><Relationship Id="rId7" Type="http://schemas.openxmlformats.org/officeDocument/2006/relationships/slideLayout" Target="../slideLayouts/slideLayout77.xml"/><Relationship Id="rId6" Type="http://schemas.openxmlformats.org/officeDocument/2006/relationships/slideLayout" Target="../slideLayouts/slideLayout76.xml"/><Relationship Id="rId5" Type="http://schemas.openxmlformats.org/officeDocument/2006/relationships/slideLayout" Target="../slideLayouts/slideLayout75.xml"/><Relationship Id="rId4" Type="http://schemas.openxmlformats.org/officeDocument/2006/relationships/slideLayout" Target="../slideLayouts/slideLayout74.xml"/><Relationship Id="rId3" Type="http://schemas.openxmlformats.org/officeDocument/2006/relationships/slideLayout" Target="../slideLayouts/slideLayout73.xml"/><Relationship Id="rId2" Type="http://schemas.openxmlformats.org/officeDocument/2006/relationships/slideLayout" Target="../slideLayouts/slideLayout72.xml"/><Relationship Id="rId15" Type="http://schemas.openxmlformats.org/officeDocument/2006/relationships/theme" Target="../theme/theme6.xml"/><Relationship Id="rId14" Type="http://schemas.openxmlformats.org/officeDocument/2006/relationships/slideLayout" Target="../slideLayouts/slideLayout84.xml"/><Relationship Id="rId13" Type="http://schemas.openxmlformats.org/officeDocument/2006/relationships/slideLayout" Target="../slideLayouts/slideLayout83.xml"/><Relationship Id="rId12" Type="http://schemas.openxmlformats.org/officeDocument/2006/relationships/slideLayout" Target="../slideLayouts/slideLayout82.xml"/><Relationship Id="rId11" Type="http://schemas.openxmlformats.org/officeDocument/2006/relationships/slideLayout" Target="../slideLayouts/slideLayout81.xml"/><Relationship Id="rId10" Type="http://schemas.openxmlformats.org/officeDocument/2006/relationships/slideLayout" Target="../slideLayouts/slideLayout80.xml"/><Relationship Id="rId1"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93.xml"/><Relationship Id="rId8" Type="http://schemas.openxmlformats.org/officeDocument/2006/relationships/slideLayout" Target="../slideLayouts/slideLayout92.xml"/><Relationship Id="rId7" Type="http://schemas.openxmlformats.org/officeDocument/2006/relationships/slideLayout" Target="../slideLayouts/slideLayout91.xml"/><Relationship Id="rId6" Type="http://schemas.openxmlformats.org/officeDocument/2006/relationships/slideLayout" Target="../slideLayouts/slideLayout90.xml"/><Relationship Id="rId5" Type="http://schemas.openxmlformats.org/officeDocument/2006/relationships/slideLayout" Target="../slideLayouts/slideLayout89.xml"/><Relationship Id="rId4" Type="http://schemas.openxmlformats.org/officeDocument/2006/relationships/slideLayout" Target="../slideLayouts/slideLayout88.xml"/><Relationship Id="rId3" Type="http://schemas.openxmlformats.org/officeDocument/2006/relationships/slideLayout" Target="../slideLayouts/slideLayout87.xml"/><Relationship Id="rId2" Type="http://schemas.openxmlformats.org/officeDocument/2006/relationships/slideLayout" Target="../slideLayouts/slideLayout86.xml"/><Relationship Id="rId15" Type="http://schemas.openxmlformats.org/officeDocument/2006/relationships/theme" Target="../theme/theme7.xml"/><Relationship Id="rId14" Type="http://schemas.openxmlformats.org/officeDocument/2006/relationships/slideLayout" Target="../slideLayouts/slideLayout98.xml"/><Relationship Id="rId13" Type="http://schemas.openxmlformats.org/officeDocument/2006/relationships/slideLayout" Target="../slideLayouts/slideLayout97.xml"/><Relationship Id="rId12" Type="http://schemas.openxmlformats.org/officeDocument/2006/relationships/slideLayout" Target="../slideLayouts/slideLayout96.xml"/><Relationship Id="rId11" Type="http://schemas.openxmlformats.org/officeDocument/2006/relationships/slideLayout" Target="../slideLayouts/slideLayout95.xml"/><Relationship Id="rId10" Type="http://schemas.openxmlformats.org/officeDocument/2006/relationships/slideLayout" Target="../slideLayouts/slideLayout94.xml"/><Relationship Id="rId1"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文本占位符 1026"/>
          <p:cNvSpPr>
            <a:spLocks noGrp="1"/>
          </p:cNvSpPr>
          <p:nvPr>
            <p:ph type="body"/>
          </p:nvPr>
        </p:nvSpPr>
        <p:spPr>
          <a:xfrm>
            <a:off x="457200" y="1600200"/>
            <a:ext cx="8229600" cy="4525963"/>
          </a:xfrm>
          <a:prstGeom prst="rect">
            <a:avLst/>
          </a:prstGeom>
          <a:noFill/>
          <a:ln w="9525">
            <a:noFill/>
          </a:ln>
        </p:spPr>
        <p:txBody>
          <a:bodyPr anchor="t" anchorCtr="0"/>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b="0"/>
            </a:lvl1pPr>
          </a:lstStyle>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lvl1pPr>
          </a:lstStyle>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vl6pPr marL="2286000" lvl="5"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6pPr>
      <a:lvl7pPr marL="2743200" lvl="6"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7pPr>
      <a:lvl8pPr marL="3200400" lvl="7"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8pPr>
      <a:lvl9pPr marL="3657600" lvl="8"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标题 1025"/>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2051" name="文本占位符 1026"/>
          <p:cNvSpPr>
            <a:spLocks noGrp="1"/>
          </p:cNvSpPr>
          <p:nvPr>
            <p:ph type="body"/>
          </p:nvPr>
        </p:nvSpPr>
        <p:spPr>
          <a:xfrm>
            <a:off x="457200" y="1600200"/>
            <a:ext cx="8229600" cy="4525963"/>
          </a:xfrm>
          <a:prstGeom prst="rect">
            <a:avLst/>
          </a:prstGeom>
          <a:noFill/>
          <a:ln w="9525">
            <a:noFill/>
          </a:ln>
        </p:spPr>
        <p:txBody>
          <a:bodyPr anchor="t" anchorCtr="0"/>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b="0"/>
            </a:lvl1pPr>
          </a:lstStyle>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lvl1pPr>
          </a:lstStyle>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vl6pPr marL="2286000" lvl="5"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6pPr>
      <a:lvl7pPr marL="2743200" lvl="6"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7pPr>
      <a:lvl8pPr marL="3200400" lvl="7"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8pPr>
      <a:lvl9pPr marL="3657600" lvl="8"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标题 1025"/>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3075" name="文本占位符 1026"/>
          <p:cNvSpPr>
            <a:spLocks noGrp="1"/>
          </p:cNvSpPr>
          <p:nvPr>
            <p:ph type="body"/>
          </p:nvPr>
        </p:nvSpPr>
        <p:spPr>
          <a:xfrm>
            <a:off x="457200" y="1600200"/>
            <a:ext cx="8229600" cy="4525963"/>
          </a:xfrm>
          <a:prstGeom prst="rect">
            <a:avLst/>
          </a:prstGeom>
          <a:noFill/>
          <a:ln w="9525">
            <a:noFill/>
          </a:ln>
        </p:spPr>
        <p:txBody>
          <a:bodyPr anchor="t" anchorCtr="0"/>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b="0"/>
            </a:lvl1pPr>
          </a:lstStyle>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lvl1pPr>
          </a:lstStyle>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vl6pPr marL="2286000" lvl="5"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6pPr>
      <a:lvl7pPr marL="2743200" lvl="6"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7pPr>
      <a:lvl8pPr marL="3200400" lvl="7"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8pPr>
      <a:lvl9pPr marL="3657600" lvl="8"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098" name="标题 1025"/>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4099" name="文本占位符 1026"/>
          <p:cNvSpPr>
            <a:spLocks noGrp="1"/>
          </p:cNvSpPr>
          <p:nvPr>
            <p:ph type="body"/>
          </p:nvPr>
        </p:nvSpPr>
        <p:spPr>
          <a:xfrm>
            <a:off x="457200" y="1600200"/>
            <a:ext cx="8229600" cy="4525963"/>
          </a:xfrm>
          <a:prstGeom prst="rect">
            <a:avLst/>
          </a:prstGeom>
          <a:noFill/>
          <a:ln w="9525">
            <a:noFill/>
          </a:ln>
        </p:spPr>
        <p:txBody>
          <a:bodyPr anchor="t" anchorCtr="0"/>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b="0"/>
            </a:lvl1pPr>
          </a:lstStyle>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lvl1pPr>
          </a:lstStyle>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vl6pPr marL="2286000" lvl="5"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6pPr>
      <a:lvl7pPr marL="2743200" lvl="6"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7pPr>
      <a:lvl8pPr marL="3200400" lvl="7"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8pPr>
      <a:lvl9pPr marL="3657600" lvl="8"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122" name="标题 1025"/>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5123" name="文本占位符 1026"/>
          <p:cNvSpPr>
            <a:spLocks noGrp="1"/>
          </p:cNvSpPr>
          <p:nvPr>
            <p:ph type="body"/>
          </p:nvPr>
        </p:nvSpPr>
        <p:spPr>
          <a:xfrm>
            <a:off x="457200" y="1600200"/>
            <a:ext cx="8229600" cy="4525963"/>
          </a:xfrm>
          <a:prstGeom prst="rect">
            <a:avLst/>
          </a:prstGeom>
          <a:noFill/>
          <a:ln w="9525">
            <a:noFill/>
          </a:ln>
        </p:spPr>
        <p:txBody>
          <a:bodyPr anchor="t" anchorCtr="0"/>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b="0"/>
            </a:lvl1pPr>
          </a:lstStyle>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lvl1pPr>
          </a:lstStyle>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vl6pPr marL="2286000" lvl="5"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6pPr>
      <a:lvl7pPr marL="2743200" lvl="6"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7pPr>
      <a:lvl8pPr marL="3200400" lvl="7"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8pPr>
      <a:lvl9pPr marL="3657600" lvl="8"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6146" name="标题 1025"/>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6147" name="文本占位符 1026"/>
          <p:cNvSpPr>
            <a:spLocks noGrp="1"/>
          </p:cNvSpPr>
          <p:nvPr>
            <p:ph type="body"/>
          </p:nvPr>
        </p:nvSpPr>
        <p:spPr>
          <a:xfrm>
            <a:off x="457200" y="1600200"/>
            <a:ext cx="8229600" cy="4525963"/>
          </a:xfrm>
          <a:prstGeom prst="rect">
            <a:avLst/>
          </a:prstGeom>
          <a:noFill/>
          <a:ln w="9525">
            <a:noFill/>
          </a:ln>
        </p:spPr>
        <p:txBody>
          <a:bodyPr anchor="t" anchorCtr="0"/>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b="0"/>
            </a:lvl1pPr>
          </a:lstStyle>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lvl1pPr>
          </a:lstStyle>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vl6pPr marL="2286000" lvl="5"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6pPr>
      <a:lvl7pPr marL="2743200" lvl="6"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7pPr>
      <a:lvl8pPr marL="3200400" lvl="7"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8pPr>
      <a:lvl9pPr marL="3657600" lvl="8"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170" name="标题 1025"/>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7171" name="文本占位符 1026"/>
          <p:cNvSpPr>
            <a:spLocks noGrp="1"/>
          </p:cNvSpPr>
          <p:nvPr>
            <p:ph type="body"/>
          </p:nvPr>
        </p:nvSpPr>
        <p:spPr>
          <a:xfrm>
            <a:off x="457200" y="1600200"/>
            <a:ext cx="8229600" cy="4525963"/>
          </a:xfrm>
          <a:prstGeom prst="rect">
            <a:avLst/>
          </a:prstGeom>
          <a:noFill/>
          <a:ln w="9525">
            <a:noFill/>
          </a:ln>
        </p:spPr>
        <p:txBody>
          <a:bodyPr anchor="t" anchorCtr="0"/>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b="0"/>
            </a:lvl1pPr>
          </a:lstStyle>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lvl1pPr>
          </a:lstStyle>
          <a:p>
            <a:pPr lvl="0" fontAlgn="base"/>
            <a:endParaRPr lang="zh-CN" altLang="en-US" strike="noStrike" noProof="1" dirty="0">
              <a:latin typeface="Arial" panose="020B0604020202020204" pitchFamily="34" charset="0"/>
              <a:ea typeface="宋体" panose="02010600030101010101" pitchFamily="2" charset="-122"/>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5pPr>
      <a:lvl6pPr marL="2286000" lvl="5"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6pPr>
      <a:lvl7pPr marL="2743200" lvl="6"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7pPr>
      <a:lvl8pPr marL="3200400" lvl="7"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8pPr>
      <a:lvl9pPr marL="3657600" lvl="8" indent="0" algn="l"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楷体_GB2312" pitchFamily="49" charset="-122"/>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2.xml"/><Relationship Id="rId2" Type="http://schemas.openxmlformats.org/officeDocument/2006/relationships/image" Target="../media/image2.png"/><Relationship Id="rId1" Type="http://schemas.openxmlformats.org/officeDocument/2006/relationships/image" Target="../media/image1.GIF"/></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68.xml"/><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image" Target="../media/image1.GIF"/></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68.xml"/><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image" Target="../media/image1.GIF"/></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68.xml"/><Relationship Id="rId2" Type="http://schemas.openxmlformats.org/officeDocument/2006/relationships/image" Target="../media/image2.png"/><Relationship Id="rId1" Type="http://schemas.openxmlformats.org/officeDocument/2006/relationships/image" Target="../media/image1.GIF"/></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68.xml"/><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image" Target="../media/image1.GIF"/></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68.xml"/><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image" Target="../media/image1.GIF"/></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82.xml"/><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image" Target="../media/image1.GIF"/></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68.xml"/><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image" Target="../media/image1.GIF"/></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68.xml"/><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image" Target="../media/image1.GIF"/></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slideLayout" Target="../slideLayouts/slideLayout68.xml"/><Relationship Id="rId5" Type="http://schemas.openxmlformats.org/officeDocument/2006/relationships/image" Target="../media/image24.png"/><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image" Target="../media/image1.GIF"/></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96.xml"/><Relationship Id="rId2" Type="http://schemas.openxmlformats.org/officeDocument/2006/relationships/image" Target="../media/image2.png"/><Relationship Id="rId1" Type="http://schemas.openxmlformats.org/officeDocument/2006/relationships/image" Target="../media/image1.GIF"/></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68.xml"/><Relationship Id="rId2" Type="http://schemas.openxmlformats.org/officeDocument/2006/relationships/image" Target="../media/image2.png"/><Relationship Id="rId1" Type="http://schemas.openxmlformats.org/officeDocument/2006/relationships/image" Target="../media/image1.GIF"/></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40.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GIF"/></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vmlDrawing" Target="../drawings/vmlDrawing1.vml"/><Relationship Id="rId6" Type="http://schemas.openxmlformats.org/officeDocument/2006/relationships/slideLayout" Target="../slideLayouts/slideLayout54.xml"/><Relationship Id="rId5" Type="http://schemas.openxmlformats.org/officeDocument/2006/relationships/image" Target="../media/image5.png"/><Relationship Id="rId4" Type="http://schemas.openxmlformats.org/officeDocument/2006/relationships/image" Target="../media/image4.wmf"/><Relationship Id="rId3" Type="http://schemas.openxmlformats.org/officeDocument/2006/relationships/oleObject" Target="../embeddings/oleObject1.bin"/><Relationship Id="rId2" Type="http://schemas.openxmlformats.org/officeDocument/2006/relationships/image" Target="../media/image2.png"/><Relationship Id="rId1" Type="http://schemas.openxmlformats.org/officeDocument/2006/relationships/image" Target="../media/image1.GIF"/></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68.xml"/><Relationship Id="rId4" Type="http://schemas.openxmlformats.org/officeDocument/2006/relationships/slide" Target="slide1.xml"/><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image" Target="../media/image1.GIF"/></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68.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image" Target="../media/image1.GIF"/></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68.xml"/><Relationship Id="rId4" Type="http://schemas.openxmlformats.org/officeDocument/2006/relationships/image" Target="../media/image10.png"/><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image" Target="../media/image1.GIF"/></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26.xml"/><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image" Target="../media/image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6" contrast="-70001"/>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9219" name="组合 287753"/>
          <p:cNvGrpSpPr/>
          <p:nvPr/>
        </p:nvGrpSpPr>
        <p:grpSpPr>
          <a:xfrm>
            <a:off x="0" y="115888"/>
            <a:ext cx="9144000" cy="936625"/>
            <a:chOff x="0" y="73"/>
            <a:chExt cx="5760" cy="590"/>
          </a:xfrm>
        </p:grpSpPr>
        <p:sp>
          <p:nvSpPr>
            <p:cNvPr id="9220"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9221" name="组合 287755"/>
            <p:cNvGrpSpPr/>
            <p:nvPr/>
          </p:nvGrpSpPr>
          <p:grpSpPr>
            <a:xfrm>
              <a:off x="0" y="73"/>
              <a:ext cx="5760" cy="590"/>
              <a:chOff x="0" y="0"/>
              <a:chExt cx="5760" cy="646"/>
            </a:xfrm>
          </p:grpSpPr>
          <p:sp>
            <p:nvSpPr>
              <p:cNvPr id="9222"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9223"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pic>
            <p:nvPicPr>
              <p:cNvPr id="9224"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9225"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9226"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grpSp>
      </p:grpSp>
      <p:sp>
        <p:nvSpPr>
          <p:cNvPr id="287766" name="矩形 287765"/>
          <p:cNvSpPr/>
          <p:nvPr/>
        </p:nvSpPr>
        <p:spPr>
          <a:xfrm>
            <a:off x="1476375" y="6237288"/>
            <a:ext cx="6048375" cy="368300"/>
          </a:xfrm>
          <a:prstGeom prst="rect">
            <a:avLst/>
          </a:prstGeom>
          <a:noFill/>
          <a:ln w="9525">
            <a:noFill/>
          </a:ln>
        </p:spPr>
        <p:txBody>
          <a:bodyPr anchor="t" anchorCtr="0">
            <a:spAutoFit/>
          </a:bodyPr>
          <a:p>
            <a:pPr algn="ctr" fontAlgn="ctr"/>
            <a:r>
              <a:rPr lang="zh-CN" altLang="en-US" sz="1800" dirty="0">
                <a:latin typeface="楷体_GB2312" pitchFamily="49" charset="-122"/>
                <a:ea typeface="楷体_GB2312" pitchFamily="49" charset="-122"/>
              </a:rPr>
              <a:t>宣城市信息工程学校在线精品课程---《机械基础》</a:t>
            </a:r>
            <a:endParaRPr lang="en-US" altLang="zh-CN" sz="1800">
              <a:latin typeface="楷体_GB2312" pitchFamily="49" charset="-122"/>
              <a:ea typeface="楷体_GB2312" pitchFamily="49" charset="-122"/>
            </a:endParaRPr>
          </a:p>
        </p:txBody>
      </p:sp>
      <p:sp>
        <p:nvSpPr>
          <p:cNvPr id="9228" name="矩形 287774"/>
          <p:cNvSpPr/>
          <p:nvPr/>
        </p:nvSpPr>
        <p:spPr>
          <a:xfrm>
            <a:off x="622300" y="1531938"/>
            <a:ext cx="7899400" cy="4225925"/>
          </a:xfrm>
          <a:prstGeom prst="rect">
            <a:avLst/>
          </a:prstGeom>
          <a:noFill/>
          <a:ln w="12700">
            <a:noFill/>
          </a:ln>
        </p:spPr>
        <p:txBody>
          <a:bodyPr wrap="square" anchor="t" anchorCtr="0">
            <a:spAutoFit/>
          </a:bodyPr>
          <a:p>
            <a:pPr algn="ctr" eaLnBrk="0" hangingPunct="0">
              <a:lnSpc>
                <a:spcPct val="140000"/>
              </a:lnSpc>
            </a:pPr>
            <a:endParaRPr lang="zh-CN" altLang="en-US" sz="4800" dirty="0">
              <a:latin typeface="黑体" panose="02010609060101010101" pitchFamily="2" charset="-122"/>
              <a:ea typeface="黑体" panose="02010609060101010101" pitchFamily="2" charset="-122"/>
            </a:endParaRPr>
          </a:p>
          <a:p>
            <a:pPr algn="ctr" eaLnBrk="0" hangingPunct="0">
              <a:lnSpc>
                <a:spcPct val="140000"/>
              </a:lnSpc>
            </a:pPr>
            <a:r>
              <a:rPr lang="en-US" altLang="zh-CN" sz="4000" dirty="0">
                <a:latin typeface="黑体" panose="02010609060101010101" pitchFamily="2" charset="-122"/>
                <a:ea typeface="黑体" panose="02010609060101010101" pitchFamily="2" charset="-122"/>
              </a:rPr>
              <a:t>4-5  </a:t>
            </a:r>
            <a:r>
              <a:rPr lang="zh-CN" altLang="en-US" sz="4000" dirty="0">
                <a:latin typeface="黑体" panose="02010609060101010101" pitchFamily="2" charset="-122"/>
                <a:ea typeface="黑体" panose="02010609060101010101" pitchFamily="2" charset="-122"/>
              </a:rPr>
              <a:t>联轴器和离合器</a:t>
            </a:r>
            <a:r>
              <a:rPr lang="zh-CN" altLang="en-US" sz="4800" dirty="0">
                <a:latin typeface="黑体" panose="02010609060101010101" pitchFamily="2" charset="-122"/>
                <a:ea typeface="黑体" panose="02010609060101010101" pitchFamily="2" charset="-122"/>
              </a:rPr>
              <a:t>  </a:t>
            </a:r>
            <a:endParaRPr lang="zh-CN" altLang="en-US" sz="4800" dirty="0">
              <a:latin typeface="黑体" panose="02010609060101010101" pitchFamily="2" charset="-122"/>
              <a:ea typeface="黑体" panose="02010609060101010101" pitchFamily="2" charset="-122"/>
            </a:endParaRPr>
          </a:p>
          <a:p>
            <a:pPr algn="ctr" eaLnBrk="0" hangingPunct="0">
              <a:lnSpc>
                <a:spcPct val="140000"/>
              </a:lnSpc>
            </a:pPr>
            <a:endParaRPr lang="zh-CN" altLang="en-US" sz="4800" dirty="0">
              <a:latin typeface="黑体" panose="02010609060101010101" pitchFamily="2" charset="-122"/>
              <a:ea typeface="黑体" panose="02010609060101010101" pitchFamily="2" charset="-122"/>
            </a:endParaRPr>
          </a:p>
          <a:p>
            <a:pPr algn="ctr" eaLnBrk="0" hangingPunct="0">
              <a:lnSpc>
                <a:spcPct val="140000"/>
              </a:lnSpc>
            </a:pPr>
            <a:endParaRPr lang="zh-CN" altLang="en-US" sz="4800" dirty="0">
              <a:latin typeface="黑体" panose="02010609060101010101" pitchFamily="2" charset="-122"/>
              <a:ea typeface="黑体" panose="02010609060101010101" pitchFamily="2" charset="-122"/>
            </a:endParaRPr>
          </a:p>
        </p:txBody>
      </p:sp>
      <p:sp>
        <p:nvSpPr>
          <p:cNvPr id="9229" name="矩形 1"/>
          <p:cNvSpPr/>
          <p:nvPr/>
        </p:nvSpPr>
        <p:spPr>
          <a:xfrm>
            <a:off x="1187450" y="287338"/>
            <a:ext cx="6473825" cy="404812"/>
          </a:xfrm>
          <a:prstGeom prst="rect">
            <a:avLst/>
          </a:prstGeom>
          <a:noFill/>
          <a:ln w="9525">
            <a:noFill/>
          </a:ln>
        </p:spPr>
        <p:txBody>
          <a:bodyPr anchor="b" anchorCtr="0"/>
          <a:p>
            <a:pPr algn="ctr">
              <a:buSzTx/>
            </a:pPr>
            <a:r>
              <a:rPr lang="zh-CN" altLang="en-US" sz="2400">
                <a:solidFill>
                  <a:srgbClr val="FFFF00"/>
                </a:solidFill>
                <a:latin typeface="Arial" panose="020B0604020202020204" pitchFamily="34" charset="0"/>
                <a:ea typeface="黑体" panose="02010609060101010101" pitchFamily="2" charset="-122"/>
              </a:rPr>
              <a:t>模块</a:t>
            </a:r>
            <a:r>
              <a:rPr lang="en-US" altLang="zh-CN" sz="2400">
                <a:solidFill>
                  <a:srgbClr val="FFFF00"/>
                </a:solidFill>
                <a:latin typeface="Arial" panose="020B0604020202020204" pitchFamily="34" charset="0"/>
                <a:ea typeface="黑体" panose="02010609060101010101" pitchFamily="2" charset="-122"/>
              </a:rPr>
              <a:t>4 </a:t>
            </a:r>
            <a:r>
              <a:rPr lang="zh-CN" altLang="en-US" sz="2400">
                <a:solidFill>
                  <a:srgbClr val="FFFF00"/>
                </a:solidFill>
                <a:latin typeface="Arial" panose="020B0604020202020204" pitchFamily="34" charset="0"/>
                <a:ea typeface="黑体" panose="02010609060101010101" pitchFamily="2" charset="-122"/>
              </a:rPr>
              <a:t>  连接       </a:t>
            </a:r>
            <a:r>
              <a:rPr lang="en-US" altLang="zh-CN" sz="2400">
                <a:solidFill>
                  <a:srgbClr val="FFFF00"/>
                </a:solidFill>
                <a:latin typeface="Arial" panose="020B0604020202020204" pitchFamily="34" charset="0"/>
                <a:ea typeface="黑体" panose="02010609060101010101" pitchFamily="2" charset="-122"/>
              </a:rPr>
              <a:t>4-5   </a:t>
            </a:r>
            <a:r>
              <a:rPr lang="zh-CN" altLang="en-US" sz="2400">
                <a:solidFill>
                  <a:srgbClr val="FFFF00"/>
                </a:solidFill>
                <a:latin typeface="Arial" panose="020B0604020202020204" pitchFamily="34" charset="0"/>
                <a:ea typeface="黑体" panose="02010609060101010101" pitchFamily="2" charset="-122"/>
              </a:rPr>
              <a:t>联轴器和离合器</a:t>
            </a:r>
            <a:endParaRPr lang="zh-CN" altLang="en-US" sz="2400">
              <a:solidFill>
                <a:srgbClr val="FFFF00"/>
              </a:solidFill>
              <a:latin typeface="Arial" panose="020B0604020202020204" pitchFamily="34" charset="0"/>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747"/>
                                        </p:tgtEl>
                                        <p:attrNameLst>
                                          <p:attrName>style.visibility</p:attrName>
                                        </p:attrNameLst>
                                      </p:cBhvr>
                                      <p:to>
                                        <p:strVal val="visible"/>
                                      </p:to>
                                    </p:set>
                                    <p:animEffect transition="in" filter="fade">
                                      <p:cBhvr>
                                        <p:cTn id="7" dur="2000"/>
                                        <p:tgtEl>
                                          <p:spTgt spid="287747"/>
                                        </p:tgtEl>
                                      </p:cBhvr>
                                    </p:animEffect>
                                  </p:childTnLst>
                                </p:cTn>
                              </p:par>
                              <p:par>
                                <p:cTn id="8" presetID="10" presetClass="entr" presetSubtype="0" fill="hold" nodeType="withEffect">
                                  <p:stCondLst>
                                    <p:cond delay="0"/>
                                  </p:stCondLst>
                                  <p:childTnLst>
                                    <p:set>
                                      <p:cBhvr>
                                        <p:cTn id="9" dur="1" fill="hold">
                                          <p:stCondLst>
                                            <p:cond delay="0"/>
                                          </p:stCondLst>
                                        </p:cTn>
                                        <p:tgtEl>
                                          <p:spTgt spid="287753"/>
                                        </p:tgtEl>
                                        <p:attrNameLst>
                                          <p:attrName>style.visibility</p:attrName>
                                        </p:attrNameLst>
                                      </p:cBhvr>
                                      <p:to>
                                        <p:strVal val="visible"/>
                                      </p:to>
                                    </p:set>
                                    <p:animEffect transition="in" filter="fade">
                                      <p:cBhvr>
                                        <p:cTn id="10" dur="2000"/>
                                        <p:tgtEl>
                                          <p:spTgt spid="287753"/>
                                        </p:tgtEl>
                                      </p:cBhvr>
                                    </p:animEffect>
                                  </p:childTnLst>
                                </p:cTn>
                              </p:par>
                              <p:par>
                                <p:cTn id="11" presetID="10" presetClass="entr" presetSubtype="0" fill="hold" grpId="0" nodeType="withEffect">
                                  <p:stCondLst>
                                    <p:cond delay="0"/>
                                  </p:stCondLst>
                                  <p:childTnLst>
                                    <p:set>
                                      <p:cBhvr>
                                        <p:cTn id="12" dur="1000" fill="hold">
                                          <p:stCondLst>
                                            <p:cond delay="0"/>
                                          </p:stCondLst>
                                        </p:cTn>
                                        <p:tgtEl>
                                          <p:spTgt spid="287766"/>
                                        </p:tgtEl>
                                        <p:attrNameLst>
                                          <p:attrName>style.visibility</p:attrName>
                                        </p:attrNameLst>
                                      </p:cBhvr>
                                      <p:to>
                                        <p:strVal val="visible"/>
                                      </p:to>
                                    </p:set>
                                    <p:animEffect transition="in" filter="fade">
                                      <p:cBhvr>
                                        <p:cTn id="13" dur="1000"/>
                                        <p:tgtEl>
                                          <p:spTgt spid="2877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0" contrast="-70001"/>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27651" name="组合 287753"/>
          <p:cNvGrpSpPr/>
          <p:nvPr/>
        </p:nvGrpSpPr>
        <p:grpSpPr>
          <a:xfrm>
            <a:off x="0" y="74613"/>
            <a:ext cx="9144000" cy="936625"/>
            <a:chOff x="0" y="73"/>
            <a:chExt cx="5760" cy="590"/>
          </a:xfrm>
        </p:grpSpPr>
        <p:sp>
          <p:nvSpPr>
            <p:cNvPr id="27652"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27653" name="组合 287755"/>
            <p:cNvGrpSpPr/>
            <p:nvPr/>
          </p:nvGrpSpPr>
          <p:grpSpPr>
            <a:xfrm>
              <a:off x="0" y="73"/>
              <a:ext cx="5760" cy="590"/>
              <a:chOff x="0" y="0"/>
              <a:chExt cx="5760" cy="646"/>
            </a:xfrm>
          </p:grpSpPr>
          <p:sp>
            <p:nvSpPr>
              <p:cNvPr id="27654"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27655"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pic>
            <p:nvPicPr>
              <p:cNvPr id="27656"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27657"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27658"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grpSp>
      </p:grpSp>
      <p:sp>
        <p:nvSpPr>
          <p:cNvPr id="287766" name="矩形 287765"/>
          <p:cNvSpPr/>
          <p:nvPr/>
        </p:nvSpPr>
        <p:spPr>
          <a:xfrm>
            <a:off x="1476375" y="6237288"/>
            <a:ext cx="6048375" cy="368300"/>
          </a:xfrm>
          <a:prstGeom prst="rect">
            <a:avLst/>
          </a:prstGeom>
          <a:noFill/>
          <a:ln w="9525">
            <a:noFill/>
          </a:ln>
        </p:spPr>
        <p:txBody>
          <a:bodyPr anchor="t" anchorCtr="0">
            <a:spAutoFit/>
          </a:bodyPr>
          <a:p>
            <a:pPr algn="ctr" fontAlgn="ctr"/>
            <a:r>
              <a:rPr lang="zh-CN" altLang="en-US" sz="1800" dirty="0">
                <a:latin typeface="楷体_GB2312" pitchFamily="49" charset="-122"/>
                <a:ea typeface="楷体_GB2312" pitchFamily="49" charset="-122"/>
              </a:rPr>
              <a:t>宣城市信息工程学校在线精品课程---《机械基础》</a:t>
            </a:r>
            <a:endParaRPr lang="en-US" altLang="zh-CN" sz="1800">
              <a:latin typeface="楷体_GB2312" pitchFamily="49" charset="-122"/>
              <a:ea typeface="楷体_GB2312" pitchFamily="49" charset="-122"/>
            </a:endParaRPr>
          </a:p>
        </p:txBody>
      </p:sp>
      <p:sp>
        <p:nvSpPr>
          <p:cNvPr id="3" name="文本框 533536"/>
          <p:cNvSpPr txBox="1"/>
          <p:nvPr/>
        </p:nvSpPr>
        <p:spPr>
          <a:xfrm>
            <a:off x="1476375" y="1173163"/>
            <a:ext cx="2389188" cy="460375"/>
          </a:xfrm>
          <a:prstGeom prst="rect">
            <a:avLst/>
          </a:prstGeom>
          <a:noFill/>
          <a:ln w="9525">
            <a:noFill/>
          </a:ln>
        </p:spPr>
        <p:txBody>
          <a:bodyPr wrap="square" anchor="t" anchorCtr="0">
            <a:spAutoFit/>
          </a:bodyPr>
          <a:p>
            <a:pPr algn="just"/>
            <a:r>
              <a:rPr lang="en-US" altLang="zh-CN" sz="2400" b="0">
                <a:latin typeface="黑体" panose="02010609060101010101" pitchFamily="2" charset="-122"/>
                <a:ea typeface="黑体" panose="02010609060101010101" pitchFamily="2" charset="-122"/>
              </a:rPr>
              <a:t>2</a:t>
            </a:r>
            <a:r>
              <a:rPr lang="zh-CN" altLang="zh-CN" sz="2400" b="0">
                <a:latin typeface="黑体" panose="02010609060101010101" pitchFamily="2" charset="-122"/>
                <a:ea typeface="黑体" panose="02010609060101010101" pitchFamily="2" charset="-122"/>
              </a:rPr>
              <a:t>、挠性联轴器</a:t>
            </a:r>
            <a:endParaRPr lang="zh-CN" altLang="zh-CN" sz="2400" b="0">
              <a:latin typeface="黑体" panose="02010609060101010101" pitchFamily="2" charset="-122"/>
              <a:ea typeface="黑体" panose="02010609060101010101" pitchFamily="2" charset="-122"/>
            </a:endParaRPr>
          </a:p>
        </p:txBody>
      </p:sp>
      <p:sp>
        <p:nvSpPr>
          <p:cNvPr id="190466" name="文本占位符 343042"/>
          <p:cNvSpPr>
            <a:spLocks noGrp="1"/>
          </p:cNvSpPr>
          <p:nvPr>
            <p:ph idx="1"/>
          </p:nvPr>
        </p:nvSpPr>
        <p:spPr>
          <a:xfrm>
            <a:off x="1327150" y="1838325"/>
            <a:ext cx="3975100" cy="3651250"/>
          </a:xfrm>
        </p:spPr>
        <p:txBody>
          <a:bodyPr anchor="t"/>
          <a:p>
            <a:pPr marL="0" marR="0" indent="0" algn="l" defTabSz="914400" rtl="0" eaLnBrk="1" fontAlgn="base" latinLnBrk="0" hangingPunct="1">
              <a:lnSpc>
                <a:spcPct val="100000"/>
              </a:lnSpc>
              <a:spcBef>
                <a:spcPct val="20000"/>
              </a:spcBef>
              <a:spcAft>
                <a:spcPct val="0"/>
              </a:spcAft>
              <a:buClrTx/>
              <a:buSzTx/>
              <a:buFontTx/>
              <a:buNone/>
            </a:pPr>
            <a:r>
              <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kumimoji="0" lang="en-US" altLang="zh-CN"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rPr>
              <a:t>4</a:t>
            </a:r>
            <a:r>
              <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rPr>
              <a:t>）弹性套柱销联轴器</a:t>
            </a:r>
            <a:endPar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0" marR="0" indent="0" algn="l" defTabSz="914400" rtl="0" eaLnBrk="1" fontAlgn="base" latinLnBrk="0" hangingPunct="1">
              <a:lnSpc>
                <a:spcPct val="100000"/>
              </a:lnSpc>
              <a:spcBef>
                <a:spcPct val="20000"/>
              </a:spcBef>
              <a:spcAft>
                <a:spcPct val="0"/>
              </a:spcAft>
              <a:buClrTx/>
              <a:buSzTx/>
              <a:buFontTx/>
              <a:buNone/>
            </a:pPr>
            <a:endPar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342900" marR="0" indent="-342900" algn="l" defTabSz="914400" rtl="0" eaLnBrk="1" fontAlgn="base" latinLnBrk="0" hangingPunct="1">
              <a:lnSpc>
                <a:spcPct val="100000"/>
              </a:lnSpc>
              <a:spcBef>
                <a:spcPct val="20000"/>
              </a:spcBef>
              <a:spcAft>
                <a:spcPct val="0"/>
              </a:spcAft>
              <a:buClrTx/>
              <a:buSzTx/>
              <a:buFontTx/>
              <a:buChar char="•"/>
            </a:pPr>
            <a:r>
              <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rPr>
              <a:t>    一端带有弹性套的柱销装在两半联轴器凸缘孔中，实现两半联轴器的连接，结构与凸缘联轴器相似。</a:t>
            </a:r>
            <a:endPar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342900" marR="0" indent="-342900" algn="l" defTabSz="914400" rtl="0" eaLnBrk="1" fontAlgn="base" latinLnBrk="0" hangingPunct="1">
              <a:lnSpc>
                <a:spcPct val="100000"/>
              </a:lnSpc>
              <a:spcBef>
                <a:spcPct val="20000"/>
              </a:spcBef>
              <a:spcAft>
                <a:spcPct val="0"/>
              </a:spcAft>
              <a:buClrTx/>
              <a:buSzTx/>
              <a:buFontTx/>
              <a:buChar char="•"/>
            </a:pPr>
            <a:r>
              <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rPr>
              <a:t>    弹性套的弹性可补偿两轴的相对位移并能缓冲和减振。</a:t>
            </a:r>
            <a:endPar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342900" marR="0" indent="-342900" algn="l" defTabSz="914400" rtl="0" eaLnBrk="1" fontAlgn="base" latinLnBrk="0" hangingPunct="1">
              <a:lnSpc>
                <a:spcPct val="100000"/>
              </a:lnSpc>
              <a:spcBef>
                <a:spcPct val="20000"/>
              </a:spcBef>
              <a:spcAft>
                <a:spcPct val="0"/>
              </a:spcAft>
              <a:buClrTx/>
              <a:buSzTx/>
              <a:buFontTx/>
              <a:buChar char="•"/>
            </a:pPr>
            <a:r>
              <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rPr>
              <a:t>    适用于连接载荷较平稳，需正、反转或起动频繁的传递中、</a:t>
            </a:r>
            <a:r>
              <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小转矩</a:t>
            </a:r>
            <a:r>
              <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rPr>
              <a:t>的轴。 </a:t>
            </a:r>
            <a:endPar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pic>
        <p:nvPicPr>
          <p:cNvPr id="190467" name="图片 343043"/>
          <p:cNvPicPr>
            <a:picLocks noChangeAspect="1"/>
          </p:cNvPicPr>
          <p:nvPr/>
        </p:nvPicPr>
        <p:blipFill>
          <a:blip r:embed="rId3"/>
          <a:stretch>
            <a:fillRect/>
          </a:stretch>
        </p:blipFill>
        <p:spPr>
          <a:xfrm>
            <a:off x="5403850" y="2290763"/>
            <a:ext cx="2481263" cy="2746375"/>
          </a:xfrm>
          <a:prstGeom prst="rect">
            <a:avLst/>
          </a:prstGeom>
          <a:noFill/>
          <a:ln w="9525">
            <a:noFill/>
          </a:ln>
        </p:spPr>
      </p:pic>
      <p:sp>
        <p:nvSpPr>
          <p:cNvPr id="27663" name="矩形 1"/>
          <p:cNvSpPr/>
          <p:nvPr/>
        </p:nvSpPr>
        <p:spPr>
          <a:xfrm>
            <a:off x="622300" y="287338"/>
            <a:ext cx="6473825" cy="404812"/>
          </a:xfrm>
          <a:prstGeom prst="rect">
            <a:avLst/>
          </a:prstGeom>
          <a:noFill/>
          <a:ln w="9525">
            <a:noFill/>
          </a:ln>
        </p:spPr>
        <p:txBody>
          <a:bodyPr anchor="b" anchorCtr="0"/>
          <a:p>
            <a:pPr algn="ctr">
              <a:buSzTx/>
            </a:pPr>
            <a:r>
              <a:rPr lang="zh-CN" altLang="en-US" sz="2400">
                <a:solidFill>
                  <a:srgbClr val="FFFF00"/>
                </a:solidFill>
                <a:latin typeface="Arial" panose="020B0604020202020204" pitchFamily="34" charset="0"/>
                <a:ea typeface="黑体" panose="02010609060101010101" pitchFamily="2" charset="-122"/>
              </a:rPr>
              <a:t>模块</a:t>
            </a:r>
            <a:r>
              <a:rPr lang="en-US" altLang="zh-CN" sz="2400">
                <a:solidFill>
                  <a:srgbClr val="FFFF00"/>
                </a:solidFill>
                <a:latin typeface="Arial" panose="020B0604020202020204" pitchFamily="34" charset="0"/>
                <a:ea typeface="黑体" panose="02010609060101010101" pitchFamily="2" charset="-122"/>
              </a:rPr>
              <a:t>4 </a:t>
            </a:r>
            <a:r>
              <a:rPr lang="zh-CN" altLang="en-US" sz="2400">
                <a:solidFill>
                  <a:srgbClr val="FFFF00"/>
                </a:solidFill>
                <a:latin typeface="Arial" panose="020B0604020202020204" pitchFamily="34" charset="0"/>
                <a:ea typeface="黑体" panose="02010609060101010101" pitchFamily="2" charset="-122"/>
              </a:rPr>
              <a:t>  连接       </a:t>
            </a:r>
            <a:r>
              <a:rPr lang="en-US" altLang="zh-CN" sz="2400">
                <a:solidFill>
                  <a:srgbClr val="FFFF00"/>
                </a:solidFill>
                <a:latin typeface="Arial" panose="020B0604020202020204" pitchFamily="34" charset="0"/>
                <a:ea typeface="黑体" panose="02010609060101010101" pitchFamily="2" charset="-122"/>
              </a:rPr>
              <a:t>4-5   </a:t>
            </a:r>
            <a:r>
              <a:rPr lang="zh-CN" altLang="en-US" sz="2400">
                <a:solidFill>
                  <a:srgbClr val="FFFF00"/>
                </a:solidFill>
                <a:latin typeface="Arial" panose="020B0604020202020204" pitchFamily="34" charset="0"/>
                <a:ea typeface="黑体" panose="02010609060101010101" pitchFamily="2" charset="-122"/>
              </a:rPr>
              <a:t>联轴器和离合器</a:t>
            </a:r>
            <a:endParaRPr lang="zh-CN" altLang="en-US" sz="2400">
              <a:solidFill>
                <a:srgbClr val="FFFF00"/>
              </a:solidFill>
              <a:latin typeface="Arial" panose="020B0604020202020204" pitchFamily="34" charset="0"/>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747"/>
                                        </p:tgtEl>
                                        <p:attrNameLst>
                                          <p:attrName>style.visibility</p:attrName>
                                        </p:attrNameLst>
                                      </p:cBhvr>
                                      <p:to>
                                        <p:strVal val="visible"/>
                                      </p:to>
                                    </p:set>
                                    <p:animEffect transition="in" filter="fade">
                                      <p:cBhvr>
                                        <p:cTn id="7" dur="2000"/>
                                        <p:tgtEl>
                                          <p:spTgt spid="287747"/>
                                        </p:tgtEl>
                                      </p:cBhvr>
                                    </p:animEffect>
                                  </p:childTnLst>
                                </p:cTn>
                              </p:par>
                              <p:par>
                                <p:cTn id="8" presetID="10" presetClass="entr" presetSubtype="0" fill="hold" nodeType="withEffect">
                                  <p:stCondLst>
                                    <p:cond delay="0"/>
                                  </p:stCondLst>
                                  <p:childTnLst>
                                    <p:set>
                                      <p:cBhvr>
                                        <p:cTn id="9" dur="1" fill="hold">
                                          <p:stCondLst>
                                            <p:cond delay="0"/>
                                          </p:stCondLst>
                                        </p:cTn>
                                        <p:tgtEl>
                                          <p:spTgt spid="287753"/>
                                        </p:tgtEl>
                                        <p:attrNameLst>
                                          <p:attrName>style.visibility</p:attrName>
                                        </p:attrNameLst>
                                      </p:cBhvr>
                                      <p:to>
                                        <p:strVal val="visible"/>
                                      </p:to>
                                    </p:set>
                                    <p:animEffect transition="in" filter="fade">
                                      <p:cBhvr>
                                        <p:cTn id="10" dur="2000"/>
                                        <p:tgtEl>
                                          <p:spTgt spid="2877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7766"/>
                                        </p:tgtEl>
                                        <p:attrNameLst>
                                          <p:attrName>style.visibility</p:attrName>
                                        </p:attrNameLst>
                                      </p:cBhvr>
                                      <p:to>
                                        <p:strVal val="visible"/>
                                      </p:to>
                                    </p:set>
                                    <p:animEffect transition="in" filter="fade">
                                      <p:cBhvr>
                                        <p:cTn id="13" dur="2000"/>
                                        <p:tgtEl>
                                          <p:spTgt spid="28776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000" fill="hold">
                                          <p:stCondLst>
                                            <p:cond delay="0"/>
                                          </p:stCondLst>
                                        </p:cTn>
                                        <p:tgtEl>
                                          <p:spTgt spid="190466">
                                            <p:txEl>
                                              <p:charRg st="0" end="12"/>
                                            </p:txEl>
                                          </p:spTgt>
                                        </p:tgtEl>
                                        <p:attrNameLst>
                                          <p:attrName>style.visibility</p:attrName>
                                        </p:attrNameLst>
                                      </p:cBhvr>
                                      <p:to>
                                        <p:strVal val="visible"/>
                                      </p:to>
                                    </p:set>
                                    <p:animEffect transition="in" filter="blinds(horizontal)">
                                      <p:cBhvr>
                                        <p:cTn id="21" dur="1000"/>
                                        <p:tgtEl>
                                          <p:spTgt spid="190466">
                                            <p:txEl>
                                              <p:charRg st="0" end="12"/>
                                            </p:txEl>
                                          </p:spTgt>
                                        </p:tgtEl>
                                      </p:cBhvr>
                                    </p:animEffect>
                                  </p:childTnLst>
                                </p:cTn>
                              </p:par>
                            </p:childTnLst>
                          </p:cTn>
                        </p:par>
                        <p:par>
                          <p:cTn id="22" fill="hold">
                            <p:stCondLst>
                              <p:cond delay="1000"/>
                            </p:stCondLst>
                            <p:childTnLst>
                              <p:par>
                                <p:cTn id="23" presetID="3" presetClass="entr" presetSubtype="10" fill="hold" nodeType="afterEffect">
                                  <p:stCondLst>
                                    <p:cond delay="0"/>
                                  </p:stCondLst>
                                  <p:childTnLst>
                                    <p:set>
                                      <p:cBhvr>
                                        <p:cTn id="24" dur="1000" fill="hold">
                                          <p:stCondLst>
                                            <p:cond delay="0"/>
                                          </p:stCondLst>
                                        </p:cTn>
                                        <p:tgtEl>
                                          <p:spTgt spid="190467"/>
                                        </p:tgtEl>
                                        <p:attrNameLst>
                                          <p:attrName>style.visibility</p:attrName>
                                        </p:attrNameLst>
                                      </p:cBhvr>
                                      <p:to>
                                        <p:strVal val="visible"/>
                                      </p:to>
                                    </p:set>
                                    <p:animEffect transition="in" filter="blinds(horizontal)">
                                      <p:cBhvr>
                                        <p:cTn id="25" dur="1000"/>
                                        <p:tgtEl>
                                          <p:spTgt spid="19046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000" fill="hold">
                                          <p:stCondLst>
                                            <p:cond delay="0"/>
                                          </p:stCondLst>
                                        </p:cTn>
                                        <p:tgtEl>
                                          <p:spTgt spid="190466">
                                            <p:txEl>
                                              <p:charRg st="57" end="82"/>
                                            </p:txEl>
                                          </p:spTgt>
                                        </p:tgtEl>
                                        <p:attrNameLst>
                                          <p:attrName>style.visibility</p:attrName>
                                        </p:attrNameLst>
                                      </p:cBhvr>
                                      <p:to>
                                        <p:strVal val="visible"/>
                                      </p:to>
                                    </p:set>
                                    <p:animEffect transition="in" filter="wipe(up)">
                                      <p:cBhvr>
                                        <p:cTn id="30" dur="1000"/>
                                        <p:tgtEl>
                                          <p:spTgt spid="190466">
                                            <p:txEl>
                                              <p:charRg st="57" end="82"/>
                                            </p:txEl>
                                          </p:spTgt>
                                        </p:tgtEl>
                                      </p:cBhvr>
                                    </p:animEffect>
                                  </p:childTnLst>
                                </p:cTn>
                              </p:par>
                            </p:childTnLst>
                          </p:cTn>
                        </p:par>
                        <p:par>
                          <p:cTn id="31" fill="hold">
                            <p:stCondLst>
                              <p:cond delay="1000"/>
                            </p:stCondLst>
                            <p:childTnLst>
                              <p:par>
                                <p:cTn id="32" presetID="22" presetClass="entr" presetSubtype="1" fill="hold" grpId="0" nodeType="afterEffect">
                                  <p:stCondLst>
                                    <p:cond delay="0"/>
                                  </p:stCondLst>
                                  <p:childTnLst>
                                    <p:set>
                                      <p:cBhvr>
                                        <p:cTn id="33" dur="1000" fill="hold">
                                          <p:stCondLst>
                                            <p:cond delay="0"/>
                                          </p:stCondLst>
                                        </p:cTn>
                                        <p:tgtEl>
                                          <p:spTgt spid="190466">
                                            <p:txEl>
                                              <p:charRg st="82" end="116"/>
                                            </p:txEl>
                                          </p:spTgt>
                                        </p:tgtEl>
                                        <p:attrNameLst>
                                          <p:attrName>style.visibility</p:attrName>
                                        </p:attrNameLst>
                                      </p:cBhvr>
                                      <p:to>
                                        <p:strVal val="visible"/>
                                      </p:to>
                                    </p:set>
                                    <p:animEffect transition="in" filter="wipe(up)">
                                      <p:cBhvr>
                                        <p:cTn id="34" dur="1000"/>
                                        <p:tgtEl>
                                          <p:spTgt spid="190466">
                                            <p:txEl>
                                              <p:charRg st="82" end="116"/>
                                            </p:txEl>
                                          </p:spTgt>
                                        </p:tgtEl>
                                      </p:cBhvr>
                                    </p:animEffect>
                                  </p:childTnLst>
                                </p:cTn>
                              </p:par>
                            </p:childTnLst>
                          </p:cTn>
                        </p:par>
                        <p:par>
                          <p:cTn id="35" fill="hold">
                            <p:stCondLst>
                              <p:cond delay="2000"/>
                            </p:stCondLst>
                            <p:childTnLst>
                              <p:par>
                                <p:cTn id="36" presetID="3" presetClass="entr" presetSubtype="10" fill="hold" nodeType="afterEffect">
                                  <p:stCondLst>
                                    <p:cond delay="0"/>
                                  </p:stCondLst>
                                  <p:childTnLst>
                                    <p:set>
                                      <p:cBhvr>
                                        <p:cTn id="37" dur="1" fill="hold">
                                          <p:stCondLst>
                                            <p:cond delay="0"/>
                                          </p:stCondLst>
                                        </p:cTn>
                                        <p:tgtEl>
                                          <p:spTgt spid="190466">
                                            <p:txEl>
                                              <p:charRg st="91" end="129"/>
                                            </p:txEl>
                                          </p:spTgt>
                                        </p:tgtEl>
                                        <p:attrNameLst>
                                          <p:attrName>style.visibility</p:attrName>
                                        </p:attrNameLst>
                                      </p:cBhvr>
                                      <p:to>
                                        <p:strVal val="visible"/>
                                      </p:to>
                                    </p:set>
                                    <p:animEffect transition="in" filter="blinds(horizontal)">
                                      <p:cBhvr>
                                        <p:cTn id="38" dur="500"/>
                                        <p:tgtEl>
                                          <p:spTgt spid="190466">
                                            <p:txEl>
                                              <p:charRg st="91" end="12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6" grpId="0"/>
      <p:bldP spid="3" grpId="0"/>
      <p:bldP spid="19046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0" contrast="-70001"/>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29699" name="组合 287753"/>
          <p:cNvGrpSpPr/>
          <p:nvPr/>
        </p:nvGrpSpPr>
        <p:grpSpPr>
          <a:xfrm>
            <a:off x="0" y="74613"/>
            <a:ext cx="9144000" cy="936625"/>
            <a:chOff x="0" y="73"/>
            <a:chExt cx="5760" cy="590"/>
          </a:xfrm>
        </p:grpSpPr>
        <p:sp>
          <p:nvSpPr>
            <p:cNvPr id="29700"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29701" name="组合 287755"/>
            <p:cNvGrpSpPr/>
            <p:nvPr/>
          </p:nvGrpSpPr>
          <p:grpSpPr>
            <a:xfrm>
              <a:off x="0" y="73"/>
              <a:ext cx="5760" cy="590"/>
              <a:chOff x="0" y="0"/>
              <a:chExt cx="5760" cy="646"/>
            </a:xfrm>
          </p:grpSpPr>
          <p:sp>
            <p:nvSpPr>
              <p:cNvPr id="29702"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29703"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pic>
            <p:nvPicPr>
              <p:cNvPr id="29704"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29705"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29706"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grpSp>
      </p:grpSp>
      <p:sp>
        <p:nvSpPr>
          <p:cNvPr id="287766" name="矩形 287765"/>
          <p:cNvSpPr/>
          <p:nvPr/>
        </p:nvSpPr>
        <p:spPr>
          <a:xfrm>
            <a:off x="1476375" y="6237288"/>
            <a:ext cx="6048375" cy="368300"/>
          </a:xfrm>
          <a:prstGeom prst="rect">
            <a:avLst/>
          </a:prstGeom>
          <a:noFill/>
          <a:ln w="9525">
            <a:noFill/>
          </a:ln>
        </p:spPr>
        <p:txBody>
          <a:bodyPr anchor="t" anchorCtr="0">
            <a:spAutoFit/>
          </a:bodyPr>
          <a:p>
            <a:pPr algn="ctr" fontAlgn="ctr"/>
            <a:r>
              <a:rPr lang="zh-CN" altLang="en-US" sz="1800" dirty="0">
                <a:latin typeface="楷体_GB2312" pitchFamily="49" charset="-122"/>
                <a:ea typeface="楷体_GB2312" pitchFamily="49" charset="-122"/>
              </a:rPr>
              <a:t>宣城市信息工程学校在线精品课程---《机械基础》</a:t>
            </a:r>
            <a:endParaRPr lang="en-US" altLang="zh-CN" sz="1800">
              <a:latin typeface="楷体_GB2312" pitchFamily="49" charset="-122"/>
              <a:ea typeface="楷体_GB2312" pitchFamily="49" charset="-122"/>
            </a:endParaRPr>
          </a:p>
        </p:txBody>
      </p:sp>
      <p:sp>
        <p:nvSpPr>
          <p:cNvPr id="3" name="文本框 533536"/>
          <p:cNvSpPr txBox="1"/>
          <p:nvPr/>
        </p:nvSpPr>
        <p:spPr>
          <a:xfrm>
            <a:off x="1476375" y="1082675"/>
            <a:ext cx="2481263" cy="460375"/>
          </a:xfrm>
          <a:prstGeom prst="rect">
            <a:avLst/>
          </a:prstGeom>
          <a:noFill/>
          <a:ln w="9525">
            <a:noFill/>
          </a:ln>
        </p:spPr>
        <p:txBody>
          <a:bodyPr wrap="square" anchor="t" anchorCtr="0">
            <a:spAutoFit/>
          </a:bodyPr>
          <a:p>
            <a:pPr algn="just"/>
            <a:r>
              <a:rPr lang="en-US" altLang="zh-CN" sz="2400" b="0">
                <a:latin typeface="黑体" panose="02010609060101010101" pitchFamily="2" charset="-122"/>
                <a:ea typeface="黑体" panose="02010609060101010101" pitchFamily="2" charset="-122"/>
              </a:rPr>
              <a:t>2</a:t>
            </a:r>
            <a:r>
              <a:rPr lang="zh-CN" altLang="zh-CN" sz="2400" b="0">
                <a:latin typeface="黑体" panose="02010609060101010101" pitchFamily="2" charset="-122"/>
                <a:ea typeface="黑体" panose="02010609060101010101" pitchFamily="2" charset="-122"/>
              </a:rPr>
              <a:t>、挠性联轴器</a:t>
            </a:r>
            <a:endParaRPr lang="zh-CN" altLang="zh-CN" sz="2400" b="0">
              <a:latin typeface="黑体" panose="02010609060101010101" pitchFamily="2" charset="-122"/>
              <a:ea typeface="黑体" panose="02010609060101010101" pitchFamily="2" charset="-122"/>
            </a:endParaRPr>
          </a:p>
        </p:txBody>
      </p:sp>
      <p:sp>
        <p:nvSpPr>
          <p:cNvPr id="191490" name="文本占位符 344066"/>
          <p:cNvSpPr>
            <a:spLocks noGrp="1"/>
          </p:cNvSpPr>
          <p:nvPr>
            <p:ph idx="1"/>
          </p:nvPr>
        </p:nvSpPr>
        <p:spPr>
          <a:xfrm>
            <a:off x="1404938" y="1812925"/>
            <a:ext cx="3413125" cy="3898900"/>
          </a:xfrm>
        </p:spPr>
        <p:txBody>
          <a:bodyPr anchor="t"/>
          <a:p>
            <a:pPr marL="0" marR="0" indent="0" algn="l" defTabSz="914400" rtl="0" eaLnBrk="1" fontAlgn="base" latinLnBrk="0" hangingPunct="1">
              <a:lnSpc>
                <a:spcPct val="100000"/>
              </a:lnSpc>
              <a:spcBef>
                <a:spcPct val="20000"/>
              </a:spcBef>
              <a:spcAft>
                <a:spcPct val="0"/>
              </a:spcAft>
              <a:buClrTx/>
              <a:buSzTx/>
              <a:buFontTx/>
              <a:buNone/>
            </a:pPr>
            <a:r>
              <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kumimoji="0" lang="en-US" altLang="zh-CN"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rPr>
              <a:t>5</a:t>
            </a:r>
            <a:r>
              <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rPr>
              <a:t>）弹性柱销联轴器</a:t>
            </a:r>
            <a:endPar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0" marR="0" indent="0" algn="l" defTabSz="914400" rtl="0" eaLnBrk="1" fontAlgn="base" latinLnBrk="0" hangingPunct="1">
              <a:lnSpc>
                <a:spcPct val="100000"/>
              </a:lnSpc>
              <a:spcBef>
                <a:spcPct val="20000"/>
              </a:spcBef>
              <a:spcAft>
                <a:spcPct val="0"/>
              </a:spcAft>
              <a:buClrTx/>
              <a:buSzTx/>
              <a:buFontTx/>
              <a:buNone/>
            </a:pPr>
            <a:endPar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342900" marR="0" indent="-342900" algn="l" defTabSz="914400" rtl="0" eaLnBrk="1" fontAlgn="base" latinLnBrk="0" hangingPunct="1">
              <a:lnSpc>
                <a:spcPct val="100000"/>
              </a:lnSpc>
              <a:spcBef>
                <a:spcPct val="20000"/>
              </a:spcBef>
              <a:spcAft>
                <a:spcPct val="0"/>
              </a:spcAft>
              <a:buClrTx/>
              <a:buSzTx/>
              <a:buFontTx/>
              <a:buChar char="•"/>
            </a:pPr>
            <a:r>
              <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rPr>
              <a:t>    用非金属材料制成的柱销置于两半联轴器凸缘孔中，实现两半联轴器的连接。</a:t>
            </a:r>
            <a:endPar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342900" marR="0" indent="-342900" algn="l" defTabSz="914400" rtl="0" eaLnBrk="1" fontAlgn="base" latinLnBrk="0" hangingPunct="1">
              <a:lnSpc>
                <a:spcPct val="100000"/>
              </a:lnSpc>
              <a:spcBef>
                <a:spcPct val="20000"/>
              </a:spcBef>
              <a:spcAft>
                <a:spcPct val="0"/>
              </a:spcAft>
              <a:buClrTx/>
              <a:buSzTx/>
              <a:buFontTx/>
              <a:buChar char="•"/>
            </a:pPr>
            <a:r>
              <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rPr>
              <a:t>    可允许较大的轴向窜动，但径向位移和偏角位移的补偿量不大。结构简单、制造容易、维护方便。</a:t>
            </a:r>
            <a:endPar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342900" marR="0" indent="-342900" algn="l" defTabSz="914400" rtl="0" eaLnBrk="1" fontAlgn="base" latinLnBrk="0" hangingPunct="1">
              <a:lnSpc>
                <a:spcPct val="100000"/>
              </a:lnSpc>
              <a:spcBef>
                <a:spcPct val="20000"/>
              </a:spcBef>
              <a:spcAft>
                <a:spcPct val="0"/>
              </a:spcAft>
              <a:buClrTx/>
              <a:buSzTx/>
              <a:buFontTx/>
              <a:buChar char="•"/>
            </a:pPr>
            <a:r>
              <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rPr>
              <a:t>一般用于轻载的场合。 </a:t>
            </a:r>
            <a:endPar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pic>
        <p:nvPicPr>
          <p:cNvPr id="191491" name="图片 344067"/>
          <p:cNvPicPr>
            <a:picLocks noChangeAspect="1"/>
          </p:cNvPicPr>
          <p:nvPr/>
        </p:nvPicPr>
        <p:blipFill>
          <a:blip r:embed="rId3"/>
          <a:stretch>
            <a:fillRect/>
          </a:stretch>
        </p:blipFill>
        <p:spPr>
          <a:xfrm>
            <a:off x="5018088" y="2076450"/>
            <a:ext cx="2697162" cy="3097213"/>
          </a:xfrm>
          <a:prstGeom prst="rect">
            <a:avLst/>
          </a:prstGeom>
          <a:noFill/>
          <a:ln w="9525">
            <a:noFill/>
          </a:ln>
        </p:spPr>
      </p:pic>
      <p:sp>
        <p:nvSpPr>
          <p:cNvPr id="29711" name="矩形 1"/>
          <p:cNvSpPr/>
          <p:nvPr/>
        </p:nvSpPr>
        <p:spPr>
          <a:xfrm>
            <a:off x="622300" y="287338"/>
            <a:ext cx="6473825" cy="404812"/>
          </a:xfrm>
          <a:prstGeom prst="rect">
            <a:avLst/>
          </a:prstGeom>
          <a:noFill/>
          <a:ln w="9525">
            <a:noFill/>
          </a:ln>
        </p:spPr>
        <p:txBody>
          <a:bodyPr anchor="b" anchorCtr="0"/>
          <a:p>
            <a:pPr algn="ctr">
              <a:buSzTx/>
            </a:pPr>
            <a:r>
              <a:rPr lang="zh-CN" altLang="en-US" sz="2400">
                <a:solidFill>
                  <a:srgbClr val="FFFF00"/>
                </a:solidFill>
                <a:latin typeface="Arial" panose="020B0604020202020204" pitchFamily="34" charset="0"/>
                <a:ea typeface="黑体" panose="02010609060101010101" pitchFamily="2" charset="-122"/>
              </a:rPr>
              <a:t>模块</a:t>
            </a:r>
            <a:r>
              <a:rPr lang="en-US" altLang="zh-CN" sz="2400">
                <a:solidFill>
                  <a:srgbClr val="FFFF00"/>
                </a:solidFill>
                <a:latin typeface="Arial" panose="020B0604020202020204" pitchFamily="34" charset="0"/>
                <a:ea typeface="黑体" panose="02010609060101010101" pitchFamily="2" charset="-122"/>
              </a:rPr>
              <a:t>4 </a:t>
            </a:r>
            <a:r>
              <a:rPr lang="zh-CN" altLang="en-US" sz="2400">
                <a:solidFill>
                  <a:srgbClr val="FFFF00"/>
                </a:solidFill>
                <a:latin typeface="Arial" panose="020B0604020202020204" pitchFamily="34" charset="0"/>
                <a:ea typeface="黑体" panose="02010609060101010101" pitchFamily="2" charset="-122"/>
              </a:rPr>
              <a:t>  连接       </a:t>
            </a:r>
            <a:r>
              <a:rPr lang="en-US" altLang="zh-CN" sz="2400">
                <a:solidFill>
                  <a:srgbClr val="FFFF00"/>
                </a:solidFill>
                <a:latin typeface="Arial" panose="020B0604020202020204" pitchFamily="34" charset="0"/>
                <a:ea typeface="黑体" panose="02010609060101010101" pitchFamily="2" charset="-122"/>
              </a:rPr>
              <a:t>4-5   </a:t>
            </a:r>
            <a:r>
              <a:rPr lang="zh-CN" altLang="en-US" sz="2400">
                <a:solidFill>
                  <a:srgbClr val="FFFF00"/>
                </a:solidFill>
                <a:latin typeface="Arial" panose="020B0604020202020204" pitchFamily="34" charset="0"/>
                <a:ea typeface="黑体" panose="02010609060101010101" pitchFamily="2" charset="-122"/>
              </a:rPr>
              <a:t>联轴器和离合器</a:t>
            </a:r>
            <a:endParaRPr lang="zh-CN" altLang="en-US" sz="2400">
              <a:solidFill>
                <a:srgbClr val="FFFF00"/>
              </a:solidFill>
              <a:latin typeface="Arial" panose="020B0604020202020204" pitchFamily="34" charset="0"/>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747"/>
                                        </p:tgtEl>
                                        <p:attrNameLst>
                                          <p:attrName>style.visibility</p:attrName>
                                        </p:attrNameLst>
                                      </p:cBhvr>
                                      <p:to>
                                        <p:strVal val="visible"/>
                                      </p:to>
                                    </p:set>
                                    <p:animEffect transition="in" filter="fade">
                                      <p:cBhvr>
                                        <p:cTn id="7" dur="2000"/>
                                        <p:tgtEl>
                                          <p:spTgt spid="287747"/>
                                        </p:tgtEl>
                                      </p:cBhvr>
                                    </p:animEffect>
                                  </p:childTnLst>
                                </p:cTn>
                              </p:par>
                              <p:par>
                                <p:cTn id="8" presetID="10" presetClass="entr" presetSubtype="0" fill="hold" nodeType="withEffect">
                                  <p:stCondLst>
                                    <p:cond delay="0"/>
                                  </p:stCondLst>
                                  <p:childTnLst>
                                    <p:set>
                                      <p:cBhvr>
                                        <p:cTn id="9" dur="1" fill="hold">
                                          <p:stCondLst>
                                            <p:cond delay="0"/>
                                          </p:stCondLst>
                                        </p:cTn>
                                        <p:tgtEl>
                                          <p:spTgt spid="287753"/>
                                        </p:tgtEl>
                                        <p:attrNameLst>
                                          <p:attrName>style.visibility</p:attrName>
                                        </p:attrNameLst>
                                      </p:cBhvr>
                                      <p:to>
                                        <p:strVal val="visible"/>
                                      </p:to>
                                    </p:set>
                                    <p:animEffect transition="in" filter="fade">
                                      <p:cBhvr>
                                        <p:cTn id="10" dur="2000"/>
                                        <p:tgtEl>
                                          <p:spTgt spid="2877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7766"/>
                                        </p:tgtEl>
                                        <p:attrNameLst>
                                          <p:attrName>style.visibility</p:attrName>
                                        </p:attrNameLst>
                                      </p:cBhvr>
                                      <p:to>
                                        <p:strVal val="visible"/>
                                      </p:to>
                                    </p:set>
                                    <p:animEffect transition="in" filter="fade">
                                      <p:cBhvr>
                                        <p:cTn id="13" dur="2000"/>
                                        <p:tgtEl>
                                          <p:spTgt spid="28776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000" fill="hold">
                                          <p:stCondLst>
                                            <p:cond delay="0"/>
                                          </p:stCondLst>
                                        </p:cTn>
                                        <p:tgtEl>
                                          <p:spTgt spid="191490">
                                            <p:txEl>
                                              <p:charRg st="0" end="11"/>
                                            </p:txEl>
                                          </p:spTgt>
                                        </p:tgtEl>
                                        <p:attrNameLst>
                                          <p:attrName>style.visibility</p:attrName>
                                        </p:attrNameLst>
                                      </p:cBhvr>
                                      <p:to>
                                        <p:strVal val="visible"/>
                                      </p:to>
                                    </p:set>
                                    <p:animEffect transition="in" filter="wipe(up)">
                                      <p:cBhvr>
                                        <p:cTn id="21" dur="1000"/>
                                        <p:tgtEl>
                                          <p:spTgt spid="191490">
                                            <p:txEl>
                                              <p:charRg st="0" end="11"/>
                                            </p:txEl>
                                          </p:spTgt>
                                        </p:tgtEl>
                                      </p:cBhvr>
                                    </p:animEffect>
                                  </p:childTnLst>
                                </p:cTn>
                              </p:par>
                            </p:childTnLst>
                          </p:cTn>
                        </p:par>
                        <p:par>
                          <p:cTn id="22" fill="hold">
                            <p:stCondLst>
                              <p:cond delay="1000"/>
                            </p:stCondLst>
                            <p:childTnLst>
                              <p:par>
                                <p:cTn id="23" presetID="18" presetClass="entr" presetSubtype="12" fill="hold" nodeType="afterEffect">
                                  <p:stCondLst>
                                    <p:cond delay="0"/>
                                  </p:stCondLst>
                                  <p:childTnLst>
                                    <p:set>
                                      <p:cBhvr>
                                        <p:cTn id="24" dur="1000" fill="hold">
                                          <p:stCondLst>
                                            <p:cond delay="0"/>
                                          </p:stCondLst>
                                        </p:cTn>
                                        <p:tgtEl>
                                          <p:spTgt spid="191491"/>
                                        </p:tgtEl>
                                        <p:attrNameLst>
                                          <p:attrName>style.visibility</p:attrName>
                                        </p:attrNameLst>
                                      </p:cBhvr>
                                      <p:to>
                                        <p:strVal val="visible"/>
                                      </p:to>
                                    </p:set>
                                    <p:animEffect transition="in" filter="strips(downLeft)">
                                      <p:cBhvr>
                                        <p:cTn id="25" dur="1000"/>
                                        <p:tgtEl>
                                          <p:spTgt spid="19149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000" fill="hold">
                                          <p:stCondLst>
                                            <p:cond delay="0"/>
                                          </p:stCondLst>
                                        </p:cTn>
                                        <p:tgtEl>
                                          <p:spTgt spid="191490">
                                            <p:txEl>
                                              <p:charRg st="46" end="90"/>
                                            </p:txEl>
                                          </p:spTgt>
                                        </p:tgtEl>
                                        <p:attrNameLst>
                                          <p:attrName>style.visibility</p:attrName>
                                        </p:attrNameLst>
                                      </p:cBhvr>
                                      <p:to>
                                        <p:strVal val="visible"/>
                                      </p:to>
                                    </p:set>
                                    <p:animEffect transition="in" filter="wipe(up)">
                                      <p:cBhvr>
                                        <p:cTn id="30" dur="1000"/>
                                        <p:tgtEl>
                                          <p:spTgt spid="191490">
                                            <p:txEl>
                                              <p:charRg st="46" end="90"/>
                                            </p:txEl>
                                          </p:spTgt>
                                        </p:tgtEl>
                                      </p:cBhvr>
                                    </p:animEffect>
                                  </p:childTnLst>
                                </p:cTn>
                              </p:par>
                            </p:childTnLst>
                          </p:cTn>
                        </p:par>
                        <p:par>
                          <p:cTn id="31" fill="hold">
                            <p:stCondLst>
                              <p:cond delay="1000"/>
                            </p:stCondLst>
                            <p:childTnLst>
                              <p:par>
                                <p:cTn id="32" presetID="22" presetClass="entr" presetSubtype="1" fill="hold" grpId="0" nodeType="afterEffect">
                                  <p:stCondLst>
                                    <p:cond delay="0"/>
                                  </p:stCondLst>
                                  <p:childTnLst>
                                    <p:set>
                                      <p:cBhvr>
                                        <p:cTn id="33" dur="1000" fill="hold">
                                          <p:stCondLst>
                                            <p:cond delay="0"/>
                                          </p:stCondLst>
                                        </p:cTn>
                                        <p:tgtEl>
                                          <p:spTgt spid="191490">
                                            <p:txEl>
                                              <p:charRg st="90" end="102"/>
                                            </p:txEl>
                                          </p:spTgt>
                                        </p:tgtEl>
                                        <p:attrNameLst>
                                          <p:attrName>style.visibility</p:attrName>
                                        </p:attrNameLst>
                                      </p:cBhvr>
                                      <p:to>
                                        <p:strVal val="visible"/>
                                      </p:to>
                                    </p:set>
                                    <p:animEffect transition="in" filter="wipe(up)">
                                      <p:cBhvr>
                                        <p:cTn id="34" dur="1000"/>
                                        <p:tgtEl>
                                          <p:spTgt spid="191490">
                                            <p:txEl>
                                              <p:charRg st="90" end="102"/>
                                            </p:txEl>
                                          </p:spTgt>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91490">
                                            <p:txEl>
                                              <p:charRg st="99" end="111"/>
                                            </p:txEl>
                                          </p:spTgt>
                                        </p:tgtEl>
                                        <p:attrNameLst>
                                          <p:attrName>style.visibility</p:attrName>
                                        </p:attrNameLst>
                                      </p:cBhvr>
                                      <p:to>
                                        <p:strVal val="visible"/>
                                      </p:to>
                                    </p:set>
                                    <p:animEffect transition="in" filter="wipe(down)">
                                      <p:cBhvr>
                                        <p:cTn id="38" dur="500"/>
                                        <p:tgtEl>
                                          <p:spTgt spid="191490">
                                            <p:txEl>
                                              <p:charRg st="99" end="1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6" grpId="0"/>
      <p:bldP spid="3" grpId="0"/>
      <p:bldP spid="191490"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0" contrast="-70001"/>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31747" name="组合 287753"/>
          <p:cNvGrpSpPr/>
          <p:nvPr/>
        </p:nvGrpSpPr>
        <p:grpSpPr>
          <a:xfrm>
            <a:off x="0" y="74613"/>
            <a:ext cx="9144000" cy="936625"/>
            <a:chOff x="0" y="73"/>
            <a:chExt cx="5760" cy="590"/>
          </a:xfrm>
        </p:grpSpPr>
        <p:sp>
          <p:nvSpPr>
            <p:cNvPr id="31748"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31749" name="组合 287755"/>
            <p:cNvGrpSpPr/>
            <p:nvPr/>
          </p:nvGrpSpPr>
          <p:grpSpPr>
            <a:xfrm>
              <a:off x="0" y="73"/>
              <a:ext cx="5760" cy="590"/>
              <a:chOff x="0" y="0"/>
              <a:chExt cx="5760" cy="646"/>
            </a:xfrm>
          </p:grpSpPr>
          <p:sp>
            <p:nvSpPr>
              <p:cNvPr id="31750"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31751"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pic>
            <p:nvPicPr>
              <p:cNvPr id="31752"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31753"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31754"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grpSp>
      </p:grpSp>
      <p:sp>
        <p:nvSpPr>
          <p:cNvPr id="287766" name="矩形 287765"/>
          <p:cNvSpPr/>
          <p:nvPr/>
        </p:nvSpPr>
        <p:spPr>
          <a:xfrm>
            <a:off x="1476375" y="6237288"/>
            <a:ext cx="6048375" cy="368300"/>
          </a:xfrm>
          <a:prstGeom prst="rect">
            <a:avLst/>
          </a:prstGeom>
          <a:noFill/>
          <a:ln w="9525">
            <a:noFill/>
          </a:ln>
        </p:spPr>
        <p:txBody>
          <a:bodyPr anchor="t" anchorCtr="0">
            <a:spAutoFit/>
          </a:bodyPr>
          <a:p>
            <a:pPr algn="ctr" fontAlgn="ctr"/>
            <a:r>
              <a:rPr lang="zh-CN" altLang="en-US" sz="1800" dirty="0">
                <a:latin typeface="楷体_GB2312" pitchFamily="49" charset="-122"/>
                <a:ea typeface="楷体_GB2312" pitchFamily="49" charset="-122"/>
              </a:rPr>
              <a:t>宣城市信息工程学校在线精品课程---《机械基础》</a:t>
            </a:r>
            <a:endParaRPr lang="en-US" altLang="zh-CN" sz="1800">
              <a:latin typeface="楷体_GB2312" pitchFamily="49" charset="-122"/>
              <a:ea typeface="楷体_GB2312" pitchFamily="49" charset="-122"/>
            </a:endParaRPr>
          </a:p>
        </p:txBody>
      </p:sp>
      <p:sp>
        <p:nvSpPr>
          <p:cNvPr id="3" name="文本框 2"/>
          <p:cNvSpPr txBox="1"/>
          <p:nvPr/>
        </p:nvSpPr>
        <p:spPr>
          <a:xfrm>
            <a:off x="1476375" y="1011238"/>
            <a:ext cx="1989138" cy="460375"/>
          </a:xfrm>
          <a:prstGeom prst="rect">
            <a:avLst/>
          </a:prstGeom>
          <a:noFill/>
          <a:ln w="9525">
            <a:noFill/>
          </a:ln>
        </p:spPr>
        <p:txBody>
          <a:bodyPr wrap="square" anchor="t" anchorCtr="0">
            <a:spAutoFit/>
          </a:bodyPr>
          <a:p>
            <a:r>
              <a:rPr lang="zh-CN" altLang="zh-CN" sz="2400" b="0">
                <a:latin typeface="黑体" panose="02010609060101010101" pitchFamily="2" charset="-122"/>
                <a:ea typeface="黑体" panose="02010609060101010101" pitchFamily="2" charset="-122"/>
              </a:rPr>
              <a:t>二、离合器</a:t>
            </a:r>
            <a:endParaRPr lang="zh-CN" altLang="zh-CN" sz="2400" b="0">
              <a:latin typeface="黑体" panose="02010609060101010101" pitchFamily="2" charset="-122"/>
              <a:ea typeface="黑体" panose="02010609060101010101" pitchFamily="2" charset="-122"/>
            </a:endParaRPr>
          </a:p>
        </p:txBody>
      </p:sp>
      <p:sp>
        <p:nvSpPr>
          <p:cNvPr id="193538" name="文本占位符 346114"/>
          <p:cNvSpPr>
            <a:spLocks noGrp="1"/>
          </p:cNvSpPr>
          <p:nvPr>
            <p:ph idx="4294967295"/>
          </p:nvPr>
        </p:nvSpPr>
        <p:spPr>
          <a:xfrm>
            <a:off x="1112838" y="1627188"/>
            <a:ext cx="6842125" cy="2147887"/>
          </a:xfrm>
        </p:spPr>
        <p:txBody>
          <a:bodyPr anchor="t" anchorCtr="0"/>
          <a:p>
            <a:r>
              <a:rPr lang="en-US" altLang="zh-CN" sz="2000" dirty="0">
                <a:latin typeface="宋体" panose="02010600030101010101" pitchFamily="2" charset="-122"/>
              </a:rPr>
              <a:t>    </a:t>
            </a:r>
            <a:r>
              <a:rPr lang="zh-CN" altLang="en-US" sz="2000" dirty="0">
                <a:latin typeface="宋体" panose="02010600030101010101" pitchFamily="2" charset="-122"/>
              </a:rPr>
              <a:t>离合器是一种不必采用拆卸的方法就能使旋转中的两轴迅速地接合或分离的传动装置。</a:t>
            </a:r>
            <a:endParaRPr lang="zh-CN" altLang="en-US" sz="2000" dirty="0">
              <a:latin typeface="宋体" panose="02010600030101010101" pitchFamily="2" charset="-122"/>
            </a:endParaRPr>
          </a:p>
          <a:p>
            <a:r>
              <a:rPr lang="zh-CN" altLang="en-US" sz="2000" dirty="0">
                <a:latin typeface="宋体" panose="02010600030101010101" pitchFamily="2" charset="-122"/>
              </a:rPr>
              <a:t>    与联轴器一样，离合器也是连接两轴并传递转矩的一种部件。</a:t>
            </a:r>
            <a:endParaRPr lang="zh-CN" altLang="en-US" sz="2000" dirty="0">
              <a:latin typeface="宋体" panose="02010600030101010101" pitchFamily="2" charset="-122"/>
            </a:endParaRPr>
          </a:p>
          <a:p>
            <a:r>
              <a:rPr lang="zh-CN" altLang="en-US" sz="2000" dirty="0">
                <a:latin typeface="宋体" panose="02010600030101010101" pitchFamily="2" charset="-122"/>
              </a:rPr>
              <a:t>    离合器通常用在汽车、摩托车、机床等机器中，以实现传动系统的换向、变速、停止等工作。</a:t>
            </a:r>
            <a:endParaRPr lang="zh-CN" altLang="en-US" sz="2000" dirty="0">
              <a:latin typeface="宋体" panose="02010600030101010101" pitchFamily="2" charset="-122"/>
            </a:endParaRPr>
          </a:p>
          <a:p>
            <a:endParaRPr lang="zh-CN" altLang="en-US" sz="2000" dirty="0">
              <a:latin typeface="宋体" panose="02010600030101010101" pitchFamily="2" charset="-122"/>
            </a:endParaRPr>
          </a:p>
        </p:txBody>
      </p:sp>
      <p:sp>
        <p:nvSpPr>
          <p:cNvPr id="31758" name="文本占位符 346114"/>
          <p:cNvSpPr>
            <a:spLocks noGrp="1"/>
          </p:cNvSpPr>
          <p:nvPr/>
        </p:nvSpPr>
        <p:spPr>
          <a:xfrm>
            <a:off x="450850" y="3938588"/>
            <a:ext cx="8640763" cy="2571750"/>
          </a:xfrm>
          <a:prstGeom prst="rect">
            <a:avLst/>
          </a:prstGeom>
          <a:noFill/>
          <a:ln w="9525">
            <a:noFill/>
          </a:ln>
        </p:spPr>
        <p:txBody>
          <a:bodyPr anchor="t" anchorCtr="0"/>
          <a:p>
            <a:pPr marL="342900" indent="-342900">
              <a:spcBef>
                <a:spcPct val="20000"/>
              </a:spcBef>
              <a:buChar char="•"/>
            </a:pPr>
            <a:endParaRPr lang="zh-CN" altLang="en-US" sz="2400" dirty="0">
              <a:latin typeface="Arial" panose="020B0604020202020204" pitchFamily="34" charset="0"/>
              <a:ea typeface="宋体" panose="02010600030101010101" pitchFamily="2" charset="-122"/>
            </a:endParaRPr>
          </a:p>
        </p:txBody>
      </p:sp>
      <p:sp>
        <p:nvSpPr>
          <p:cNvPr id="6" name="文本占位符 346114"/>
          <p:cNvSpPr>
            <a:spLocks noGrp="1"/>
          </p:cNvSpPr>
          <p:nvPr/>
        </p:nvSpPr>
        <p:spPr>
          <a:xfrm>
            <a:off x="1085850" y="3938588"/>
            <a:ext cx="6510338" cy="1485900"/>
          </a:xfrm>
          <a:prstGeom prst="rect">
            <a:avLst/>
          </a:prstGeom>
          <a:noFill/>
          <a:ln w="9525">
            <a:noFill/>
          </a:ln>
        </p:spPr>
        <p:txBody>
          <a:bodyPr anchor="t" anchorCtr="0"/>
          <a:p>
            <a:pPr marL="342900" indent="-342900">
              <a:spcBef>
                <a:spcPct val="20000"/>
              </a:spcBef>
              <a:buChar char="•"/>
            </a:pPr>
            <a:r>
              <a:rPr lang="zh-CN" altLang="en-US" b="0" dirty="0">
                <a:latin typeface="Arial" panose="020B0604020202020204" pitchFamily="34" charset="0"/>
                <a:ea typeface="宋体" panose="02010600030101010101" pitchFamily="2" charset="-122"/>
              </a:rPr>
              <a:t> 离合器的类型</a:t>
            </a:r>
            <a:endParaRPr lang="zh-CN" altLang="en-US" b="0" dirty="0">
              <a:latin typeface="Arial" panose="020B0604020202020204" pitchFamily="34" charset="0"/>
              <a:ea typeface="宋体" panose="02010600030101010101" pitchFamily="2" charset="-122"/>
            </a:endParaRPr>
          </a:p>
          <a:p>
            <a:pPr marL="342900" indent="-342900">
              <a:spcBef>
                <a:spcPct val="20000"/>
              </a:spcBef>
              <a:buChar char="•"/>
            </a:pPr>
            <a:r>
              <a:rPr lang="zh-CN" altLang="en-US" b="0" dirty="0">
                <a:latin typeface="Arial" panose="020B0604020202020204" pitchFamily="34" charset="0"/>
                <a:ea typeface="宋体" panose="02010600030101010101" pitchFamily="2" charset="-122"/>
              </a:rPr>
              <a:t>       离合器常用的有牙嵌式离合器、摩擦式离合器、安全离合器和超越离合器。。</a:t>
            </a:r>
            <a:endParaRPr lang="zh-CN" altLang="en-US" b="0" dirty="0">
              <a:latin typeface="Arial" panose="020B0604020202020204" pitchFamily="34" charset="0"/>
              <a:ea typeface="宋体" panose="02010600030101010101" pitchFamily="2" charset="-122"/>
            </a:endParaRPr>
          </a:p>
          <a:p>
            <a:pPr marL="342900" indent="-342900">
              <a:spcBef>
                <a:spcPct val="20000"/>
              </a:spcBef>
              <a:buChar char="•"/>
            </a:pPr>
            <a:endParaRPr lang="zh-CN" altLang="en-US" b="0" dirty="0">
              <a:latin typeface="Arial" panose="020B0604020202020204" pitchFamily="34" charset="0"/>
              <a:ea typeface="宋体" panose="02010600030101010101" pitchFamily="2" charset="-122"/>
            </a:endParaRPr>
          </a:p>
        </p:txBody>
      </p:sp>
      <p:sp>
        <p:nvSpPr>
          <p:cNvPr id="31760" name="矩形 1"/>
          <p:cNvSpPr/>
          <p:nvPr/>
        </p:nvSpPr>
        <p:spPr>
          <a:xfrm>
            <a:off x="622300" y="287338"/>
            <a:ext cx="6473825" cy="404812"/>
          </a:xfrm>
          <a:prstGeom prst="rect">
            <a:avLst/>
          </a:prstGeom>
          <a:noFill/>
          <a:ln w="9525">
            <a:noFill/>
          </a:ln>
        </p:spPr>
        <p:txBody>
          <a:bodyPr anchor="b" anchorCtr="0"/>
          <a:p>
            <a:pPr algn="ctr">
              <a:buSzTx/>
            </a:pPr>
            <a:r>
              <a:rPr lang="zh-CN" altLang="en-US" sz="2400">
                <a:solidFill>
                  <a:srgbClr val="FFFF00"/>
                </a:solidFill>
                <a:latin typeface="Arial" panose="020B0604020202020204" pitchFamily="34" charset="0"/>
                <a:ea typeface="黑体" panose="02010609060101010101" pitchFamily="2" charset="-122"/>
              </a:rPr>
              <a:t>模块</a:t>
            </a:r>
            <a:r>
              <a:rPr lang="en-US" altLang="zh-CN" sz="2400">
                <a:solidFill>
                  <a:srgbClr val="FFFF00"/>
                </a:solidFill>
                <a:latin typeface="Arial" panose="020B0604020202020204" pitchFamily="34" charset="0"/>
                <a:ea typeface="黑体" panose="02010609060101010101" pitchFamily="2" charset="-122"/>
              </a:rPr>
              <a:t>4 </a:t>
            </a:r>
            <a:r>
              <a:rPr lang="zh-CN" altLang="en-US" sz="2400">
                <a:solidFill>
                  <a:srgbClr val="FFFF00"/>
                </a:solidFill>
                <a:latin typeface="Arial" panose="020B0604020202020204" pitchFamily="34" charset="0"/>
                <a:ea typeface="黑体" panose="02010609060101010101" pitchFamily="2" charset="-122"/>
              </a:rPr>
              <a:t>  连接       </a:t>
            </a:r>
            <a:r>
              <a:rPr lang="en-US" altLang="zh-CN" sz="2400">
                <a:solidFill>
                  <a:srgbClr val="FFFF00"/>
                </a:solidFill>
                <a:latin typeface="Arial" panose="020B0604020202020204" pitchFamily="34" charset="0"/>
                <a:ea typeface="黑体" panose="02010609060101010101" pitchFamily="2" charset="-122"/>
              </a:rPr>
              <a:t>4-5   </a:t>
            </a:r>
            <a:r>
              <a:rPr lang="zh-CN" altLang="en-US" sz="2400">
                <a:solidFill>
                  <a:srgbClr val="FFFF00"/>
                </a:solidFill>
                <a:latin typeface="Arial" panose="020B0604020202020204" pitchFamily="34" charset="0"/>
                <a:ea typeface="黑体" panose="02010609060101010101" pitchFamily="2" charset="-122"/>
              </a:rPr>
              <a:t>联轴器和离合器</a:t>
            </a:r>
            <a:endParaRPr lang="zh-CN" altLang="en-US" sz="2400">
              <a:solidFill>
                <a:srgbClr val="FFFF00"/>
              </a:solidFill>
              <a:latin typeface="Arial" panose="020B0604020202020204" pitchFamily="34" charset="0"/>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747"/>
                                        </p:tgtEl>
                                        <p:attrNameLst>
                                          <p:attrName>style.visibility</p:attrName>
                                        </p:attrNameLst>
                                      </p:cBhvr>
                                      <p:to>
                                        <p:strVal val="visible"/>
                                      </p:to>
                                    </p:set>
                                    <p:animEffect transition="in" filter="fade">
                                      <p:cBhvr>
                                        <p:cTn id="7" dur="2000"/>
                                        <p:tgtEl>
                                          <p:spTgt spid="287747"/>
                                        </p:tgtEl>
                                      </p:cBhvr>
                                    </p:animEffect>
                                  </p:childTnLst>
                                </p:cTn>
                              </p:par>
                              <p:par>
                                <p:cTn id="8" presetID="10" presetClass="entr" presetSubtype="0" fill="hold" nodeType="withEffect">
                                  <p:stCondLst>
                                    <p:cond delay="0"/>
                                  </p:stCondLst>
                                  <p:childTnLst>
                                    <p:set>
                                      <p:cBhvr>
                                        <p:cTn id="9" dur="1" fill="hold">
                                          <p:stCondLst>
                                            <p:cond delay="0"/>
                                          </p:stCondLst>
                                        </p:cTn>
                                        <p:tgtEl>
                                          <p:spTgt spid="287753"/>
                                        </p:tgtEl>
                                        <p:attrNameLst>
                                          <p:attrName>style.visibility</p:attrName>
                                        </p:attrNameLst>
                                      </p:cBhvr>
                                      <p:to>
                                        <p:strVal val="visible"/>
                                      </p:to>
                                    </p:set>
                                    <p:animEffect transition="in" filter="fade">
                                      <p:cBhvr>
                                        <p:cTn id="10" dur="2000"/>
                                        <p:tgtEl>
                                          <p:spTgt spid="2877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7766"/>
                                        </p:tgtEl>
                                        <p:attrNameLst>
                                          <p:attrName>style.visibility</p:attrName>
                                        </p:attrNameLst>
                                      </p:cBhvr>
                                      <p:to>
                                        <p:strVal val="visible"/>
                                      </p:to>
                                    </p:set>
                                    <p:animEffect transition="in" filter="fade">
                                      <p:cBhvr>
                                        <p:cTn id="13" dur="2000"/>
                                        <p:tgtEl>
                                          <p:spTgt spid="287766"/>
                                        </p:tgtEl>
                                      </p:cBhvr>
                                    </p:animEffect>
                                  </p:childTnLst>
                                </p:cTn>
                              </p:par>
                              <p:par>
                                <p:cTn id="14" presetID="22" presetClass="entr" presetSubtype="8" fill="hold" grpId="0" nodeType="withEffect">
                                  <p:stCondLst>
                                    <p:cond delay="0"/>
                                  </p:stCondLst>
                                  <p:childTnLst>
                                    <p:set>
                                      <p:cBhvr>
                                        <p:cTn id="15" dur="1000" fill="hold">
                                          <p:stCondLst>
                                            <p:cond delay="0"/>
                                          </p:stCondLst>
                                        </p:cTn>
                                        <p:tgtEl>
                                          <p:spTgt spid="3"/>
                                        </p:tgtEl>
                                        <p:attrNameLst>
                                          <p:attrName>style.visibility</p:attrName>
                                        </p:attrNameLst>
                                      </p:cBhvr>
                                      <p:to>
                                        <p:strVal val="visible"/>
                                      </p:to>
                                    </p:set>
                                    <p:animEffect transition="in" filter="wipe(left)">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000" fill="hold">
                                          <p:stCondLst>
                                            <p:cond delay="0"/>
                                          </p:stCondLst>
                                        </p:cTn>
                                        <p:tgtEl>
                                          <p:spTgt spid="193538">
                                            <p:txEl>
                                              <p:charRg st="0" end="39"/>
                                            </p:txEl>
                                          </p:spTgt>
                                        </p:tgtEl>
                                        <p:attrNameLst>
                                          <p:attrName>style.visibility</p:attrName>
                                        </p:attrNameLst>
                                      </p:cBhvr>
                                      <p:to>
                                        <p:strVal val="visible"/>
                                      </p:to>
                                    </p:set>
                                    <p:animEffect transition="in" filter="wipe(up)">
                                      <p:cBhvr>
                                        <p:cTn id="21" dur="1000"/>
                                        <p:tgtEl>
                                          <p:spTgt spid="193538">
                                            <p:txEl>
                                              <p:charRg st="0" end="39"/>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000" fill="hold">
                                          <p:stCondLst>
                                            <p:cond delay="0"/>
                                          </p:stCondLst>
                                        </p:cTn>
                                        <p:tgtEl>
                                          <p:spTgt spid="193538">
                                            <p:txEl>
                                              <p:charRg st="39" end="67"/>
                                            </p:txEl>
                                          </p:spTgt>
                                        </p:tgtEl>
                                        <p:attrNameLst>
                                          <p:attrName>style.visibility</p:attrName>
                                        </p:attrNameLst>
                                      </p:cBhvr>
                                      <p:to>
                                        <p:strVal val="visible"/>
                                      </p:to>
                                    </p:set>
                                    <p:animEffect transition="in" filter="wipe(up)">
                                      <p:cBhvr>
                                        <p:cTn id="26" dur="1000"/>
                                        <p:tgtEl>
                                          <p:spTgt spid="193538">
                                            <p:txEl>
                                              <p:charRg st="39" end="6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000" fill="hold">
                                          <p:stCondLst>
                                            <p:cond delay="0"/>
                                          </p:stCondLst>
                                        </p:cTn>
                                        <p:tgtEl>
                                          <p:spTgt spid="193538">
                                            <p:txEl>
                                              <p:charRg st="67" end="109"/>
                                            </p:txEl>
                                          </p:spTgt>
                                        </p:tgtEl>
                                        <p:attrNameLst>
                                          <p:attrName>style.visibility</p:attrName>
                                        </p:attrNameLst>
                                      </p:cBhvr>
                                      <p:to>
                                        <p:strVal val="visible"/>
                                      </p:to>
                                    </p:set>
                                    <p:animEffect transition="in" filter="wipe(up)">
                                      <p:cBhvr>
                                        <p:cTn id="31" dur="1000"/>
                                        <p:tgtEl>
                                          <p:spTgt spid="193538">
                                            <p:txEl>
                                              <p:charRg st="67" end="109"/>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grpId="0" nodeType="clickEffect">
                                  <p:stCondLst>
                                    <p:cond delay="0"/>
                                  </p:stCondLst>
                                  <p:childTnLst>
                                    <p:set>
                                      <p:cBhvr>
                                        <p:cTn id="35" dur="1000" fill="hold">
                                          <p:stCondLst>
                                            <p:cond delay="0"/>
                                          </p:stCondLst>
                                        </p:cTn>
                                        <p:tgtEl>
                                          <p:spTgt spid="6"/>
                                        </p:tgtEl>
                                        <p:attrNameLst>
                                          <p:attrName>style.visibility</p:attrName>
                                        </p:attrNameLst>
                                      </p:cBhvr>
                                      <p:to>
                                        <p:strVal val="visible"/>
                                      </p:to>
                                    </p:set>
                                    <p:animEffect transition="in" filter="strips(downRight)">
                                      <p:cBhvr>
                                        <p:cTn id="3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6" grpId="0"/>
      <p:bldP spid="3" grpId="0"/>
      <p:bldP spid="193538" grpId="0" build="p"/>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0" contrast="-70001"/>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33795" name="组合 287753"/>
          <p:cNvGrpSpPr/>
          <p:nvPr/>
        </p:nvGrpSpPr>
        <p:grpSpPr>
          <a:xfrm>
            <a:off x="0" y="74613"/>
            <a:ext cx="9144000" cy="936625"/>
            <a:chOff x="0" y="73"/>
            <a:chExt cx="5760" cy="590"/>
          </a:xfrm>
        </p:grpSpPr>
        <p:sp>
          <p:nvSpPr>
            <p:cNvPr id="33796"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33797" name="组合 287755"/>
            <p:cNvGrpSpPr/>
            <p:nvPr/>
          </p:nvGrpSpPr>
          <p:grpSpPr>
            <a:xfrm>
              <a:off x="0" y="73"/>
              <a:ext cx="5760" cy="590"/>
              <a:chOff x="0" y="0"/>
              <a:chExt cx="5760" cy="646"/>
            </a:xfrm>
          </p:grpSpPr>
          <p:sp>
            <p:nvSpPr>
              <p:cNvPr id="33798"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33799"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pic>
            <p:nvPicPr>
              <p:cNvPr id="33800"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33801"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33802"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grpSp>
      </p:grpSp>
      <p:sp>
        <p:nvSpPr>
          <p:cNvPr id="287766" name="矩形 287765"/>
          <p:cNvSpPr/>
          <p:nvPr/>
        </p:nvSpPr>
        <p:spPr>
          <a:xfrm>
            <a:off x="1476375" y="6237288"/>
            <a:ext cx="6048375" cy="368300"/>
          </a:xfrm>
          <a:prstGeom prst="rect">
            <a:avLst/>
          </a:prstGeom>
          <a:noFill/>
          <a:ln w="9525">
            <a:noFill/>
          </a:ln>
        </p:spPr>
        <p:txBody>
          <a:bodyPr anchor="t" anchorCtr="0">
            <a:spAutoFit/>
          </a:bodyPr>
          <a:p>
            <a:pPr algn="ctr" fontAlgn="ctr"/>
            <a:r>
              <a:rPr lang="zh-CN" altLang="en-US" sz="1800" dirty="0">
                <a:latin typeface="楷体_GB2312" pitchFamily="49" charset="-122"/>
                <a:ea typeface="楷体_GB2312" pitchFamily="49" charset="-122"/>
              </a:rPr>
              <a:t>宣城市信息工程学校在线精品课程---《机械基础》</a:t>
            </a:r>
            <a:endParaRPr lang="en-US" altLang="zh-CN" sz="1800">
              <a:latin typeface="楷体_GB2312" pitchFamily="49" charset="-122"/>
              <a:ea typeface="楷体_GB2312" pitchFamily="49" charset="-122"/>
            </a:endParaRPr>
          </a:p>
        </p:txBody>
      </p:sp>
      <p:sp>
        <p:nvSpPr>
          <p:cNvPr id="2" name="文本框 1"/>
          <p:cNvSpPr txBox="1"/>
          <p:nvPr/>
        </p:nvSpPr>
        <p:spPr>
          <a:xfrm>
            <a:off x="1258888" y="1011238"/>
            <a:ext cx="1919287" cy="460375"/>
          </a:xfrm>
          <a:prstGeom prst="rect">
            <a:avLst/>
          </a:prstGeom>
          <a:noFill/>
          <a:ln w="9525">
            <a:noFill/>
          </a:ln>
        </p:spPr>
        <p:txBody>
          <a:bodyPr wrap="square" anchor="t" anchorCtr="0">
            <a:spAutoFit/>
          </a:bodyPr>
          <a:p>
            <a:r>
              <a:rPr lang="zh-CN" altLang="zh-CN" sz="2400" b="0">
                <a:latin typeface="黑体" panose="02010609060101010101" pitchFamily="2" charset="-122"/>
                <a:ea typeface="黑体" panose="02010609060101010101" pitchFamily="2" charset="-122"/>
              </a:rPr>
              <a:t>二、离合器</a:t>
            </a:r>
            <a:endParaRPr lang="zh-CN" altLang="zh-CN" sz="2400" b="0">
              <a:latin typeface="黑体" panose="02010609060101010101" pitchFamily="2" charset="-122"/>
              <a:ea typeface="黑体" panose="02010609060101010101" pitchFamily="2" charset="-122"/>
            </a:endParaRPr>
          </a:p>
        </p:txBody>
      </p:sp>
      <p:sp>
        <p:nvSpPr>
          <p:cNvPr id="194562" name="文本占位符 347138"/>
          <p:cNvSpPr>
            <a:spLocks noGrp="1"/>
          </p:cNvSpPr>
          <p:nvPr>
            <p:ph idx="1"/>
          </p:nvPr>
        </p:nvSpPr>
        <p:spPr>
          <a:xfrm>
            <a:off x="1258888" y="1757363"/>
            <a:ext cx="6338888" cy="1851025"/>
          </a:xfrm>
        </p:spPr>
        <p:txBody>
          <a:bodyPr anchor="t"/>
          <a:p>
            <a:pPr marL="0" marR="0" indent="0" algn="l" defTabSz="914400" rtl="0" eaLnBrk="1" fontAlgn="base" latinLnBrk="0" hangingPunct="1">
              <a:lnSpc>
                <a:spcPct val="80000"/>
              </a:lnSpc>
              <a:spcBef>
                <a:spcPct val="20000"/>
              </a:spcBef>
              <a:spcAft>
                <a:spcPct val="0"/>
              </a:spcAft>
              <a:buClrTx/>
              <a:buSzTx/>
              <a:buFontTx/>
              <a:buNone/>
            </a:pPr>
            <a:r>
              <a:rPr kumimoji="0" lang="en-US" altLang="zh-CN"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rPr>
              <a:t>1</a:t>
            </a:r>
            <a:r>
              <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rPr>
              <a:t>、牙嵌式离合器</a:t>
            </a:r>
            <a:endPar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0" marR="0" indent="0" algn="l" defTabSz="914400" rtl="0" eaLnBrk="1" fontAlgn="base" latinLnBrk="0" hangingPunct="1">
              <a:lnSpc>
                <a:spcPct val="80000"/>
              </a:lnSpc>
              <a:spcBef>
                <a:spcPct val="20000"/>
              </a:spcBef>
              <a:spcAft>
                <a:spcPct val="0"/>
              </a:spcAft>
              <a:buClrTx/>
              <a:buSzTx/>
              <a:buFontTx/>
              <a:buNone/>
            </a:pPr>
            <a:endPar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342900" marR="0" indent="-342900" algn="l" defTabSz="914400" rtl="0" eaLnBrk="1" fontAlgn="base" latinLnBrk="0" hangingPunct="1">
              <a:lnSpc>
                <a:spcPct val="80000"/>
              </a:lnSpc>
              <a:spcBef>
                <a:spcPct val="20000"/>
              </a:spcBef>
              <a:spcAft>
                <a:spcPct val="0"/>
              </a:spcAft>
              <a:buClrTx/>
              <a:buSzTx/>
              <a:buFontTx/>
              <a:buChar char="•"/>
            </a:pPr>
            <a:r>
              <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rPr>
              <a:t>结构简单、外廓尺寸小、操作方便，结合后可保证主、从动轴同步运转。</a:t>
            </a:r>
            <a:endPar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342900" marR="0" indent="-342900" algn="l" defTabSz="914400" rtl="0" eaLnBrk="1" fontAlgn="base" latinLnBrk="0" hangingPunct="1">
              <a:lnSpc>
                <a:spcPct val="80000"/>
              </a:lnSpc>
              <a:spcBef>
                <a:spcPct val="20000"/>
              </a:spcBef>
              <a:spcAft>
                <a:spcPct val="0"/>
              </a:spcAft>
              <a:buClrTx/>
              <a:buSzTx/>
              <a:buFontTx/>
              <a:buChar char="•"/>
            </a:pPr>
            <a:endPar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342900" marR="0" indent="-342900" algn="l" defTabSz="914400" rtl="0" eaLnBrk="1" fontAlgn="base" latinLnBrk="0" hangingPunct="1">
              <a:lnSpc>
                <a:spcPct val="80000"/>
              </a:lnSpc>
              <a:spcBef>
                <a:spcPct val="20000"/>
              </a:spcBef>
              <a:spcAft>
                <a:spcPct val="0"/>
              </a:spcAft>
              <a:buClrTx/>
              <a:buSzTx/>
              <a:buFontTx/>
              <a:buChar char="•"/>
            </a:pPr>
            <a:r>
              <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rPr>
              <a:t>适用于低速或停机时的接合。</a:t>
            </a:r>
            <a:endPar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pic>
        <p:nvPicPr>
          <p:cNvPr id="194563" name="图片 347139"/>
          <p:cNvPicPr>
            <a:picLocks noChangeAspect="1"/>
          </p:cNvPicPr>
          <p:nvPr/>
        </p:nvPicPr>
        <p:blipFill>
          <a:blip r:embed="rId3"/>
          <a:stretch>
            <a:fillRect/>
          </a:stretch>
        </p:blipFill>
        <p:spPr>
          <a:xfrm>
            <a:off x="2711450" y="3973513"/>
            <a:ext cx="2652713" cy="1673225"/>
          </a:xfrm>
          <a:prstGeom prst="rect">
            <a:avLst/>
          </a:prstGeom>
          <a:noFill/>
          <a:ln w="9525">
            <a:noFill/>
          </a:ln>
        </p:spPr>
      </p:pic>
      <p:sp>
        <p:nvSpPr>
          <p:cNvPr id="33807" name="矩形 2"/>
          <p:cNvSpPr/>
          <p:nvPr/>
        </p:nvSpPr>
        <p:spPr>
          <a:xfrm>
            <a:off x="622300" y="287338"/>
            <a:ext cx="6473825" cy="404812"/>
          </a:xfrm>
          <a:prstGeom prst="rect">
            <a:avLst/>
          </a:prstGeom>
          <a:noFill/>
          <a:ln w="9525">
            <a:noFill/>
          </a:ln>
        </p:spPr>
        <p:txBody>
          <a:bodyPr anchor="b" anchorCtr="0"/>
          <a:p>
            <a:pPr algn="ctr">
              <a:buSzTx/>
            </a:pPr>
            <a:r>
              <a:rPr lang="zh-CN" altLang="en-US" sz="2400">
                <a:solidFill>
                  <a:srgbClr val="FFFF00"/>
                </a:solidFill>
                <a:latin typeface="Arial" panose="020B0604020202020204" pitchFamily="34" charset="0"/>
                <a:ea typeface="黑体" panose="02010609060101010101" pitchFamily="2" charset="-122"/>
              </a:rPr>
              <a:t>模块</a:t>
            </a:r>
            <a:r>
              <a:rPr lang="en-US" altLang="zh-CN" sz="2400">
                <a:solidFill>
                  <a:srgbClr val="FFFF00"/>
                </a:solidFill>
                <a:latin typeface="Arial" panose="020B0604020202020204" pitchFamily="34" charset="0"/>
                <a:ea typeface="黑体" panose="02010609060101010101" pitchFamily="2" charset="-122"/>
              </a:rPr>
              <a:t>4 </a:t>
            </a:r>
            <a:r>
              <a:rPr lang="zh-CN" altLang="en-US" sz="2400">
                <a:solidFill>
                  <a:srgbClr val="FFFF00"/>
                </a:solidFill>
                <a:latin typeface="Arial" panose="020B0604020202020204" pitchFamily="34" charset="0"/>
                <a:ea typeface="黑体" panose="02010609060101010101" pitchFamily="2" charset="-122"/>
              </a:rPr>
              <a:t>  连接       </a:t>
            </a:r>
            <a:r>
              <a:rPr lang="en-US" altLang="zh-CN" sz="2400">
                <a:solidFill>
                  <a:srgbClr val="FFFF00"/>
                </a:solidFill>
                <a:latin typeface="Arial" panose="020B0604020202020204" pitchFamily="34" charset="0"/>
                <a:ea typeface="黑体" panose="02010609060101010101" pitchFamily="2" charset="-122"/>
              </a:rPr>
              <a:t>4-5   </a:t>
            </a:r>
            <a:r>
              <a:rPr lang="zh-CN" altLang="en-US" sz="2400">
                <a:solidFill>
                  <a:srgbClr val="FFFF00"/>
                </a:solidFill>
                <a:latin typeface="Arial" panose="020B0604020202020204" pitchFamily="34" charset="0"/>
                <a:ea typeface="黑体" panose="02010609060101010101" pitchFamily="2" charset="-122"/>
              </a:rPr>
              <a:t>联轴器和离合器</a:t>
            </a:r>
            <a:endParaRPr lang="zh-CN" altLang="en-US" sz="2400">
              <a:solidFill>
                <a:srgbClr val="FFFF00"/>
              </a:solidFill>
              <a:latin typeface="Arial" panose="020B0604020202020204" pitchFamily="34" charset="0"/>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747"/>
                                        </p:tgtEl>
                                        <p:attrNameLst>
                                          <p:attrName>style.visibility</p:attrName>
                                        </p:attrNameLst>
                                      </p:cBhvr>
                                      <p:to>
                                        <p:strVal val="visible"/>
                                      </p:to>
                                    </p:set>
                                    <p:animEffect transition="in" filter="fade">
                                      <p:cBhvr>
                                        <p:cTn id="7" dur="2000"/>
                                        <p:tgtEl>
                                          <p:spTgt spid="287747"/>
                                        </p:tgtEl>
                                      </p:cBhvr>
                                    </p:animEffect>
                                  </p:childTnLst>
                                </p:cTn>
                              </p:par>
                              <p:par>
                                <p:cTn id="8" presetID="10" presetClass="entr" presetSubtype="0" fill="hold" nodeType="withEffect">
                                  <p:stCondLst>
                                    <p:cond delay="0"/>
                                  </p:stCondLst>
                                  <p:childTnLst>
                                    <p:set>
                                      <p:cBhvr>
                                        <p:cTn id="9" dur="1" fill="hold">
                                          <p:stCondLst>
                                            <p:cond delay="0"/>
                                          </p:stCondLst>
                                        </p:cTn>
                                        <p:tgtEl>
                                          <p:spTgt spid="287753"/>
                                        </p:tgtEl>
                                        <p:attrNameLst>
                                          <p:attrName>style.visibility</p:attrName>
                                        </p:attrNameLst>
                                      </p:cBhvr>
                                      <p:to>
                                        <p:strVal val="visible"/>
                                      </p:to>
                                    </p:set>
                                    <p:animEffect transition="in" filter="fade">
                                      <p:cBhvr>
                                        <p:cTn id="10" dur="2000"/>
                                        <p:tgtEl>
                                          <p:spTgt spid="2877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7766"/>
                                        </p:tgtEl>
                                        <p:attrNameLst>
                                          <p:attrName>style.visibility</p:attrName>
                                        </p:attrNameLst>
                                      </p:cBhvr>
                                      <p:to>
                                        <p:strVal val="visible"/>
                                      </p:to>
                                    </p:set>
                                    <p:animEffect transition="in" filter="fade">
                                      <p:cBhvr>
                                        <p:cTn id="13" dur="2000"/>
                                        <p:tgtEl>
                                          <p:spTgt spid="287766"/>
                                        </p:tgtEl>
                                      </p:cBhvr>
                                    </p:animEffect>
                                  </p:childTnLst>
                                </p:cTn>
                              </p:par>
                              <p:par>
                                <p:cTn id="14" presetID="22" presetClass="entr" presetSubtype="8" fill="hold" grpId="0" nodeType="withEffect">
                                  <p:stCondLst>
                                    <p:cond delay="0"/>
                                  </p:stCondLst>
                                  <p:childTnLst>
                                    <p:set>
                                      <p:cBhvr>
                                        <p:cTn id="15" dur="1000" fill="hold">
                                          <p:stCondLst>
                                            <p:cond delay="0"/>
                                          </p:stCondLst>
                                        </p:cTn>
                                        <p:tgtEl>
                                          <p:spTgt spid="2"/>
                                        </p:tgtEl>
                                        <p:attrNameLst>
                                          <p:attrName>style.visibility</p:attrName>
                                        </p:attrNameLst>
                                      </p:cBhvr>
                                      <p:to>
                                        <p:strVal val="visible"/>
                                      </p:to>
                                    </p:set>
                                    <p:animEffect transition="in" filter="wipe(left)">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000" fill="hold">
                                          <p:stCondLst>
                                            <p:cond delay="0"/>
                                          </p:stCondLst>
                                        </p:cTn>
                                        <p:tgtEl>
                                          <p:spTgt spid="194562">
                                            <p:txEl>
                                              <p:charRg st="0" end="9"/>
                                            </p:txEl>
                                          </p:spTgt>
                                        </p:tgtEl>
                                        <p:attrNameLst>
                                          <p:attrName>style.visibility</p:attrName>
                                        </p:attrNameLst>
                                      </p:cBhvr>
                                      <p:to>
                                        <p:strVal val="visible"/>
                                      </p:to>
                                    </p:set>
                                    <p:animEffect transition="in" filter="wipe(up)">
                                      <p:cBhvr>
                                        <p:cTn id="21" dur="1000"/>
                                        <p:tgtEl>
                                          <p:spTgt spid="194562">
                                            <p:txEl>
                                              <p:charRg st="0" end="9"/>
                                            </p:txEl>
                                          </p:spTgt>
                                        </p:tgtEl>
                                      </p:cBhvr>
                                    </p:animEffect>
                                  </p:childTnLst>
                                </p:cTn>
                              </p:par>
                            </p:childTnLst>
                          </p:cTn>
                        </p:par>
                        <p:par>
                          <p:cTn id="22" fill="hold">
                            <p:stCondLst>
                              <p:cond delay="1000"/>
                            </p:stCondLst>
                            <p:childTnLst>
                              <p:par>
                                <p:cTn id="23" presetID="18" presetClass="entr" presetSubtype="6" fill="hold" nodeType="afterEffect">
                                  <p:stCondLst>
                                    <p:cond delay="0"/>
                                  </p:stCondLst>
                                  <p:childTnLst>
                                    <p:set>
                                      <p:cBhvr>
                                        <p:cTn id="24" dur="1000" fill="hold">
                                          <p:stCondLst>
                                            <p:cond delay="0"/>
                                          </p:stCondLst>
                                        </p:cTn>
                                        <p:tgtEl>
                                          <p:spTgt spid="194563"/>
                                        </p:tgtEl>
                                        <p:attrNameLst>
                                          <p:attrName>style.visibility</p:attrName>
                                        </p:attrNameLst>
                                      </p:cBhvr>
                                      <p:to>
                                        <p:strVal val="visible"/>
                                      </p:to>
                                    </p:set>
                                    <p:animEffect transition="in" filter="strips(downRight)">
                                      <p:cBhvr>
                                        <p:cTn id="25" dur="1000"/>
                                        <p:tgtEl>
                                          <p:spTgt spid="19456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000" fill="hold">
                                          <p:stCondLst>
                                            <p:cond delay="0"/>
                                          </p:stCondLst>
                                        </p:cTn>
                                        <p:tgtEl>
                                          <p:spTgt spid="194562">
                                            <p:txEl>
                                              <p:charRg st="42" end="56"/>
                                            </p:txEl>
                                          </p:spTgt>
                                        </p:tgtEl>
                                        <p:attrNameLst>
                                          <p:attrName>style.visibility</p:attrName>
                                        </p:attrNameLst>
                                      </p:cBhvr>
                                      <p:to>
                                        <p:strVal val="visible"/>
                                      </p:to>
                                    </p:set>
                                    <p:animEffect transition="in" filter="wipe(up)">
                                      <p:cBhvr>
                                        <p:cTn id="30" dur="1000"/>
                                        <p:tgtEl>
                                          <p:spTgt spid="194562">
                                            <p:txEl>
                                              <p:charRg st="42" end="56"/>
                                            </p:txEl>
                                          </p:spTgt>
                                        </p:tgtEl>
                                      </p:cBhvr>
                                    </p:animEffect>
                                  </p:childTnLst>
                                </p:cTn>
                              </p:par>
                            </p:childTnLst>
                          </p:cTn>
                        </p:par>
                        <p:par>
                          <p:cTn id="31" fill="hold">
                            <p:stCondLst>
                              <p:cond delay="1000"/>
                            </p:stCondLst>
                            <p:childTnLst>
                              <p:par>
                                <p:cTn id="32" presetID="3" presetClass="entr" presetSubtype="10" fill="hold" nodeType="afterEffect">
                                  <p:stCondLst>
                                    <p:cond delay="0"/>
                                  </p:stCondLst>
                                  <p:childTnLst>
                                    <p:set>
                                      <p:cBhvr>
                                        <p:cTn id="33" dur="1" fill="hold">
                                          <p:stCondLst>
                                            <p:cond delay="0"/>
                                          </p:stCondLst>
                                        </p:cTn>
                                        <p:tgtEl>
                                          <p:spTgt spid="194562">
                                            <p:txEl>
                                              <p:charRg st="44" end="58"/>
                                            </p:txEl>
                                          </p:spTgt>
                                        </p:tgtEl>
                                        <p:attrNameLst>
                                          <p:attrName>style.visibility</p:attrName>
                                        </p:attrNameLst>
                                      </p:cBhvr>
                                      <p:to>
                                        <p:strVal val="visible"/>
                                      </p:to>
                                    </p:set>
                                    <p:animEffect transition="in" filter="blinds(horizontal)">
                                      <p:cBhvr>
                                        <p:cTn id="34" dur="500"/>
                                        <p:tgtEl>
                                          <p:spTgt spid="194562">
                                            <p:txEl>
                                              <p:charRg st="44" end="5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6" grpId="0"/>
      <p:bldP spid="2" grpId="0"/>
      <p:bldP spid="19456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0" contrast="-70001"/>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35843" name="组合 287753"/>
          <p:cNvGrpSpPr/>
          <p:nvPr/>
        </p:nvGrpSpPr>
        <p:grpSpPr>
          <a:xfrm>
            <a:off x="0" y="74613"/>
            <a:ext cx="9144000" cy="936625"/>
            <a:chOff x="0" y="73"/>
            <a:chExt cx="5760" cy="590"/>
          </a:xfrm>
        </p:grpSpPr>
        <p:sp>
          <p:nvSpPr>
            <p:cNvPr id="35844"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35845" name="组合 287755"/>
            <p:cNvGrpSpPr/>
            <p:nvPr/>
          </p:nvGrpSpPr>
          <p:grpSpPr>
            <a:xfrm>
              <a:off x="0" y="73"/>
              <a:ext cx="5760" cy="590"/>
              <a:chOff x="0" y="0"/>
              <a:chExt cx="5760" cy="646"/>
            </a:xfrm>
          </p:grpSpPr>
          <p:sp>
            <p:nvSpPr>
              <p:cNvPr id="35846"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35847"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pic>
            <p:nvPicPr>
              <p:cNvPr id="35848"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35849"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35850"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grpSp>
      </p:grpSp>
      <p:sp>
        <p:nvSpPr>
          <p:cNvPr id="287766" name="矩形 287765"/>
          <p:cNvSpPr/>
          <p:nvPr/>
        </p:nvSpPr>
        <p:spPr>
          <a:xfrm>
            <a:off x="1476375" y="6237288"/>
            <a:ext cx="6048375" cy="368300"/>
          </a:xfrm>
          <a:prstGeom prst="rect">
            <a:avLst/>
          </a:prstGeom>
          <a:noFill/>
          <a:ln w="9525">
            <a:noFill/>
          </a:ln>
        </p:spPr>
        <p:txBody>
          <a:bodyPr anchor="t" anchorCtr="0">
            <a:spAutoFit/>
          </a:bodyPr>
          <a:p>
            <a:pPr algn="ctr" fontAlgn="ctr"/>
            <a:r>
              <a:rPr lang="zh-CN" altLang="en-US" sz="1800" dirty="0">
                <a:latin typeface="楷体_GB2312" pitchFamily="49" charset="-122"/>
                <a:ea typeface="楷体_GB2312" pitchFamily="49" charset="-122"/>
              </a:rPr>
              <a:t>宣城市信息工程学校在线精品课程---《机械基础》</a:t>
            </a:r>
            <a:endParaRPr lang="en-US" altLang="zh-CN" sz="1800">
              <a:latin typeface="楷体_GB2312" pitchFamily="49" charset="-122"/>
              <a:ea typeface="楷体_GB2312" pitchFamily="49" charset="-122"/>
            </a:endParaRPr>
          </a:p>
        </p:txBody>
      </p:sp>
      <p:sp>
        <p:nvSpPr>
          <p:cNvPr id="2" name="文本框 1"/>
          <p:cNvSpPr txBox="1"/>
          <p:nvPr/>
        </p:nvSpPr>
        <p:spPr>
          <a:xfrm>
            <a:off x="1284288" y="1236663"/>
            <a:ext cx="1892300" cy="460375"/>
          </a:xfrm>
          <a:prstGeom prst="rect">
            <a:avLst/>
          </a:prstGeom>
          <a:noFill/>
          <a:ln w="9525">
            <a:noFill/>
          </a:ln>
        </p:spPr>
        <p:txBody>
          <a:bodyPr wrap="square" anchor="t" anchorCtr="0">
            <a:spAutoFit/>
          </a:bodyPr>
          <a:p>
            <a:r>
              <a:rPr lang="zh-CN" altLang="zh-CN" sz="2400" b="0">
                <a:latin typeface="黑体" panose="02010609060101010101" pitchFamily="2" charset="-122"/>
                <a:ea typeface="黑体" panose="02010609060101010101" pitchFamily="2" charset="-122"/>
              </a:rPr>
              <a:t>二、离合器</a:t>
            </a:r>
            <a:endParaRPr lang="zh-CN" altLang="zh-CN" sz="2400" b="0">
              <a:latin typeface="黑体" panose="02010609060101010101" pitchFamily="2" charset="-122"/>
              <a:ea typeface="黑体" panose="02010609060101010101" pitchFamily="2" charset="-122"/>
            </a:endParaRPr>
          </a:p>
        </p:txBody>
      </p:sp>
      <p:sp>
        <p:nvSpPr>
          <p:cNvPr id="195586" name="文本占位符 348162"/>
          <p:cNvSpPr>
            <a:spLocks noGrp="1"/>
          </p:cNvSpPr>
          <p:nvPr>
            <p:ph idx="1"/>
          </p:nvPr>
        </p:nvSpPr>
        <p:spPr>
          <a:xfrm>
            <a:off x="1068388" y="2287588"/>
            <a:ext cx="2447925" cy="3214688"/>
          </a:xfrm>
        </p:spPr>
        <p:txBody>
          <a:bodyPr anchor="t"/>
          <a:p>
            <a:pPr marL="0" marR="0" indent="0" algn="l" defTabSz="914400" rtl="0" eaLnBrk="1" fontAlgn="base" latinLnBrk="0" hangingPunct="1">
              <a:lnSpc>
                <a:spcPct val="100000"/>
              </a:lnSpc>
              <a:spcBef>
                <a:spcPct val="20000"/>
              </a:spcBef>
              <a:spcAft>
                <a:spcPct val="0"/>
              </a:spcAft>
              <a:buClrTx/>
              <a:buSzTx/>
              <a:buFontTx/>
              <a:buNone/>
            </a:pPr>
            <a:r>
              <a:rPr kumimoji="0" lang="en-US" altLang="zh-CN"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rPr>
              <a:t>2</a:t>
            </a:r>
            <a:r>
              <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rPr>
              <a:t>、摩擦离合器</a:t>
            </a:r>
            <a:endPar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0" marR="0" indent="0" algn="l" defTabSz="914400" rtl="0" eaLnBrk="1" fontAlgn="base" latinLnBrk="0" hangingPunct="1">
              <a:lnSpc>
                <a:spcPct val="100000"/>
              </a:lnSpc>
              <a:spcBef>
                <a:spcPct val="20000"/>
              </a:spcBef>
              <a:spcAft>
                <a:spcPct val="0"/>
              </a:spcAft>
              <a:buClrTx/>
              <a:buSzTx/>
              <a:buFontTx/>
              <a:buNone/>
            </a:pPr>
            <a:endPar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342900" marR="0" indent="-342900" algn="l" defTabSz="914400" rtl="0" eaLnBrk="1" fontAlgn="base" latinLnBrk="0" hangingPunct="1">
              <a:lnSpc>
                <a:spcPct val="100000"/>
              </a:lnSpc>
              <a:spcBef>
                <a:spcPct val="20000"/>
              </a:spcBef>
              <a:spcAft>
                <a:spcPct val="0"/>
              </a:spcAft>
              <a:buClrTx/>
              <a:buSzTx/>
              <a:buFontTx/>
              <a:buChar char="•"/>
            </a:pPr>
            <a:r>
              <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rPr>
              <a:t>结构简单、操作方便、结合平稳，有过载保护功能，传递转矩较小，径向尺寸较大。</a:t>
            </a:r>
            <a:endPar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342900" marR="0" indent="-342900" algn="l" defTabSz="914400" rtl="0" eaLnBrk="1" fontAlgn="base" latinLnBrk="0" hangingPunct="1">
              <a:lnSpc>
                <a:spcPct val="100000"/>
              </a:lnSpc>
              <a:spcBef>
                <a:spcPct val="20000"/>
              </a:spcBef>
              <a:spcAft>
                <a:spcPct val="0"/>
              </a:spcAft>
              <a:buClrTx/>
              <a:buSzTx/>
              <a:buFontTx/>
              <a:buChar char="•"/>
            </a:pPr>
            <a:endPar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342900" marR="0" indent="-342900" algn="l" defTabSz="914400" rtl="0" eaLnBrk="1" fontAlgn="base" latinLnBrk="0" hangingPunct="1">
              <a:lnSpc>
                <a:spcPct val="100000"/>
              </a:lnSpc>
              <a:spcBef>
                <a:spcPct val="20000"/>
              </a:spcBef>
              <a:spcAft>
                <a:spcPct val="0"/>
              </a:spcAft>
              <a:buClrTx/>
              <a:buSzTx/>
              <a:buFontTx/>
              <a:buChar char="•"/>
            </a:pPr>
            <a:r>
              <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rPr>
              <a:t>常用于轻型机械。</a:t>
            </a:r>
            <a:endPar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pic>
        <p:nvPicPr>
          <p:cNvPr id="195587" name="图片 348163"/>
          <p:cNvPicPr>
            <a:picLocks noChangeAspect="1"/>
          </p:cNvPicPr>
          <p:nvPr/>
        </p:nvPicPr>
        <p:blipFill>
          <a:blip r:embed="rId3"/>
          <a:stretch>
            <a:fillRect/>
          </a:stretch>
        </p:blipFill>
        <p:spPr>
          <a:xfrm>
            <a:off x="3611563" y="1309688"/>
            <a:ext cx="2608262" cy="2154237"/>
          </a:xfrm>
          <a:prstGeom prst="rect">
            <a:avLst/>
          </a:prstGeom>
          <a:noFill/>
          <a:ln w="9525">
            <a:noFill/>
          </a:ln>
        </p:spPr>
      </p:pic>
      <p:pic>
        <p:nvPicPr>
          <p:cNvPr id="3" name="图片 2"/>
          <p:cNvPicPr>
            <a:picLocks noChangeAspect="1"/>
          </p:cNvPicPr>
          <p:nvPr/>
        </p:nvPicPr>
        <p:blipFill>
          <a:blip r:embed="rId4"/>
          <a:stretch>
            <a:fillRect/>
          </a:stretch>
        </p:blipFill>
        <p:spPr>
          <a:xfrm>
            <a:off x="5272088" y="3670300"/>
            <a:ext cx="2747962" cy="2149475"/>
          </a:xfrm>
          <a:prstGeom prst="rect">
            <a:avLst/>
          </a:prstGeom>
          <a:noFill/>
          <a:ln w="9525">
            <a:noFill/>
          </a:ln>
        </p:spPr>
      </p:pic>
      <p:sp>
        <p:nvSpPr>
          <p:cNvPr id="4" name="文本框 3"/>
          <p:cNvSpPr txBox="1"/>
          <p:nvPr/>
        </p:nvSpPr>
        <p:spPr>
          <a:xfrm>
            <a:off x="6694488" y="2520950"/>
            <a:ext cx="2357437" cy="398463"/>
          </a:xfrm>
          <a:prstGeom prst="rect">
            <a:avLst/>
          </a:prstGeom>
          <a:noFill/>
          <a:ln w="9525">
            <a:noFill/>
          </a:ln>
        </p:spPr>
        <p:txBody>
          <a:bodyPr wrap="square" anchor="t" anchorCtr="0">
            <a:spAutoFit/>
          </a:bodyPr>
          <a:p>
            <a:r>
              <a:rPr lang="zh-CN" altLang="en-US" b="0">
                <a:latin typeface="宋体" panose="02010600030101010101" pitchFamily="2" charset="-122"/>
                <a:ea typeface="宋体" panose="02010600030101010101" pitchFamily="2" charset="-122"/>
              </a:rPr>
              <a:t>单片摩擦离合器</a:t>
            </a:r>
            <a:endParaRPr lang="zh-CN" altLang="en-US" b="0">
              <a:latin typeface="宋体" panose="02010600030101010101" pitchFamily="2" charset="-122"/>
              <a:ea typeface="宋体" panose="02010600030101010101" pitchFamily="2" charset="-122"/>
            </a:endParaRPr>
          </a:p>
        </p:txBody>
      </p:sp>
      <p:sp>
        <p:nvSpPr>
          <p:cNvPr id="35857" name="矩形 4"/>
          <p:cNvSpPr/>
          <p:nvPr/>
        </p:nvSpPr>
        <p:spPr>
          <a:xfrm>
            <a:off x="622300" y="287338"/>
            <a:ext cx="6473825" cy="404812"/>
          </a:xfrm>
          <a:prstGeom prst="rect">
            <a:avLst/>
          </a:prstGeom>
          <a:noFill/>
          <a:ln w="9525">
            <a:noFill/>
          </a:ln>
        </p:spPr>
        <p:txBody>
          <a:bodyPr anchor="b" anchorCtr="0"/>
          <a:p>
            <a:pPr algn="ctr">
              <a:buSzTx/>
            </a:pPr>
            <a:r>
              <a:rPr lang="zh-CN" altLang="en-US" sz="2400">
                <a:solidFill>
                  <a:srgbClr val="FFFF00"/>
                </a:solidFill>
                <a:latin typeface="Arial" panose="020B0604020202020204" pitchFamily="34" charset="0"/>
                <a:ea typeface="黑体" panose="02010609060101010101" pitchFamily="2" charset="-122"/>
              </a:rPr>
              <a:t>模块</a:t>
            </a:r>
            <a:r>
              <a:rPr lang="en-US" altLang="zh-CN" sz="2400">
                <a:solidFill>
                  <a:srgbClr val="FFFF00"/>
                </a:solidFill>
                <a:latin typeface="Arial" panose="020B0604020202020204" pitchFamily="34" charset="0"/>
                <a:ea typeface="黑体" panose="02010609060101010101" pitchFamily="2" charset="-122"/>
              </a:rPr>
              <a:t>4 </a:t>
            </a:r>
            <a:r>
              <a:rPr lang="zh-CN" altLang="en-US" sz="2400">
                <a:solidFill>
                  <a:srgbClr val="FFFF00"/>
                </a:solidFill>
                <a:latin typeface="Arial" panose="020B0604020202020204" pitchFamily="34" charset="0"/>
                <a:ea typeface="黑体" panose="02010609060101010101" pitchFamily="2" charset="-122"/>
              </a:rPr>
              <a:t>  连接       </a:t>
            </a:r>
            <a:r>
              <a:rPr lang="en-US" altLang="zh-CN" sz="2400">
                <a:solidFill>
                  <a:srgbClr val="FFFF00"/>
                </a:solidFill>
                <a:latin typeface="Arial" panose="020B0604020202020204" pitchFamily="34" charset="0"/>
                <a:ea typeface="黑体" panose="02010609060101010101" pitchFamily="2" charset="-122"/>
              </a:rPr>
              <a:t>4-5   </a:t>
            </a:r>
            <a:r>
              <a:rPr lang="zh-CN" altLang="en-US" sz="2400">
                <a:solidFill>
                  <a:srgbClr val="FFFF00"/>
                </a:solidFill>
                <a:latin typeface="Arial" panose="020B0604020202020204" pitchFamily="34" charset="0"/>
                <a:ea typeface="黑体" panose="02010609060101010101" pitchFamily="2" charset="-122"/>
              </a:rPr>
              <a:t>联轴器和离合器</a:t>
            </a:r>
            <a:endParaRPr lang="zh-CN" altLang="en-US" sz="2400">
              <a:solidFill>
                <a:srgbClr val="FFFF00"/>
              </a:solidFill>
              <a:latin typeface="Arial" panose="020B0604020202020204" pitchFamily="34" charset="0"/>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747"/>
                                        </p:tgtEl>
                                        <p:attrNameLst>
                                          <p:attrName>style.visibility</p:attrName>
                                        </p:attrNameLst>
                                      </p:cBhvr>
                                      <p:to>
                                        <p:strVal val="visible"/>
                                      </p:to>
                                    </p:set>
                                    <p:animEffect transition="in" filter="fade">
                                      <p:cBhvr>
                                        <p:cTn id="7" dur="2000"/>
                                        <p:tgtEl>
                                          <p:spTgt spid="287747"/>
                                        </p:tgtEl>
                                      </p:cBhvr>
                                    </p:animEffect>
                                  </p:childTnLst>
                                </p:cTn>
                              </p:par>
                              <p:par>
                                <p:cTn id="8" presetID="10" presetClass="entr" presetSubtype="0" fill="hold" nodeType="withEffect">
                                  <p:stCondLst>
                                    <p:cond delay="0"/>
                                  </p:stCondLst>
                                  <p:childTnLst>
                                    <p:set>
                                      <p:cBhvr>
                                        <p:cTn id="9" dur="1" fill="hold">
                                          <p:stCondLst>
                                            <p:cond delay="0"/>
                                          </p:stCondLst>
                                        </p:cTn>
                                        <p:tgtEl>
                                          <p:spTgt spid="287753"/>
                                        </p:tgtEl>
                                        <p:attrNameLst>
                                          <p:attrName>style.visibility</p:attrName>
                                        </p:attrNameLst>
                                      </p:cBhvr>
                                      <p:to>
                                        <p:strVal val="visible"/>
                                      </p:to>
                                    </p:set>
                                    <p:animEffect transition="in" filter="fade">
                                      <p:cBhvr>
                                        <p:cTn id="10" dur="2000"/>
                                        <p:tgtEl>
                                          <p:spTgt spid="2877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7766"/>
                                        </p:tgtEl>
                                        <p:attrNameLst>
                                          <p:attrName>style.visibility</p:attrName>
                                        </p:attrNameLst>
                                      </p:cBhvr>
                                      <p:to>
                                        <p:strVal val="visible"/>
                                      </p:to>
                                    </p:set>
                                    <p:animEffect transition="in" filter="fade">
                                      <p:cBhvr>
                                        <p:cTn id="13" dur="2000"/>
                                        <p:tgtEl>
                                          <p:spTgt spid="287766"/>
                                        </p:tgtEl>
                                      </p:cBhvr>
                                    </p:animEffect>
                                  </p:childTnLst>
                                </p:cTn>
                              </p:par>
                              <p:par>
                                <p:cTn id="14" presetID="22" presetClass="entr" presetSubtype="8" fill="hold" grpId="0" nodeType="withEffect">
                                  <p:stCondLst>
                                    <p:cond delay="0"/>
                                  </p:stCondLst>
                                  <p:childTnLst>
                                    <p:set>
                                      <p:cBhvr>
                                        <p:cTn id="15" dur="1000" fill="hold">
                                          <p:stCondLst>
                                            <p:cond delay="0"/>
                                          </p:stCondLst>
                                        </p:cTn>
                                        <p:tgtEl>
                                          <p:spTgt spid="2"/>
                                        </p:tgtEl>
                                        <p:attrNameLst>
                                          <p:attrName>style.visibility</p:attrName>
                                        </p:attrNameLst>
                                      </p:cBhvr>
                                      <p:to>
                                        <p:strVal val="visible"/>
                                      </p:to>
                                    </p:set>
                                    <p:animEffect transition="in" filter="wipe(left)">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000" fill="hold">
                                          <p:stCondLst>
                                            <p:cond delay="0"/>
                                          </p:stCondLst>
                                        </p:cTn>
                                        <p:tgtEl>
                                          <p:spTgt spid="195586">
                                            <p:txEl>
                                              <p:charRg st="0" end="8"/>
                                            </p:txEl>
                                          </p:spTgt>
                                        </p:tgtEl>
                                        <p:attrNameLst>
                                          <p:attrName>style.visibility</p:attrName>
                                        </p:attrNameLst>
                                      </p:cBhvr>
                                      <p:to>
                                        <p:strVal val="visible"/>
                                      </p:to>
                                    </p:set>
                                    <p:animEffect transition="in" filter="wipe(left)">
                                      <p:cBhvr>
                                        <p:cTn id="21" dur="1000"/>
                                        <p:tgtEl>
                                          <p:spTgt spid="195586">
                                            <p:txEl>
                                              <p:charRg st="0" end="8"/>
                                            </p:txEl>
                                          </p:spTgt>
                                        </p:tgtEl>
                                      </p:cBhvr>
                                    </p:animEffect>
                                  </p:childTnLst>
                                </p:cTn>
                              </p:par>
                            </p:childTnLst>
                          </p:cTn>
                        </p:par>
                        <p:par>
                          <p:cTn id="22" fill="hold">
                            <p:stCondLst>
                              <p:cond delay="1000"/>
                            </p:stCondLst>
                            <p:childTnLst>
                              <p:par>
                                <p:cTn id="23" presetID="4" presetClass="entr" presetSubtype="16" fill="hold" nodeType="afterEffect">
                                  <p:stCondLst>
                                    <p:cond delay="0"/>
                                  </p:stCondLst>
                                  <p:childTnLst>
                                    <p:set>
                                      <p:cBhvr>
                                        <p:cTn id="24" dur="1" fill="hold">
                                          <p:stCondLst>
                                            <p:cond delay="0"/>
                                          </p:stCondLst>
                                        </p:cTn>
                                        <p:tgtEl>
                                          <p:spTgt spid="195587"/>
                                        </p:tgtEl>
                                        <p:attrNameLst>
                                          <p:attrName>style.visibility</p:attrName>
                                        </p:attrNameLst>
                                      </p:cBhvr>
                                      <p:to>
                                        <p:strVal val="visible"/>
                                      </p:to>
                                    </p:set>
                                    <p:animEffect transition="in" filter="box(in)">
                                      <p:cBhvr>
                                        <p:cTn id="25" dur="2000"/>
                                        <p:tgtEl>
                                          <p:spTgt spid="195587"/>
                                        </p:tgtEl>
                                      </p:cBhvr>
                                    </p:animEffect>
                                  </p:childTnLst>
                                </p:cTn>
                              </p:par>
                            </p:childTnLst>
                          </p:cTn>
                        </p:par>
                        <p:par>
                          <p:cTn id="26" fill="hold">
                            <p:stCondLst>
                              <p:cond delay="3000"/>
                            </p:stCondLst>
                            <p:childTnLst>
                              <p:par>
                                <p:cTn id="27" presetID="3" presetClass="entr" presetSubtype="10" fill="hold" nodeType="afterEffect">
                                  <p:stCondLst>
                                    <p:cond delay="0"/>
                                  </p:stCondLst>
                                  <p:childTnLst>
                                    <p:set>
                                      <p:cBhvr>
                                        <p:cTn id="28" dur="1000" fill="hold">
                                          <p:stCondLst>
                                            <p:cond delay="0"/>
                                          </p:stCondLst>
                                        </p:cTn>
                                        <p:tgtEl>
                                          <p:spTgt spid="3"/>
                                        </p:tgtEl>
                                        <p:attrNameLst>
                                          <p:attrName>style.visibility</p:attrName>
                                        </p:attrNameLst>
                                      </p:cBhvr>
                                      <p:to>
                                        <p:strVal val="visible"/>
                                      </p:to>
                                    </p:set>
                                    <p:animEffect transition="in" filter="blinds(horizontal)">
                                      <p:cBhvr>
                                        <p:cTn id="29" dur="1000"/>
                                        <p:tgtEl>
                                          <p:spTgt spid="3"/>
                                        </p:tgtEl>
                                      </p:cBhvr>
                                    </p:animEffect>
                                  </p:childTnLst>
                                </p:cTn>
                              </p:par>
                            </p:childTnLst>
                          </p:cTn>
                        </p:par>
                        <p:par>
                          <p:cTn id="30" fill="hold">
                            <p:stCondLst>
                              <p:cond delay="4000"/>
                            </p:stCondLst>
                            <p:childTnLst>
                              <p:par>
                                <p:cTn id="31" presetID="22" presetClass="entr" presetSubtype="8" fill="hold" grpId="0" nodeType="afterEffect">
                                  <p:stCondLst>
                                    <p:cond delay="0"/>
                                  </p:stCondLst>
                                  <p:childTnLst>
                                    <p:set>
                                      <p:cBhvr>
                                        <p:cTn id="32" dur="1000" fill="hold">
                                          <p:stCondLst>
                                            <p:cond delay="0"/>
                                          </p:stCondLst>
                                        </p:cTn>
                                        <p:tgtEl>
                                          <p:spTgt spid="4"/>
                                        </p:tgtEl>
                                        <p:attrNameLst>
                                          <p:attrName>style.visibility</p:attrName>
                                        </p:attrNameLst>
                                      </p:cBhvr>
                                      <p:to>
                                        <p:strVal val="visible"/>
                                      </p:to>
                                    </p:set>
                                    <p:animEffect transition="in" filter="wipe(left)">
                                      <p:cBhvr>
                                        <p:cTn id="33" dur="10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95586">
                                            <p:txEl>
                                              <p:charRg st="46" end="55"/>
                                            </p:txEl>
                                          </p:spTgt>
                                        </p:tgtEl>
                                        <p:attrNameLst>
                                          <p:attrName>style.visibility</p:attrName>
                                        </p:attrNameLst>
                                      </p:cBhvr>
                                      <p:to>
                                        <p:strVal val="visible"/>
                                      </p:to>
                                    </p:set>
                                    <p:animEffect transition="in" filter="wipe(up)">
                                      <p:cBhvr>
                                        <p:cTn id="38" dur="500"/>
                                        <p:tgtEl>
                                          <p:spTgt spid="195586">
                                            <p:txEl>
                                              <p:charRg st="46" end="55"/>
                                            </p:txEl>
                                          </p:spTgt>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195586">
                                            <p:txEl>
                                              <p:charRg st="48" end="57"/>
                                            </p:txEl>
                                          </p:spTgt>
                                        </p:tgtEl>
                                        <p:attrNameLst>
                                          <p:attrName>style.visibility</p:attrName>
                                        </p:attrNameLst>
                                      </p:cBhvr>
                                      <p:to>
                                        <p:strVal val="visible"/>
                                      </p:to>
                                    </p:set>
                                    <p:animEffect transition="in" filter="wipe(left)">
                                      <p:cBhvr>
                                        <p:cTn id="42" dur="500"/>
                                        <p:tgtEl>
                                          <p:spTgt spid="195586">
                                            <p:txEl>
                                              <p:charRg st="48" end="5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6" grpId="0"/>
      <p:bldP spid="2" grpId="0"/>
      <p:bldP spid="195586" grpId="0" uiExpand="1" build="p"/>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87" contrast="-70001"/>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37891" name="组合 287753"/>
          <p:cNvGrpSpPr/>
          <p:nvPr/>
        </p:nvGrpSpPr>
        <p:grpSpPr>
          <a:xfrm>
            <a:off x="0" y="74613"/>
            <a:ext cx="9144000" cy="936625"/>
            <a:chOff x="0" y="73"/>
            <a:chExt cx="5760" cy="590"/>
          </a:xfrm>
        </p:grpSpPr>
        <p:sp>
          <p:nvSpPr>
            <p:cNvPr id="37892"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37893" name="组合 287755"/>
            <p:cNvGrpSpPr/>
            <p:nvPr/>
          </p:nvGrpSpPr>
          <p:grpSpPr>
            <a:xfrm>
              <a:off x="0" y="73"/>
              <a:ext cx="5760" cy="590"/>
              <a:chOff x="0" y="0"/>
              <a:chExt cx="5760" cy="646"/>
            </a:xfrm>
          </p:grpSpPr>
          <p:sp>
            <p:nvSpPr>
              <p:cNvPr id="37894"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37895"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pic>
            <p:nvPicPr>
              <p:cNvPr id="37896"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37897"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37898"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grpSp>
      </p:grpSp>
      <p:sp>
        <p:nvSpPr>
          <p:cNvPr id="287766" name="矩形 287765"/>
          <p:cNvSpPr/>
          <p:nvPr/>
        </p:nvSpPr>
        <p:spPr>
          <a:xfrm>
            <a:off x="1476375" y="6237288"/>
            <a:ext cx="6048375" cy="368300"/>
          </a:xfrm>
          <a:prstGeom prst="rect">
            <a:avLst/>
          </a:prstGeom>
          <a:noFill/>
          <a:ln w="9525">
            <a:noFill/>
          </a:ln>
        </p:spPr>
        <p:txBody>
          <a:bodyPr anchor="t" anchorCtr="0">
            <a:spAutoFit/>
          </a:bodyPr>
          <a:p>
            <a:pPr algn="ctr" fontAlgn="ctr"/>
            <a:r>
              <a:rPr lang="zh-CN" altLang="en-US" sz="1800" dirty="0">
                <a:latin typeface="楷体_GB2312" pitchFamily="49" charset="-122"/>
                <a:ea typeface="楷体_GB2312" pitchFamily="49" charset="-122"/>
              </a:rPr>
              <a:t>宣城市信息工程学校在线精品课程---《机械基础》</a:t>
            </a:r>
            <a:endParaRPr lang="en-US" altLang="zh-CN" sz="1800">
              <a:latin typeface="楷体_GB2312" pitchFamily="49" charset="-122"/>
              <a:ea typeface="楷体_GB2312" pitchFamily="49" charset="-122"/>
            </a:endParaRPr>
          </a:p>
        </p:txBody>
      </p:sp>
      <p:sp>
        <p:nvSpPr>
          <p:cNvPr id="2" name="文本框 1"/>
          <p:cNvSpPr txBox="1"/>
          <p:nvPr/>
        </p:nvSpPr>
        <p:spPr>
          <a:xfrm>
            <a:off x="1258888" y="1155700"/>
            <a:ext cx="2103437" cy="460375"/>
          </a:xfrm>
          <a:prstGeom prst="rect">
            <a:avLst/>
          </a:prstGeom>
          <a:noFill/>
          <a:ln w="9525">
            <a:noFill/>
          </a:ln>
        </p:spPr>
        <p:txBody>
          <a:bodyPr wrap="square" anchor="t" anchorCtr="0">
            <a:spAutoFit/>
          </a:bodyPr>
          <a:p>
            <a:r>
              <a:rPr lang="zh-CN" altLang="zh-CN" sz="2400" b="0">
                <a:latin typeface="黑体" panose="02010609060101010101" pitchFamily="2" charset="-122"/>
                <a:ea typeface="黑体" panose="02010609060101010101" pitchFamily="2" charset="-122"/>
              </a:rPr>
              <a:t>二、离合器</a:t>
            </a:r>
            <a:endParaRPr lang="zh-CN" altLang="zh-CN" sz="2400" b="0">
              <a:latin typeface="黑体" panose="02010609060101010101" pitchFamily="2" charset="-122"/>
              <a:ea typeface="黑体" panose="02010609060101010101" pitchFamily="2" charset="-122"/>
            </a:endParaRPr>
          </a:p>
        </p:txBody>
      </p:sp>
      <p:sp>
        <p:nvSpPr>
          <p:cNvPr id="4" name="文本框 3"/>
          <p:cNvSpPr txBox="1"/>
          <p:nvPr/>
        </p:nvSpPr>
        <p:spPr>
          <a:xfrm>
            <a:off x="5137150" y="1939925"/>
            <a:ext cx="2355850" cy="398463"/>
          </a:xfrm>
          <a:prstGeom prst="rect">
            <a:avLst/>
          </a:prstGeom>
          <a:noFill/>
          <a:ln w="9525">
            <a:noFill/>
          </a:ln>
        </p:spPr>
        <p:txBody>
          <a:bodyPr wrap="square" anchor="t" anchorCtr="0">
            <a:spAutoFit/>
          </a:bodyPr>
          <a:p>
            <a:r>
              <a:rPr lang="zh-CN" altLang="en-US" b="0">
                <a:latin typeface="宋体" panose="02010600030101010101" pitchFamily="2" charset="-122"/>
                <a:ea typeface="宋体" panose="02010600030101010101" pitchFamily="2" charset="-122"/>
              </a:rPr>
              <a:t>多片</a:t>
            </a:r>
            <a:r>
              <a:rPr lang="zh-CN" altLang="en-US" b="0">
                <a:latin typeface="宋体" panose="02010600030101010101" pitchFamily="2" charset="-122"/>
                <a:ea typeface="宋体" panose="02010600030101010101" pitchFamily="2" charset="-122"/>
                <a:sym typeface="宋体" panose="02010600030101010101" pitchFamily="2" charset="-122"/>
              </a:rPr>
              <a:t>摩擦离合器</a:t>
            </a:r>
            <a:endParaRPr lang="zh-CN" altLang="en-US" b="0">
              <a:latin typeface="宋体" panose="02010600030101010101" pitchFamily="2" charset="-122"/>
              <a:ea typeface="宋体" panose="02010600030101010101" pitchFamily="2" charset="-122"/>
            </a:endParaRPr>
          </a:p>
        </p:txBody>
      </p:sp>
      <p:pic>
        <p:nvPicPr>
          <p:cNvPr id="5" name="图片 4"/>
          <p:cNvPicPr>
            <a:picLocks noChangeAspect="1"/>
          </p:cNvPicPr>
          <p:nvPr/>
        </p:nvPicPr>
        <p:blipFill>
          <a:blip r:embed="rId3"/>
          <a:stretch>
            <a:fillRect/>
          </a:stretch>
        </p:blipFill>
        <p:spPr>
          <a:xfrm>
            <a:off x="1281113" y="2260600"/>
            <a:ext cx="2792412" cy="2336800"/>
          </a:xfrm>
          <a:prstGeom prst="rect">
            <a:avLst/>
          </a:prstGeom>
          <a:noFill/>
          <a:ln w="9525">
            <a:noFill/>
          </a:ln>
        </p:spPr>
      </p:pic>
      <p:pic>
        <p:nvPicPr>
          <p:cNvPr id="6" name="图片 5"/>
          <p:cNvPicPr>
            <a:picLocks noChangeAspect="1"/>
          </p:cNvPicPr>
          <p:nvPr/>
        </p:nvPicPr>
        <p:blipFill>
          <a:blip r:embed="rId4"/>
          <a:stretch>
            <a:fillRect/>
          </a:stretch>
        </p:blipFill>
        <p:spPr>
          <a:xfrm>
            <a:off x="4883150" y="2897188"/>
            <a:ext cx="2747963" cy="2422525"/>
          </a:xfrm>
          <a:prstGeom prst="rect">
            <a:avLst/>
          </a:prstGeom>
          <a:noFill/>
          <a:ln w="9525">
            <a:noFill/>
          </a:ln>
        </p:spPr>
      </p:pic>
      <p:sp>
        <p:nvSpPr>
          <p:cNvPr id="37904" name="矩形 2"/>
          <p:cNvSpPr/>
          <p:nvPr/>
        </p:nvSpPr>
        <p:spPr>
          <a:xfrm>
            <a:off x="622300" y="287338"/>
            <a:ext cx="6473825" cy="404812"/>
          </a:xfrm>
          <a:prstGeom prst="rect">
            <a:avLst/>
          </a:prstGeom>
          <a:noFill/>
          <a:ln w="9525">
            <a:noFill/>
          </a:ln>
        </p:spPr>
        <p:txBody>
          <a:bodyPr anchor="b" anchorCtr="0"/>
          <a:p>
            <a:pPr algn="ctr">
              <a:buSzTx/>
            </a:pPr>
            <a:r>
              <a:rPr lang="zh-CN" altLang="en-US" sz="2400">
                <a:solidFill>
                  <a:srgbClr val="FFFF00"/>
                </a:solidFill>
                <a:latin typeface="Arial" panose="020B0604020202020204" pitchFamily="34" charset="0"/>
                <a:ea typeface="黑体" panose="02010609060101010101" pitchFamily="2" charset="-122"/>
              </a:rPr>
              <a:t>模块</a:t>
            </a:r>
            <a:r>
              <a:rPr lang="en-US" altLang="zh-CN" sz="2400">
                <a:solidFill>
                  <a:srgbClr val="FFFF00"/>
                </a:solidFill>
                <a:latin typeface="Arial" panose="020B0604020202020204" pitchFamily="34" charset="0"/>
                <a:ea typeface="黑体" panose="02010609060101010101" pitchFamily="2" charset="-122"/>
              </a:rPr>
              <a:t>4 </a:t>
            </a:r>
            <a:r>
              <a:rPr lang="zh-CN" altLang="en-US" sz="2400">
                <a:solidFill>
                  <a:srgbClr val="FFFF00"/>
                </a:solidFill>
                <a:latin typeface="Arial" panose="020B0604020202020204" pitchFamily="34" charset="0"/>
                <a:ea typeface="黑体" panose="02010609060101010101" pitchFamily="2" charset="-122"/>
              </a:rPr>
              <a:t>  连接       </a:t>
            </a:r>
            <a:r>
              <a:rPr lang="en-US" altLang="zh-CN" sz="2400">
                <a:solidFill>
                  <a:srgbClr val="FFFF00"/>
                </a:solidFill>
                <a:latin typeface="Arial" panose="020B0604020202020204" pitchFamily="34" charset="0"/>
                <a:ea typeface="黑体" panose="02010609060101010101" pitchFamily="2" charset="-122"/>
              </a:rPr>
              <a:t>4-5   </a:t>
            </a:r>
            <a:r>
              <a:rPr lang="zh-CN" altLang="en-US" sz="2400">
                <a:solidFill>
                  <a:srgbClr val="FFFF00"/>
                </a:solidFill>
                <a:latin typeface="Arial" panose="020B0604020202020204" pitchFamily="34" charset="0"/>
                <a:ea typeface="黑体" panose="02010609060101010101" pitchFamily="2" charset="-122"/>
              </a:rPr>
              <a:t>联轴器和离合器</a:t>
            </a:r>
            <a:endParaRPr lang="zh-CN" altLang="en-US" sz="2400">
              <a:solidFill>
                <a:srgbClr val="FFFF00"/>
              </a:solidFill>
              <a:latin typeface="Arial" panose="020B0604020202020204" pitchFamily="34" charset="0"/>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747"/>
                                        </p:tgtEl>
                                        <p:attrNameLst>
                                          <p:attrName>style.visibility</p:attrName>
                                        </p:attrNameLst>
                                      </p:cBhvr>
                                      <p:to>
                                        <p:strVal val="visible"/>
                                      </p:to>
                                    </p:set>
                                    <p:animEffect transition="in" filter="fade">
                                      <p:cBhvr>
                                        <p:cTn id="7" dur="2000"/>
                                        <p:tgtEl>
                                          <p:spTgt spid="287747"/>
                                        </p:tgtEl>
                                      </p:cBhvr>
                                    </p:animEffect>
                                  </p:childTnLst>
                                </p:cTn>
                              </p:par>
                              <p:par>
                                <p:cTn id="8" presetID="10" presetClass="entr" presetSubtype="0" fill="hold" nodeType="withEffect">
                                  <p:stCondLst>
                                    <p:cond delay="0"/>
                                  </p:stCondLst>
                                  <p:childTnLst>
                                    <p:set>
                                      <p:cBhvr>
                                        <p:cTn id="9" dur="1" fill="hold">
                                          <p:stCondLst>
                                            <p:cond delay="0"/>
                                          </p:stCondLst>
                                        </p:cTn>
                                        <p:tgtEl>
                                          <p:spTgt spid="287753"/>
                                        </p:tgtEl>
                                        <p:attrNameLst>
                                          <p:attrName>style.visibility</p:attrName>
                                        </p:attrNameLst>
                                      </p:cBhvr>
                                      <p:to>
                                        <p:strVal val="visible"/>
                                      </p:to>
                                    </p:set>
                                    <p:animEffect transition="in" filter="fade">
                                      <p:cBhvr>
                                        <p:cTn id="10" dur="2000"/>
                                        <p:tgtEl>
                                          <p:spTgt spid="2877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7766"/>
                                        </p:tgtEl>
                                        <p:attrNameLst>
                                          <p:attrName>style.visibility</p:attrName>
                                        </p:attrNameLst>
                                      </p:cBhvr>
                                      <p:to>
                                        <p:strVal val="visible"/>
                                      </p:to>
                                    </p:set>
                                    <p:animEffect transition="in" filter="fade">
                                      <p:cBhvr>
                                        <p:cTn id="13" dur="2000"/>
                                        <p:tgtEl>
                                          <p:spTgt spid="287766"/>
                                        </p:tgtEl>
                                      </p:cBhvr>
                                    </p:animEffect>
                                  </p:childTnLst>
                                </p:cTn>
                              </p:par>
                              <p:par>
                                <p:cTn id="14" presetID="22" presetClass="entr" presetSubtype="8" fill="hold" grpId="0" nodeType="withEffect">
                                  <p:stCondLst>
                                    <p:cond delay="0"/>
                                  </p:stCondLst>
                                  <p:childTnLst>
                                    <p:set>
                                      <p:cBhvr>
                                        <p:cTn id="15" dur="1000" fill="hold">
                                          <p:stCondLst>
                                            <p:cond delay="0"/>
                                          </p:stCondLst>
                                        </p:cTn>
                                        <p:tgtEl>
                                          <p:spTgt spid="2"/>
                                        </p:tgtEl>
                                        <p:attrNameLst>
                                          <p:attrName>style.visibility</p:attrName>
                                        </p:attrNameLst>
                                      </p:cBhvr>
                                      <p:to>
                                        <p:strVal val="visible"/>
                                      </p:to>
                                    </p:set>
                                    <p:animEffect transition="in" filter="wipe(left)">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2000"/>
                                        <p:tgtEl>
                                          <p:spTgt spid="5"/>
                                        </p:tgtEl>
                                      </p:cBhvr>
                                    </p:animEffect>
                                  </p:childTnLst>
                                </p:cTn>
                              </p:par>
                            </p:childTnLst>
                          </p:cTn>
                        </p:par>
                        <p:par>
                          <p:cTn id="22" fill="hold">
                            <p:stCondLst>
                              <p:cond delay="2000"/>
                            </p:stCondLst>
                            <p:childTnLst>
                              <p:par>
                                <p:cTn id="23" presetID="4" presetClass="entr" presetSubtype="32"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out)">
                                      <p:cBhvr>
                                        <p:cTn id="25" dur="2000"/>
                                        <p:tgtEl>
                                          <p:spTgt spid="6"/>
                                        </p:tgtEl>
                                      </p:cBhvr>
                                    </p:animEffect>
                                  </p:childTnLst>
                                </p:cTn>
                              </p:par>
                            </p:childTnLst>
                          </p:cTn>
                        </p:par>
                        <p:par>
                          <p:cTn id="26" fill="hold">
                            <p:stCondLst>
                              <p:cond delay="4000"/>
                            </p:stCondLst>
                            <p:childTnLst>
                              <p:par>
                                <p:cTn id="27" presetID="22" presetClass="entr" presetSubtype="8" fill="hold" grpId="0" nodeType="afterEffect">
                                  <p:stCondLst>
                                    <p:cond delay="0"/>
                                  </p:stCondLst>
                                  <p:childTnLst>
                                    <p:set>
                                      <p:cBhvr>
                                        <p:cTn id="28" dur="1000" fill="hold">
                                          <p:stCondLst>
                                            <p:cond delay="0"/>
                                          </p:stCondLst>
                                        </p:cTn>
                                        <p:tgtEl>
                                          <p:spTgt spid="4"/>
                                        </p:tgtEl>
                                        <p:attrNameLst>
                                          <p:attrName>style.visibility</p:attrName>
                                        </p:attrNameLst>
                                      </p:cBhvr>
                                      <p:to>
                                        <p:strVal val="visible"/>
                                      </p:to>
                                    </p:set>
                                    <p:animEffect transition="in" filter="wipe(left)">
                                      <p:cBhvr>
                                        <p:cTn id="2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6" grpId="0"/>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0" contrast="-70001"/>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39939" name="组合 287753"/>
          <p:cNvGrpSpPr/>
          <p:nvPr/>
        </p:nvGrpSpPr>
        <p:grpSpPr>
          <a:xfrm>
            <a:off x="0" y="74613"/>
            <a:ext cx="9144000" cy="936625"/>
            <a:chOff x="0" y="73"/>
            <a:chExt cx="5760" cy="590"/>
          </a:xfrm>
        </p:grpSpPr>
        <p:sp>
          <p:nvSpPr>
            <p:cNvPr id="39940"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39941" name="组合 287755"/>
            <p:cNvGrpSpPr/>
            <p:nvPr/>
          </p:nvGrpSpPr>
          <p:grpSpPr>
            <a:xfrm>
              <a:off x="0" y="73"/>
              <a:ext cx="5760" cy="590"/>
              <a:chOff x="0" y="0"/>
              <a:chExt cx="5760" cy="646"/>
            </a:xfrm>
          </p:grpSpPr>
          <p:sp>
            <p:nvSpPr>
              <p:cNvPr id="39942"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39943"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pic>
            <p:nvPicPr>
              <p:cNvPr id="39944"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39945"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39946"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grpSp>
      </p:grpSp>
      <p:sp>
        <p:nvSpPr>
          <p:cNvPr id="287766" name="矩形 287765"/>
          <p:cNvSpPr/>
          <p:nvPr/>
        </p:nvSpPr>
        <p:spPr>
          <a:xfrm>
            <a:off x="1476375" y="6237288"/>
            <a:ext cx="6048375" cy="368300"/>
          </a:xfrm>
          <a:prstGeom prst="rect">
            <a:avLst/>
          </a:prstGeom>
          <a:noFill/>
          <a:ln w="9525">
            <a:noFill/>
          </a:ln>
        </p:spPr>
        <p:txBody>
          <a:bodyPr anchor="t" anchorCtr="0">
            <a:spAutoFit/>
          </a:bodyPr>
          <a:p>
            <a:pPr algn="ctr" fontAlgn="ctr"/>
            <a:r>
              <a:rPr lang="zh-CN" altLang="en-US" sz="1800" dirty="0">
                <a:latin typeface="楷体_GB2312" pitchFamily="49" charset="-122"/>
                <a:ea typeface="楷体_GB2312" pitchFamily="49" charset="-122"/>
              </a:rPr>
              <a:t>宣城市信息工程学校在线精品课程---《机械基础》</a:t>
            </a:r>
            <a:endParaRPr lang="en-US" altLang="zh-CN" sz="1800">
              <a:latin typeface="楷体_GB2312" pitchFamily="49" charset="-122"/>
              <a:ea typeface="楷体_GB2312" pitchFamily="49" charset="-122"/>
            </a:endParaRPr>
          </a:p>
        </p:txBody>
      </p:sp>
      <p:sp>
        <p:nvSpPr>
          <p:cNvPr id="196610" name="文本占位符 349186"/>
          <p:cNvSpPr>
            <a:spLocks noGrp="1"/>
          </p:cNvSpPr>
          <p:nvPr>
            <p:ph idx="1"/>
          </p:nvPr>
        </p:nvSpPr>
        <p:spPr>
          <a:xfrm>
            <a:off x="1417638" y="2457450"/>
            <a:ext cx="2779713" cy="3008313"/>
          </a:xfrm>
        </p:spPr>
        <p:txBody>
          <a:bodyPr anchor="t"/>
          <a:p>
            <a:pPr marL="0" marR="0" indent="0" algn="l" defTabSz="914400" rtl="0" eaLnBrk="1" fontAlgn="base" latinLnBrk="0" hangingPunct="1">
              <a:lnSpc>
                <a:spcPct val="100000"/>
              </a:lnSpc>
              <a:spcBef>
                <a:spcPct val="20000"/>
              </a:spcBef>
              <a:spcAft>
                <a:spcPct val="0"/>
              </a:spcAft>
              <a:buClrTx/>
              <a:buSzTx/>
              <a:buFontTx/>
              <a:buNone/>
            </a:pPr>
            <a:r>
              <a:rPr kumimoji="0" lang="en-US" altLang="zh-CN"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rPr>
              <a:t>3</a:t>
            </a:r>
            <a:r>
              <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rPr>
              <a:t>、超越离合器</a:t>
            </a:r>
            <a:endPar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0" marR="0" indent="0" algn="l" defTabSz="914400" rtl="0" eaLnBrk="1" fontAlgn="base" latinLnBrk="0" hangingPunct="1">
              <a:lnSpc>
                <a:spcPct val="100000"/>
              </a:lnSpc>
              <a:spcBef>
                <a:spcPct val="20000"/>
              </a:spcBef>
              <a:spcAft>
                <a:spcPct val="0"/>
              </a:spcAft>
              <a:buClrTx/>
              <a:buSzTx/>
              <a:buFontTx/>
              <a:buNone/>
            </a:pPr>
            <a:endPar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342900" marR="0" indent="-342900" algn="l" defTabSz="914400" rtl="0" eaLnBrk="1" fontAlgn="base" latinLnBrk="0" hangingPunct="1">
              <a:lnSpc>
                <a:spcPct val="100000"/>
              </a:lnSpc>
              <a:spcBef>
                <a:spcPct val="20000"/>
              </a:spcBef>
              <a:spcAft>
                <a:spcPct val="0"/>
              </a:spcAft>
              <a:buClrTx/>
              <a:buSzTx/>
              <a:buFontTx/>
              <a:buChar char="•"/>
            </a:pPr>
            <a:r>
              <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rPr>
              <a:t>    超越离合器有单向和双向两种，是通过主、从动部分的速度变化或旋转方向的变化来自动控制两轴的离合。</a:t>
            </a:r>
            <a:endPar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pic>
        <p:nvPicPr>
          <p:cNvPr id="196611" name="图片 349187"/>
          <p:cNvPicPr>
            <a:picLocks noChangeAspect="1"/>
          </p:cNvPicPr>
          <p:nvPr/>
        </p:nvPicPr>
        <p:blipFill>
          <a:blip r:embed="rId3"/>
          <a:stretch>
            <a:fillRect/>
          </a:stretch>
        </p:blipFill>
        <p:spPr>
          <a:xfrm>
            <a:off x="4343400" y="2051050"/>
            <a:ext cx="2584450" cy="2570163"/>
          </a:xfrm>
          <a:prstGeom prst="rect">
            <a:avLst/>
          </a:prstGeom>
          <a:noFill/>
          <a:ln w="9525">
            <a:noFill/>
          </a:ln>
        </p:spPr>
      </p:pic>
      <p:sp>
        <p:nvSpPr>
          <p:cNvPr id="196612" name="矩形 349188"/>
          <p:cNvSpPr/>
          <p:nvPr/>
        </p:nvSpPr>
        <p:spPr>
          <a:xfrm>
            <a:off x="4797425" y="4906963"/>
            <a:ext cx="1960563" cy="398462"/>
          </a:xfrm>
          <a:prstGeom prst="rect">
            <a:avLst/>
          </a:prstGeom>
          <a:noFill/>
          <a:ln w="9525">
            <a:noFill/>
          </a:ln>
        </p:spPr>
        <p:txBody>
          <a:bodyPr wrap="none" anchor="t" anchorCtr="0">
            <a:spAutoFit/>
          </a:bodyPr>
          <a:p>
            <a:pPr algn="ctr"/>
            <a:r>
              <a:rPr lang="zh-CN" altLang="en-US" b="0" dirty="0">
                <a:latin typeface="Arial" panose="020B0604020202020204" pitchFamily="34" charset="0"/>
                <a:ea typeface="宋体" panose="02010600030101010101" pitchFamily="2" charset="-122"/>
              </a:rPr>
              <a:t>单向超越离合器</a:t>
            </a:r>
            <a:endParaRPr lang="zh-CN" altLang="en-US" b="0" dirty="0">
              <a:latin typeface="Arial" panose="020B0604020202020204" pitchFamily="34" charset="0"/>
              <a:ea typeface="宋体" panose="02010600030101010101" pitchFamily="2" charset="-122"/>
            </a:endParaRPr>
          </a:p>
        </p:txBody>
      </p:sp>
      <p:sp>
        <p:nvSpPr>
          <p:cNvPr id="2" name="文本框 1"/>
          <p:cNvSpPr txBox="1"/>
          <p:nvPr/>
        </p:nvSpPr>
        <p:spPr>
          <a:xfrm>
            <a:off x="1346200" y="1082675"/>
            <a:ext cx="1890713" cy="460375"/>
          </a:xfrm>
          <a:prstGeom prst="rect">
            <a:avLst/>
          </a:prstGeom>
          <a:noFill/>
          <a:ln w="9525">
            <a:noFill/>
          </a:ln>
        </p:spPr>
        <p:txBody>
          <a:bodyPr wrap="square" anchor="t" anchorCtr="0">
            <a:spAutoFit/>
          </a:bodyPr>
          <a:p>
            <a:r>
              <a:rPr lang="zh-CN" altLang="zh-CN" sz="2400" b="0">
                <a:latin typeface="黑体" panose="02010609060101010101" pitchFamily="2" charset="-122"/>
                <a:ea typeface="黑体" panose="02010609060101010101" pitchFamily="2" charset="-122"/>
              </a:rPr>
              <a:t>二、离合器</a:t>
            </a:r>
            <a:endParaRPr lang="zh-CN" altLang="zh-CN" sz="2400" b="0">
              <a:latin typeface="黑体" panose="02010609060101010101" pitchFamily="2" charset="-122"/>
              <a:ea typeface="黑体" panose="02010609060101010101" pitchFamily="2" charset="-122"/>
            </a:endParaRPr>
          </a:p>
        </p:txBody>
      </p:sp>
      <p:sp>
        <p:nvSpPr>
          <p:cNvPr id="39952" name="矩形 2"/>
          <p:cNvSpPr/>
          <p:nvPr/>
        </p:nvSpPr>
        <p:spPr>
          <a:xfrm>
            <a:off x="622300" y="287338"/>
            <a:ext cx="6473825" cy="404812"/>
          </a:xfrm>
          <a:prstGeom prst="rect">
            <a:avLst/>
          </a:prstGeom>
          <a:noFill/>
          <a:ln w="9525">
            <a:noFill/>
          </a:ln>
        </p:spPr>
        <p:txBody>
          <a:bodyPr anchor="b" anchorCtr="0"/>
          <a:p>
            <a:pPr algn="ctr">
              <a:buSzTx/>
            </a:pPr>
            <a:r>
              <a:rPr lang="zh-CN" altLang="en-US" sz="2400">
                <a:solidFill>
                  <a:srgbClr val="FFFF00"/>
                </a:solidFill>
                <a:latin typeface="Arial" panose="020B0604020202020204" pitchFamily="34" charset="0"/>
                <a:ea typeface="黑体" panose="02010609060101010101" pitchFamily="2" charset="-122"/>
              </a:rPr>
              <a:t>模块</a:t>
            </a:r>
            <a:r>
              <a:rPr lang="en-US" altLang="zh-CN" sz="2400">
                <a:solidFill>
                  <a:srgbClr val="FFFF00"/>
                </a:solidFill>
                <a:latin typeface="Arial" panose="020B0604020202020204" pitchFamily="34" charset="0"/>
                <a:ea typeface="黑体" panose="02010609060101010101" pitchFamily="2" charset="-122"/>
              </a:rPr>
              <a:t>4 </a:t>
            </a:r>
            <a:r>
              <a:rPr lang="zh-CN" altLang="en-US" sz="2400">
                <a:solidFill>
                  <a:srgbClr val="FFFF00"/>
                </a:solidFill>
                <a:latin typeface="Arial" panose="020B0604020202020204" pitchFamily="34" charset="0"/>
                <a:ea typeface="黑体" panose="02010609060101010101" pitchFamily="2" charset="-122"/>
              </a:rPr>
              <a:t>  连接       </a:t>
            </a:r>
            <a:r>
              <a:rPr lang="en-US" altLang="zh-CN" sz="2400">
                <a:solidFill>
                  <a:srgbClr val="FFFF00"/>
                </a:solidFill>
                <a:latin typeface="Arial" panose="020B0604020202020204" pitchFamily="34" charset="0"/>
                <a:ea typeface="黑体" panose="02010609060101010101" pitchFamily="2" charset="-122"/>
              </a:rPr>
              <a:t>4-5   </a:t>
            </a:r>
            <a:r>
              <a:rPr lang="zh-CN" altLang="en-US" sz="2400">
                <a:solidFill>
                  <a:srgbClr val="FFFF00"/>
                </a:solidFill>
                <a:latin typeface="Arial" panose="020B0604020202020204" pitchFamily="34" charset="0"/>
                <a:ea typeface="黑体" panose="02010609060101010101" pitchFamily="2" charset="-122"/>
              </a:rPr>
              <a:t>联轴器和离合器</a:t>
            </a:r>
            <a:endParaRPr lang="zh-CN" altLang="en-US" sz="2400">
              <a:solidFill>
                <a:srgbClr val="FFFF00"/>
              </a:solidFill>
              <a:latin typeface="Arial" panose="020B0604020202020204" pitchFamily="34" charset="0"/>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747"/>
                                        </p:tgtEl>
                                        <p:attrNameLst>
                                          <p:attrName>style.visibility</p:attrName>
                                        </p:attrNameLst>
                                      </p:cBhvr>
                                      <p:to>
                                        <p:strVal val="visible"/>
                                      </p:to>
                                    </p:set>
                                    <p:animEffect transition="in" filter="fade">
                                      <p:cBhvr>
                                        <p:cTn id="7" dur="2000"/>
                                        <p:tgtEl>
                                          <p:spTgt spid="287747"/>
                                        </p:tgtEl>
                                      </p:cBhvr>
                                    </p:animEffect>
                                  </p:childTnLst>
                                </p:cTn>
                              </p:par>
                              <p:par>
                                <p:cTn id="8" presetID="10" presetClass="entr" presetSubtype="0" fill="hold" nodeType="withEffect">
                                  <p:stCondLst>
                                    <p:cond delay="0"/>
                                  </p:stCondLst>
                                  <p:childTnLst>
                                    <p:set>
                                      <p:cBhvr>
                                        <p:cTn id="9" dur="1" fill="hold">
                                          <p:stCondLst>
                                            <p:cond delay="0"/>
                                          </p:stCondLst>
                                        </p:cTn>
                                        <p:tgtEl>
                                          <p:spTgt spid="287753"/>
                                        </p:tgtEl>
                                        <p:attrNameLst>
                                          <p:attrName>style.visibility</p:attrName>
                                        </p:attrNameLst>
                                      </p:cBhvr>
                                      <p:to>
                                        <p:strVal val="visible"/>
                                      </p:to>
                                    </p:set>
                                    <p:animEffect transition="in" filter="fade">
                                      <p:cBhvr>
                                        <p:cTn id="10" dur="2000"/>
                                        <p:tgtEl>
                                          <p:spTgt spid="2877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7766"/>
                                        </p:tgtEl>
                                        <p:attrNameLst>
                                          <p:attrName>style.visibility</p:attrName>
                                        </p:attrNameLst>
                                      </p:cBhvr>
                                      <p:to>
                                        <p:strVal val="visible"/>
                                      </p:to>
                                    </p:set>
                                    <p:animEffect transition="in" filter="fade">
                                      <p:cBhvr>
                                        <p:cTn id="13" dur="2000"/>
                                        <p:tgtEl>
                                          <p:spTgt spid="28776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000" fill="hold">
                                          <p:stCondLst>
                                            <p:cond delay="0"/>
                                          </p:stCondLst>
                                        </p:cTn>
                                        <p:tgtEl>
                                          <p:spTgt spid="196610">
                                            <p:txEl>
                                              <p:charRg st="0" end="8"/>
                                            </p:txEl>
                                          </p:spTgt>
                                        </p:tgtEl>
                                        <p:attrNameLst>
                                          <p:attrName>style.visibility</p:attrName>
                                        </p:attrNameLst>
                                      </p:cBhvr>
                                      <p:to>
                                        <p:strVal val="visible"/>
                                      </p:to>
                                    </p:set>
                                    <p:animEffect transition="in" filter="wipe(up)">
                                      <p:cBhvr>
                                        <p:cTn id="21" dur="1000"/>
                                        <p:tgtEl>
                                          <p:spTgt spid="196610">
                                            <p:txEl>
                                              <p:charRg st="0" end="8"/>
                                            </p:txEl>
                                          </p:spTgt>
                                        </p:tgtEl>
                                      </p:cBhvr>
                                    </p:animEffect>
                                  </p:childTnLst>
                                </p:cTn>
                              </p:par>
                            </p:childTnLst>
                          </p:cTn>
                        </p:par>
                        <p:par>
                          <p:cTn id="22" fill="hold">
                            <p:stCondLst>
                              <p:cond delay="1000"/>
                            </p:stCondLst>
                            <p:childTnLst>
                              <p:par>
                                <p:cTn id="23" presetID="4" presetClass="entr" presetSubtype="16" fill="hold" nodeType="afterEffect">
                                  <p:stCondLst>
                                    <p:cond delay="0"/>
                                  </p:stCondLst>
                                  <p:childTnLst>
                                    <p:set>
                                      <p:cBhvr>
                                        <p:cTn id="24" dur="1" fill="hold">
                                          <p:stCondLst>
                                            <p:cond delay="0"/>
                                          </p:stCondLst>
                                        </p:cTn>
                                        <p:tgtEl>
                                          <p:spTgt spid="196611"/>
                                        </p:tgtEl>
                                        <p:attrNameLst>
                                          <p:attrName>style.visibility</p:attrName>
                                        </p:attrNameLst>
                                      </p:cBhvr>
                                      <p:to>
                                        <p:strVal val="visible"/>
                                      </p:to>
                                    </p:set>
                                    <p:animEffect transition="in" filter="box(in)">
                                      <p:cBhvr>
                                        <p:cTn id="25" dur="2000"/>
                                        <p:tgtEl>
                                          <p:spTgt spid="196611"/>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000" fill="hold">
                                          <p:stCondLst>
                                            <p:cond delay="0"/>
                                          </p:stCondLst>
                                        </p:cTn>
                                        <p:tgtEl>
                                          <p:spTgt spid="196612"/>
                                        </p:tgtEl>
                                        <p:attrNameLst>
                                          <p:attrName>style.visibility</p:attrName>
                                        </p:attrNameLst>
                                      </p:cBhvr>
                                      <p:to>
                                        <p:strVal val="visible"/>
                                      </p:to>
                                    </p:set>
                                    <p:animEffect transition="in" filter="wipe(down)">
                                      <p:cBhvr>
                                        <p:cTn id="29" dur="1000"/>
                                        <p:tgtEl>
                                          <p:spTgt spid="196612"/>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196610">
                                            <p:txEl>
                                              <p:charRg st="9" end="61"/>
                                            </p:txEl>
                                          </p:spTgt>
                                        </p:tgtEl>
                                        <p:attrNameLst>
                                          <p:attrName>style.visibility</p:attrName>
                                        </p:attrNameLst>
                                      </p:cBhvr>
                                      <p:to>
                                        <p:strVal val="visible"/>
                                      </p:to>
                                    </p:set>
                                    <p:animEffect transition="in" filter="blinds(horizontal)">
                                      <p:cBhvr>
                                        <p:cTn id="34" dur="500"/>
                                        <p:tgtEl>
                                          <p:spTgt spid="196610">
                                            <p:txEl>
                                              <p:charRg st="9" end="6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6" grpId="0"/>
      <p:bldP spid="196610" grpId="0" uiExpand="1" build="p"/>
      <p:bldP spid="196612" grpId="0"/>
      <p:bldP spid="2" grpId="0" uiExpan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0" contrast="-70001"/>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41987" name="组合 287753"/>
          <p:cNvGrpSpPr/>
          <p:nvPr/>
        </p:nvGrpSpPr>
        <p:grpSpPr>
          <a:xfrm>
            <a:off x="0" y="74613"/>
            <a:ext cx="9144000" cy="936625"/>
            <a:chOff x="0" y="73"/>
            <a:chExt cx="5760" cy="590"/>
          </a:xfrm>
        </p:grpSpPr>
        <p:sp>
          <p:nvSpPr>
            <p:cNvPr id="41988"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41989" name="组合 287755"/>
            <p:cNvGrpSpPr/>
            <p:nvPr/>
          </p:nvGrpSpPr>
          <p:grpSpPr>
            <a:xfrm>
              <a:off x="0" y="73"/>
              <a:ext cx="5760" cy="590"/>
              <a:chOff x="0" y="0"/>
              <a:chExt cx="5760" cy="646"/>
            </a:xfrm>
          </p:grpSpPr>
          <p:sp>
            <p:nvSpPr>
              <p:cNvPr id="41990"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41991"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pic>
            <p:nvPicPr>
              <p:cNvPr id="41992"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41993"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41994"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grpSp>
      </p:grpSp>
      <p:sp>
        <p:nvSpPr>
          <p:cNvPr id="287766" name="矩形 287765"/>
          <p:cNvSpPr/>
          <p:nvPr/>
        </p:nvSpPr>
        <p:spPr>
          <a:xfrm>
            <a:off x="1476375" y="6237288"/>
            <a:ext cx="6048375" cy="368300"/>
          </a:xfrm>
          <a:prstGeom prst="rect">
            <a:avLst/>
          </a:prstGeom>
          <a:noFill/>
          <a:ln w="9525">
            <a:noFill/>
          </a:ln>
        </p:spPr>
        <p:txBody>
          <a:bodyPr anchor="t" anchorCtr="0">
            <a:spAutoFit/>
          </a:bodyPr>
          <a:p>
            <a:pPr algn="ctr" fontAlgn="ctr"/>
            <a:r>
              <a:rPr lang="zh-CN" altLang="en-US" sz="1800" dirty="0">
                <a:latin typeface="楷体_GB2312" pitchFamily="49" charset="-122"/>
                <a:ea typeface="楷体_GB2312" pitchFamily="49" charset="-122"/>
              </a:rPr>
              <a:t>宣城市信息工程学校在线精品课程---《机械基础》</a:t>
            </a:r>
            <a:endParaRPr lang="en-US" altLang="zh-CN" sz="1800">
              <a:latin typeface="楷体_GB2312" pitchFamily="49" charset="-122"/>
              <a:ea typeface="楷体_GB2312" pitchFamily="49" charset="-122"/>
            </a:endParaRPr>
          </a:p>
        </p:txBody>
      </p:sp>
      <p:sp>
        <p:nvSpPr>
          <p:cNvPr id="2" name="文本框 1"/>
          <p:cNvSpPr txBox="1"/>
          <p:nvPr/>
        </p:nvSpPr>
        <p:spPr>
          <a:xfrm>
            <a:off x="1476375" y="1082675"/>
            <a:ext cx="2286000" cy="460375"/>
          </a:xfrm>
          <a:prstGeom prst="rect">
            <a:avLst/>
          </a:prstGeom>
          <a:noFill/>
          <a:ln w="9525">
            <a:noFill/>
          </a:ln>
        </p:spPr>
        <p:txBody>
          <a:bodyPr wrap="square" anchor="t" anchorCtr="0">
            <a:spAutoFit/>
          </a:bodyPr>
          <a:p>
            <a:r>
              <a:rPr lang="zh-CN" altLang="zh-CN" sz="2400" b="0">
                <a:latin typeface="黑体" panose="02010609060101010101" pitchFamily="2" charset="-122"/>
                <a:ea typeface="黑体" panose="02010609060101010101" pitchFamily="2" charset="-122"/>
              </a:rPr>
              <a:t>二、离合器</a:t>
            </a:r>
            <a:endParaRPr lang="zh-CN" altLang="zh-CN" sz="2400" b="0">
              <a:latin typeface="黑体" panose="02010609060101010101" pitchFamily="2" charset="-122"/>
              <a:ea typeface="黑体" panose="02010609060101010101" pitchFamily="2" charset="-122"/>
            </a:endParaRPr>
          </a:p>
        </p:txBody>
      </p:sp>
      <p:pic>
        <p:nvPicPr>
          <p:cNvPr id="197635" name="图片 350211"/>
          <p:cNvPicPr>
            <a:picLocks noChangeAspect="1"/>
          </p:cNvPicPr>
          <p:nvPr/>
        </p:nvPicPr>
        <p:blipFill>
          <a:blip r:embed="rId3"/>
          <a:stretch>
            <a:fillRect/>
          </a:stretch>
        </p:blipFill>
        <p:spPr>
          <a:xfrm>
            <a:off x="3070225" y="2079625"/>
            <a:ext cx="4560888" cy="3319463"/>
          </a:xfrm>
          <a:prstGeom prst="rect">
            <a:avLst/>
          </a:prstGeom>
          <a:noFill/>
          <a:ln w="9525">
            <a:noFill/>
          </a:ln>
        </p:spPr>
      </p:pic>
      <p:sp>
        <p:nvSpPr>
          <p:cNvPr id="197634" name="文本占位符 350210"/>
          <p:cNvSpPr>
            <a:spLocks noGrp="1"/>
          </p:cNvSpPr>
          <p:nvPr>
            <p:ph idx="4294967295"/>
          </p:nvPr>
        </p:nvSpPr>
        <p:spPr>
          <a:xfrm>
            <a:off x="1516063" y="2370138"/>
            <a:ext cx="576262" cy="2736850"/>
          </a:xfrm>
        </p:spPr>
        <p:txBody>
          <a:bodyPr anchor="t" anchorCtr="0"/>
          <a:p>
            <a:pPr>
              <a:buNone/>
            </a:pPr>
            <a:r>
              <a:rPr lang="zh-CN" altLang="en-US" sz="2000" dirty="0">
                <a:latin typeface="宋体" panose="02010600030101010101" pitchFamily="2" charset="-122"/>
              </a:rPr>
              <a:t>汽</a:t>
            </a:r>
            <a:endParaRPr lang="zh-CN" altLang="en-US" sz="2000" dirty="0">
              <a:latin typeface="宋体" panose="02010600030101010101" pitchFamily="2" charset="-122"/>
            </a:endParaRPr>
          </a:p>
          <a:p>
            <a:pPr>
              <a:buNone/>
            </a:pPr>
            <a:r>
              <a:rPr lang="zh-CN" altLang="en-US" sz="2000" dirty="0">
                <a:latin typeface="宋体" panose="02010600030101010101" pitchFamily="2" charset="-122"/>
              </a:rPr>
              <a:t>车</a:t>
            </a:r>
            <a:endParaRPr lang="zh-CN" altLang="en-US" sz="2000" dirty="0">
              <a:latin typeface="宋体" panose="02010600030101010101" pitchFamily="2" charset="-122"/>
            </a:endParaRPr>
          </a:p>
          <a:p>
            <a:pPr>
              <a:buNone/>
            </a:pPr>
            <a:r>
              <a:rPr lang="zh-CN" altLang="en-US" sz="2000" dirty="0">
                <a:latin typeface="宋体" panose="02010600030101010101" pitchFamily="2" charset="-122"/>
              </a:rPr>
              <a:t>用</a:t>
            </a:r>
            <a:endParaRPr lang="zh-CN" altLang="en-US" sz="2000" dirty="0">
              <a:latin typeface="宋体" panose="02010600030101010101" pitchFamily="2" charset="-122"/>
            </a:endParaRPr>
          </a:p>
          <a:p>
            <a:pPr>
              <a:buNone/>
            </a:pPr>
            <a:r>
              <a:rPr lang="zh-CN" altLang="en-US" sz="2000" dirty="0">
                <a:latin typeface="宋体" panose="02010600030101010101" pitchFamily="2" charset="-122"/>
              </a:rPr>
              <a:t>离</a:t>
            </a:r>
            <a:endParaRPr lang="zh-CN" altLang="en-US" sz="2000" dirty="0">
              <a:latin typeface="宋体" panose="02010600030101010101" pitchFamily="2" charset="-122"/>
            </a:endParaRPr>
          </a:p>
          <a:p>
            <a:pPr>
              <a:buNone/>
            </a:pPr>
            <a:r>
              <a:rPr lang="zh-CN" altLang="en-US" sz="2000" dirty="0">
                <a:latin typeface="宋体" panose="02010600030101010101" pitchFamily="2" charset="-122"/>
              </a:rPr>
              <a:t>合</a:t>
            </a:r>
            <a:endParaRPr lang="zh-CN" altLang="en-US" sz="2000" dirty="0">
              <a:latin typeface="宋体" panose="02010600030101010101" pitchFamily="2" charset="-122"/>
            </a:endParaRPr>
          </a:p>
          <a:p>
            <a:pPr>
              <a:buNone/>
            </a:pPr>
            <a:r>
              <a:rPr lang="zh-CN" altLang="en-US" sz="2000" dirty="0">
                <a:latin typeface="宋体" panose="02010600030101010101" pitchFamily="2" charset="-122"/>
              </a:rPr>
              <a:t>器  </a:t>
            </a:r>
            <a:endParaRPr lang="zh-CN" altLang="en-US" sz="2000" dirty="0">
              <a:latin typeface="宋体" panose="02010600030101010101" pitchFamily="2" charset="-122"/>
            </a:endParaRPr>
          </a:p>
        </p:txBody>
      </p:sp>
      <p:sp>
        <p:nvSpPr>
          <p:cNvPr id="41999" name="矩形 2"/>
          <p:cNvSpPr/>
          <p:nvPr/>
        </p:nvSpPr>
        <p:spPr>
          <a:xfrm>
            <a:off x="622300" y="287338"/>
            <a:ext cx="6473825" cy="404812"/>
          </a:xfrm>
          <a:prstGeom prst="rect">
            <a:avLst/>
          </a:prstGeom>
          <a:noFill/>
          <a:ln w="9525">
            <a:noFill/>
          </a:ln>
        </p:spPr>
        <p:txBody>
          <a:bodyPr anchor="b" anchorCtr="0"/>
          <a:p>
            <a:pPr algn="ctr">
              <a:buSzTx/>
            </a:pPr>
            <a:r>
              <a:rPr lang="zh-CN" altLang="en-US" sz="2400">
                <a:solidFill>
                  <a:srgbClr val="FFFF00"/>
                </a:solidFill>
                <a:latin typeface="Arial" panose="020B0604020202020204" pitchFamily="34" charset="0"/>
                <a:ea typeface="黑体" panose="02010609060101010101" pitchFamily="2" charset="-122"/>
              </a:rPr>
              <a:t>模块</a:t>
            </a:r>
            <a:r>
              <a:rPr lang="en-US" altLang="zh-CN" sz="2400">
                <a:solidFill>
                  <a:srgbClr val="FFFF00"/>
                </a:solidFill>
                <a:latin typeface="Arial" panose="020B0604020202020204" pitchFamily="34" charset="0"/>
                <a:ea typeface="黑体" panose="02010609060101010101" pitchFamily="2" charset="-122"/>
              </a:rPr>
              <a:t>4 </a:t>
            </a:r>
            <a:r>
              <a:rPr lang="zh-CN" altLang="en-US" sz="2400">
                <a:solidFill>
                  <a:srgbClr val="FFFF00"/>
                </a:solidFill>
                <a:latin typeface="Arial" panose="020B0604020202020204" pitchFamily="34" charset="0"/>
                <a:ea typeface="黑体" panose="02010609060101010101" pitchFamily="2" charset="-122"/>
              </a:rPr>
              <a:t>  连接       </a:t>
            </a:r>
            <a:r>
              <a:rPr lang="en-US" altLang="zh-CN" sz="2400">
                <a:solidFill>
                  <a:srgbClr val="FFFF00"/>
                </a:solidFill>
                <a:latin typeface="Arial" panose="020B0604020202020204" pitchFamily="34" charset="0"/>
                <a:ea typeface="黑体" panose="02010609060101010101" pitchFamily="2" charset="-122"/>
              </a:rPr>
              <a:t>4-5   </a:t>
            </a:r>
            <a:r>
              <a:rPr lang="zh-CN" altLang="en-US" sz="2400">
                <a:solidFill>
                  <a:srgbClr val="FFFF00"/>
                </a:solidFill>
                <a:latin typeface="Arial" panose="020B0604020202020204" pitchFamily="34" charset="0"/>
                <a:ea typeface="黑体" panose="02010609060101010101" pitchFamily="2" charset="-122"/>
              </a:rPr>
              <a:t>联轴器和离合器</a:t>
            </a:r>
            <a:endParaRPr lang="zh-CN" altLang="en-US" sz="2400">
              <a:solidFill>
                <a:srgbClr val="FFFF00"/>
              </a:solidFill>
              <a:latin typeface="Arial" panose="020B0604020202020204" pitchFamily="34" charset="0"/>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747"/>
                                        </p:tgtEl>
                                        <p:attrNameLst>
                                          <p:attrName>style.visibility</p:attrName>
                                        </p:attrNameLst>
                                      </p:cBhvr>
                                      <p:to>
                                        <p:strVal val="visible"/>
                                      </p:to>
                                    </p:set>
                                    <p:animEffect transition="in" filter="fade">
                                      <p:cBhvr>
                                        <p:cTn id="7" dur="2000"/>
                                        <p:tgtEl>
                                          <p:spTgt spid="287747"/>
                                        </p:tgtEl>
                                      </p:cBhvr>
                                    </p:animEffect>
                                  </p:childTnLst>
                                </p:cTn>
                              </p:par>
                              <p:par>
                                <p:cTn id="8" presetID="10" presetClass="entr" presetSubtype="0" fill="hold" nodeType="withEffect">
                                  <p:stCondLst>
                                    <p:cond delay="0"/>
                                  </p:stCondLst>
                                  <p:childTnLst>
                                    <p:set>
                                      <p:cBhvr>
                                        <p:cTn id="9" dur="1" fill="hold">
                                          <p:stCondLst>
                                            <p:cond delay="0"/>
                                          </p:stCondLst>
                                        </p:cTn>
                                        <p:tgtEl>
                                          <p:spTgt spid="287753"/>
                                        </p:tgtEl>
                                        <p:attrNameLst>
                                          <p:attrName>style.visibility</p:attrName>
                                        </p:attrNameLst>
                                      </p:cBhvr>
                                      <p:to>
                                        <p:strVal val="visible"/>
                                      </p:to>
                                    </p:set>
                                    <p:animEffect transition="in" filter="fade">
                                      <p:cBhvr>
                                        <p:cTn id="10" dur="2000"/>
                                        <p:tgtEl>
                                          <p:spTgt spid="2877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7766"/>
                                        </p:tgtEl>
                                        <p:attrNameLst>
                                          <p:attrName>style.visibility</p:attrName>
                                        </p:attrNameLst>
                                      </p:cBhvr>
                                      <p:to>
                                        <p:strVal val="visible"/>
                                      </p:to>
                                    </p:set>
                                    <p:animEffect transition="in" filter="fade">
                                      <p:cBhvr>
                                        <p:cTn id="13" dur="2000"/>
                                        <p:tgtEl>
                                          <p:spTgt spid="287766"/>
                                        </p:tgtEl>
                                      </p:cBhvr>
                                    </p:animEffect>
                                  </p:childTnLst>
                                </p:cTn>
                              </p:par>
                              <p:par>
                                <p:cTn id="14" presetID="22" presetClass="entr" presetSubtype="8" fill="hold" grpId="0" nodeType="withEffect">
                                  <p:stCondLst>
                                    <p:cond delay="0"/>
                                  </p:stCondLst>
                                  <p:childTnLst>
                                    <p:set>
                                      <p:cBhvr>
                                        <p:cTn id="15" dur="1000" fill="hold">
                                          <p:stCondLst>
                                            <p:cond delay="0"/>
                                          </p:stCondLst>
                                        </p:cTn>
                                        <p:tgtEl>
                                          <p:spTgt spid="2"/>
                                        </p:tgtEl>
                                        <p:attrNameLst>
                                          <p:attrName>style.visibility</p:attrName>
                                        </p:attrNameLst>
                                      </p:cBhvr>
                                      <p:to>
                                        <p:strVal val="visible"/>
                                      </p:to>
                                    </p:set>
                                    <p:animEffect transition="in" filter="wipe(left)">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000" fill="hold">
                                          <p:stCondLst>
                                            <p:cond delay="0"/>
                                          </p:stCondLst>
                                        </p:cTn>
                                        <p:tgtEl>
                                          <p:spTgt spid="197634">
                                            <p:txEl>
                                              <p:charRg st="0" end="2"/>
                                            </p:txEl>
                                          </p:spTgt>
                                        </p:tgtEl>
                                        <p:attrNameLst>
                                          <p:attrName>style.visibility</p:attrName>
                                        </p:attrNameLst>
                                      </p:cBhvr>
                                      <p:to>
                                        <p:strVal val="visible"/>
                                      </p:to>
                                    </p:set>
                                    <p:animEffect transition="in" filter="wipe(up)">
                                      <p:cBhvr>
                                        <p:cTn id="21" dur="1000"/>
                                        <p:tgtEl>
                                          <p:spTgt spid="197634">
                                            <p:txEl>
                                              <p:charRg st="0" end="2"/>
                                            </p:txEl>
                                          </p:spTgt>
                                        </p:tgtEl>
                                      </p:cBhvr>
                                    </p:animEffect>
                                  </p:childTnLst>
                                </p:cTn>
                              </p:par>
                            </p:childTnLst>
                          </p:cTn>
                        </p:par>
                        <p:par>
                          <p:cTn id="22" fill="hold">
                            <p:stCondLst>
                              <p:cond delay="1000"/>
                            </p:stCondLst>
                            <p:childTnLst>
                              <p:par>
                                <p:cTn id="23" presetID="22" presetClass="entr" presetSubtype="1" fill="hold" grpId="0" nodeType="afterEffect">
                                  <p:stCondLst>
                                    <p:cond delay="0"/>
                                  </p:stCondLst>
                                  <p:childTnLst>
                                    <p:set>
                                      <p:cBhvr>
                                        <p:cTn id="24" dur="1" fill="hold">
                                          <p:stCondLst>
                                            <p:cond delay="0"/>
                                          </p:stCondLst>
                                        </p:cTn>
                                        <p:tgtEl>
                                          <p:spTgt spid="197634">
                                            <p:txEl>
                                              <p:charRg st="2" end="4"/>
                                            </p:txEl>
                                          </p:spTgt>
                                        </p:tgtEl>
                                        <p:attrNameLst>
                                          <p:attrName>style.visibility</p:attrName>
                                        </p:attrNameLst>
                                      </p:cBhvr>
                                      <p:to>
                                        <p:strVal val="visible"/>
                                      </p:to>
                                    </p:set>
                                    <p:animEffect transition="in" filter="wipe(up)">
                                      <p:cBhvr>
                                        <p:cTn id="25" dur="500"/>
                                        <p:tgtEl>
                                          <p:spTgt spid="197634">
                                            <p:txEl>
                                              <p:charRg st="2" end="4"/>
                                            </p:txEl>
                                          </p:spTgt>
                                        </p:tgtEl>
                                      </p:cBhvr>
                                    </p:animEffect>
                                  </p:childTnLst>
                                </p:cTn>
                              </p:par>
                            </p:childTnLst>
                          </p:cTn>
                        </p:par>
                        <p:par>
                          <p:cTn id="26" fill="hold">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197634">
                                            <p:txEl>
                                              <p:charRg st="4" end="6"/>
                                            </p:txEl>
                                          </p:spTgt>
                                        </p:tgtEl>
                                        <p:attrNameLst>
                                          <p:attrName>style.visibility</p:attrName>
                                        </p:attrNameLst>
                                      </p:cBhvr>
                                      <p:to>
                                        <p:strVal val="visible"/>
                                      </p:to>
                                    </p:set>
                                    <p:animEffect transition="in" filter="wipe(up)">
                                      <p:cBhvr>
                                        <p:cTn id="29" dur="500"/>
                                        <p:tgtEl>
                                          <p:spTgt spid="197634">
                                            <p:txEl>
                                              <p:charRg st="4" end="6"/>
                                            </p:txEl>
                                          </p:spTgt>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197634">
                                            <p:txEl>
                                              <p:charRg st="6" end="8"/>
                                            </p:txEl>
                                          </p:spTgt>
                                        </p:tgtEl>
                                        <p:attrNameLst>
                                          <p:attrName>style.visibility</p:attrName>
                                        </p:attrNameLst>
                                      </p:cBhvr>
                                      <p:to>
                                        <p:strVal val="visible"/>
                                      </p:to>
                                    </p:set>
                                    <p:animEffect transition="in" filter="wipe(up)">
                                      <p:cBhvr>
                                        <p:cTn id="33" dur="500"/>
                                        <p:tgtEl>
                                          <p:spTgt spid="197634">
                                            <p:txEl>
                                              <p:charRg st="6" end="8"/>
                                            </p:txEl>
                                          </p:spTgt>
                                        </p:tgtEl>
                                      </p:cBhvr>
                                    </p:animEffect>
                                  </p:childTnLst>
                                </p:cTn>
                              </p:par>
                            </p:childTnLst>
                          </p:cTn>
                        </p:par>
                        <p:par>
                          <p:cTn id="34" fill="hold">
                            <p:stCondLst>
                              <p:cond delay="2500"/>
                            </p:stCondLst>
                            <p:childTnLst>
                              <p:par>
                                <p:cTn id="35" presetID="22" presetClass="entr" presetSubtype="1" fill="hold" grpId="0" nodeType="afterEffect">
                                  <p:stCondLst>
                                    <p:cond delay="0"/>
                                  </p:stCondLst>
                                  <p:childTnLst>
                                    <p:set>
                                      <p:cBhvr>
                                        <p:cTn id="36" dur="1" fill="hold">
                                          <p:stCondLst>
                                            <p:cond delay="0"/>
                                          </p:stCondLst>
                                        </p:cTn>
                                        <p:tgtEl>
                                          <p:spTgt spid="197634">
                                            <p:txEl>
                                              <p:charRg st="8" end="10"/>
                                            </p:txEl>
                                          </p:spTgt>
                                        </p:tgtEl>
                                        <p:attrNameLst>
                                          <p:attrName>style.visibility</p:attrName>
                                        </p:attrNameLst>
                                      </p:cBhvr>
                                      <p:to>
                                        <p:strVal val="visible"/>
                                      </p:to>
                                    </p:set>
                                    <p:animEffect transition="in" filter="wipe(up)">
                                      <p:cBhvr>
                                        <p:cTn id="37" dur="500"/>
                                        <p:tgtEl>
                                          <p:spTgt spid="197634">
                                            <p:txEl>
                                              <p:charRg st="8" end="10"/>
                                            </p:txEl>
                                          </p:spTgt>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197634">
                                            <p:txEl>
                                              <p:charRg st="10" end="14"/>
                                            </p:txEl>
                                          </p:spTgt>
                                        </p:tgtEl>
                                        <p:attrNameLst>
                                          <p:attrName>style.visibility</p:attrName>
                                        </p:attrNameLst>
                                      </p:cBhvr>
                                      <p:to>
                                        <p:strVal val="visible"/>
                                      </p:to>
                                    </p:set>
                                    <p:animEffect transition="in" filter="wipe(up)">
                                      <p:cBhvr>
                                        <p:cTn id="41" dur="500"/>
                                        <p:tgtEl>
                                          <p:spTgt spid="197634">
                                            <p:txEl>
                                              <p:charRg st="10" end="14"/>
                                            </p:txEl>
                                          </p:spTgt>
                                        </p:tgtEl>
                                      </p:cBhvr>
                                    </p:animEffect>
                                  </p:childTnLst>
                                </p:cTn>
                              </p:par>
                            </p:childTnLst>
                          </p:cTn>
                        </p:par>
                        <p:par>
                          <p:cTn id="42" fill="hold">
                            <p:stCondLst>
                              <p:cond delay="3500"/>
                            </p:stCondLst>
                            <p:childTnLst>
                              <p:par>
                                <p:cTn id="43" presetID="4" presetClass="entr" presetSubtype="16" fill="hold" nodeType="afterEffect">
                                  <p:stCondLst>
                                    <p:cond delay="0"/>
                                  </p:stCondLst>
                                  <p:childTnLst>
                                    <p:set>
                                      <p:cBhvr>
                                        <p:cTn id="44" dur="1" fill="hold">
                                          <p:stCondLst>
                                            <p:cond delay="0"/>
                                          </p:stCondLst>
                                        </p:cTn>
                                        <p:tgtEl>
                                          <p:spTgt spid="197635"/>
                                        </p:tgtEl>
                                        <p:attrNameLst>
                                          <p:attrName>style.visibility</p:attrName>
                                        </p:attrNameLst>
                                      </p:cBhvr>
                                      <p:to>
                                        <p:strVal val="visible"/>
                                      </p:to>
                                    </p:set>
                                    <p:animEffect transition="in" filter="box(in)">
                                      <p:cBhvr>
                                        <p:cTn id="45" dur="2000"/>
                                        <p:tgtEl>
                                          <p:spTgt spid="197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6" grpId="0"/>
      <p:bldP spid="2" grpId="0"/>
      <p:bldP spid="19763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78" contrast="-70001"/>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44035" name="组合 287753"/>
          <p:cNvGrpSpPr/>
          <p:nvPr/>
        </p:nvGrpSpPr>
        <p:grpSpPr>
          <a:xfrm>
            <a:off x="0" y="115888"/>
            <a:ext cx="9144000" cy="936625"/>
            <a:chOff x="0" y="73"/>
            <a:chExt cx="5760" cy="590"/>
          </a:xfrm>
        </p:grpSpPr>
        <p:sp>
          <p:nvSpPr>
            <p:cNvPr id="44036"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44037" name="组合 287755"/>
            <p:cNvGrpSpPr/>
            <p:nvPr/>
          </p:nvGrpSpPr>
          <p:grpSpPr>
            <a:xfrm>
              <a:off x="0" y="73"/>
              <a:ext cx="5760" cy="590"/>
              <a:chOff x="0" y="0"/>
              <a:chExt cx="5760" cy="646"/>
            </a:xfrm>
          </p:grpSpPr>
          <p:sp>
            <p:nvSpPr>
              <p:cNvPr id="44038"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44039"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pic>
            <p:nvPicPr>
              <p:cNvPr id="44040"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44041"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44042"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grpSp>
      </p:grpSp>
      <p:sp>
        <p:nvSpPr>
          <p:cNvPr id="287766" name="矩形 287765"/>
          <p:cNvSpPr/>
          <p:nvPr/>
        </p:nvSpPr>
        <p:spPr>
          <a:xfrm>
            <a:off x="1476375" y="6237288"/>
            <a:ext cx="6048375" cy="368300"/>
          </a:xfrm>
          <a:prstGeom prst="rect">
            <a:avLst/>
          </a:prstGeom>
          <a:noFill/>
          <a:ln w="9525">
            <a:noFill/>
          </a:ln>
        </p:spPr>
        <p:txBody>
          <a:bodyPr anchor="t" anchorCtr="0">
            <a:spAutoFit/>
          </a:bodyPr>
          <a:p>
            <a:pPr algn="ctr" fontAlgn="ctr"/>
            <a:r>
              <a:rPr lang="zh-CN" altLang="en-US" sz="1800" dirty="0">
                <a:latin typeface="楷体_GB2312" pitchFamily="49" charset="-122"/>
                <a:ea typeface="楷体_GB2312" pitchFamily="49" charset="-122"/>
              </a:rPr>
              <a:t>宣城市信息工程学校在线精品课程---《机械基础》</a:t>
            </a:r>
            <a:endParaRPr lang="en-US" altLang="zh-CN" sz="1800">
              <a:latin typeface="楷体_GB2312" pitchFamily="49" charset="-122"/>
              <a:ea typeface="楷体_GB2312" pitchFamily="49" charset="-122"/>
            </a:endParaRPr>
          </a:p>
        </p:txBody>
      </p:sp>
      <p:sp>
        <p:nvSpPr>
          <p:cNvPr id="44044" name="矩形 1"/>
          <p:cNvSpPr/>
          <p:nvPr/>
        </p:nvSpPr>
        <p:spPr>
          <a:xfrm>
            <a:off x="622300" y="287338"/>
            <a:ext cx="6473825" cy="404812"/>
          </a:xfrm>
          <a:prstGeom prst="rect">
            <a:avLst/>
          </a:prstGeom>
          <a:noFill/>
          <a:ln w="9525">
            <a:noFill/>
          </a:ln>
        </p:spPr>
        <p:txBody>
          <a:bodyPr anchor="b" anchorCtr="0"/>
          <a:p>
            <a:pPr algn="ctr">
              <a:buSzTx/>
            </a:pPr>
            <a:r>
              <a:rPr lang="zh-CN" altLang="en-US" sz="2400">
                <a:solidFill>
                  <a:srgbClr val="FFFF00"/>
                </a:solidFill>
                <a:latin typeface="Arial" panose="020B0604020202020204" pitchFamily="34" charset="0"/>
                <a:ea typeface="黑体" panose="02010609060101010101" pitchFamily="2" charset="-122"/>
              </a:rPr>
              <a:t>模块</a:t>
            </a:r>
            <a:r>
              <a:rPr lang="en-US" altLang="zh-CN" sz="2400">
                <a:solidFill>
                  <a:srgbClr val="FFFF00"/>
                </a:solidFill>
                <a:latin typeface="Arial" panose="020B0604020202020204" pitchFamily="34" charset="0"/>
                <a:ea typeface="黑体" panose="02010609060101010101" pitchFamily="2" charset="-122"/>
              </a:rPr>
              <a:t>4 </a:t>
            </a:r>
            <a:r>
              <a:rPr lang="zh-CN" altLang="en-US" sz="2400">
                <a:solidFill>
                  <a:srgbClr val="FFFF00"/>
                </a:solidFill>
                <a:latin typeface="Arial" panose="020B0604020202020204" pitchFamily="34" charset="0"/>
                <a:ea typeface="黑体" panose="02010609060101010101" pitchFamily="2" charset="-122"/>
              </a:rPr>
              <a:t>  连接       </a:t>
            </a:r>
            <a:r>
              <a:rPr lang="en-US" altLang="zh-CN" sz="2400">
                <a:solidFill>
                  <a:srgbClr val="FFFF00"/>
                </a:solidFill>
                <a:latin typeface="Arial" panose="020B0604020202020204" pitchFamily="34" charset="0"/>
                <a:ea typeface="黑体" panose="02010609060101010101" pitchFamily="2" charset="-122"/>
              </a:rPr>
              <a:t>4-5   </a:t>
            </a:r>
            <a:r>
              <a:rPr lang="zh-CN" altLang="en-US" sz="2400">
                <a:solidFill>
                  <a:srgbClr val="FFFF00"/>
                </a:solidFill>
                <a:latin typeface="Arial" panose="020B0604020202020204" pitchFamily="34" charset="0"/>
                <a:ea typeface="黑体" panose="02010609060101010101" pitchFamily="2" charset="-122"/>
              </a:rPr>
              <a:t>联轴器和离合器</a:t>
            </a:r>
            <a:endParaRPr lang="zh-CN" altLang="en-US" sz="2400">
              <a:solidFill>
                <a:srgbClr val="FFFF00"/>
              </a:solidFill>
              <a:latin typeface="Arial" panose="020B0604020202020204" pitchFamily="34" charset="0"/>
              <a:ea typeface="黑体" panose="02010609060101010101" pitchFamily="2" charset="-122"/>
            </a:endParaRPr>
          </a:p>
        </p:txBody>
      </p:sp>
      <p:sp>
        <p:nvSpPr>
          <p:cNvPr id="14" name="object 14"/>
          <p:cNvSpPr/>
          <p:nvPr/>
        </p:nvSpPr>
        <p:spPr>
          <a:xfrm>
            <a:off x="622300" y="2116455"/>
            <a:ext cx="7921625" cy="1395095"/>
          </a:xfrm>
          <a:prstGeom prst="rect">
            <a:avLst/>
          </a:prstGeom>
          <a:blipFill rotWithShape="1">
            <a:blip r:embed="rId3"/>
            <a:stretch>
              <a:fillRect/>
            </a:stretch>
          </a:blipFill>
          <a:ln w="9525">
            <a:noFill/>
          </a:ln>
        </p:spPr>
        <p:txBody>
          <a:bodyPr wrap="square" lIns="0" tIns="0" rIns="0" bIns="0" anchor="t" anchorCtr="0"/>
          <a:p>
            <a:endParaRPr lang="zh-CN" altLang="zh-CN">
              <a:latin typeface="楷体_GB2312" pitchFamily="49" charset="-122"/>
              <a:ea typeface="楷体_GB2312" pitchFamily="49" charset="-122"/>
            </a:endParaRPr>
          </a:p>
        </p:txBody>
      </p:sp>
      <p:sp>
        <p:nvSpPr>
          <p:cNvPr id="3" name="object 16"/>
          <p:cNvSpPr txBox="1"/>
          <p:nvPr/>
        </p:nvSpPr>
        <p:spPr>
          <a:xfrm>
            <a:off x="5715000" y="2862263"/>
            <a:ext cx="122238" cy="339725"/>
          </a:xfrm>
          <a:prstGeom prst="rect">
            <a:avLst/>
          </a:prstGeom>
        </p:spPr>
        <p:txBody>
          <a:bodyPr vert="horz" wrap="square" lIns="0" tIns="17145" rIns="0" bIns="0" rtlCol="0">
            <a:spAutoFit/>
          </a:bodyPr>
          <a:p>
            <a:pPr marL="12700">
              <a:spcBef>
                <a:spcPts val="135"/>
              </a:spcBef>
            </a:pPr>
            <a:r>
              <a:rPr sz="2100" spc="15" noProof="1" dirty="0">
                <a:solidFill>
                  <a:srgbClr val="FFFFFF"/>
                </a:solidFill>
                <a:latin typeface="Calibri" panose="020F0502020204030204"/>
                <a:ea typeface="楷体_GB2312" pitchFamily="49" charset="-122"/>
                <a:cs typeface="Calibri" panose="020F0502020204030204"/>
                <a:sym typeface="+mn-ea"/>
              </a:rPr>
              <a:t>2</a:t>
            </a:r>
            <a:endParaRPr sz="2100" noProof="1">
              <a:latin typeface="Calibri" panose="020F0502020204030204"/>
              <a:cs typeface="Calibri" panose="020F0502020204030204"/>
            </a:endParaRPr>
          </a:p>
        </p:txBody>
      </p:sp>
      <p:sp>
        <p:nvSpPr>
          <p:cNvPr id="4" name="文本框 3"/>
          <p:cNvSpPr txBox="1"/>
          <p:nvPr/>
        </p:nvSpPr>
        <p:spPr>
          <a:xfrm>
            <a:off x="2532063" y="2832100"/>
            <a:ext cx="323850" cy="398463"/>
          </a:xfrm>
          <a:prstGeom prst="rect">
            <a:avLst/>
          </a:prstGeom>
          <a:noFill/>
          <a:ln w="9525">
            <a:noFill/>
          </a:ln>
        </p:spPr>
        <p:txBody>
          <a:bodyPr wrap="none" anchor="t" anchorCtr="0">
            <a:spAutoFit/>
          </a:bodyPr>
          <a:p>
            <a:pPr marL="12700">
              <a:spcBef>
                <a:spcPts val="140"/>
              </a:spcBef>
            </a:pPr>
            <a:r>
              <a:rPr lang="en-US" altLang="zh-CN">
                <a:solidFill>
                  <a:schemeClr val="bg1"/>
                </a:solidFill>
                <a:latin typeface="楷体_GB2312" pitchFamily="49" charset="-122"/>
                <a:ea typeface="楷体_GB2312" pitchFamily="49" charset="-122"/>
              </a:rPr>
              <a:t>1</a:t>
            </a:r>
            <a:endParaRPr lang="en-US" altLang="zh-CN">
              <a:solidFill>
                <a:schemeClr val="bg1"/>
              </a:solidFill>
              <a:latin typeface="楷体_GB2312" pitchFamily="49" charset="-122"/>
              <a:ea typeface="楷体_GB2312" pitchFamily="49" charset="-122"/>
            </a:endParaRPr>
          </a:p>
        </p:txBody>
      </p:sp>
      <p:sp>
        <p:nvSpPr>
          <p:cNvPr id="15" name="object 15"/>
          <p:cNvSpPr txBox="1"/>
          <p:nvPr/>
        </p:nvSpPr>
        <p:spPr>
          <a:xfrm rot="19320000">
            <a:off x="2523490" y="1923415"/>
            <a:ext cx="2454275" cy="271463"/>
          </a:xfrm>
          <a:prstGeom prst="rect">
            <a:avLst/>
          </a:prstGeom>
        </p:spPr>
        <p:txBody>
          <a:bodyPr vert="horz" wrap="square" lIns="0" tIns="0" rIns="0" bIns="0" rtlCol="0">
            <a:spAutoFit/>
          </a:bodyPr>
          <a:p>
            <a:pPr>
              <a:lnSpc>
                <a:spcPts val="2125"/>
              </a:lnSpc>
            </a:pPr>
            <a:r>
              <a:rPr sz="2100" b="0" spc="5" noProof="1" dirty="0">
                <a:latin typeface="宋体" panose="02010600030101010101" pitchFamily="2" charset="-122"/>
                <a:ea typeface="宋体" panose="02010600030101010101" pitchFamily="2" charset="-122"/>
                <a:cs typeface="微软雅黑" panose="020B0503020204020204" charset="-122"/>
              </a:rPr>
              <a:t>联轴</a:t>
            </a:r>
            <a:r>
              <a:rPr sz="3150" b="0" spc="7" baseline="1000" noProof="1" dirty="0">
                <a:latin typeface="宋体" panose="02010600030101010101" pitchFamily="2" charset="-122"/>
                <a:ea typeface="宋体" panose="02010600030101010101" pitchFamily="2" charset="-122"/>
                <a:cs typeface="微软雅黑" panose="020B0503020204020204" charset="-122"/>
              </a:rPr>
              <a:t>器的特</a:t>
            </a:r>
            <a:r>
              <a:rPr sz="3150" b="0" spc="7" baseline="3000" noProof="1" dirty="0">
                <a:latin typeface="宋体" panose="02010600030101010101" pitchFamily="2" charset="-122"/>
                <a:ea typeface="宋体" panose="02010600030101010101" pitchFamily="2" charset="-122"/>
                <a:cs typeface="微软雅黑" panose="020B0503020204020204" charset="-122"/>
              </a:rPr>
              <a:t>点及</a:t>
            </a:r>
            <a:r>
              <a:rPr sz="3150" b="0" spc="7" baseline="4000" noProof="1" dirty="0">
                <a:latin typeface="宋体" panose="02010600030101010101" pitchFamily="2" charset="-122"/>
                <a:ea typeface="宋体" panose="02010600030101010101" pitchFamily="2" charset="-122"/>
                <a:cs typeface="微软雅黑" panose="020B0503020204020204" charset="-122"/>
              </a:rPr>
              <a:t>应</a:t>
            </a:r>
            <a:r>
              <a:rPr sz="3150" b="0" spc="37" baseline="4000" noProof="1" dirty="0">
                <a:latin typeface="宋体" panose="02010600030101010101" pitchFamily="2" charset="-122"/>
                <a:ea typeface="宋体" panose="02010600030101010101" pitchFamily="2" charset="-122"/>
                <a:cs typeface="微软雅黑" panose="020B0503020204020204" charset="-122"/>
              </a:rPr>
              <a:t>用</a:t>
            </a:r>
            <a:endParaRPr sz="3150" b="0" baseline="4000" noProof="1">
              <a:latin typeface="宋体" panose="02010600030101010101" pitchFamily="2" charset="-122"/>
              <a:ea typeface="宋体" panose="02010600030101010101" pitchFamily="2" charset="-122"/>
              <a:cs typeface="微软雅黑" panose="020B0503020204020204" charset="-122"/>
            </a:endParaRPr>
          </a:p>
        </p:txBody>
      </p:sp>
      <p:sp>
        <p:nvSpPr>
          <p:cNvPr id="17" name="object 17"/>
          <p:cNvSpPr txBox="1"/>
          <p:nvPr/>
        </p:nvSpPr>
        <p:spPr>
          <a:xfrm rot="19320000">
            <a:off x="5502275" y="1924050"/>
            <a:ext cx="2455863" cy="271463"/>
          </a:xfrm>
          <a:prstGeom prst="rect">
            <a:avLst/>
          </a:prstGeom>
        </p:spPr>
        <p:txBody>
          <a:bodyPr vert="horz" wrap="square" lIns="0" tIns="0" rIns="0" bIns="0" rtlCol="0">
            <a:spAutoFit/>
          </a:bodyPr>
          <a:p>
            <a:pPr>
              <a:lnSpc>
                <a:spcPts val="2125"/>
              </a:lnSpc>
            </a:pPr>
            <a:r>
              <a:rPr sz="2100" b="0" spc="5" noProof="1" dirty="0">
                <a:latin typeface="宋体" panose="02010600030101010101" pitchFamily="2" charset="-122"/>
                <a:ea typeface="宋体" panose="02010600030101010101" pitchFamily="2" charset="-122"/>
                <a:cs typeface="微软雅黑" panose="020B0503020204020204" charset="-122"/>
              </a:rPr>
              <a:t>离合</a:t>
            </a:r>
            <a:r>
              <a:rPr sz="3150" b="0" spc="7" baseline="1000" noProof="1" dirty="0">
                <a:latin typeface="宋体" panose="02010600030101010101" pitchFamily="2" charset="-122"/>
                <a:ea typeface="宋体" panose="02010600030101010101" pitchFamily="2" charset="-122"/>
                <a:cs typeface="微软雅黑" panose="020B0503020204020204" charset="-122"/>
              </a:rPr>
              <a:t>器的特</a:t>
            </a:r>
            <a:r>
              <a:rPr sz="3150" b="0" spc="7" baseline="3000" noProof="1" dirty="0">
                <a:latin typeface="宋体" panose="02010600030101010101" pitchFamily="2" charset="-122"/>
                <a:ea typeface="宋体" panose="02010600030101010101" pitchFamily="2" charset="-122"/>
                <a:cs typeface="微软雅黑" panose="020B0503020204020204" charset="-122"/>
              </a:rPr>
              <a:t>点及</a:t>
            </a:r>
            <a:r>
              <a:rPr sz="3150" b="0" spc="7" baseline="4000" noProof="1" dirty="0">
                <a:latin typeface="宋体" panose="02010600030101010101" pitchFamily="2" charset="-122"/>
                <a:ea typeface="宋体" panose="02010600030101010101" pitchFamily="2" charset="-122"/>
                <a:cs typeface="微软雅黑" panose="020B0503020204020204" charset="-122"/>
              </a:rPr>
              <a:t>应</a:t>
            </a:r>
            <a:r>
              <a:rPr sz="3150" b="0" spc="37" baseline="4000" noProof="1" dirty="0">
                <a:latin typeface="宋体" panose="02010600030101010101" pitchFamily="2" charset="-122"/>
                <a:ea typeface="宋体" panose="02010600030101010101" pitchFamily="2" charset="-122"/>
                <a:cs typeface="微软雅黑" panose="020B0503020204020204" charset="-122"/>
              </a:rPr>
              <a:t>用</a:t>
            </a:r>
            <a:endParaRPr sz="3150" b="0" baseline="4000" noProof="1">
              <a:latin typeface="宋体" panose="02010600030101010101" pitchFamily="2" charset="-122"/>
              <a:ea typeface="宋体" panose="02010600030101010101" pitchFamily="2" charset="-122"/>
              <a:cs typeface="微软雅黑" panose="020B0503020204020204" charset="-122"/>
            </a:endParaRPr>
          </a:p>
        </p:txBody>
      </p:sp>
      <p:sp>
        <p:nvSpPr>
          <p:cNvPr id="11" name="object 11"/>
          <p:cNvSpPr/>
          <p:nvPr/>
        </p:nvSpPr>
        <p:spPr>
          <a:xfrm>
            <a:off x="694055" y="2143760"/>
            <a:ext cx="1147445" cy="1200150"/>
          </a:xfrm>
          <a:custGeom>
            <a:avLst/>
            <a:gdLst/>
            <a:ahLst/>
            <a:cxnLst/>
            <a:pathLst>
              <a:path w="1344295" h="1346200">
                <a:moveTo>
                  <a:pt x="0" y="0"/>
                </a:moveTo>
                <a:lnTo>
                  <a:pt x="1344168" y="0"/>
                </a:lnTo>
                <a:lnTo>
                  <a:pt x="1344168" y="1345691"/>
                </a:lnTo>
                <a:lnTo>
                  <a:pt x="0" y="1345691"/>
                </a:lnTo>
                <a:lnTo>
                  <a:pt x="0" y="0"/>
                </a:lnTo>
                <a:close/>
              </a:path>
            </a:pathLst>
          </a:custGeom>
          <a:solidFill>
            <a:srgbClr val="31BBAC"/>
          </a:solidFill>
          <a:ln w="9525">
            <a:noFill/>
          </a:ln>
        </p:spPr>
        <p:txBody>
          <a:bodyPr/>
          <a:p>
            <a:endParaRPr lang="zh-CN" altLang="en-US"/>
          </a:p>
        </p:txBody>
      </p:sp>
      <p:sp>
        <p:nvSpPr>
          <p:cNvPr id="12" name="object 12"/>
          <p:cNvSpPr txBox="1">
            <a:spLocks noGrp="1"/>
          </p:cNvSpPr>
          <p:nvPr>
            <p:ph type="title" idx="4294967295"/>
          </p:nvPr>
        </p:nvSpPr>
        <p:spPr>
          <a:xfrm>
            <a:off x="712788" y="2324100"/>
            <a:ext cx="1109663" cy="668338"/>
          </a:xfrm>
        </p:spPr>
        <p:txBody>
          <a:bodyPr vert="horz" wrap="square" lIns="0" tIns="15240" rIns="0" bIns="0" rtlCol="0">
            <a:spAutoFit/>
          </a:bodyPr>
          <a:p>
            <a:pPr marL="12700" marR="0" indent="0" algn="ctr" defTabSz="914400" rtl="0" eaLnBrk="1" fontAlgn="base" latinLnBrk="0" hangingPunct="1">
              <a:lnSpc>
                <a:spcPct val="100000"/>
              </a:lnSpc>
              <a:spcBef>
                <a:spcPts val="120"/>
              </a:spcBef>
              <a:spcAft>
                <a:spcPct val="0"/>
              </a:spcAft>
              <a:buClrTx/>
              <a:buSzTx/>
              <a:buFontTx/>
              <a:buNone/>
            </a:pPr>
            <a:r>
              <a:rPr kumimoji="0" lang="zh-CN" sz="4250" b="0" i="0" u="none" strike="noStrike" kern="1200" cap="none" spc="20" normalizeH="0" baseline="0" noProof="1" dirty="0">
                <a:solidFill>
                  <a:schemeClr val="tx2"/>
                </a:solidFill>
                <a:latin typeface="+mj-lt"/>
                <a:ea typeface="+mj-ea"/>
                <a:cs typeface="+mj-cs"/>
              </a:rPr>
              <a:t>小</a:t>
            </a:r>
            <a:r>
              <a:rPr kumimoji="0" sz="4250" b="0" i="0" u="none" strike="noStrike" kern="1200" cap="none" spc="20" normalizeH="0" baseline="0" noProof="1" dirty="0">
                <a:solidFill>
                  <a:schemeClr val="tx2"/>
                </a:solidFill>
                <a:latin typeface="+mj-lt"/>
                <a:ea typeface="+mj-ea"/>
                <a:cs typeface="+mj-cs"/>
              </a:rPr>
              <a:t>结</a:t>
            </a:r>
            <a:endParaRPr kumimoji="0" sz="4250" b="0" i="0" u="none" strike="noStrike" kern="1200" cap="none" spc="0" normalizeH="0" baseline="0" noProof="1">
              <a:solidFill>
                <a:schemeClr val="tx2"/>
              </a:solidFill>
              <a:latin typeface="+mj-lt"/>
              <a:ea typeface="+mj-ea"/>
              <a:cs typeface="+mj-cs"/>
            </a:endParaRPr>
          </a:p>
        </p:txBody>
      </p:sp>
      <p:sp>
        <p:nvSpPr>
          <p:cNvPr id="18" name="object 18"/>
          <p:cNvSpPr/>
          <p:nvPr/>
        </p:nvSpPr>
        <p:spPr>
          <a:xfrm>
            <a:off x="1476375" y="3900488"/>
            <a:ext cx="2111375" cy="1644650"/>
          </a:xfrm>
          <a:prstGeom prst="rect">
            <a:avLst/>
          </a:prstGeom>
          <a:blipFill rotWithShape="1">
            <a:blip r:embed="rId4"/>
            <a:stretch>
              <a:fillRect/>
            </a:stretch>
          </a:blipFill>
          <a:ln w="9525">
            <a:noFill/>
          </a:ln>
        </p:spPr>
        <p:txBody>
          <a:bodyPr wrap="square" lIns="0" tIns="0" rIns="0" bIns="0" anchor="t" anchorCtr="0"/>
          <a:p>
            <a:endParaRPr lang="zh-CN" altLang="zh-CN">
              <a:latin typeface="楷体_GB2312" pitchFamily="49" charset="-122"/>
              <a:ea typeface="楷体_GB2312" pitchFamily="49" charset="-122"/>
            </a:endParaRPr>
          </a:p>
        </p:txBody>
      </p:sp>
      <p:sp>
        <p:nvSpPr>
          <p:cNvPr id="21" name="object 21"/>
          <p:cNvSpPr txBox="1"/>
          <p:nvPr/>
        </p:nvSpPr>
        <p:spPr>
          <a:xfrm>
            <a:off x="1671638" y="4068763"/>
            <a:ext cx="1593850" cy="1304925"/>
          </a:xfrm>
          <a:prstGeom prst="rect">
            <a:avLst/>
          </a:prstGeom>
        </p:spPr>
        <p:txBody>
          <a:bodyPr vert="horz" wrap="square" lIns="0" tIns="157480" rIns="0" bIns="0" rtlCol="0">
            <a:spAutoFit/>
          </a:bodyPr>
          <a:p>
            <a:pPr marL="393700" indent="-381000">
              <a:spcBef>
                <a:spcPts val="1240"/>
              </a:spcBef>
              <a:buFont typeface="Wingdings" panose="05000000000000000000"/>
              <a:buChar char=""/>
              <a:tabLst>
                <a:tab pos="393065" algn="l"/>
                <a:tab pos="393700" algn="l"/>
              </a:tabLst>
            </a:pPr>
            <a:r>
              <a:rPr sz="1850" b="0" spc="20" noProof="1" dirty="0">
                <a:solidFill>
                  <a:srgbClr val="16375E"/>
                </a:solidFill>
                <a:latin typeface="宋体" panose="02010600030101010101" pitchFamily="2" charset="-122"/>
                <a:ea typeface="宋体" panose="02010600030101010101" pitchFamily="2" charset="-122"/>
                <a:cs typeface="微软雅黑" panose="020B0503020204020204" charset="-122"/>
              </a:rPr>
              <a:t>刚性联轴器</a:t>
            </a:r>
            <a:endParaRPr sz="1850" b="0" noProof="1">
              <a:latin typeface="宋体" panose="02010600030101010101" pitchFamily="2" charset="-122"/>
              <a:ea typeface="宋体" panose="02010600030101010101" pitchFamily="2" charset="-122"/>
              <a:cs typeface="微软雅黑" panose="020B0503020204020204" charset="-122"/>
            </a:endParaRPr>
          </a:p>
          <a:p>
            <a:pPr marL="393700" indent="-381000">
              <a:spcBef>
                <a:spcPts val="1145"/>
              </a:spcBef>
              <a:buFont typeface="Wingdings" panose="05000000000000000000"/>
              <a:buChar char=""/>
              <a:tabLst>
                <a:tab pos="393065" algn="l"/>
                <a:tab pos="393700" algn="l"/>
              </a:tabLst>
            </a:pPr>
            <a:r>
              <a:rPr sz="1850" b="0" spc="20" noProof="1" dirty="0">
                <a:solidFill>
                  <a:srgbClr val="16375E"/>
                </a:solidFill>
                <a:latin typeface="宋体" panose="02010600030101010101" pitchFamily="2" charset="-122"/>
                <a:ea typeface="宋体" panose="02010600030101010101" pitchFamily="2" charset="-122"/>
                <a:cs typeface="微软雅黑" panose="020B0503020204020204" charset="-122"/>
              </a:rPr>
              <a:t>挠性联轴器</a:t>
            </a:r>
            <a:endParaRPr sz="1850" b="0" noProof="1">
              <a:latin typeface="宋体" panose="02010600030101010101" pitchFamily="2" charset="-122"/>
              <a:ea typeface="宋体" panose="02010600030101010101" pitchFamily="2" charset="-122"/>
              <a:cs typeface="微软雅黑" panose="020B0503020204020204" charset="-122"/>
            </a:endParaRPr>
          </a:p>
          <a:p>
            <a:pPr marL="393700" indent="-381000">
              <a:spcBef>
                <a:spcPts val="1145"/>
              </a:spcBef>
              <a:buFont typeface="Wingdings" panose="05000000000000000000"/>
              <a:buChar char=""/>
              <a:tabLst>
                <a:tab pos="393065" algn="l"/>
                <a:tab pos="393700" algn="l"/>
              </a:tabLst>
            </a:pPr>
            <a:r>
              <a:rPr sz="1850" b="0" spc="20" noProof="1" dirty="0">
                <a:solidFill>
                  <a:srgbClr val="16375E"/>
                </a:solidFill>
                <a:latin typeface="宋体" panose="02010600030101010101" pitchFamily="2" charset="-122"/>
                <a:ea typeface="宋体" panose="02010600030101010101" pitchFamily="2" charset="-122"/>
                <a:cs typeface="微软雅黑" panose="020B0503020204020204" charset="-122"/>
              </a:rPr>
              <a:t>安全联轴器</a:t>
            </a:r>
            <a:endParaRPr sz="1850" b="0" noProof="1">
              <a:latin typeface="宋体" panose="02010600030101010101" pitchFamily="2" charset="-122"/>
              <a:ea typeface="宋体" panose="02010600030101010101" pitchFamily="2" charset="-122"/>
              <a:cs typeface="微软雅黑" panose="020B0503020204020204" charset="-122"/>
            </a:endParaRPr>
          </a:p>
        </p:txBody>
      </p:sp>
      <p:sp>
        <p:nvSpPr>
          <p:cNvPr id="19" name="object 19"/>
          <p:cNvSpPr/>
          <p:nvPr/>
        </p:nvSpPr>
        <p:spPr>
          <a:xfrm>
            <a:off x="4583113" y="3900488"/>
            <a:ext cx="2101850" cy="1668462"/>
          </a:xfrm>
          <a:prstGeom prst="rect">
            <a:avLst/>
          </a:prstGeom>
          <a:blipFill rotWithShape="1">
            <a:blip r:embed="rId5"/>
            <a:stretch>
              <a:fillRect/>
            </a:stretch>
          </a:blipFill>
          <a:ln w="9525">
            <a:noFill/>
          </a:ln>
        </p:spPr>
        <p:txBody>
          <a:bodyPr wrap="square" lIns="0" tIns="0" rIns="0" bIns="0" anchor="t" anchorCtr="0"/>
          <a:p>
            <a:endParaRPr lang="zh-CN" altLang="zh-CN">
              <a:latin typeface="楷体_GB2312" pitchFamily="49" charset="-122"/>
              <a:ea typeface="楷体_GB2312" pitchFamily="49" charset="-122"/>
            </a:endParaRPr>
          </a:p>
        </p:txBody>
      </p:sp>
      <p:sp>
        <p:nvSpPr>
          <p:cNvPr id="20" name="object 20"/>
          <p:cNvSpPr txBox="1"/>
          <p:nvPr/>
        </p:nvSpPr>
        <p:spPr>
          <a:xfrm>
            <a:off x="4768850" y="4010025"/>
            <a:ext cx="1731963" cy="1304925"/>
          </a:xfrm>
          <a:prstGeom prst="rect">
            <a:avLst/>
          </a:prstGeom>
        </p:spPr>
        <p:txBody>
          <a:bodyPr vert="horz" wrap="square" lIns="0" tIns="157480" rIns="0" bIns="0" rtlCol="0">
            <a:spAutoFit/>
          </a:bodyPr>
          <a:p>
            <a:pPr marL="294640" indent="-281940">
              <a:spcBef>
                <a:spcPts val="1240"/>
              </a:spcBef>
              <a:buSzPct val="86000"/>
              <a:buFont typeface="Wingdings" panose="05000000000000000000"/>
              <a:buChar char=""/>
              <a:tabLst>
                <a:tab pos="294640" algn="l"/>
              </a:tabLst>
            </a:pPr>
            <a:r>
              <a:rPr sz="1850" b="0" spc="20" noProof="1" dirty="0">
                <a:solidFill>
                  <a:srgbClr val="16375E"/>
                </a:solidFill>
                <a:latin typeface="宋体" panose="02010600030101010101" pitchFamily="2" charset="-122"/>
                <a:ea typeface="宋体" panose="02010600030101010101" pitchFamily="2" charset="-122"/>
                <a:cs typeface="微软雅黑" panose="020B0503020204020204" charset="-122"/>
              </a:rPr>
              <a:t>牙嵌式离合器</a:t>
            </a:r>
            <a:endParaRPr sz="1850" b="0" noProof="1">
              <a:latin typeface="宋体" panose="02010600030101010101" pitchFamily="2" charset="-122"/>
              <a:ea typeface="宋体" panose="02010600030101010101" pitchFamily="2" charset="-122"/>
              <a:cs typeface="微软雅黑" panose="020B0503020204020204" charset="-122"/>
            </a:endParaRPr>
          </a:p>
          <a:p>
            <a:pPr marL="342265" indent="-329565">
              <a:spcBef>
                <a:spcPts val="1145"/>
              </a:spcBef>
              <a:buFont typeface="Wingdings" panose="05000000000000000000"/>
              <a:buChar char=""/>
              <a:tabLst>
                <a:tab pos="341630" algn="l"/>
                <a:tab pos="342265" algn="l"/>
              </a:tabLst>
            </a:pPr>
            <a:r>
              <a:rPr sz="1850" b="0" spc="20" noProof="1" dirty="0">
                <a:solidFill>
                  <a:srgbClr val="16375E"/>
                </a:solidFill>
                <a:latin typeface="宋体" panose="02010600030101010101" pitchFamily="2" charset="-122"/>
                <a:ea typeface="宋体" panose="02010600030101010101" pitchFamily="2" charset="-122"/>
                <a:cs typeface="微软雅黑" panose="020B0503020204020204" charset="-122"/>
              </a:rPr>
              <a:t>摩擦离合器</a:t>
            </a:r>
            <a:endParaRPr sz="1850" b="0" noProof="1">
              <a:latin typeface="宋体" panose="02010600030101010101" pitchFamily="2" charset="-122"/>
              <a:ea typeface="宋体" panose="02010600030101010101" pitchFamily="2" charset="-122"/>
              <a:cs typeface="微软雅黑" panose="020B0503020204020204" charset="-122"/>
            </a:endParaRPr>
          </a:p>
          <a:p>
            <a:pPr marL="342265" indent="-329565">
              <a:spcBef>
                <a:spcPts val="1145"/>
              </a:spcBef>
              <a:buFont typeface="Wingdings" panose="05000000000000000000"/>
              <a:buChar char=""/>
              <a:tabLst>
                <a:tab pos="341630" algn="l"/>
                <a:tab pos="342265" algn="l"/>
              </a:tabLst>
            </a:pPr>
            <a:r>
              <a:rPr sz="1850" b="0" spc="20" noProof="1" dirty="0">
                <a:solidFill>
                  <a:srgbClr val="16375E"/>
                </a:solidFill>
                <a:latin typeface="宋体" panose="02010600030101010101" pitchFamily="2" charset="-122"/>
                <a:ea typeface="宋体" panose="02010600030101010101" pitchFamily="2" charset="-122"/>
                <a:cs typeface="微软雅黑" panose="020B0503020204020204" charset="-122"/>
              </a:rPr>
              <a:t>安全离合器</a:t>
            </a:r>
            <a:endParaRPr sz="1850" b="0" noProof="1">
              <a:latin typeface="宋体" panose="02010600030101010101" pitchFamily="2" charset="-122"/>
              <a:ea typeface="宋体" panose="02010600030101010101" pitchFamily="2" charset="-122"/>
              <a:cs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747"/>
                                        </p:tgtEl>
                                        <p:attrNameLst>
                                          <p:attrName>style.visibility</p:attrName>
                                        </p:attrNameLst>
                                      </p:cBhvr>
                                      <p:to>
                                        <p:strVal val="visible"/>
                                      </p:to>
                                    </p:set>
                                    <p:animEffect transition="in" filter="fade">
                                      <p:cBhvr>
                                        <p:cTn id="7" dur="2000"/>
                                        <p:tgtEl>
                                          <p:spTgt spid="287747"/>
                                        </p:tgtEl>
                                      </p:cBhvr>
                                    </p:animEffect>
                                  </p:childTnLst>
                                </p:cTn>
                              </p:par>
                              <p:par>
                                <p:cTn id="8" presetID="10" presetClass="entr" presetSubtype="0" fill="hold" nodeType="withEffect">
                                  <p:stCondLst>
                                    <p:cond delay="0"/>
                                  </p:stCondLst>
                                  <p:childTnLst>
                                    <p:set>
                                      <p:cBhvr>
                                        <p:cTn id="9" dur="1" fill="hold">
                                          <p:stCondLst>
                                            <p:cond delay="0"/>
                                          </p:stCondLst>
                                        </p:cTn>
                                        <p:tgtEl>
                                          <p:spTgt spid="287753"/>
                                        </p:tgtEl>
                                        <p:attrNameLst>
                                          <p:attrName>style.visibility</p:attrName>
                                        </p:attrNameLst>
                                      </p:cBhvr>
                                      <p:to>
                                        <p:strVal val="visible"/>
                                      </p:to>
                                    </p:set>
                                    <p:animEffect transition="in" filter="fade">
                                      <p:cBhvr>
                                        <p:cTn id="10" dur="2000"/>
                                        <p:tgtEl>
                                          <p:spTgt spid="2877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7766"/>
                                        </p:tgtEl>
                                        <p:attrNameLst>
                                          <p:attrName>style.visibility</p:attrName>
                                        </p:attrNameLst>
                                      </p:cBhvr>
                                      <p:to>
                                        <p:strVal val="visible"/>
                                      </p:to>
                                    </p:set>
                                    <p:animEffect transition="in" filter="fade">
                                      <p:cBhvr>
                                        <p:cTn id="13" dur="2000"/>
                                        <p:tgtEl>
                                          <p:spTgt spid="287766"/>
                                        </p:tgtEl>
                                      </p:cBhvr>
                                    </p:animEffect>
                                  </p:childTnLst>
                                </p:cTn>
                              </p:par>
                            </p:childTnLst>
                          </p:cTn>
                        </p:par>
                        <p:par>
                          <p:cTn id="14" fill="hold">
                            <p:stCondLst>
                              <p:cond delay="2000"/>
                            </p:stCondLst>
                            <p:childTnLst>
                              <p:par>
                                <p:cTn id="15" presetID="3" presetClass="entr" presetSubtype="10" fill="hold" grpId="0" nodeType="afterEffect">
                                  <p:stCondLst>
                                    <p:cond delay="0"/>
                                  </p:stCondLst>
                                  <p:childTnLst>
                                    <p:set>
                                      <p:cBhvr>
                                        <p:cTn id="16" dur="1000" fill="hold">
                                          <p:stCondLst>
                                            <p:cond delay="0"/>
                                          </p:stCondLst>
                                        </p:cTn>
                                        <p:tgtEl>
                                          <p:spTgt spid="14"/>
                                        </p:tgtEl>
                                        <p:attrNameLst>
                                          <p:attrName>style.visibility</p:attrName>
                                        </p:attrNameLst>
                                      </p:cBhvr>
                                      <p:to>
                                        <p:strVal val="visible"/>
                                      </p:to>
                                    </p:set>
                                    <p:animEffect transition="in" filter="blinds(horizontal)">
                                      <p:cBhvr>
                                        <p:cTn id="17" dur="1000"/>
                                        <p:tgtEl>
                                          <p:spTgt spid="14"/>
                                        </p:tgtEl>
                                      </p:cBhvr>
                                    </p:animEffect>
                                  </p:childTnLst>
                                </p:cTn>
                              </p:par>
                              <p:par>
                                <p:cTn id="18" presetID="3" presetClass="entr" presetSubtype="10" fill="hold" grpId="0" nodeType="withEffect">
                                  <p:stCondLst>
                                    <p:cond delay="0"/>
                                  </p:stCondLst>
                                  <p:childTnLst>
                                    <p:set>
                                      <p:cBhvr>
                                        <p:cTn id="19" dur="1000" fill="hold">
                                          <p:stCondLst>
                                            <p:cond delay="0"/>
                                          </p:stCondLst>
                                        </p:cTn>
                                        <p:tgtEl>
                                          <p:spTgt spid="3"/>
                                        </p:tgtEl>
                                        <p:attrNameLst>
                                          <p:attrName>style.visibility</p:attrName>
                                        </p:attrNameLst>
                                      </p:cBhvr>
                                      <p:to>
                                        <p:strVal val="visible"/>
                                      </p:to>
                                    </p:set>
                                    <p:animEffect transition="in" filter="blinds(horizontal)">
                                      <p:cBhvr>
                                        <p:cTn id="20" dur="1000"/>
                                        <p:tgtEl>
                                          <p:spTgt spid="3"/>
                                        </p:tgtEl>
                                      </p:cBhvr>
                                    </p:animEffect>
                                  </p:childTnLst>
                                </p:cTn>
                              </p:par>
                              <p:par>
                                <p:cTn id="21" presetID="3" presetClass="entr" presetSubtype="10" fill="hold" grpId="0" nodeType="withEffect">
                                  <p:stCondLst>
                                    <p:cond delay="0"/>
                                  </p:stCondLst>
                                  <p:childTnLst>
                                    <p:set>
                                      <p:cBhvr>
                                        <p:cTn id="22" dur="1000" fill="hold">
                                          <p:stCondLst>
                                            <p:cond delay="0"/>
                                          </p:stCondLst>
                                        </p:cTn>
                                        <p:tgtEl>
                                          <p:spTgt spid="4"/>
                                        </p:tgtEl>
                                        <p:attrNameLst>
                                          <p:attrName>style.visibility</p:attrName>
                                        </p:attrNameLst>
                                      </p:cBhvr>
                                      <p:to>
                                        <p:strVal val="visible"/>
                                      </p:to>
                                    </p:set>
                                    <p:animEffect transition="in" filter="blinds(horizontal)">
                                      <p:cBhvr>
                                        <p:cTn id="23" dur="1000"/>
                                        <p:tgtEl>
                                          <p:spTgt spid="4"/>
                                        </p:tgtEl>
                                      </p:cBhvr>
                                    </p:animEffect>
                                  </p:childTnLst>
                                </p:cTn>
                              </p:par>
                              <p:par>
                                <p:cTn id="24" presetID="3" presetClass="entr" presetSubtype="10" fill="hold" grpId="0" nodeType="withEffect">
                                  <p:stCondLst>
                                    <p:cond delay="0"/>
                                  </p:stCondLst>
                                  <p:childTnLst>
                                    <p:set>
                                      <p:cBhvr>
                                        <p:cTn id="25" dur="1000" fill="hold">
                                          <p:stCondLst>
                                            <p:cond delay="0"/>
                                          </p:stCondLst>
                                        </p:cTn>
                                        <p:tgtEl>
                                          <p:spTgt spid="15"/>
                                        </p:tgtEl>
                                        <p:attrNameLst>
                                          <p:attrName>style.visibility</p:attrName>
                                        </p:attrNameLst>
                                      </p:cBhvr>
                                      <p:to>
                                        <p:strVal val="visible"/>
                                      </p:to>
                                    </p:set>
                                    <p:animEffect transition="in" filter="blinds(horizontal)">
                                      <p:cBhvr>
                                        <p:cTn id="26" dur="1000"/>
                                        <p:tgtEl>
                                          <p:spTgt spid="15"/>
                                        </p:tgtEl>
                                      </p:cBhvr>
                                    </p:animEffect>
                                  </p:childTnLst>
                                </p:cTn>
                              </p:par>
                              <p:par>
                                <p:cTn id="27" presetID="3" presetClass="entr" presetSubtype="10" fill="hold" grpId="0" nodeType="withEffect">
                                  <p:stCondLst>
                                    <p:cond delay="0"/>
                                  </p:stCondLst>
                                  <p:childTnLst>
                                    <p:set>
                                      <p:cBhvr>
                                        <p:cTn id="28" dur="1000" fill="hold">
                                          <p:stCondLst>
                                            <p:cond delay="0"/>
                                          </p:stCondLst>
                                        </p:cTn>
                                        <p:tgtEl>
                                          <p:spTgt spid="17"/>
                                        </p:tgtEl>
                                        <p:attrNameLst>
                                          <p:attrName>style.visibility</p:attrName>
                                        </p:attrNameLst>
                                      </p:cBhvr>
                                      <p:to>
                                        <p:strVal val="visible"/>
                                      </p:to>
                                    </p:set>
                                    <p:animEffect transition="in" filter="blinds(horizontal)">
                                      <p:cBhvr>
                                        <p:cTn id="29" dur="1000"/>
                                        <p:tgtEl>
                                          <p:spTgt spid="17"/>
                                        </p:tgtEl>
                                      </p:cBhvr>
                                    </p:animEffect>
                                  </p:childTnLst>
                                </p:cTn>
                              </p:par>
                              <p:par>
                                <p:cTn id="30" presetID="3" presetClass="entr" presetSubtype="10" fill="hold" grpId="0" nodeType="withEffect">
                                  <p:stCondLst>
                                    <p:cond delay="0"/>
                                  </p:stCondLst>
                                  <p:childTnLst>
                                    <p:set>
                                      <p:cBhvr>
                                        <p:cTn id="31" dur="1000" fill="hold">
                                          <p:stCondLst>
                                            <p:cond delay="0"/>
                                          </p:stCondLst>
                                        </p:cTn>
                                        <p:tgtEl>
                                          <p:spTgt spid="11"/>
                                        </p:tgtEl>
                                        <p:attrNameLst>
                                          <p:attrName>style.visibility</p:attrName>
                                        </p:attrNameLst>
                                      </p:cBhvr>
                                      <p:to>
                                        <p:strVal val="visible"/>
                                      </p:to>
                                    </p:set>
                                    <p:animEffect transition="in" filter="blinds(horizontal)">
                                      <p:cBhvr>
                                        <p:cTn id="32" dur="1000"/>
                                        <p:tgtEl>
                                          <p:spTgt spid="11"/>
                                        </p:tgtEl>
                                      </p:cBhvr>
                                    </p:animEffect>
                                  </p:childTnLst>
                                </p:cTn>
                              </p:par>
                              <p:par>
                                <p:cTn id="33" presetID="3" presetClass="entr" presetSubtype="10" fill="hold" grpId="0" nodeType="withEffect">
                                  <p:stCondLst>
                                    <p:cond delay="0"/>
                                  </p:stCondLst>
                                  <p:childTnLst>
                                    <p:set>
                                      <p:cBhvr>
                                        <p:cTn id="34" dur="1000" fill="hold">
                                          <p:stCondLst>
                                            <p:cond delay="0"/>
                                          </p:stCondLst>
                                        </p:cTn>
                                        <p:tgtEl>
                                          <p:spTgt spid="12"/>
                                        </p:tgtEl>
                                        <p:attrNameLst>
                                          <p:attrName>style.visibility</p:attrName>
                                        </p:attrNameLst>
                                      </p:cBhvr>
                                      <p:to>
                                        <p:strVal val="visible"/>
                                      </p:to>
                                    </p:set>
                                    <p:animEffect transition="in" filter="blinds(horizontal)">
                                      <p:cBhvr>
                                        <p:cTn id="35" dur="1000"/>
                                        <p:tgtEl>
                                          <p:spTgt spid="12"/>
                                        </p:tgtEl>
                                      </p:cBhvr>
                                    </p:animEffect>
                                  </p:childTnLst>
                                </p:cTn>
                              </p:par>
                              <p:par>
                                <p:cTn id="36" presetID="3" presetClass="entr" presetSubtype="10" fill="hold" grpId="0" nodeType="withEffect">
                                  <p:stCondLst>
                                    <p:cond delay="0"/>
                                  </p:stCondLst>
                                  <p:childTnLst>
                                    <p:set>
                                      <p:cBhvr>
                                        <p:cTn id="37" dur="1000" fill="hold">
                                          <p:stCondLst>
                                            <p:cond delay="0"/>
                                          </p:stCondLst>
                                        </p:cTn>
                                        <p:tgtEl>
                                          <p:spTgt spid="18"/>
                                        </p:tgtEl>
                                        <p:attrNameLst>
                                          <p:attrName>style.visibility</p:attrName>
                                        </p:attrNameLst>
                                      </p:cBhvr>
                                      <p:to>
                                        <p:strVal val="visible"/>
                                      </p:to>
                                    </p:set>
                                    <p:animEffect transition="in" filter="blinds(horizontal)">
                                      <p:cBhvr>
                                        <p:cTn id="38" dur="1000"/>
                                        <p:tgtEl>
                                          <p:spTgt spid="18"/>
                                        </p:tgtEl>
                                      </p:cBhvr>
                                    </p:animEffect>
                                  </p:childTnLst>
                                </p:cTn>
                              </p:par>
                              <p:par>
                                <p:cTn id="39" presetID="3" presetClass="entr" presetSubtype="10" fill="hold" grpId="0" nodeType="withEffect">
                                  <p:stCondLst>
                                    <p:cond delay="0"/>
                                  </p:stCondLst>
                                  <p:childTnLst>
                                    <p:set>
                                      <p:cBhvr>
                                        <p:cTn id="40" dur="1000" fill="hold">
                                          <p:stCondLst>
                                            <p:cond delay="0"/>
                                          </p:stCondLst>
                                        </p:cTn>
                                        <p:tgtEl>
                                          <p:spTgt spid="21"/>
                                        </p:tgtEl>
                                        <p:attrNameLst>
                                          <p:attrName>style.visibility</p:attrName>
                                        </p:attrNameLst>
                                      </p:cBhvr>
                                      <p:to>
                                        <p:strVal val="visible"/>
                                      </p:to>
                                    </p:set>
                                    <p:animEffect transition="in" filter="blinds(horizontal)">
                                      <p:cBhvr>
                                        <p:cTn id="41" dur="1000"/>
                                        <p:tgtEl>
                                          <p:spTgt spid="21"/>
                                        </p:tgtEl>
                                      </p:cBhvr>
                                    </p:animEffect>
                                  </p:childTnLst>
                                </p:cTn>
                              </p:par>
                              <p:par>
                                <p:cTn id="42" presetID="3" presetClass="entr" presetSubtype="10" fill="hold" grpId="0" nodeType="withEffect">
                                  <p:stCondLst>
                                    <p:cond delay="0"/>
                                  </p:stCondLst>
                                  <p:childTnLst>
                                    <p:set>
                                      <p:cBhvr>
                                        <p:cTn id="43" dur="1000" fill="hold">
                                          <p:stCondLst>
                                            <p:cond delay="0"/>
                                          </p:stCondLst>
                                        </p:cTn>
                                        <p:tgtEl>
                                          <p:spTgt spid="19"/>
                                        </p:tgtEl>
                                        <p:attrNameLst>
                                          <p:attrName>style.visibility</p:attrName>
                                        </p:attrNameLst>
                                      </p:cBhvr>
                                      <p:to>
                                        <p:strVal val="visible"/>
                                      </p:to>
                                    </p:set>
                                    <p:animEffect transition="in" filter="blinds(horizontal)">
                                      <p:cBhvr>
                                        <p:cTn id="44" dur="1000"/>
                                        <p:tgtEl>
                                          <p:spTgt spid="19"/>
                                        </p:tgtEl>
                                      </p:cBhvr>
                                    </p:animEffect>
                                  </p:childTnLst>
                                </p:cTn>
                              </p:par>
                              <p:par>
                                <p:cTn id="45" presetID="3" presetClass="entr" presetSubtype="10" fill="hold" grpId="0" nodeType="withEffect">
                                  <p:stCondLst>
                                    <p:cond delay="0"/>
                                  </p:stCondLst>
                                  <p:childTnLst>
                                    <p:set>
                                      <p:cBhvr>
                                        <p:cTn id="46" dur="1000" fill="hold">
                                          <p:stCondLst>
                                            <p:cond delay="0"/>
                                          </p:stCondLst>
                                        </p:cTn>
                                        <p:tgtEl>
                                          <p:spTgt spid="20"/>
                                        </p:tgtEl>
                                        <p:attrNameLst>
                                          <p:attrName>style.visibility</p:attrName>
                                        </p:attrNameLst>
                                      </p:cBhvr>
                                      <p:to>
                                        <p:strVal val="visible"/>
                                      </p:to>
                                    </p:set>
                                    <p:animEffect transition="in" filter="blinds(horizontal)">
                                      <p:cBhvr>
                                        <p:cTn id="4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6" grpId="0"/>
      <p:bldP spid="14" grpId="0" bldLvl="0" animBg="1"/>
      <p:bldP spid="3" grpId="0"/>
      <p:bldP spid="4" grpId="0"/>
      <p:bldP spid="15" grpId="0"/>
      <p:bldP spid="17" grpId="0"/>
      <p:bldP spid="11" grpId="0" bldLvl="0" animBg="1"/>
      <p:bldP spid="12" grpId="0"/>
      <p:bldP spid="18" grpId="0" bldLvl="0" animBg="1"/>
      <p:bldP spid="21" grpId="0"/>
      <p:bldP spid="19" grpId="0" bldLvl="0" animBg="1"/>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3" contrast="-70001"/>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11267" name="组合 287753"/>
          <p:cNvGrpSpPr/>
          <p:nvPr/>
        </p:nvGrpSpPr>
        <p:grpSpPr>
          <a:xfrm>
            <a:off x="0" y="115888"/>
            <a:ext cx="9144000" cy="936625"/>
            <a:chOff x="0" y="73"/>
            <a:chExt cx="5760" cy="590"/>
          </a:xfrm>
        </p:grpSpPr>
        <p:sp>
          <p:nvSpPr>
            <p:cNvPr id="11268"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11269" name="组合 287755"/>
            <p:cNvGrpSpPr/>
            <p:nvPr/>
          </p:nvGrpSpPr>
          <p:grpSpPr>
            <a:xfrm>
              <a:off x="0" y="73"/>
              <a:ext cx="5760" cy="590"/>
              <a:chOff x="0" y="0"/>
              <a:chExt cx="5760" cy="646"/>
            </a:xfrm>
          </p:grpSpPr>
          <p:sp>
            <p:nvSpPr>
              <p:cNvPr id="11270"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11271"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pic>
            <p:nvPicPr>
              <p:cNvPr id="11272"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11273"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11274"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grpSp>
      </p:grpSp>
      <p:sp>
        <p:nvSpPr>
          <p:cNvPr id="287766" name="矩形 287765"/>
          <p:cNvSpPr/>
          <p:nvPr/>
        </p:nvSpPr>
        <p:spPr>
          <a:xfrm>
            <a:off x="1476375" y="6237288"/>
            <a:ext cx="6048375" cy="368300"/>
          </a:xfrm>
          <a:prstGeom prst="rect">
            <a:avLst/>
          </a:prstGeom>
          <a:noFill/>
          <a:ln w="9525">
            <a:noFill/>
          </a:ln>
        </p:spPr>
        <p:txBody>
          <a:bodyPr anchor="t" anchorCtr="0">
            <a:spAutoFit/>
          </a:bodyPr>
          <a:p>
            <a:pPr algn="ctr" fontAlgn="ctr"/>
            <a:r>
              <a:rPr lang="zh-CN" altLang="en-US" sz="1800" dirty="0">
                <a:latin typeface="楷体_GB2312" pitchFamily="49" charset="-122"/>
                <a:ea typeface="楷体_GB2312" pitchFamily="49" charset="-122"/>
              </a:rPr>
              <a:t>宣城市信息工程学校在线精品课程---《机械基础》</a:t>
            </a:r>
            <a:endParaRPr lang="en-US" altLang="zh-CN" sz="1800">
              <a:latin typeface="楷体_GB2312" pitchFamily="49" charset="-122"/>
              <a:ea typeface="楷体_GB2312" pitchFamily="49" charset="-122"/>
            </a:endParaRPr>
          </a:p>
        </p:txBody>
      </p:sp>
      <p:sp>
        <p:nvSpPr>
          <p:cNvPr id="11276" name="矩形 1"/>
          <p:cNvSpPr/>
          <p:nvPr/>
        </p:nvSpPr>
        <p:spPr>
          <a:xfrm>
            <a:off x="622300" y="287338"/>
            <a:ext cx="6473825" cy="404812"/>
          </a:xfrm>
          <a:prstGeom prst="rect">
            <a:avLst/>
          </a:prstGeom>
          <a:noFill/>
          <a:ln w="9525">
            <a:noFill/>
          </a:ln>
        </p:spPr>
        <p:txBody>
          <a:bodyPr anchor="b" anchorCtr="0"/>
          <a:p>
            <a:pPr algn="ctr">
              <a:buSzTx/>
            </a:pPr>
            <a:r>
              <a:rPr lang="zh-CN" altLang="en-US" sz="2400">
                <a:solidFill>
                  <a:srgbClr val="FFFF00"/>
                </a:solidFill>
                <a:latin typeface="Arial" panose="020B0604020202020204" pitchFamily="34" charset="0"/>
                <a:ea typeface="黑体" panose="02010609060101010101" pitchFamily="2" charset="-122"/>
              </a:rPr>
              <a:t>模块</a:t>
            </a:r>
            <a:r>
              <a:rPr lang="en-US" altLang="zh-CN" sz="2400">
                <a:solidFill>
                  <a:srgbClr val="FFFF00"/>
                </a:solidFill>
                <a:latin typeface="Arial" panose="020B0604020202020204" pitchFamily="34" charset="0"/>
                <a:ea typeface="黑体" panose="02010609060101010101" pitchFamily="2" charset="-122"/>
              </a:rPr>
              <a:t>4 </a:t>
            </a:r>
            <a:r>
              <a:rPr lang="zh-CN" altLang="en-US" sz="2400">
                <a:solidFill>
                  <a:srgbClr val="FFFF00"/>
                </a:solidFill>
                <a:latin typeface="Arial" panose="020B0604020202020204" pitchFamily="34" charset="0"/>
                <a:ea typeface="黑体" panose="02010609060101010101" pitchFamily="2" charset="-122"/>
              </a:rPr>
              <a:t>  连接       </a:t>
            </a:r>
            <a:r>
              <a:rPr lang="en-US" altLang="zh-CN" sz="2400">
                <a:solidFill>
                  <a:srgbClr val="FFFF00"/>
                </a:solidFill>
                <a:latin typeface="Arial" panose="020B0604020202020204" pitchFamily="34" charset="0"/>
                <a:ea typeface="黑体" panose="02010609060101010101" pitchFamily="2" charset="-122"/>
              </a:rPr>
              <a:t>4-5   </a:t>
            </a:r>
            <a:r>
              <a:rPr lang="zh-CN" altLang="en-US" sz="2400">
                <a:solidFill>
                  <a:srgbClr val="FFFF00"/>
                </a:solidFill>
                <a:latin typeface="Arial" panose="020B0604020202020204" pitchFamily="34" charset="0"/>
                <a:ea typeface="黑体" panose="02010609060101010101" pitchFamily="2" charset="-122"/>
              </a:rPr>
              <a:t>联轴器和离合器</a:t>
            </a:r>
            <a:endParaRPr lang="zh-CN" altLang="en-US" sz="2400">
              <a:solidFill>
                <a:srgbClr val="FFFF00"/>
              </a:solidFill>
              <a:latin typeface="Arial" panose="020B0604020202020204" pitchFamily="34" charset="0"/>
              <a:ea typeface="黑体" panose="02010609060101010101" pitchFamily="2" charset="-122"/>
            </a:endParaRPr>
          </a:p>
        </p:txBody>
      </p:sp>
      <p:sp>
        <p:nvSpPr>
          <p:cNvPr id="100" name="文本框 99"/>
          <p:cNvSpPr txBox="1"/>
          <p:nvPr/>
        </p:nvSpPr>
        <p:spPr>
          <a:xfrm>
            <a:off x="1068388" y="1863725"/>
            <a:ext cx="7007225" cy="2554288"/>
          </a:xfrm>
          <a:prstGeom prst="rect">
            <a:avLst/>
          </a:prstGeom>
          <a:noFill/>
          <a:ln w="9525">
            <a:noFill/>
          </a:ln>
        </p:spPr>
        <p:txBody>
          <a:bodyPr wrap="square" anchor="t" anchorCtr="0">
            <a:spAutoFit/>
          </a:bodyPr>
          <a:p>
            <a:r>
              <a:rPr lang="en-US" altLang="zh-CN" b="0">
                <a:latin typeface="楷体_GB2312" pitchFamily="49" charset="-122"/>
                <a:ea typeface="宋体" panose="02010600030101010101" pitchFamily="2" charset="-122"/>
              </a:rPr>
              <a:t>    </a:t>
            </a:r>
            <a:r>
              <a:rPr lang="zh-CN" altLang="zh-CN" b="0">
                <a:latin typeface="楷体_GB2312" pitchFamily="49" charset="-122"/>
                <a:ea typeface="宋体" panose="02010600030101010101" pitchFamily="2" charset="-122"/>
              </a:rPr>
              <a:t>汽车、火车起动之后，内燃机不停的转动，但在行驶的过程中速度要不断地变化，有时候还要停下来，而又要求不能熄火，这就要求内燃机与变速器之间有一种离与合的装置来控制汽车或火车的运动，这种在运动中可以随时离与合的装置称之为离合器，它在交通机械中尤其重要。而有些轴的长度较长，需要用二段或三段轴联接起来，这个联接装置称为联轴器。常见的联轴器和离合器有哪些呢？分别又有哪些特点呢？</a:t>
            </a:r>
            <a:endParaRPr lang="zh-CN" altLang="en-US" b="0">
              <a:latin typeface="楷体_GB2312" pitchFamily="49"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747"/>
                                        </p:tgtEl>
                                        <p:attrNameLst>
                                          <p:attrName>style.visibility</p:attrName>
                                        </p:attrNameLst>
                                      </p:cBhvr>
                                      <p:to>
                                        <p:strVal val="visible"/>
                                      </p:to>
                                    </p:set>
                                    <p:animEffect transition="in" filter="fade">
                                      <p:cBhvr>
                                        <p:cTn id="7" dur="2000"/>
                                        <p:tgtEl>
                                          <p:spTgt spid="287747"/>
                                        </p:tgtEl>
                                      </p:cBhvr>
                                    </p:animEffect>
                                  </p:childTnLst>
                                </p:cTn>
                              </p:par>
                              <p:par>
                                <p:cTn id="8" presetID="10" presetClass="entr" presetSubtype="0" fill="hold" nodeType="withEffect">
                                  <p:stCondLst>
                                    <p:cond delay="0"/>
                                  </p:stCondLst>
                                  <p:childTnLst>
                                    <p:set>
                                      <p:cBhvr>
                                        <p:cTn id="9" dur="1" fill="hold">
                                          <p:stCondLst>
                                            <p:cond delay="0"/>
                                          </p:stCondLst>
                                        </p:cTn>
                                        <p:tgtEl>
                                          <p:spTgt spid="287753"/>
                                        </p:tgtEl>
                                        <p:attrNameLst>
                                          <p:attrName>style.visibility</p:attrName>
                                        </p:attrNameLst>
                                      </p:cBhvr>
                                      <p:to>
                                        <p:strVal val="visible"/>
                                      </p:to>
                                    </p:set>
                                    <p:animEffect transition="in" filter="fade">
                                      <p:cBhvr>
                                        <p:cTn id="10" dur="2000"/>
                                        <p:tgtEl>
                                          <p:spTgt spid="2877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7766"/>
                                        </p:tgtEl>
                                        <p:attrNameLst>
                                          <p:attrName>style.visibility</p:attrName>
                                        </p:attrNameLst>
                                      </p:cBhvr>
                                      <p:to>
                                        <p:strVal val="visible"/>
                                      </p:to>
                                    </p:set>
                                    <p:animEffect transition="in" filter="fade">
                                      <p:cBhvr>
                                        <p:cTn id="13" dur="2000"/>
                                        <p:tgtEl>
                                          <p:spTgt spid="28776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000" fill="hold">
                                          <p:stCondLst>
                                            <p:cond delay="0"/>
                                          </p:stCondLst>
                                        </p:cTn>
                                        <p:tgtEl>
                                          <p:spTgt spid="100"/>
                                        </p:tgtEl>
                                        <p:attrNameLst>
                                          <p:attrName>style.visibility</p:attrName>
                                        </p:attrNameLst>
                                      </p:cBhvr>
                                      <p:to>
                                        <p:strVal val="visible"/>
                                      </p:to>
                                    </p:set>
                                    <p:animEffect transition="in" filter="blinds(horizontal)">
                                      <p:cBhvr>
                                        <p:cTn id="18"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6" grpId="0"/>
      <p:bldP spid="10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0" contrast="-70001"/>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13315" name="组合 287753"/>
          <p:cNvGrpSpPr/>
          <p:nvPr/>
        </p:nvGrpSpPr>
        <p:grpSpPr>
          <a:xfrm>
            <a:off x="0" y="74613"/>
            <a:ext cx="9144000" cy="936625"/>
            <a:chOff x="0" y="73"/>
            <a:chExt cx="5760" cy="590"/>
          </a:xfrm>
        </p:grpSpPr>
        <p:sp>
          <p:nvSpPr>
            <p:cNvPr id="13316"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13317" name="组合 287755"/>
            <p:cNvGrpSpPr/>
            <p:nvPr/>
          </p:nvGrpSpPr>
          <p:grpSpPr>
            <a:xfrm>
              <a:off x="0" y="73"/>
              <a:ext cx="5760" cy="590"/>
              <a:chOff x="0" y="0"/>
              <a:chExt cx="5760" cy="646"/>
            </a:xfrm>
          </p:grpSpPr>
          <p:sp>
            <p:nvSpPr>
              <p:cNvPr id="13318"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13319"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pic>
            <p:nvPicPr>
              <p:cNvPr id="13320"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13321"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13322"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grpSp>
      </p:grpSp>
      <p:sp>
        <p:nvSpPr>
          <p:cNvPr id="287766" name="矩形 287765"/>
          <p:cNvSpPr/>
          <p:nvPr/>
        </p:nvSpPr>
        <p:spPr>
          <a:xfrm>
            <a:off x="1476375" y="6237288"/>
            <a:ext cx="6048375" cy="368300"/>
          </a:xfrm>
          <a:prstGeom prst="rect">
            <a:avLst/>
          </a:prstGeom>
          <a:noFill/>
          <a:ln w="9525">
            <a:noFill/>
          </a:ln>
        </p:spPr>
        <p:txBody>
          <a:bodyPr anchor="t" anchorCtr="0">
            <a:spAutoFit/>
          </a:bodyPr>
          <a:p>
            <a:pPr algn="ctr" fontAlgn="ctr"/>
            <a:r>
              <a:rPr lang="zh-CN" altLang="en-US" sz="1800" dirty="0">
                <a:latin typeface="楷体_GB2312" pitchFamily="49" charset="-122"/>
                <a:ea typeface="楷体_GB2312" pitchFamily="49" charset="-122"/>
              </a:rPr>
              <a:t>宣城市信息工程学校在线精品课程---《机械基础》</a:t>
            </a:r>
            <a:endParaRPr lang="en-US" altLang="zh-CN" sz="1800">
              <a:latin typeface="楷体_GB2312" pitchFamily="49" charset="-122"/>
              <a:ea typeface="楷体_GB2312" pitchFamily="49" charset="-122"/>
            </a:endParaRPr>
          </a:p>
        </p:txBody>
      </p:sp>
      <p:sp>
        <p:nvSpPr>
          <p:cNvPr id="3" name="文本框 2"/>
          <p:cNvSpPr txBox="1"/>
          <p:nvPr/>
        </p:nvSpPr>
        <p:spPr>
          <a:xfrm>
            <a:off x="622300" y="1011238"/>
            <a:ext cx="2017713" cy="460375"/>
          </a:xfrm>
          <a:prstGeom prst="rect">
            <a:avLst/>
          </a:prstGeom>
          <a:noFill/>
          <a:ln w="9525">
            <a:noFill/>
          </a:ln>
        </p:spPr>
        <p:txBody>
          <a:bodyPr wrap="square" anchor="t" anchorCtr="0">
            <a:spAutoFit/>
          </a:bodyPr>
          <a:p>
            <a:r>
              <a:rPr lang="zh-CN" altLang="zh-CN" sz="2400" b="0">
                <a:latin typeface="黑体" panose="02010609060101010101" pitchFamily="2" charset="-122"/>
                <a:ea typeface="黑体" panose="02010609060101010101" pitchFamily="2" charset="-122"/>
              </a:rPr>
              <a:t>一、联轴器</a:t>
            </a:r>
            <a:endParaRPr lang="zh-CN" altLang="zh-CN" sz="2400" b="0">
              <a:latin typeface="黑体" panose="02010609060101010101" pitchFamily="2" charset="-122"/>
              <a:ea typeface="黑体" panose="02010609060101010101" pitchFamily="2" charset="-122"/>
            </a:endParaRPr>
          </a:p>
        </p:txBody>
      </p:sp>
      <p:sp>
        <p:nvSpPr>
          <p:cNvPr id="183298" name="文本占位符 335874"/>
          <p:cNvSpPr>
            <a:spLocks noGrp="1"/>
          </p:cNvSpPr>
          <p:nvPr>
            <p:ph idx="1"/>
          </p:nvPr>
        </p:nvSpPr>
        <p:spPr>
          <a:xfrm>
            <a:off x="982663" y="2062163"/>
            <a:ext cx="6934200" cy="2470150"/>
          </a:xfrm>
        </p:spPr>
        <p:txBody>
          <a:bodyPr anchor="t"/>
          <a:p>
            <a:pPr marL="342900" marR="0" indent="-342900" algn="l" defTabSz="914400" rtl="0" eaLnBrk="1" fontAlgn="base" latinLnBrk="0" hangingPunct="1">
              <a:lnSpc>
                <a:spcPct val="100000"/>
              </a:lnSpc>
              <a:spcBef>
                <a:spcPct val="20000"/>
              </a:spcBef>
              <a:spcAft>
                <a:spcPct val="0"/>
              </a:spcAft>
              <a:buClrTx/>
              <a:buSzTx/>
              <a:buFontTx/>
              <a:buChar char="•"/>
            </a:pPr>
            <a:r>
              <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mn-cs"/>
              </a:rPr>
              <a:t>联轴器的功用</a:t>
            </a:r>
            <a:endPar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mn-cs"/>
            </a:endParaRPr>
          </a:p>
          <a:p>
            <a:pPr marL="0" marR="0" indent="0" algn="l" defTabSz="914400" rtl="0" eaLnBrk="1" fontAlgn="base" latinLnBrk="0" hangingPunct="1">
              <a:lnSpc>
                <a:spcPct val="100000"/>
              </a:lnSpc>
              <a:spcBef>
                <a:spcPct val="20000"/>
              </a:spcBef>
              <a:spcAft>
                <a:spcPct val="0"/>
              </a:spcAft>
              <a:buClrTx/>
              <a:buSzTx/>
              <a:buFontTx/>
              <a:buNone/>
            </a:pPr>
            <a:endPar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mn-cs"/>
            </a:endParaRPr>
          </a:p>
          <a:p>
            <a:pPr marL="342900" marR="0" indent="-342900" algn="l" defTabSz="914400" rtl="0" eaLnBrk="1" fontAlgn="base" latinLnBrk="0" hangingPunct="1">
              <a:lnSpc>
                <a:spcPct val="100000"/>
              </a:lnSpc>
              <a:spcBef>
                <a:spcPct val="20000"/>
              </a:spcBef>
              <a:spcAft>
                <a:spcPct val="0"/>
              </a:spcAft>
              <a:buClrTx/>
              <a:buSzTx/>
              <a:buFontTx/>
              <a:buChar char="•"/>
            </a:pPr>
            <a:r>
              <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mn-cs"/>
              </a:rPr>
              <a:t>    联轴器主要用于轴与轴之间的连接，使它们一起回转并传递转矩。在传动系统中联轴器还具备安全装置的功能。用联轴器连接的两轴，只有在转动停止之后用拆卸的方法才能将它们分离。</a:t>
            </a:r>
            <a:endPar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mn-cs"/>
            </a:endParaRPr>
          </a:p>
          <a:p>
            <a:pPr marL="0" marR="0" indent="0" algn="l" defTabSz="914400" rtl="0" eaLnBrk="1" fontAlgn="base" latinLnBrk="0" hangingPunct="1">
              <a:lnSpc>
                <a:spcPct val="100000"/>
              </a:lnSpc>
              <a:spcBef>
                <a:spcPct val="20000"/>
              </a:spcBef>
              <a:spcAft>
                <a:spcPct val="0"/>
              </a:spcAft>
              <a:buClrTx/>
              <a:buSzTx/>
              <a:buFontTx/>
              <a:buNone/>
            </a:pPr>
            <a:endPar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mn-cs"/>
            </a:endParaRPr>
          </a:p>
        </p:txBody>
      </p:sp>
      <p:sp>
        <p:nvSpPr>
          <p:cNvPr id="13326" name="矩形 1"/>
          <p:cNvSpPr/>
          <p:nvPr/>
        </p:nvSpPr>
        <p:spPr>
          <a:xfrm>
            <a:off x="622300" y="287338"/>
            <a:ext cx="6473825" cy="404812"/>
          </a:xfrm>
          <a:prstGeom prst="rect">
            <a:avLst/>
          </a:prstGeom>
          <a:noFill/>
          <a:ln w="9525">
            <a:noFill/>
          </a:ln>
        </p:spPr>
        <p:txBody>
          <a:bodyPr anchor="b" anchorCtr="0"/>
          <a:p>
            <a:pPr algn="ctr">
              <a:buSzTx/>
            </a:pPr>
            <a:r>
              <a:rPr lang="zh-CN" altLang="en-US" sz="2400">
                <a:solidFill>
                  <a:srgbClr val="FFFF00"/>
                </a:solidFill>
                <a:latin typeface="Arial" panose="020B0604020202020204" pitchFamily="34" charset="0"/>
                <a:ea typeface="黑体" panose="02010609060101010101" pitchFamily="2" charset="-122"/>
              </a:rPr>
              <a:t>模块</a:t>
            </a:r>
            <a:r>
              <a:rPr lang="en-US" altLang="zh-CN" sz="2400">
                <a:solidFill>
                  <a:srgbClr val="FFFF00"/>
                </a:solidFill>
                <a:latin typeface="Arial" panose="020B0604020202020204" pitchFamily="34" charset="0"/>
                <a:ea typeface="黑体" panose="02010609060101010101" pitchFamily="2" charset="-122"/>
              </a:rPr>
              <a:t>4 </a:t>
            </a:r>
            <a:r>
              <a:rPr lang="zh-CN" altLang="en-US" sz="2400">
                <a:solidFill>
                  <a:srgbClr val="FFFF00"/>
                </a:solidFill>
                <a:latin typeface="Arial" panose="020B0604020202020204" pitchFamily="34" charset="0"/>
                <a:ea typeface="黑体" panose="02010609060101010101" pitchFamily="2" charset="-122"/>
              </a:rPr>
              <a:t>  连接       </a:t>
            </a:r>
            <a:r>
              <a:rPr lang="en-US" altLang="zh-CN" sz="2400">
                <a:solidFill>
                  <a:srgbClr val="FFFF00"/>
                </a:solidFill>
                <a:latin typeface="Arial" panose="020B0604020202020204" pitchFamily="34" charset="0"/>
                <a:ea typeface="黑体" panose="02010609060101010101" pitchFamily="2" charset="-122"/>
              </a:rPr>
              <a:t>4-5   </a:t>
            </a:r>
            <a:r>
              <a:rPr lang="zh-CN" altLang="en-US" sz="2400">
                <a:solidFill>
                  <a:srgbClr val="FFFF00"/>
                </a:solidFill>
                <a:latin typeface="Arial" panose="020B0604020202020204" pitchFamily="34" charset="0"/>
                <a:ea typeface="黑体" panose="02010609060101010101" pitchFamily="2" charset="-122"/>
              </a:rPr>
              <a:t>联轴器和离合器</a:t>
            </a:r>
            <a:endParaRPr lang="zh-CN" altLang="en-US" sz="2400">
              <a:solidFill>
                <a:srgbClr val="FFFF00"/>
              </a:solidFill>
              <a:latin typeface="Arial" panose="020B0604020202020204" pitchFamily="34" charset="0"/>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747"/>
                                        </p:tgtEl>
                                        <p:attrNameLst>
                                          <p:attrName>style.visibility</p:attrName>
                                        </p:attrNameLst>
                                      </p:cBhvr>
                                      <p:to>
                                        <p:strVal val="visible"/>
                                      </p:to>
                                    </p:set>
                                    <p:animEffect transition="in" filter="fade">
                                      <p:cBhvr>
                                        <p:cTn id="7" dur="2000"/>
                                        <p:tgtEl>
                                          <p:spTgt spid="287747"/>
                                        </p:tgtEl>
                                      </p:cBhvr>
                                    </p:animEffect>
                                  </p:childTnLst>
                                </p:cTn>
                              </p:par>
                              <p:par>
                                <p:cTn id="8" presetID="10" presetClass="entr" presetSubtype="0" fill="hold" nodeType="withEffect">
                                  <p:stCondLst>
                                    <p:cond delay="0"/>
                                  </p:stCondLst>
                                  <p:childTnLst>
                                    <p:set>
                                      <p:cBhvr>
                                        <p:cTn id="9" dur="1" fill="hold">
                                          <p:stCondLst>
                                            <p:cond delay="0"/>
                                          </p:stCondLst>
                                        </p:cTn>
                                        <p:tgtEl>
                                          <p:spTgt spid="287753"/>
                                        </p:tgtEl>
                                        <p:attrNameLst>
                                          <p:attrName>style.visibility</p:attrName>
                                        </p:attrNameLst>
                                      </p:cBhvr>
                                      <p:to>
                                        <p:strVal val="visible"/>
                                      </p:to>
                                    </p:set>
                                    <p:animEffect transition="in" filter="fade">
                                      <p:cBhvr>
                                        <p:cTn id="10" dur="2000"/>
                                        <p:tgtEl>
                                          <p:spTgt spid="2877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7766"/>
                                        </p:tgtEl>
                                        <p:attrNameLst>
                                          <p:attrName>style.visibility</p:attrName>
                                        </p:attrNameLst>
                                      </p:cBhvr>
                                      <p:to>
                                        <p:strVal val="visible"/>
                                      </p:to>
                                    </p:set>
                                    <p:animEffect transition="in" filter="fade">
                                      <p:cBhvr>
                                        <p:cTn id="13" dur="2000"/>
                                        <p:tgtEl>
                                          <p:spTgt spid="287766"/>
                                        </p:tgtEl>
                                      </p:cBhvr>
                                    </p:animEffect>
                                  </p:childTnLst>
                                </p:cTn>
                              </p:par>
                              <p:par>
                                <p:cTn id="14" presetID="22" presetClass="entr" presetSubtype="8" fill="hold" grpId="0" nodeType="withEffect">
                                  <p:stCondLst>
                                    <p:cond delay="0"/>
                                  </p:stCondLst>
                                  <p:childTnLst>
                                    <p:set>
                                      <p:cBhvr>
                                        <p:cTn id="15" dur="1000" fill="hold">
                                          <p:stCondLst>
                                            <p:cond delay="0"/>
                                          </p:stCondLst>
                                        </p:cTn>
                                        <p:tgtEl>
                                          <p:spTgt spid="3"/>
                                        </p:tgtEl>
                                        <p:attrNameLst>
                                          <p:attrName>style.visibility</p:attrName>
                                        </p:attrNameLst>
                                      </p:cBhvr>
                                      <p:to>
                                        <p:strVal val="visible"/>
                                      </p:to>
                                    </p:set>
                                    <p:animEffect transition="in" filter="wipe(left)">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000" fill="hold">
                                          <p:stCondLst>
                                            <p:cond delay="0"/>
                                          </p:stCondLst>
                                        </p:cTn>
                                        <p:tgtEl>
                                          <p:spTgt spid="183298">
                                            <p:txEl>
                                              <p:charRg st="0" end="7"/>
                                            </p:txEl>
                                          </p:spTgt>
                                        </p:tgtEl>
                                        <p:attrNameLst>
                                          <p:attrName>style.visibility</p:attrName>
                                        </p:attrNameLst>
                                      </p:cBhvr>
                                      <p:to>
                                        <p:strVal val="visible"/>
                                      </p:to>
                                    </p:set>
                                    <p:animEffect transition="in" filter="wipe(left)">
                                      <p:cBhvr>
                                        <p:cTn id="21" dur="1000"/>
                                        <p:tgtEl>
                                          <p:spTgt spid="183298">
                                            <p:txEl>
                                              <p:charRg st="0"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83298">
                                            <p:txEl>
                                              <p:charRg st="8" end="95"/>
                                            </p:txEl>
                                          </p:spTgt>
                                        </p:tgtEl>
                                        <p:attrNameLst>
                                          <p:attrName>style.visibility</p:attrName>
                                        </p:attrNameLst>
                                      </p:cBhvr>
                                      <p:to>
                                        <p:strVal val="visible"/>
                                      </p:to>
                                    </p:set>
                                    <p:animEffect transition="in" filter="blinds(horizontal)">
                                      <p:cBhvr>
                                        <p:cTn id="26" dur="500"/>
                                        <p:tgtEl>
                                          <p:spTgt spid="183298">
                                            <p:txEl>
                                              <p:charRg st="8" end="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6"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3" contrast="-70001"/>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15363" name="组合 287753"/>
          <p:cNvGrpSpPr/>
          <p:nvPr/>
        </p:nvGrpSpPr>
        <p:grpSpPr>
          <a:xfrm>
            <a:off x="0" y="101600"/>
            <a:ext cx="9144000" cy="936625"/>
            <a:chOff x="0" y="73"/>
            <a:chExt cx="5760" cy="590"/>
          </a:xfrm>
        </p:grpSpPr>
        <p:sp>
          <p:nvSpPr>
            <p:cNvPr id="15364"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15365" name="组合 287755"/>
            <p:cNvGrpSpPr/>
            <p:nvPr/>
          </p:nvGrpSpPr>
          <p:grpSpPr>
            <a:xfrm>
              <a:off x="0" y="73"/>
              <a:ext cx="5760" cy="590"/>
              <a:chOff x="0" y="0"/>
              <a:chExt cx="5760" cy="646"/>
            </a:xfrm>
          </p:grpSpPr>
          <p:sp>
            <p:nvSpPr>
              <p:cNvPr id="15366"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15367"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pic>
            <p:nvPicPr>
              <p:cNvPr id="15368"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15369"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15370"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grpSp>
      </p:grpSp>
      <p:sp>
        <p:nvSpPr>
          <p:cNvPr id="287766" name="矩形 287765"/>
          <p:cNvSpPr/>
          <p:nvPr/>
        </p:nvSpPr>
        <p:spPr>
          <a:xfrm>
            <a:off x="1476375" y="6237288"/>
            <a:ext cx="6048375" cy="368300"/>
          </a:xfrm>
          <a:prstGeom prst="rect">
            <a:avLst/>
          </a:prstGeom>
          <a:noFill/>
          <a:ln w="9525">
            <a:noFill/>
          </a:ln>
        </p:spPr>
        <p:txBody>
          <a:bodyPr anchor="t" anchorCtr="0">
            <a:spAutoFit/>
          </a:bodyPr>
          <a:p>
            <a:pPr algn="ctr" fontAlgn="ctr"/>
            <a:r>
              <a:rPr lang="zh-CN" altLang="en-US" sz="1800" dirty="0">
                <a:latin typeface="楷体_GB2312" pitchFamily="49" charset="-122"/>
                <a:ea typeface="楷体_GB2312" pitchFamily="49" charset="-122"/>
              </a:rPr>
              <a:t>宣城市信息工程学校在线精品课程---《机械基础》</a:t>
            </a:r>
            <a:endParaRPr lang="en-US" altLang="zh-CN" sz="1800">
              <a:latin typeface="楷体_GB2312" pitchFamily="49" charset="-122"/>
              <a:ea typeface="楷体_GB2312" pitchFamily="49" charset="-122"/>
            </a:endParaRPr>
          </a:p>
        </p:txBody>
      </p:sp>
      <p:sp>
        <p:nvSpPr>
          <p:cNvPr id="9234" name="文本框 99"/>
          <p:cNvSpPr txBox="1"/>
          <p:nvPr/>
        </p:nvSpPr>
        <p:spPr>
          <a:xfrm>
            <a:off x="968375" y="1514475"/>
            <a:ext cx="6308725" cy="398463"/>
          </a:xfrm>
          <a:prstGeom prst="rect">
            <a:avLst/>
          </a:prstGeom>
          <a:noFill/>
          <a:ln w="9525">
            <a:noFill/>
          </a:ln>
        </p:spPr>
        <p:txBody>
          <a:bodyPr wrap="square" anchor="t" anchorCtr="0">
            <a:spAutoFit/>
          </a:bodyPr>
          <a:p>
            <a:r>
              <a:rPr lang="zh-CN" altLang="zh-CN" b="0">
                <a:latin typeface="宋体" panose="02010600030101010101" pitchFamily="2" charset="-122"/>
                <a:ea typeface="宋体" panose="02010600030101010101" pitchFamily="2" charset="-122"/>
              </a:rPr>
              <a:t>根据构造分：刚性联轴器、挠性联轴器和安全联轴器。</a:t>
            </a:r>
            <a:endParaRPr lang="zh-CN" altLang="zh-CN" b="0">
              <a:latin typeface="宋体" panose="02010600030101010101" pitchFamily="2" charset="-122"/>
              <a:ea typeface="宋体" panose="02010600030101010101" pitchFamily="2" charset="-122"/>
            </a:endParaRPr>
          </a:p>
        </p:txBody>
      </p:sp>
      <p:sp>
        <p:nvSpPr>
          <p:cNvPr id="3" name="文本框 2"/>
          <p:cNvSpPr txBox="1"/>
          <p:nvPr/>
        </p:nvSpPr>
        <p:spPr>
          <a:xfrm>
            <a:off x="1016000" y="992188"/>
            <a:ext cx="2257425" cy="460375"/>
          </a:xfrm>
          <a:prstGeom prst="rect">
            <a:avLst/>
          </a:prstGeom>
          <a:noFill/>
          <a:ln w="9525">
            <a:noFill/>
          </a:ln>
        </p:spPr>
        <p:txBody>
          <a:bodyPr wrap="square" anchor="t" anchorCtr="0">
            <a:spAutoFit/>
          </a:bodyPr>
          <a:p>
            <a:r>
              <a:rPr lang="zh-CN" altLang="zh-CN" sz="2400" b="0">
                <a:latin typeface="黑体" panose="02010609060101010101" pitchFamily="2" charset="-122"/>
                <a:ea typeface="黑体" panose="02010609060101010101" pitchFamily="2" charset="-122"/>
              </a:rPr>
              <a:t>一、联轴器</a:t>
            </a:r>
            <a:endParaRPr lang="zh-CN" altLang="zh-CN" sz="2400" b="0">
              <a:latin typeface="黑体" panose="02010609060101010101" pitchFamily="2" charset="-122"/>
              <a:ea typeface="黑体" panose="02010609060101010101" pitchFamily="2" charset="-122"/>
            </a:endParaRPr>
          </a:p>
        </p:txBody>
      </p:sp>
      <p:sp>
        <p:nvSpPr>
          <p:cNvPr id="9236" name="文本框 533536"/>
          <p:cNvSpPr txBox="1"/>
          <p:nvPr/>
        </p:nvSpPr>
        <p:spPr>
          <a:xfrm>
            <a:off x="1014413" y="1958975"/>
            <a:ext cx="2401887" cy="398463"/>
          </a:xfrm>
          <a:prstGeom prst="rect">
            <a:avLst/>
          </a:prstGeom>
          <a:noFill/>
          <a:ln w="9525">
            <a:noFill/>
          </a:ln>
        </p:spPr>
        <p:txBody>
          <a:bodyPr wrap="square" anchor="t" anchorCtr="0">
            <a:spAutoFit/>
          </a:bodyPr>
          <a:p>
            <a:pPr algn="just"/>
            <a:r>
              <a:rPr lang="zh-CN" altLang="zh-CN" b="0">
                <a:latin typeface="宋体" panose="02010600030101010101" pitchFamily="2" charset="-122"/>
                <a:ea typeface="宋体" panose="02010600030101010101" pitchFamily="2" charset="-122"/>
              </a:rPr>
              <a:t>1、刚性联轴器</a:t>
            </a:r>
            <a:endParaRPr lang="zh-CN" altLang="zh-CN" b="0">
              <a:latin typeface="宋体" panose="02010600030101010101" pitchFamily="2" charset="-122"/>
              <a:ea typeface="宋体" panose="02010600030101010101" pitchFamily="2" charset="-122"/>
            </a:endParaRPr>
          </a:p>
        </p:txBody>
      </p:sp>
      <p:sp>
        <p:nvSpPr>
          <p:cNvPr id="533538" name="文本框 533537"/>
          <p:cNvSpPr txBox="1"/>
          <p:nvPr/>
        </p:nvSpPr>
        <p:spPr>
          <a:xfrm>
            <a:off x="1355725" y="2347913"/>
            <a:ext cx="2846388" cy="398462"/>
          </a:xfrm>
          <a:prstGeom prst="rect">
            <a:avLst/>
          </a:prstGeom>
          <a:noFill/>
          <a:ln w="9525">
            <a:noFill/>
          </a:ln>
        </p:spPr>
        <p:txBody>
          <a:bodyPr wrap="square" anchor="t" anchorCtr="0">
            <a:spAutoFit/>
          </a:bodyPr>
          <a:p>
            <a:pPr algn="just"/>
            <a:r>
              <a:rPr lang="zh-CN" altLang="zh-CN" b="0">
                <a:latin typeface="宋体" panose="02010600030101010101" pitchFamily="2" charset="-122"/>
                <a:ea typeface="宋体" panose="02010600030101010101" pitchFamily="2" charset="-122"/>
              </a:rPr>
              <a:t>分凸缘式和套筒式两种。</a:t>
            </a:r>
            <a:endParaRPr lang="zh-CN" altLang="zh-CN" b="0">
              <a:latin typeface="宋体" panose="02010600030101010101" pitchFamily="2" charset="-122"/>
              <a:ea typeface="宋体" panose="02010600030101010101" pitchFamily="2" charset="-122"/>
            </a:endParaRPr>
          </a:p>
        </p:txBody>
      </p:sp>
      <p:pic>
        <p:nvPicPr>
          <p:cNvPr id="186371" name="图片 338947"/>
          <p:cNvPicPr>
            <a:picLocks noChangeAspect="1"/>
          </p:cNvPicPr>
          <p:nvPr/>
        </p:nvPicPr>
        <p:blipFill>
          <a:blip r:embed="rId3"/>
          <a:stretch>
            <a:fillRect/>
          </a:stretch>
        </p:blipFill>
        <p:spPr>
          <a:xfrm>
            <a:off x="5759450" y="2736850"/>
            <a:ext cx="1871663" cy="2533650"/>
          </a:xfrm>
          <a:prstGeom prst="rect">
            <a:avLst/>
          </a:prstGeom>
          <a:noFill/>
          <a:ln w="9525">
            <a:noFill/>
          </a:ln>
        </p:spPr>
      </p:pic>
      <p:sp>
        <p:nvSpPr>
          <p:cNvPr id="186370" name="文本占位符 338946"/>
          <p:cNvSpPr>
            <a:spLocks noGrp="1"/>
          </p:cNvSpPr>
          <p:nvPr>
            <p:ph idx="1"/>
          </p:nvPr>
        </p:nvSpPr>
        <p:spPr>
          <a:xfrm>
            <a:off x="1039813" y="2736850"/>
            <a:ext cx="4500563" cy="3429000"/>
          </a:xfrm>
        </p:spPr>
        <p:txBody>
          <a:bodyPr anchor="t"/>
          <a:p>
            <a:pPr marL="0" marR="0" indent="0" algn="l" defTabSz="914400" rtl="0" eaLnBrk="1" fontAlgn="base" latinLnBrk="0" hangingPunct="1">
              <a:lnSpc>
                <a:spcPct val="100000"/>
              </a:lnSpc>
              <a:spcBef>
                <a:spcPct val="20000"/>
              </a:spcBef>
              <a:spcAft>
                <a:spcPct val="0"/>
              </a:spcAft>
              <a:buClrTx/>
              <a:buSzTx/>
              <a:buFontTx/>
              <a:buNone/>
            </a:pPr>
            <a:r>
              <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kumimoji="0" lang="en-US" altLang="zh-CN"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rPr>
              <a:t>1</a:t>
            </a:r>
            <a:r>
              <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rPr>
              <a:t>）凸缘联轴器</a:t>
            </a:r>
            <a:endPar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342900" marR="0" indent="-342900" algn="l" defTabSz="914400" rtl="0" eaLnBrk="1" fontAlgn="base" latinLnBrk="0" hangingPunct="1">
              <a:lnSpc>
                <a:spcPct val="100000"/>
              </a:lnSpc>
              <a:spcBef>
                <a:spcPct val="20000"/>
              </a:spcBef>
              <a:spcAft>
                <a:spcPct val="0"/>
              </a:spcAft>
              <a:buClrTx/>
              <a:buSzTx/>
              <a:buFontTx/>
              <a:buChar char="•"/>
            </a:pPr>
            <a:r>
              <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rPr>
              <a:t>    利用两个半联轴器上的凸肩与凹槽相嵌合而对中。</a:t>
            </a:r>
            <a:endPar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342900" marR="0" indent="-342900" algn="l" defTabSz="914400" rtl="0" eaLnBrk="1" fontAlgn="base" latinLnBrk="0" hangingPunct="1">
              <a:lnSpc>
                <a:spcPct val="100000"/>
              </a:lnSpc>
              <a:spcBef>
                <a:spcPct val="20000"/>
              </a:spcBef>
              <a:spcAft>
                <a:spcPct val="0"/>
              </a:spcAft>
              <a:buClrTx/>
              <a:buSzTx/>
              <a:buFontTx/>
              <a:buChar char="•"/>
            </a:pPr>
            <a:r>
              <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rPr>
              <a:t>    结构简单、维护方便，能传递较大的转矩，但两轴的对中性要求很高，全部零件都是刚性的，不能缓冲和减振。</a:t>
            </a:r>
            <a:endPar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342900" marR="0" indent="-342900" algn="l" defTabSz="914400" rtl="0" eaLnBrk="1" fontAlgn="base" latinLnBrk="0" hangingPunct="1">
              <a:lnSpc>
                <a:spcPct val="100000"/>
              </a:lnSpc>
              <a:spcBef>
                <a:spcPct val="20000"/>
              </a:spcBef>
              <a:spcAft>
                <a:spcPct val="0"/>
              </a:spcAft>
              <a:buClrTx/>
              <a:buSzTx/>
              <a:buFontTx/>
              <a:buChar char="•"/>
            </a:pPr>
            <a:r>
              <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rPr>
              <a:t>    广泛用于低速、大转矩、载荷平稳、短而刚性好的两轴连接。 </a:t>
            </a:r>
            <a:endPar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15378" name="矩形 1"/>
          <p:cNvSpPr/>
          <p:nvPr/>
        </p:nvSpPr>
        <p:spPr>
          <a:xfrm>
            <a:off x="622300" y="287338"/>
            <a:ext cx="6473825" cy="404812"/>
          </a:xfrm>
          <a:prstGeom prst="rect">
            <a:avLst/>
          </a:prstGeom>
          <a:noFill/>
          <a:ln w="9525">
            <a:noFill/>
          </a:ln>
        </p:spPr>
        <p:txBody>
          <a:bodyPr anchor="b" anchorCtr="0"/>
          <a:p>
            <a:pPr algn="ctr">
              <a:buSzTx/>
            </a:pPr>
            <a:r>
              <a:rPr lang="zh-CN" altLang="en-US" sz="2400">
                <a:solidFill>
                  <a:srgbClr val="FFFF00"/>
                </a:solidFill>
                <a:latin typeface="Arial" panose="020B0604020202020204" pitchFamily="34" charset="0"/>
                <a:ea typeface="黑体" panose="02010609060101010101" pitchFamily="2" charset="-122"/>
              </a:rPr>
              <a:t>模块</a:t>
            </a:r>
            <a:r>
              <a:rPr lang="en-US" altLang="zh-CN" sz="2400">
                <a:solidFill>
                  <a:srgbClr val="FFFF00"/>
                </a:solidFill>
                <a:latin typeface="Arial" panose="020B0604020202020204" pitchFamily="34" charset="0"/>
                <a:ea typeface="黑体" panose="02010609060101010101" pitchFamily="2" charset="-122"/>
              </a:rPr>
              <a:t>4 </a:t>
            </a:r>
            <a:r>
              <a:rPr lang="zh-CN" altLang="en-US" sz="2400">
                <a:solidFill>
                  <a:srgbClr val="FFFF00"/>
                </a:solidFill>
                <a:latin typeface="Arial" panose="020B0604020202020204" pitchFamily="34" charset="0"/>
                <a:ea typeface="黑体" panose="02010609060101010101" pitchFamily="2" charset="-122"/>
              </a:rPr>
              <a:t>  连接       </a:t>
            </a:r>
            <a:r>
              <a:rPr lang="en-US" altLang="zh-CN" sz="2400">
                <a:solidFill>
                  <a:srgbClr val="FFFF00"/>
                </a:solidFill>
                <a:latin typeface="Arial" panose="020B0604020202020204" pitchFamily="34" charset="0"/>
                <a:ea typeface="黑体" panose="02010609060101010101" pitchFamily="2" charset="-122"/>
              </a:rPr>
              <a:t>4-5   </a:t>
            </a:r>
            <a:r>
              <a:rPr lang="zh-CN" altLang="en-US" sz="2400">
                <a:solidFill>
                  <a:srgbClr val="FFFF00"/>
                </a:solidFill>
                <a:latin typeface="Arial" panose="020B0604020202020204" pitchFamily="34" charset="0"/>
                <a:ea typeface="黑体" panose="02010609060101010101" pitchFamily="2" charset="-122"/>
              </a:rPr>
              <a:t>联轴器和离合器</a:t>
            </a:r>
            <a:endParaRPr lang="zh-CN" altLang="en-US" sz="2400">
              <a:solidFill>
                <a:srgbClr val="FFFF00"/>
              </a:solidFill>
              <a:latin typeface="Arial" panose="020B0604020202020204" pitchFamily="34" charset="0"/>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747"/>
                                        </p:tgtEl>
                                        <p:attrNameLst>
                                          <p:attrName>style.visibility</p:attrName>
                                        </p:attrNameLst>
                                      </p:cBhvr>
                                      <p:to>
                                        <p:strVal val="visible"/>
                                      </p:to>
                                    </p:set>
                                    <p:animEffect transition="in" filter="fade">
                                      <p:cBhvr>
                                        <p:cTn id="7" dur="2000"/>
                                        <p:tgtEl>
                                          <p:spTgt spid="287747"/>
                                        </p:tgtEl>
                                      </p:cBhvr>
                                    </p:animEffect>
                                  </p:childTnLst>
                                </p:cTn>
                              </p:par>
                              <p:par>
                                <p:cTn id="8" presetID="10" presetClass="entr" presetSubtype="0" fill="hold" nodeType="withEffect">
                                  <p:stCondLst>
                                    <p:cond delay="0"/>
                                  </p:stCondLst>
                                  <p:childTnLst>
                                    <p:set>
                                      <p:cBhvr>
                                        <p:cTn id="9" dur="1" fill="hold">
                                          <p:stCondLst>
                                            <p:cond delay="0"/>
                                          </p:stCondLst>
                                        </p:cTn>
                                        <p:tgtEl>
                                          <p:spTgt spid="287753"/>
                                        </p:tgtEl>
                                        <p:attrNameLst>
                                          <p:attrName>style.visibility</p:attrName>
                                        </p:attrNameLst>
                                      </p:cBhvr>
                                      <p:to>
                                        <p:strVal val="visible"/>
                                      </p:to>
                                    </p:set>
                                    <p:animEffect transition="in" filter="fade">
                                      <p:cBhvr>
                                        <p:cTn id="10" dur="2000"/>
                                        <p:tgtEl>
                                          <p:spTgt spid="2877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7766"/>
                                        </p:tgtEl>
                                        <p:attrNameLst>
                                          <p:attrName>style.visibility</p:attrName>
                                        </p:attrNameLst>
                                      </p:cBhvr>
                                      <p:to>
                                        <p:strVal val="visible"/>
                                      </p:to>
                                    </p:set>
                                    <p:animEffect transition="in" filter="fade">
                                      <p:cBhvr>
                                        <p:cTn id="13" dur="2000"/>
                                        <p:tgtEl>
                                          <p:spTgt spid="287766"/>
                                        </p:tgtEl>
                                      </p:cBhvr>
                                    </p:animEffect>
                                  </p:childTnLst>
                                </p:cTn>
                              </p:par>
                              <p:par>
                                <p:cTn id="14" presetID="22" presetClass="entr" presetSubtype="8" fill="hold" grpId="0" nodeType="withEffect">
                                  <p:stCondLst>
                                    <p:cond delay="0"/>
                                  </p:stCondLst>
                                  <p:childTnLst>
                                    <p:set>
                                      <p:cBhvr>
                                        <p:cTn id="15" dur="1000" fill="hold">
                                          <p:stCondLst>
                                            <p:cond delay="0"/>
                                          </p:stCondLst>
                                        </p:cTn>
                                        <p:tgtEl>
                                          <p:spTgt spid="3"/>
                                        </p:tgtEl>
                                        <p:attrNameLst>
                                          <p:attrName>style.visibility</p:attrName>
                                        </p:attrNameLst>
                                      </p:cBhvr>
                                      <p:to>
                                        <p:strVal val="visible"/>
                                      </p:to>
                                    </p:set>
                                    <p:animEffect transition="in" filter="wipe(left)">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9234"/>
                                        </p:tgtEl>
                                        <p:attrNameLst>
                                          <p:attrName>style.visibility</p:attrName>
                                        </p:attrNameLst>
                                      </p:cBhvr>
                                      <p:to>
                                        <p:strVal val="visible"/>
                                      </p:to>
                                    </p:set>
                                    <p:animEffect transition="in" filter="blinds(horizontal)">
                                      <p:cBhvr>
                                        <p:cTn id="21" dur="500"/>
                                        <p:tgtEl>
                                          <p:spTgt spid="923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9236"/>
                                        </p:tgtEl>
                                        <p:attrNameLst>
                                          <p:attrName>style.visibility</p:attrName>
                                        </p:attrNameLst>
                                      </p:cBhvr>
                                      <p:to>
                                        <p:strVal val="visible"/>
                                      </p:to>
                                    </p:set>
                                    <p:animEffect transition="in" filter="wipe(left)">
                                      <p:cBhvr>
                                        <p:cTn id="25" dur="500"/>
                                        <p:tgtEl>
                                          <p:spTgt spid="9236"/>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grpId="0" nodeType="clickEffect">
                                  <p:stCondLst>
                                    <p:cond delay="0"/>
                                  </p:stCondLst>
                                  <p:childTnLst>
                                    <p:set>
                                      <p:cBhvr>
                                        <p:cTn id="29" dur="1" fill="hold">
                                          <p:stCondLst>
                                            <p:cond delay="0"/>
                                          </p:stCondLst>
                                        </p:cTn>
                                        <p:tgtEl>
                                          <p:spTgt spid="533538"/>
                                        </p:tgtEl>
                                        <p:attrNameLst>
                                          <p:attrName>style.visibility</p:attrName>
                                        </p:attrNameLst>
                                      </p:cBhvr>
                                      <p:to>
                                        <p:strVal val="visible"/>
                                      </p:to>
                                    </p:set>
                                    <p:animEffect transition="in" filter="slide(fromTop)">
                                      <p:cBhvr>
                                        <p:cTn id="30" dur="500"/>
                                        <p:tgtEl>
                                          <p:spTgt spid="533538"/>
                                        </p:tgtEl>
                                      </p:cBhvr>
                                    </p:animEffect>
                                  </p:childTnLst>
                                </p:cTn>
                              </p:par>
                            </p:childTnLst>
                          </p:cTn>
                        </p:par>
                        <p:par>
                          <p:cTn id="31" fill="hold">
                            <p:stCondLst>
                              <p:cond delay="500"/>
                            </p:stCondLst>
                            <p:childTnLst>
                              <p:par>
                                <p:cTn id="32" presetID="3" presetClass="entr" presetSubtype="10" fill="hold" grpId="0" nodeType="afterEffect">
                                  <p:stCondLst>
                                    <p:cond delay="0"/>
                                  </p:stCondLst>
                                  <p:childTnLst>
                                    <p:set>
                                      <p:cBhvr>
                                        <p:cTn id="33" dur="1" fill="hold">
                                          <p:stCondLst>
                                            <p:cond delay="0"/>
                                          </p:stCondLst>
                                        </p:cTn>
                                        <p:tgtEl>
                                          <p:spTgt spid="186370">
                                            <p:txEl>
                                              <p:charRg st="0" end="9"/>
                                            </p:txEl>
                                          </p:spTgt>
                                        </p:tgtEl>
                                        <p:attrNameLst>
                                          <p:attrName>style.visibility</p:attrName>
                                        </p:attrNameLst>
                                      </p:cBhvr>
                                      <p:to>
                                        <p:strVal val="visible"/>
                                      </p:to>
                                    </p:set>
                                    <p:animEffect transition="in" filter="blinds(horizontal)">
                                      <p:cBhvr>
                                        <p:cTn id="34" dur="500"/>
                                        <p:tgtEl>
                                          <p:spTgt spid="186370">
                                            <p:txEl>
                                              <p:charRg st="0" end="9"/>
                                            </p:txEl>
                                          </p:spTgt>
                                        </p:tgtEl>
                                      </p:cBhvr>
                                    </p:animEffect>
                                  </p:childTnLst>
                                </p:cTn>
                              </p:par>
                            </p:childTnLst>
                          </p:cTn>
                        </p:par>
                        <p:par>
                          <p:cTn id="35" fill="hold">
                            <p:stCondLst>
                              <p:cond delay="1000"/>
                            </p:stCondLst>
                            <p:childTnLst>
                              <p:par>
                                <p:cTn id="36" presetID="18" presetClass="entr" presetSubtype="6" fill="hold" nodeType="afterEffect">
                                  <p:stCondLst>
                                    <p:cond delay="0"/>
                                  </p:stCondLst>
                                  <p:childTnLst>
                                    <p:set>
                                      <p:cBhvr>
                                        <p:cTn id="37" dur="1000" fill="hold">
                                          <p:stCondLst>
                                            <p:cond delay="0"/>
                                          </p:stCondLst>
                                        </p:cTn>
                                        <p:tgtEl>
                                          <p:spTgt spid="186371"/>
                                        </p:tgtEl>
                                        <p:attrNameLst>
                                          <p:attrName>style.visibility</p:attrName>
                                        </p:attrNameLst>
                                      </p:cBhvr>
                                      <p:to>
                                        <p:strVal val="visible"/>
                                      </p:to>
                                    </p:set>
                                    <p:animEffect transition="in" filter="strips(downRight)">
                                      <p:cBhvr>
                                        <p:cTn id="38" dur="1000"/>
                                        <p:tgtEl>
                                          <p:spTgt spid="186371"/>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86370">
                                            <p:txEl>
                                              <p:charRg st="9" end="32"/>
                                            </p:txEl>
                                          </p:spTgt>
                                        </p:tgtEl>
                                        <p:attrNameLst>
                                          <p:attrName>style.visibility</p:attrName>
                                        </p:attrNameLst>
                                      </p:cBhvr>
                                      <p:to>
                                        <p:strVal val="visible"/>
                                      </p:to>
                                    </p:set>
                                    <p:animEffect transition="in" filter="blinds(horizontal)">
                                      <p:cBhvr>
                                        <p:cTn id="43" dur="500"/>
                                        <p:tgtEl>
                                          <p:spTgt spid="186370">
                                            <p:txEl>
                                              <p:charRg st="9" end="3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86370">
                                            <p:txEl>
                                              <p:charRg st="32" end="82"/>
                                            </p:txEl>
                                          </p:spTgt>
                                        </p:tgtEl>
                                        <p:attrNameLst>
                                          <p:attrName>style.visibility</p:attrName>
                                        </p:attrNameLst>
                                      </p:cBhvr>
                                      <p:to>
                                        <p:strVal val="visible"/>
                                      </p:to>
                                    </p:set>
                                    <p:animEffect transition="in" filter="blinds(horizontal)">
                                      <p:cBhvr>
                                        <p:cTn id="48" dur="500"/>
                                        <p:tgtEl>
                                          <p:spTgt spid="186370">
                                            <p:txEl>
                                              <p:charRg st="32" end="8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86370">
                                            <p:txEl>
                                              <p:charRg st="82" end="111"/>
                                            </p:txEl>
                                          </p:spTgt>
                                        </p:tgtEl>
                                        <p:attrNameLst>
                                          <p:attrName>style.visibility</p:attrName>
                                        </p:attrNameLst>
                                      </p:cBhvr>
                                      <p:to>
                                        <p:strVal val="visible"/>
                                      </p:to>
                                    </p:set>
                                    <p:animEffect transition="in" filter="blinds(horizontal)">
                                      <p:cBhvr>
                                        <p:cTn id="53" dur="500"/>
                                        <p:tgtEl>
                                          <p:spTgt spid="186370">
                                            <p:txEl>
                                              <p:charRg st="82" end="1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6" grpId="0"/>
      <p:bldP spid="3" grpId="0"/>
      <p:bldP spid="533538" grpId="0"/>
      <p:bldP spid="9236" grpId="0"/>
      <p:bldP spid="9234" grpId="0"/>
      <p:bldP spid="186370"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84" contrast="-70001"/>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17411" name="组合 287753"/>
          <p:cNvGrpSpPr/>
          <p:nvPr/>
        </p:nvGrpSpPr>
        <p:grpSpPr>
          <a:xfrm>
            <a:off x="0" y="115888"/>
            <a:ext cx="9144000" cy="936625"/>
            <a:chOff x="0" y="73"/>
            <a:chExt cx="5760" cy="590"/>
          </a:xfrm>
        </p:grpSpPr>
        <p:sp>
          <p:nvSpPr>
            <p:cNvPr id="17412"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17413" name="组合 287755"/>
            <p:cNvGrpSpPr/>
            <p:nvPr/>
          </p:nvGrpSpPr>
          <p:grpSpPr>
            <a:xfrm>
              <a:off x="0" y="73"/>
              <a:ext cx="5760" cy="590"/>
              <a:chOff x="0" y="0"/>
              <a:chExt cx="5760" cy="646"/>
            </a:xfrm>
          </p:grpSpPr>
          <p:sp>
            <p:nvSpPr>
              <p:cNvPr id="17414"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17415"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pic>
            <p:nvPicPr>
              <p:cNvPr id="17416"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17417"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17418"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grpSp>
      </p:grpSp>
      <p:sp>
        <p:nvSpPr>
          <p:cNvPr id="287766" name="矩形 287765"/>
          <p:cNvSpPr/>
          <p:nvPr/>
        </p:nvSpPr>
        <p:spPr>
          <a:xfrm>
            <a:off x="1476375" y="6237288"/>
            <a:ext cx="6048375" cy="368300"/>
          </a:xfrm>
          <a:prstGeom prst="rect">
            <a:avLst/>
          </a:prstGeom>
          <a:noFill/>
          <a:ln w="9525">
            <a:noFill/>
          </a:ln>
        </p:spPr>
        <p:txBody>
          <a:bodyPr anchor="t" anchorCtr="0">
            <a:spAutoFit/>
          </a:bodyPr>
          <a:p>
            <a:pPr algn="ctr" fontAlgn="ctr"/>
            <a:r>
              <a:rPr lang="zh-CN" altLang="en-US" sz="1800" dirty="0">
                <a:latin typeface="楷体_GB2312" pitchFamily="49" charset="-122"/>
                <a:ea typeface="楷体_GB2312" pitchFamily="49" charset="-122"/>
              </a:rPr>
              <a:t>宣城市信息工程学校在线精品课程---《机械基础》</a:t>
            </a:r>
            <a:endParaRPr lang="en-US" altLang="zh-CN" sz="1800">
              <a:latin typeface="楷体_GB2312" pitchFamily="49" charset="-122"/>
              <a:ea typeface="楷体_GB2312" pitchFamily="49" charset="-122"/>
            </a:endParaRPr>
          </a:p>
        </p:txBody>
      </p:sp>
      <p:graphicFrame>
        <p:nvGraphicFramePr>
          <p:cNvPr id="17420" name="对象 4">
            <a:hlinkClick r:id="" action="ppaction://ole?verb="/>
          </p:cNvPr>
          <p:cNvGraphicFramePr>
            <a:graphicFrameLocks noChangeAspect="1"/>
          </p:cNvGraphicFramePr>
          <p:nvPr/>
        </p:nvGraphicFramePr>
        <p:xfrm>
          <a:off x="4114800" y="3321050"/>
          <a:ext cx="914400" cy="215900"/>
        </p:xfrm>
        <a:graphic>
          <a:graphicData uri="http://schemas.openxmlformats.org/presentationml/2006/ole">
            <mc:AlternateContent xmlns:mc="http://schemas.openxmlformats.org/markup-compatibility/2006">
              <mc:Choice xmlns:v="urn:schemas-microsoft-com:vml" Requires="v">
                <p:oleObj spid="_x0000_s3076" name="" r:id="rId3" imgW="914400" imgH="215900" progId="Equation.KSEE3">
                  <p:embed/>
                </p:oleObj>
              </mc:Choice>
              <mc:Fallback>
                <p:oleObj name="" r:id="rId3" imgW="914400" imgH="215900" progId="Equation.KSEE3">
                  <p:embed/>
                  <p:pic>
                    <p:nvPicPr>
                      <p:cNvPr id="0" name="图片 3075"/>
                      <p:cNvPicPr/>
                      <p:nvPr/>
                    </p:nvPicPr>
                    <p:blipFill>
                      <a:blip r:embed="rId4"/>
                      <a:stretch>
                        <a:fillRect/>
                      </a:stretch>
                    </p:blipFill>
                    <p:spPr>
                      <a:xfrm>
                        <a:off x="4114800" y="3321050"/>
                        <a:ext cx="914400" cy="215900"/>
                      </a:xfrm>
                      <a:prstGeom prst="rect">
                        <a:avLst/>
                      </a:prstGeom>
                      <a:noFill/>
                      <a:ln w="38100">
                        <a:noFill/>
                        <a:miter/>
                      </a:ln>
                    </p:spPr>
                  </p:pic>
                </p:oleObj>
              </mc:Fallback>
            </mc:AlternateContent>
          </a:graphicData>
        </a:graphic>
      </p:graphicFrame>
      <p:sp>
        <p:nvSpPr>
          <p:cNvPr id="3" name="文本框 533536"/>
          <p:cNvSpPr txBox="1"/>
          <p:nvPr/>
        </p:nvSpPr>
        <p:spPr>
          <a:xfrm>
            <a:off x="1358900" y="1052513"/>
            <a:ext cx="2684463" cy="460375"/>
          </a:xfrm>
          <a:prstGeom prst="rect">
            <a:avLst/>
          </a:prstGeom>
          <a:noFill/>
          <a:ln w="9525">
            <a:noFill/>
          </a:ln>
        </p:spPr>
        <p:txBody>
          <a:bodyPr wrap="square" anchor="t" anchorCtr="0">
            <a:spAutoFit/>
          </a:bodyPr>
          <a:p>
            <a:pPr algn="just"/>
            <a:r>
              <a:rPr lang="zh-CN" altLang="zh-CN" sz="2400" b="0">
                <a:latin typeface="黑体" panose="02010609060101010101" pitchFamily="2" charset="-122"/>
                <a:ea typeface="黑体" panose="02010609060101010101" pitchFamily="2" charset="-122"/>
              </a:rPr>
              <a:t>1、刚性联轴器</a:t>
            </a:r>
            <a:endParaRPr lang="zh-CN" altLang="zh-CN" sz="2400" b="0">
              <a:latin typeface="黑体" panose="02010609060101010101" pitchFamily="2" charset="-122"/>
              <a:ea typeface="黑体" panose="02010609060101010101" pitchFamily="2" charset="-122"/>
            </a:endParaRPr>
          </a:p>
        </p:txBody>
      </p:sp>
      <p:sp>
        <p:nvSpPr>
          <p:cNvPr id="187394" name="文本占位符 339970"/>
          <p:cNvSpPr>
            <a:spLocks noGrp="1"/>
          </p:cNvSpPr>
          <p:nvPr>
            <p:ph idx="4294967295"/>
          </p:nvPr>
        </p:nvSpPr>
        <p:spPr>
          <a:xfrm>
            <a:off x="896938" y="1649413"/>
            <a:ext cx="7021513" cy="2520950"/>
          </a:xfrm>
        </p:spPr>
        <p:txBody>
          <a:bodyPr anchor="t"/>
          <a:p>
            <a:pPr marL="342900" marR="0" indent="-342900" algn="l" defTabSz="914400" rtl="0" eaLnBrk="1" fontAlgn="base" latinLnBrk="0" hangingPunct="1">
              <a:lnSpc>
                <a:spcPct val="100000"/>
              </a:lnSpc>
              <a:spcBef>
                <a:spcPct val="20000"/>
              </a:spcBef>
              <a:spcAft>
                <a:spcPct val="0"/>
              </a:spcAft>
              <a:buClrTx/>
              <a:buSzTx/>
              <a:buFontTx/>
              <a:buChar char="•"/>
            </a:pPr>
            <a:r>
              <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kumimoji="0" lang="en-US" altLang="zh-CN"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rPr>
              <a:t>2</a:t>
            </a:r>
            <a:r>
              <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rPr>
              <a:t>）套筒联轴器</a:t>
            </a:r>
            <a:endPar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0" marR="0" indent="0" algn="l" defTabSz="914400" rtl="0" eaLnBrk="1" fontAlgn="base" latinLnBrk="0" hangingPunct="1">
              <a:lnSpc>
                <a:spcPct val="100000"/>
              </a:lnSpc>
              <a:spcBef>
                <a:spcPct val="20000"/>
              </a:spcBef>
              <a:spcAft>
                <a:spcPct val="0"/>
              </a:spcAft>
              <a:buClrTx/>
              <a:buSzTx/>
              <a:buFontTx/>
              <a:buNone/>
            </a:pPr>
            <a:endPar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342900" marR="0" indent="-342900" algn="l" defTabSz="914400" rtl="0" eaLnBrk="1" fontAlgn="base" latinLnBrk="0" hangingPunct="1">
              <a:lnSpc>
                <a:spcPct val="100000"/>
              </a:lnSpc>
              <a:spcBef>
                <a:spcPct val="20000"/>
              </a:spcBef>
              <a:spcAft>
                <a:spcPct val="0"/>
              </a:spcAft>
              <a:buClrTx/>
              <a:buSzTx/>
              <a:buFontTx/>
              <a:buChar char="•"/>
            </a:pPr>
            <a:r>
              <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rPr>
              <a:t>    用键、销等连接零件将两轴轴端的套筒将两轴连接起来以传递转矩。</a:t>
            </a:r>
            <a:endPar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342900" marR="0" indent="-342900" algn="l" defTabSz="914400" rtl="0" eaLnBrk="1" fontAlgn="base" latinLnBrk="0" hangingPunct="1">
              <a:lnSpc>
                <a:spcPct val="100000"/>
              </a:lnSpc>
              <a:spcBef>
                <a:spcPct val="20000"/>
              </a:spcBef>
              <a:spcAft>
                <a:spcPct val="0"/>
              </a:spcAft>
              <a:buClrTx/>
              <a:buSzTx/>
              <a:buFontTx/>
              <a:buChar char="•"/>
            </a:pPr>
            <a:r>
              <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rPr>
              <a:t>套筒联轴器结构简单，径向尺寸小。</a:t>
            </a:r>
            <a:endPar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342900" marR="0" indent="-342900" algn="l" defTabSz="914400" rtl="0" eaLnBrk="1" fontAlgn="base" latinLnBrk="0" hangingPunct="1">
              <a:lnSpc>
                <a:spcPct val="100000"/>
              </a:lnSpc>
              <a:spcBef>
                <a:spcPct val="20000"/>
              </a:spcBef>
              <a:spcAft>
                <a:spcPct val="0"/>
              </a:spcAft>
              <a:buClrTx/>
              <a:buSzTx/>
              <a:buFontTx/>
              <a:buChar char="•"/>
            </a:pPr>
            <a:r>
              <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rPr>
              <a:t>    适用于两轴直径较小、同心度较高、工作平衡的场合，但装拆不方便。多用于机床、仪器中。 </a:t>
            </a:r>
            <a:endPar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pic>
        <p:nvPicPr>
          <p:cNvPr id="187395" name="图片 339971" descr="zv"/>
          <p:cNvPicPr>
            <a:picLocks noChangeAspect="1"/>
          </p:cNvPicPr>
          <p:nvPr/>
        </p:nvPicPr>
        <p:blipFill>
          <a:blip r:embed="rId5"/>
          <a:srcRect l="6509" t="22874" r="25136" b="39169"/>
          <a:stretch>
            <a:fillRect/>
          </a:stretch>
        </p:blipFill>
        <p:spPr>
          <a:xfrm>
            <a:off x="2114550" y="4243388"/>
            <a:ext cx="4154488" cy="1625600"/>
          </a:xfrm>
          <a:prstGeom prst="rect">
            <a:avLst/>
          </a:prstGeom>
          <a:noFill/>
          <a:ln w="9525">
            <a:noFill/>
          </a:ln>
        </p:spPr>
      </p:pic>
      <p:sp>
        <p:nvSpPr>
          <p:cNvPr id="17424" name="矩形 1"/>
          <p:cNvSpPr/>
          <p:nvPr/>
        </p:nvSpPr>
        <p:spPr>
          <a:xfrm>
            <a:off x="622300" y="287338"/>
            <a:ext cx="6473825" cy="404812"/>
          </a:xfrm>
          <a:prstGeom prst="rect">
            <a:avLst/>
          </a:prstGeom>
          <a:noFill/>
          <a:ln w="9525">
            <a:noFill/>
          </a:ln>
        </p:spPr>
        <p:txBody>
          <a:bodyPr anchor="b" anchorCtr="0"/>
          <a:p>
            <a:pPr algn="ctr">
              <a:buSzTx/>
            </a:pPr>
            <a:r>
              <a:rPr lang="zh-CN" altLang="en-US" sz="2400">
                <a:solidFill>
                  <a:srgbClr val="FFFF00"/>
                </a:solidFill>
                <a:latin typeface="Arial" panose="020B0604020202020204" pitchFamily="34" charset="0"/>
                <a:ea typeface="黑体" panose="02010609060101010101" pitchFamily="2" charset="-122"/>
              </a:rPr>
              <a:t>模块</a:t>
            </a:r>
            <a:r>
              <a:rPr lang="en-US" altLang="zh-CN" sz="2400">
                <a:solidFill>
                  <a:srgbClr val="FFFF00"/>
                </a:solidFill>
                <a:latin typeface="Arial" panose="020B0604020202020204" pitchFamily="34" charset="0"/>
                <a:ea typeface="黑体" panose="02010609060101010101" pitchFamily="2" charset="-122"/>
              </a:rPr>
              <a:t>4 </a:t>
            </a:r>
            <a:r>
              <a:rPr lang="zh-CN" altLang="en-US" sz="2400">
                <a:solidFill>
                  <a:srgbClr val="FFFF00"/>
                </a:solidFill>
                <a:latin typeface="Arial" panose="020B0604020202020204" pitchFamily="34" charset="0"/>
                <a:ea typeface="黑体" panose="02010609060101010101" pitchFamily="2" charset="-122"/>
              </a:rPr>
              <a:t>  连接       </a:t>
            </a:r>
            <a:r>
              <a:rPr lang="en-US" altLang="zh-CN" sz="2400">
                <a:solidFill>
                  <a:srgbClr val="FFFF00"/>
                </a:solidFill>
                <a:latin typeface="Arial" panose="020B0604020202020204" pitchFamily="34" charset="0"/>
                <a:ea typeface="黑体" panose="02010609060101010101" pitchFamily="2" charset="-122"/>
              </a:rPr>
              <a:t>4-5   </a:t>
            </a:r>
            <a:r>
              <a:rPr lang="zh-CN" altLang="en-US" sz="2400">
                <a:solidFill>
                  <a:srgbClr val="FFFF00"/>
                </a:solidFill>
                <a:latin typeface="Arial" panose="020B0604020202020204" pitchFamily="34" charset="0"/>
                <a:ea typeface="黑体" panose="02010609060101010101" pitchFamily="2" charset="-122"/>
              </a:rPr>
              <a:t>联轴器和离合器</a:t>
            </a:r>
            <a:endParaRPr lang="zh-CN" altLang="en-US" sz="2400">
              <a:solidFill>
                <a:srgbClr val="FFFF00"/>
              </a:solidFill>
              <a:latin typeface="Arial" panose="020B0604020202020204" pitchFamily="34" charset="0"/>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747"/>
                                        </p:tgtEl>
                                        <p:attrNameLst>
                                          <p:attrName>style.visibility</p:attrName>
                                        </p:attrNameLst>
                                      </p:cBhvr>
                                      <p:to>
                                        <p:strVal val="visible"/>
                                      </p:to>
                                    </p:set>
                                    <p:animEffect transition="in" filter="fade">
                                      <p:cBhvr>
                                        <p:cTn id="7" dur="2000"/>
                                        <p:tgtEl>
                                          <p:spTgt spid="287747"/>
                                        </p:tgtEl>
                                      </p:cBhvr>
                                    </p:animEffect>
                                  </p:childTnLst>
                                </p:cTn>
                              </p:par>
                              <p:par>
                                <p:cTn id="8" presetID="10" presetClass="entr" presetSubtype="0" fill="hold" nodeType="withEffect">
                                  <p:stCondLst>
                                    <p:cond delay="0"/>
                                  </p:stCondLst>
                                  <p:childTnLst>
                                    <p:set>
                                      <p:cBhvr>
                                        <p:cTn id="9" dur="1" fill="hold">
                                          <p:stCondLst>
                                            <p:cond delay="0"/>
                                          </p:stCondLst>
                                        </p:cTn>
                                        <p:tgtEl>
                                          <p:spTgt spid="287753"/>
                                        </p:tgtEl>
                                        <p:attrNameLst>
                                          <p:attrName>style.visibility</p:attrName>
                                        </p:attrNameLst>
                                      </p:cBhvr>
                                      <p:to>
                                        <p:strVal val="visible"/>
                                      </p:to>
                                    </p:set>
                                    <p:animEffect transition="in" filter="fade">
                                      <p:cBhvr>
                                        <p:cTn id="10" dur="2000"/>
                                        <p:tgtEl>
                                          <p:spTgt spid="2877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7766"/>
                                        </p:tgtEl>
                                        <p:attrNameLst>
                                          <p:attrName>style.visibility</p:attrName>
                                        </p:attrNameLst>
                                      </p:cBhvr>
                                      <p:to>
                                        <p:strVal val="visible"/>
                                      </p:to>
                                    </p:set>
                                    <p:animEffect transition="in" filter="fade">
                                      <p:cBhvr>
                                        <p:cTn id="13" dur="2000"/>
                                        <p:tgtEl>
                                          <p:spTgt spid="28776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000" fill="hold">
                                          <p:stCondLst>
                                            <p:cond delay="0"/>
                                          </p:stCondLst>
                                        </p:cTn>
                                        <p:tgtEl>
                                          <p:spTgt spid="187394">
                                            <p:txEl>
                                              <p:charRg st="0" end="9"/>
                                            </p:txEl>
                                          </p:spTgt>
                                        </p:tgtEl>
                                        <p:attrNameLst>
                                          <p:attrName>style.visibility</p:attrName>
                                        </p:attrNameLst>
                                      </p:cBhvr>
                                      <p:to>
                                        <p:strVal val="visible"/>
                                      </p:to>
                                    </p:set>
                                    <p:animEffect transition="in" filter="wipe(up)">
                                      <p:cBhvr>
                                        <p:cTn id="21" dur="1000"/>
                                        <p:tgtEl>
                                          <p:spTgt spid="187394">
                                            <p:txEl>
                                              <p:charRg st="0" end="9"/>
                                            </p:txEl>
                                          </p:spTgt>
                                        </p:tgtEl>
                                      </p:cBhvr>
                                    </p:animEffect>
                                  </p:childTnLst>
                                </p:cTn>
                              </p:par>
                            </p:childTnLst>
                          </p:cTn>
                        </p:par>
                        <p:par>
                          <p:cTn id="22" fill="hold">
                            <p:stCondLst>
                              <p:cond delay="1000"/>
                            </p:stCondLst>
                            <p:childTnLst>
                              <p:par>
                                <p:cTn id="23" presetID="4" presetClass="entr" presetSubtype="16" fill="hold" nodeType="afterEffect">
                                  <p:stCondLst>
                                    <p:cond delay="0"/>
                                  </p:stCondLst>
                                  <p:childTnLst>
                                    <p:set>
                                      <p:cBhvr>
                                        <p:cTn id="24" dur="1" fill="hold">
                                          <p:stCondLst>
                                            <p:cond delay="0"/>
                                          </p:stCondLst>
                                        </p:cTn>
                                        <p:tgtEl>
                                          <p:spTgt spid="187395"/>
                                        </p:tgtEl>
                                        <p:attrNameLst>
                                          <p:attrName>style.visibility</p:attrName>
                                        </p:attrNameLst>
                                      </p:cBhvr>
                                      <p:to>
                                        <p:strVal val="visible"/>
                                      </p:to>
                                    </p:set>
                                    <p:animEffect transition="in" filter="box(in)">
                                      <p:cBhvr>
                                        <p:cTn id="25" dur="2000"/>
                                        <p:tgtEl>
                                          <p:spTgt spid="18739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87394">
                                            <p:txEl>
                                              <p:charRg st="10" end="45"/>
                                            </p:txEl>
                                          </p:spTgt>
                                        </p:tgtEl>
                                        <p:attrNameLst>
                                          <p:attrName>style.visibility</p:attrName>
                                        </p:attrNameLst>
                                      </p:cBhvr>
                                      <p:to>
                                        <p:strVal val="visible"/>
                                      </p:to>
                                    </p:set>
                                    <p:animEffect transition="in" filter="wipe(left)">
                                      <p:cBhvr>
                                        <p:cTn id="30" dur="500"/>
                                        <p:tgtEl>
                                          <p:spTgt spid="187394">
                                            <p:txEl>
                                              <p:charRg st="10" end="4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87394">
                                            <p:txEl>
                                              <p:charRg st="45" end="62"/>
                                            </p:txEl>
                                          </p:spTgt>
                                        </p:tgtEl>
                                        <p:attrNameLst>
                                          <p:attrName>style.visibility</p:attrName>
                                        </p:attrNameLst>
                                      </p:cBhvr>
                                      <p:to>
                                        <p:strVal val="visible"/>
                                      </p:to>
                                    </p:set>
                                    <p:animEffect transition="in" filter="wipe(left)">
                                      <p:cBhvr>
                                        <p:cTn id="35" dur="500"/>
                                        <p:tgtEl>
                                          <p:spTgt spid="187394">
                                            <p:txEl>
                                              <p:charRg st="45" end="6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000" fill="hold">
                                          <p:stCondLst>
                                            <p:cond delay="0"/>
                                          </p:stCondLst>
                                        </p:cTn>
                                        <p:tgtEl>
                                          <p:spTgt spid="187394">
                                            <p:txEl>
                                              <p:charRg st="58" end="101"/>
                                            </p:txEl>
                                          </p:spTgt>
                                        </p:tgtEl>
                                        <p:attrNameLst>
                                          <p:attrName>style.visibility</p:attrName>
                                        </p:attrNameLst>
                                      </p:cBhvr>
                                      <p:to>
                                        <p:strVal val="visible"/>
                                      </p:to>
                                    </p:set>
                                    <p:animEffect transition="in" filter="wipe(left)">
                                      <p:cBhvr>
                                        <p:cTn id="40" dur="1000"/>
                                        <p:tgtEl>
                                          <p:spTgt spid="187394">
                                            <p:txEl>
                                              <p:charRg st="58" end="10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6" grpId="0"/>
      <p:bldP spid="3" grpId="0"/>
      <p:bldP spid="18739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0" contrast="-70001"/>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19459" name="组合 287753"/>
          <p:cNvGrpSpPr/>
          <p:nvPr/>
        </p:nvGrpSpPr>
        <p:grpSpPr>
          <a:xfrm>
            <a:off x="0" y="74613"/>
            <a:ext cx="9144000" cy="936625"/>
            <a:chOff x="0" y="73"/>
            <a:chExt cx="5760" cy="590"/>
          </a:xfrm>
        </p:grpSpPr>
        <p:sp>
          <p:nvSpPr>
            <p:cNvPr id="19460"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19461" name="组合 287755"/>
            <p:cNvGrpSpPr/>
            <p:nvPr/>
          </p:nvGrpSpPr>
          <p:grpSpPr>
            <a:xfrm>
              <a:off x="0" y="73"/>
              <a:ext cx="5760" cy="590"/>
              <a:chOff x="0" y="0"/>
              <a:chExt cx="5760" cy="646"/>
            </a:xfrm>
          </p:grpSpPr>
          <p:sp>
            <p:nvSpPr>
              <p:cNvPr id="19462"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19463"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pic>
            <p:nvPicPr>
              <p:cNvPr id="19464"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19465"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19466"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grpSp>
      </p:grpSp>
      <p:sp>
        <p:nvSpPr>
          <p:cNvPr id="287766" name="矩形 287765"/>
          <p:cNvSpPr/>
          <p:nvPr/>
        </p:nvSpPr>
        <p:spPr>
          <a:xfrm>
            <a:off x="1476375" y="6237288"/>
            <a:ext cx="6048375" cy="368300"/>
          </a:xfrm>
          <a:prstGeom prst="rect">
            <a:avLst/>
          </a:prstGeom>
          <a:noFill/>
          <a:ln w="9525">
            <a:noFill/>
          </a:ln>
        </p:spPr>
        <p:txBody>
          <a:bodyPr anchor="t" anchorCtr="0">
            <a:spAutoFit/>
          </a:bodyPr>
          <a:p>
            <a:pPr algn="ctr" fontAlgn="ctr"/>
            <a:r>
              <a:rPr lang="zh-CN" altLang="en-US" sz="1800" dirty="0">
                <a:latin typeface="楷体_GB2312" pitchFamily="49" charset="-122"/>
                <a:ea typeface="楷体_GB2312" pitchFamily="49" charset="-122"/>
              </a:rPr>
              <a:t>宣城市信息工程学校在线精品课程---《机械基础》</a:t>
            </a:r>
            <a:endParaRPr lang="en-US" altLang="zh-CN" sz="1800">
              <a:latin typeface="楷体_GB2312" pitchFamily="49" charset="-122"/>
              <a:ea typeface="楷体_GB2312" pitchFamily="49" charset="-122"/>
            </a:endParaRPr>
          </a:p>
        </p:txBody>
      </p:sp>
      <p:sp>
        <p:nvSpPr>
          <p:cNvPr id="3" name="文本框 2"/>
          <p:cNvSpPr txBox="1"/>
          <p:nvPr/>
        </p:nvSpPr>
        <p:spPr>
          <a:xfrm>
            <a:off x="1330325" y="1011238"/>
            <a:ext cx="1976438" cy="460375"/>
          </a:xfrm>
          <a:prstGeom prst="rect">
            <a:avLst/>
          </a:prstGeom>
          <a:noFill/>
          <a:ln w="9525">
            <a:noFill/>
          </a:ln>
        </p:spPr>
        <p:txBody>
          <a:bodyPr wrap="square" anchor="t" anchorCtr="0">
            <a:spAutoFit/>
          </a:bodyPr>
          <a:p>
            <a:r>
              <a:rPr lang="zh-CN" altLang="zh-CN" sz="2400" b="0">
                <a:latin typeface="黑体" panose="02010609060101010101" pitchFamily="2" charset="-122"/>
                <a:ea typeface="黑体" panose="02010609060101010101" pitchFamily="2" charset="-122"/>
              </a:rPr>
              <a:t>一、联轴器</a:t>
            </a:r>
            <a:endParaRPr lang="zh-CN" altLang="zh-CN" sz="2400" b="0">
              <a:latin typeface="黑体" panose="02010609060101010101" pitchFamily="2" charset="-122"/>
              <a:ea typeface="黑体" panose="02010609060101010101" pitchFamily="2" charset="-122"/>
            </a:endParaRPr>
          </a:p>
        </p:txBody>
      </p:sp>
      <p:sp>
        <p:nvSpPr>
          <p:cNvPr id="189442" name="文本占位符 342018"/>
          <p:cNvSpPr>
            <a:spLocks noGrp="1"/>
          </p:cNvSpPr>
          <p:nvPr>
            <p:ph idx="4294967295"/>
          </p:nvPr>
        </p:nvSpPr>
        <p:spPr>
          <a:xfrm>
            <a:off x="1524000" y="1566863"/>
            <a:ext cx="2165350" cy="514350"/>
          </a:xfrm>
        </p:spPr>
        <p:txBody>
          <a:bodyPr anchor="t" anchorCtr="0"/>
          <a:p>
            <a:pPr marL="0" indent="0">
              <a:buClrTx/>
              <a:buSzTx/>
              <a:buFontTx/>
              <a:buNone/>
            </a:pPr>
            <a:r>
              <a:rPr lang="en-US" altLang="zh-CN" sz="2000" dirty="0">
                <a:latin typeface="宋体" panose="02010600030101010101" pitchFamily="2" charset="-122"/>
                <a:sym typeface="宋体" panose="02010600030101010101" pitchFamily="2" charset="-122"/>
              </a:rPr>
              <a:t>2</a:t>
            </a:r>
            <a:r>
              <a:rPr lang="zh-CN" altLang="en-US" sz="2000" dirty="0">
                <a:latin typeface="宋体" panose="02010600030101010101" pitchFamily="2" charset="-122"/>
                <a:sym typeface="宋体" panose="02010600030101010101" pitchFamily="2" charset="-122"/>
              </a:rPr>
              <a:t>、挠性联轴器</a:t>
            </a:r>
            <a:endParaRPr lang="zh-CN" altLang="en-US" sz="2000" dirty="0">
              <a:latin typeface="宋体" panose="02010600030101010101" pitchFamily="2" charset="-122"/>
              <a:sym typeface="宋体" panose="02010600030101010101" pitchFamily="2" charset="-122"/>
            </a:endParaRPr>
          </a:p>
          <a:p>
            <a:pPr marL="0" indent="0">
              <a:buClrTx/>
              <a:buSzTx/>
              <a:buFontTx/>
              <a:buNone/>
            </a:pPr>
            <a:r>
              <a:rPr lang="zh-CN" altLang="en-US" sz="2000" dirty="0">
                <a:latin typeface="宋体" panose="02010600030101010101" pitchFamily="2" charset="-122"/>
              </a:rPr>
              <a:t> </a:t>
            </a:r>
            <a:endParaRPr lang="zh-CN" altLang="en-US" sz="2000" dirty="0">
              <a:latin typeface="宋体" panose="02010600030101010101" pitchFamily="2" charset="-122"/>
            </a:endParaRPr>
          </a:p>
        </p:txBody>
      </p:sp>
      <p:pic>
        <p:nvPicPr>
          <p:cNvPr id="2" name="图片 1"/>
          <p:cNvPicPr>
            <a:picLocks noChangeAspect="1"/>
          </p:cNvPicPr>
          <p:nvPr/>
        </p:nvPicPr>
        <p:blipFill>
          <a:blip r:embed="rId3"/>
          <a:stretch>
            <a:fillRect/>
          </a:stretch>
        </p:blipFill>
        <p:spPr>
          <a:xfrm>
            <a:off x="1074738" y="2466975"/>
            <a:ext cx="4370387" cy="2479675"/>
          </a:xfrm>
          <a:prstGeom prst="rect">
            <a:avLst/>
          </a:prstGeom>
          <a:noFill/>
          <a:ln w="9525">
            <a:noFill/>
          </a:ln>
        </p:spPr>
      </p:pic>
      <p:sp>
        <p:nvSpPr>
          <p:cNvPr id="5" name="文本框 4"/>
          <p:cNvSpPr txBox="1"/>
          <p:nvPr/>
        </p:nvSpPr>
        <p:spPr>
          <a:xfrm>
            <a:off x="5445125" y="1825625"/>
            <a:ext cx="2608263" cy="3784600"/>
          </a:xfrm>
          <a:prstGeom prst="rect">
            <a:avLst/>
          </a:prstGeom>
          <a:noFill/>
          <a:ln w="9525">
            <a:noFill/>
          </a:ln>
        </p:spPr>
        <p:txBody>
          <a:bodyPr wrap="square" anchor="t" anchorCtr="0">
            <a:spAutoFit/>
          </a:bodyPr>
          <a:p>
            <a:pPr marL="342900" indent="-342900">
              <a:spcBef>
                <a:spcPct val="20000"/>
              </a:spcBef>
              <a:buClrTx/>
              <a:buSzTx/>
              <a:buFontTx/>
              <a:buChar char="•"/>
            </a:pPr>
            <a:r>
              <a:rPr lang="en-US" altLang="zh-CN" b="0" dirty="0">
                <a:latin typeface="Arial" panose="020B0604020202020204" pitchFamily="34" charset="0"/>
                <a:ea typeface="宋体" panose="02010600030101010101" pitchFamily="2" charset="-122"/>
                <a:sym typeface="宋体" panose="02010600030101010101" pitchFamily="2" charset="-122"/>
              </a:rPr>
              <a:t>       </a:t>
            </a:r>
            <a:r>
              <a:rPr lang="zh-CN" altLang="en-US" b="0" dirty="0">
                <a:latin typeface="Arial" panose="020B0604020202020204" pitchFamily="34" charset="0"/>
                <a:ea typeface="宋体" panose="02010600030101010101" pitchFamily="2" charset="-122"/>
                <a:sym typeface="宋体" panose="02010600030101010101" pitchFamily="2" charset="-122"/>
              </a:rPr>
              <a:t>联轴器所连接的轴之间，由于制造和安装误差、受载和受热后的变形以及传动过程中的振动等因素，常产生</a:t>
            </a:r>
            <a:r>
              <a:rPr lang="zh-CN" altLang="en-US" b="0" dirty="0">
                <a:solidFill>
                  <a:srgbClr val="FF0000"/>
                </a:solidFill>
                <a:latin typeface="Arial" panose="020B0604020202020204" pitchFamily="34" charset="0"/>
                <a:ea typeface="宋体" panose="02010600030101010101" pitchFamily="2" charset="-122"/>
                <a:sym typeface="宋体" panose="02010600030101010101" pitchFamily="2" charset="-122"/>
                <a:hlinkClick r:id="rId4" action="ppaction://hlinksldjump"/>
              </a:rPr>
              <a:t>轴向、径向、偏角、综合等位移</a:t>
            </a:r>
            <a:r>
              <a:rPr lang="zh-CN" altLang="en-US" b="0" dirty="0">
                <a:latin typeface="Arial" panose="020B0604020202020204" pitchFamily="34" charset="0"/>
                <a:ea typeface="宋体" panose="02010600030101010101" pitchFamily="2" charset="-122"/>
                <a:sym typeface="宋体" panose="02010600030101010101" pitchFamily="2" charset="-122"/>
              </a:rPr>
              <a:t>。因此，要求轴器应具有补偿轴线偏移和缓冲、减振的能力。</a:t>
            </a:r>
            <a:endParaRPr lang="zh-CN" altLang="zh-CN" b="0">
              <a:latin typeface="宋体" panose="02010600030101010101" pitchFamily="2" charset="-122"/>
              <a:ea typeface="宋体" panose="02010600030101010101" pitchFamily="2" charset="-122"/>
            </a:endParaRPr>
          </a:p>
        </p:txBody>
      </p:sp>
      <p:sp>
        <p:nvSpPr>
          <p:cNvPr id="19472" name="矩形 3"/>
          <p:cNvSpPr/>
          <p:nvPr/>
        </p:nvSpPr>
        <p:spPr>
          <a:xfrm>
            <a:off x="622300" y="287338"/>
            <a:ext cx="6473825" cy="404812"/>
          </a:xfrm>
          <a:prstGeom prst="rect">
            <a:avLst/>
          </a:prstGeom>
          <a:noFill/>
          <a:ln w="9525">
            <a:noFill/>
          </a:ln>
        </p:spPr>
        <p:txBody>
          <a:bodyPr anchor="b" anchorCtr="0"/>
          <a:p>
            <a:pPr algn="ctr">
              <a:buSzTx/>
            </a:pPr>
            <a:r>
              <a:rPr lang="zh-CN" altLang="en-US" sz="2400">
                <a:solidFill>
                  <a:srgbClr val="FFFF00"/>
                </a:solidFill>
                <a:latin typeface="Arial" panose="020B0604020202020204" pitchFamily="34" charset="0"/>
                <a:ea typeface="黑体" panose="02010609060101010101" pitchFamily="2" charset="-122"/>
              </a:rPr>
              <a:t>模块</a:t>
            </a:r>
            <a:r>
              <a:rPr lang="en-US" altLang="zh-CN" sz="2400">
                <a:solidFill>
                  <a:srgbClr val="FFFF00"/>
                </a:solidFill>
                <a:latin typeface="Arial" panose="020B0604020202020204" pitchFamily="34" charset="0"/>
                <a:ea typeface="黑体" panose="02010609060101010101" pitchFamily="2" charset="-122"/>
              </a:rPr>
              <a:t>4 </a:t>
            </a:r>
            <a:r>
              <a:rPr lang="zh-CN" altLang="en-US" sz="2400">
                <a:solidFill>
                  <a:srgbClr val="FFFF00"/>
                </a:solidFill>
                <a:latin typeface="Arial" panose="020B0604020202020204" pitchFamily="34" charset="0"/>
                <a:ea typeface="黑体" panose="02010609060101010101" pitchFamily="2" charset="-122"/>
              </a:rPr>
              <a:t>  连接       </a:t>
            </a:r>
            <a:r>
              <a:rPr lang="en-US" altLang="zh-CN" sz="2400">
                <a:solidFill>
                  <a:srgbClr val="FFFF00"/>
                </a:solidFill>
                <a:latin typeface="Arial" panose="020B0604020202020204" pitchFamily="34" charset="0"/>
                <a:ea typeface="黑体" panose="02010609060101010101" pitchFamily="2" charset="-122"/>
              </a:rPr>
              <a:t>4-5   </a:t>
            </a:r>
            <a:r>
              <a:rPr lang="zh-CN" altLang="en-US" sz="2400">
                <a:solidFill>
                  <a:srgbClr val="FFFF00"/>
                </a:solidFill>
                <a:latin typeface="Arial" panose="020B0604020202020204" pitchFamily="34" charset="0"/>
                <a:ea typeface="黑体" panose="02010609060101010101" pitchFamily="2" charset="-122"/>
              </a:rPr>
              <a:t>联轴器和离合器</a:t>
            </a:r>
            <a:endParaRPr lang="zh-CN" altLang="en-US" sz="2400">
              <a:solidFill>
                <a:srgbClr val="FFFF00"/>
              </a:solidFill>
              <a:latin typeface="Arial" panose="020B0604020202020204" pitchFamily="34" charset="0"/>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747"/>
                                        </p:tgtEl>
                                        <p:attrNameLst>
                                          <p:attrName>style.visibility</p:attrName>
                                        </p:attrNameLst>
                                      </p:cBhvr>
                                      <p:to>
                                        <p:strVal val="visible"/>
                                      </p:to>
                                    </p:set>
                                    <p:animEffect transition="in" filter="fade">
                                      <p:cBhvr>
                                        <p:cTn id="7" dur="2000"/>
                                        <p:tgtEl>
                                          <p:spTgt spid="287747"/>
                                        </p:tgtEl>
                                      </p:cBhvr>
                                    </p:animEffect>
                                  </p:childTnLst>
                                </p:cTn>
                              </p:par>
                              <p:par>
                                <p:cTn id="8" presetID="10" presetClass="entr" presetSubtype="0" fill="hold" nodeType="withEffect">
                                  <p:stCondLst>
                                    <p:cond delay="0"/>
                                  </p:stCondLst>
                                  <p:childTnLst>
                                    <p:set>
                                      <p:cBhvr>
                                        <p:cTn id="9" dur="1" fill="hold">
                                          <p:stCondLst>
                                            <p:cond delay="0"/>
                                          </p:stCondLst>
                                        </p:cTn>
                                        <p:tgtEl>
                                          <p:spTgt spid="287753"/>
                                        </p:tgtEl>
                                        <p:attrNameLst>
                                          <p:attrName>style.visibility</p:attrName>
                                        </p:attrNameLst>
                                      </p:cBhvr>
                                      <p:to>
                                        <p:strVal val="visible"/>
                                      </p:to>
                                    </p:set>
                                    <p:animEffect transition="in" filter="fade">
                                      <p:cBhvr>
                                        <p:cTn id="10" dur="2000"/>
                                        <p:tgtEl>
                                          <p:spTgt spid="2877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7766"/>
                                        </p:tgtEl>
                                        <p:attrNameLst>
                                          <p:attrName>style.visibility</p:attrName>
                                        </p:attrNameLst>
                                      </p:cBhvr>
                                      <p:to>
                                        <p:strVal val="visible"/>
                                      </p:to>
                                    </p:set>
                                    <p:animEffect transition="in" filter="fade">
                                      <p:cBhvr>
                                        <p:cTn id="13" dur="2000"/>
                                        <p:tgtEl>
                                          <p:spTgt spid="287766"/>
                                        </p:tgtEl>
                                      </p:cBhvr>
                                    </p:animEffect>
                                  </p:childTnLst>
                                </p:cTn>
                              </p:par>
                              <p:par>
                                <p:cTn id="14" presetID="22" presetClass="entr" presetSubtype="8" fill="hold" grpId="0" nodeType="withEffect">
                                  <p:stCondLst>
                                    <p:cond delay="0"/>
                                  </p:stCondLst>
                                  <p:childTnLst>
                                    <p:set>
                                      <p:cBhvr>
                                        <p:cTn id="15" dur="1000" fill="hold">
                                          <p:stCondLst>
                                            <p:cond delay="0"/>
                                          </p:stCondLst>
                                        </p:cTn>
                                        <p:tgtEl>
                                          <p:spTgt spid="3"/>
                                        </p:tgtEl>
                                        <p:attrNameLst>
                                          <p:attrName>style.visibility</p:attrName>
                                        </p:attrNameLst>
                                      </p:cBhvr>
                                      <p:to>
                                        <p:strVal val="visible"/>
                                      </p:to>
                                    </p:set>
                                    <p:animEffect transition="in" filter="wipe(left)">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000" fill="hold">
                                          <p:stCondLst>
                                            <p:cond delay="0"/>
                                          </p:stCondLst>
                                        </p:cTn>
                                        <p:tgtEl>
                                          <p:spTgt spid="189442">
                                            <p:txEl>
                                              <p:charRg st="0" end="8"/>
                                            </p:txEl>
                                          </p:spTgt>
                                        </p:tgtEl>
                                        <p:attrNameLst>
                                          <p:attrName>style.visibility</p:attrName>
                                        </p:attrNameLst>
                                      </p:cBhvr>
                                      <p:to>
                                        <p:strVal val="visible"/>
                                      </p:to>
                                    </p:set>
                                    <p:animEffect transition="in" filter="wipe(up)">
                                      <p:cBhvr>
                                        <p:cTn id="21" dur="1000"/>
                                        <p:tgtEl>
                                          <p:spTgt spid="189442">
                                            <p:txEl>
                                              <p:charRg st="0" end="8"/>
                                            </p:txEl>
                                          </p:spTgt>
                                        </p:tgtEl>
                                      </p:cBhvr>
                                    </p:animEffect>
                                  </p:childTnLst>
                                </p:cTn>
                              </p:par>
                            </p:childTnLst>
                          </p:cTn>
                        </p:par>
                        <p:par>
                          <p:cTn id="22" fill="hold">
                            <p:stCondLst>
                              <p:cond delay="1000"/>
                            </p:stCondLst>
                            <p:childTnLst>
                              <p:par>
                                <p:cTn id="23" presetID="3" presetClass="entr" presetSubtype="1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linds(horizontal)">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000" fill="hold">
                                          <p:stCondLst>
                                            <p:cond delay="0"/>
                                          </p:stCondLst>
                                        </p:cTn>
                                        <p:tgtEl>
                                          <p:spTgt spid="5"/>
                                        </p:tgtEl>
                                        <p:attrNameLst>
                                          <p:attrName>style.visibility</p:attrName>
                                        </p:attrNameLst>
                                      </p:cBhvr>
                                      <p:to>
                                        <p:strVal val="visible"/>
                                      </p:to>
                                    </p:set>
                                    <p:animEffect transition="in" filter="wipe(left)">
                                      <p:cBhvr>
                                        <p:cTn id="3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6" grpId="0"/>
      <p:bldP spid="3" grpId="0"/>
      <p:bldP spid="189442" grpId="0" uiExpand="1"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0" contrast="-70001"/>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21507" name="组合 287753"/>
          <p:cNvGrpSpPr/>
          <p:nvPr/>
        </p:nvGrpSpPr>
        <p:grpSpPr>
          <a:xfrm>
            <a:off x="0" y="74613"/>
            <a:ext cx="9144000" cy="936625"/>
            <a:chOff x="0" y="73"/>
            <a:chExt cx="5760" cy="590"/>
          </a:xfrm>
        </p:grpSpPr>
        <p:sp>
          <p:nvSpPr>
            <p:cNvPr id="21508"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21509" name="组合 287755"/>
            <p:cNvGrpSpPr/>
            <p:nvPr/>
          </p:nvGrpSpPr>
          <p:grpSpPr>
            <a:xfrm>
              <a:off x="0" y="73"/>
              <a:ext cx="5760" cy="590"/>
              <a:chOff x="0" y="0"/>
              <a:chExt cx="5760" cy="646"/>
            </a:xfrm>
          </p:grpSpPr>
          <p:sp>
            <p:nvSpPr>
              <p:cNvPr id="21510"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21511"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pic>
            <p:nvPicPr>
              <p:cNvPr id="21512"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21513"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21514"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grpSp>
      </p:grpSp>
      <p:sp>
        <p:nvSpPr>
          <p:cNvPr id="287766" name="矩形 287765"/>
          <p:cNvSpPr/>
          <p:nvPr/>
        </p:nvSpPr>
        <p:spPr>
          <a:xfrm>
            <a:off x="1476375" y="6237288"/>
            <a:ext cx="6048375" cy="368300"/>
          </a:xfrm>
          <a:prstGeom prst="rect">
            <a:avLst/>
          </a:prstGeom>
          <a:noFill/>
          <a:ln w="9525">
            <a:noFill/>
          </a:ln>
        </p:spPr>
        <p:txBody>
          <a:bodyPr anchor="t" anchorCtr="0">
            <a:spAutoFit/>
          </a:bodyPr>
          <a:p>
            <a:pPr algn="ctr" fontAlgn="ctr"/>
            <a:r>
              <a:rPr lang="zh-CN" altLang="en-US" sz="1800" dirty="0">
                <a:latin typeface="楷体_GB2312" pitchFamily="49" charset="-122"/>
                <a:ea typeface="楷体_GB2312" pitchFamily="49" charset="-122"/>
              </a:rPr>
              <a:t>宣城市信息工程学校在线精品课程---《机械基础》</a:t>
            </a:r>
            <a:endParaRPr lang="en-US" altLang="zh-CN" sz="1800">
              <a:latin typeface="楷体_GB2312" pitchFamily="49" charset="-122"/>
              <a:ea typeface="楷体_GB2312" pitchFamily="49" charset="-122"/>
            </a:endParaRPr>
          </a:p>
        </p:txBody>
      </p:sp>
      <p:sp>
        <p:nvSpPr>
          <p:cNvPr id="3" name="文本框 533536"/>
          <p:cNvSpPr txBox="1"/>
          <p:nvPr/>
        </p:nvSpPr>
        <p:spPr>
          <a:xfrm>
            <a:off x="1258888" y="1163638"/>
            <a:ext cx="2586037" cy="460375"/>
          </a:xfrm>
          <a:prstGeom prst="rect">
            <a:avLst/>
          </a:prstGeom>
          <a:noFill/>
          <a:ln w="9525">
            <a:noFill/>
          </a:ln>
        </p:spPr>
        <p:txBody>
          <a:bodyPr wrap="square" anchor="t" anchorCtr="0">
            <a:spAutoFit/>
          </a:bodyPr>
          <a:p>
            <a:pPr algn="just"/>
            <a:r>
              <a:rPr lang="en-US" altLang="zh-CN" sz="2400" b="0">
                <a:latin typeface="黑体" panose="02010609060101010101" pitchFamily="2" charset="-122"/>
                <a:ea typeface="黑体" panose="02010609060101010101" pitchFamily="2" charset="-122"/>
              </a:rPr>
              <a:t>2</a:t>
            </a:r>
            <a:r>
              <a:rPr lang="zh-CN" altLang="zh-CN" sz="2400" b="0">
                <a:latin typeface="黑体" panose="02010609060101010101" pitchFamily="2" charset="-122"/>
                <a:ea typeface="黑体" panose="02010609060101010101" pitchFamily="2" charset="-122"/>
              </a:rPr>
              <a:t>、挠性联轴器</a:t>
            </a:r>
            <a:endParaRPr lang="zh-CN" altLang="zh-CN" sz="2400" b="0">
              <a:latin typeface="黑体" panose="02010609060101010101" pitchFamily="2" charset="-122"/>
              <a:ea typeface="黑体" panose="02010609060101010101" pitchFamily="2" charset="-122"/>
            </a:endParaRPr>
          </a:p>
        </p:txBody>
      </p:sp>
      <p:sp>
        <p:nvSpPr>
          <p:cNvPr id="189442" name="文本占位符 342018"/>
          <p:cNvSpPr>
            <a:spLocks noGrp="1"/>
          </p:cNvSpPr>
          <p:nvPr>
            <p:ph idx="1"/>
          </p:nvPr>
        </p:nvSpPr>
        <p:spPr>
          <a:xfrm>
            <a:off x="1074738" y="1924050"/>
            <a:ext cx="3925888" cy="3397250"/>
          </a:xfrm>
        </p:spPr>
        <p:txBody>
          <a:bodyPr anchor="t"/>
          <a:p>
            <a:pPr marL="0" marR="0" indent="0" algn="l" defTabSz="914400" rtl="0" eaLnBrk="1" fontAlgn="base" latinLnBrk="0" hangingPunct="1">
              <a:lnSpc>
                <a:spcPct val="100000"/>
              </a:lnSpc>
              <a:spcBef>
                <a:spcPct val="20000"/>
              </a:spcBef>
              <a:spcAft>
                <a:spcPct val="0"/>
              </a:spcAft>
              <a:buClrTx/>
              <a:buSzTx/>
              <a:buFontTx/>
              <a:buNone/>
            </a:pPr>
            <a:r>
              <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kumimoji="0" lang="en-US" altLang="zh-CN"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rPr>
              <a:t>1</a:t>
            </a:r>
            <a:r>
              <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rPr>
              <a:t>）齿式联轴器</a:t>
            </a:r>
            <a:endPar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342900" marR="0" indent="-342900" algn="l" defTabSz="914400" rtl="0" eaLnBrk="1" fontAlgn="base" latinLnBrk="0" hangingPunct="1">
              <a:lnSpc>
                <a:spcPct val="100000"/>
              </a:lnSpc>
              <a:spcBef>
                <a:spcPct val="20000"/>
              </a:spcBef>
              <a:spcAft>
                <a:spcPct val="0"/>
              </a:spcAft>
              <a:buClrTx/>
              <a:buSzTx/>
              <a:buFontTx/>
              <a:buChar char="•"/>
            </a:pPr>
            <a:r>
              <a:rPr kumimoji="0" lang="zh-CN"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rPr>
              <a:t>    具有良好的补偿性，允许有综合位移，它由带有外齿的</a:t>
            </a:r>
            <a:r>
              <a:rPr kumimoji="0" lang="zh-CN"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两个内套筒和带有内齿的两个外套筒所组成</a:t>
            </a:r>
            <a:r>
              <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rPr>
              <a:t>。</a:t>
            </a:r>
            <a:endPar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342900" marR="0" indent="-342900" algn="l" defTabSz="914400" rtl="0" eaLnBrk="1" fontAlgn="base" latinLnBrk="0" hangingPunct="1">
              <a:lnSpc>
                <a:spcPct val="100000"/>
              </a:lnSpc>
              <a:spcBef>
                <a:spcPct val="20000"/>
              </a:spcBef>
              <a:spcAft>
                <a:spcPct val="0"/>
              </a:spcAft>
              <a:buClrTx/>
              <a:buSzTx/>
              <a:buFontTx/>
              <a:buChar char="•"/>
            </a:pPr>
            <a:r>
              <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rPr>
              <a:t>    可在高速、重载下可靠地工作，常用于正反转变化多且起动频繁的场合，已在起重机、轧钢机等重型机械中得到广泛应用，但制造成本较高。 </a:t>
            </a:r>
            <a:endPar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3"/>
          <a:stretch>
            <a:fillRect/>
          </a:stretch>
        </p:blipFill>
        <p:spPr>
          <a:xfrm>
            <a:off x="5522913" y="1163638"/>
            <a:ext cx="2066925" cy="2330450"/>
          </a:xfrm>
          <a:prstGeom prst="rect">
            <a:avLst/>
          </a:prstGeom>
          <a:noFill/>
          <a:ln w="9525">
            <a:noFill/>
          </a:ln>
        </p:spPr>
      </p:pic>
      <p:pic>
        <p:nvPicPr>
          <p:cNvPr id="5" name="图片 4"/>
          <p:cNvPicPr>
            <a:picLocks noChangeAspect="1"/>
          </p:cNvPicPr>
          <p:nvPr/>
        </p:nvPicPr>
        <p:blipFill>
          <a:blip r:embed="rId4"/>
          <a:stretch>
            <a:fillRect/>
          </a:stretch>
        </p:blipFill>
        <p:spPr>
          <a:xfrm>
            <a:off x="5437188" y="3744913"/>
            <a:ext cx="2603500" cy="2081212"/>
          </a:xfrm>
          <a:prstGeom prst="rect">
            <a:avLst/>
          </a:prstGeom>
          <a:noFill/>
          <a:ln w="9525">
            <a:noFill/>
          </a:ln>
        </p:spPr>
      </p:pic>
      <p:sp>
        <p:nvSpPr>
          <p:cNvPr id="21520" name="矩形 3"/>
          <p:cNvSpPr/>
          <p:nvPr/>
        </p:nvSpPr>
        <p:spPr>
          <a:xfrm>
            <a:off x="622300" y="287338"/>
            <a:ext cx="6473825" cy="404812"/>
          </a:xfrm>
          <a:prstGeom prst="rect">
            <a:avLst/>
          </a:prstGeom>
          <a:noFill/>
          <a:ln w="9525">
            <a:noFill/>
          </a:ln>
        </p:spPr>
        <p:txBody>
          <a:bodyPr anchor="b" anchorCtr="0"/>
          <a:p>
            <a:pPr algn="ctr">
              <a:buSzTx/>
            </a:pPr>
            <a:r>
              <a:rPr lang="zh-CN" altLang="en-US" sz="2400">
                <a:solidFill>
                  <a:srgbClr val="FFFF00"/>
                </a:solidFill>
                <a:latin typeface="Arial" panose="020B0604020202020204" pitchFamily="34" charset="0"/>
                <a:ea typeface="黑体" panose="02010609060101010101" pitchFamily="2" charset="-122"/>
              </a:rPr>
              <a:t>模块</a:t>
            </a:r>
            <a:r>
              <a:rPr lang="en-US" altLang="zh-CN" sz="2400">
                <a:solidFill>
                  <a:srgbClr val="FFFF00"/>
                </a:solidFill>
                <a:latin typeface="Arial" panose="020B0604020202020204" pitchFamily="34" charset="0"/>
                <a:ea typeface="黑体" panose="02010609060101010101" pitchFamily="2" charset="-122"/>
              </a:rPr>
              <a:t>4 </a:t>
            </a:r>
            <a:r>
              <a:rPr lang="zh-CN" altLang="en-US" sz="2400">
                <a:solidFill>
                  <a:srgbClr val="FFFF00"/>
                </a:solidFill>
                <a:latin typeface="Arial" panose="020B0604020202020204" pitchFamily="34" charset="0"/>
                <a:ea typeface="黑体" panose="02010609060101010101" pitchFamily="2" charset="-122"/>
              </a:rPr>
              <a:t>  连接       </a:t>
            </a:r>
            <a:r>
              <a:rPr lang="en-US" altLang="zh-CN" sz="2400">
                <a:solidFill>
                  <a:srgbClr val="FFFF00"/>
                </a:solidFill>
                <a:latin typeface="Arial" panose="020B0604020202020204" pitchFamily="34" charset="0"/>
                <a:ea typeface="黑体" panose="02010609060101010101" pitchFamily="2" charset="-122"/>
              </a:rPr>
              <a:t>4-5   </a:t>
            </a:r>
            <a:r>
              <a:rPr lang="zh-CN" altLang="en-US" sz="2400">
                <a:solidFill>
                  <a:srgbClr val="FFFF00"/>
                </a:solidFill>
                <a:latin typeface="Arial" panose="020B0604020202020204" pitchFamily="34" charset="0"/>
                <a:ea typeface="黑体" panose="02010609060101010101" pitchFamily="2" charset="-122"/>
              </a:rPr>
              <a:t>联轴器和离合器</a:t>
            </a:r>
            <a:endParaRPr lang="zh-CN" altLang="en-US" sz="2400">
              <a:solidFill>
                <a:srgbClr val="FFFF00"/>
              </a:solidFill>
              <a:latin typeface="Arial" panose="020B0604020202020204" pitchFamily="34" charset="0"/>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747"/>
                                        </p:tgtEl>
                                        <p:attrNameLst>
                                          <p:attrName>style.visibility</p:attrName>
                                        </p:attrNameLst>
                                      </p:cBhvr>
                                      <p:to>
                                        <p:strVal val="visible"/>
                                      </p:to>
                                    </p:set>
                                    <p:animEffect transition="in" filter="fade">
                                      <p:cBhvr>
                                        <p:cTn id="7" dur="2000"/>
                                        <p:tgtEl>
                                          <p:spTgt spid="287747"/>
                                        </p:tgtEl>
                                      </p:cBhvr>
                                    </p:animEffect>
                                  </p:childTnLst>
                                </p:cTn>
                              </p:par>
                              <p:par>
                                <p:cTn id="8" presetID="10" presetClass="entr" presetSubtype="0" fill="hold" nodeType="withEffect">
                                  <p:stCondLst>
                                    <p:cond delay="0"/>
                                  </p:stCondLst>
                                  <p:childTnLst>
                                    <p:set>
                                      <p:cBhvr>
                                        <p:cTn id="9" dur="1" fill="hold">
                                          <p:stCondLst>
                                            <p:cond delay="0"/>
                                          </p:stCondLst>
                                        </p:cTn>
                                        <p:tgtEl>
                                          <p:spTgt spid="287753"/>
                                        </p:tgtEl>
                                        <p:attrNameLst>
                                          <p:attrName>style.visibility</p:attrName>
                                        </p:attrNameLst>
                                      </p:cBhvr>
                                      <p:to>
                                        <p:strVal val="visible"/>
                                      </p:to>
                                    </p:set>
                                    <p:animEffect transition="in" filter="fade">
                                      <p:cBhvr>
                                        <p:cTn id="10" dur="2000"/>
                                        <p:tgtEl>
                                          <p:spTgt spid="2877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7766"/>
                                        </p:tgtEl>
                                        <p:attrNameLst>
                                          <p:attrName>style.visibility</p:attrName>
                                        </p:attrNameLst>
                                      </p:cBhvr>
                                      <p:to>
                                        <p:strVal val="visible"/>
                                      </p:to>
                                    </p:set>
                                    <p:animEffect transition="in" filter="fade">
                                      <p:cBhvr>
                                        <p:cTn id="13" dur="2000"/>
                                        <p:tgtEl>
                                          <p:spTgt spid="28776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000" fill="hold">
                                          <p:stCondLst>
                                            <p:cond delay="0"/>
                                          </p:stCondLst>
                                        </p:cTn>
                                        <p:tgtEl>
                                          <p:spTgt spid="189442">
                                            <p:txEl>
                                              <p:charRg st="0" end="9"/>
                                            </p:txEl>
                                          </p:spTgt>
                                        </p:tgtEl>
                                        <p:attrNameLst>
                                          <p:attrName>style.visibility</p:attrName>
                                        </p:attrNameLst>
                                      </p:cBhvr>
                                      <p:to>
                                        <p:strVal val="visible"/>
                                      </p:to>
                                    </p:set>
                                    <p:animEffect transition="in" filter="wipe(up)">
                                      <p:cBhvr>
                                        <p:cTn id="21" dur="1000"/>
                                        <p:tgtEl>
                                          <p:spTgt spid="189442">
                                            <p:txEl>
                                              <p:charRg st="0" end="9"/>
                                            </p:txEl>
                                          </p:spTgt>
                                        </p:tgtEl>
                                      </p:cBhvr>
                                    </p:animEffect>
                                  </p:childTnLst>
                                </p:cTn>
                              </p:par>
                            </p:childTnLst>
                          </p:cTn>
                        </p:par>
                        <p:par>
                          <p:cTn id="22" fill="hold">
                            <p:stCondLst>
                              <p:cond delay="1000"/>
                            </p:stCondLst>
                            <p:childTnLst>
                              <p:par>
                                <p:cTn id="23" presetID="4" presetClass="entr" presetSubtype="16"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ox(in)">
                                      <p:cBhvr>
                                        <p:cTn id="25" dur="2000"/>
                                        <p:tgtEl>
                                          <p:spTgt spid="2"/>
                                        </p:tgtEl>
                                      </p:cBhvr>
                                    </p:animEffect>
                                  </p:childTnLst>
                                </p:cTn>
                              </p:par>
                            </p:childTnLst>
                          </p:cTn>
                        </p:par>
                        <p:par>
                          <p:cTn id="26" fill="hold">
                            <p:stCondLst>
                              <p:cond delay="3000"/>
                            </p:stCondLst>
                            <p:childTnLst>
                              <p:par>
                                <p:cTn id="27" presetID="3" presetClass="entr" presetSubtype="10" fill="hold" nodeType="afterEffect">
                                  <p:stCondLst>
                                    <p:cond delay="0"/>
                                  </p:stCondLst>
                                  <p:childTnLst>
                                    <p:set>
                                      <p:cBhvr>
                                        <p:cTn id="28" dur="1000" fill="hold">
                                          <p:stCondLst>
                                            <p:cond delay="0"/>
                                          </p:stCondLst>
                                        </p:cTn>
                                        <p:tgtEl>
                                          <p:spTgt spid="5"/>
                                        </p:tgtEl>
                                        <p:attrNameLst>
                                          <p:attrName>style.visibility</p:attrName>
                                        </p:attrNameLst>
                                      </p:cBhvr>
                                      <p:to>
                                        <p:strVal val="visible"/>
                                      </p:to>
                                    </p:set>
                                    <p:animEffect transition="in" filter="blinds(horizontal)">
                                      <p:cBhvr>
                                        <p:cTn id="29" dur="1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000" fill="hold">
                                          <p:stCondLst>
                                            <p:cond delay="0"/>
                                          </p:stCondLst>
                                        </p:cTn>
                                        <p:tgtEl>
                                          <p:spTgt spid="189442">
                                            <p:txEl>
                                              <p:charRg st="9" end="54"/>
                                            </p:txEl>
                                          </p:spTgt>
                                        </p:tgtEl>
                                        <p:attrNameLst>
                                          <p:attrName>style.visibility</p:attrName>
                                        </p:attrNameLst>
                                      </p:cBhvr>
                                      <p:to>
                                        <p:strVal val="visible"/>
                                      </p:to>
                                    </p:set>
                                    <p:animEffect transition="in" filter="wipe(up)">
                                      <p:cBhvr>
                                        <p:cTn id="34" dur="1000"/>
                                        <p:tgtEl>
                                          <p:spTgt spid="189442">
                                            <p:txEl>
                                              <p:charRg st="9" end="54"/>
                                            </p:txEl>
                                          </p:spTgt>
                                        </p:tgtEl>
                                      </p:cBhvr>
                                    </p:animEffect>
                                  </p:childTnLst>
                                </p:cTn>
                              </p:par>
                            </p:childTnLst>
                          </p:cTn>
                        </p:par>
                        <p:par>
                          <p:cTn id="35" fill="hold">
                            <p:stCondLst>
                              <p:cond delay="1000"/>
                            </p:stCondLst>
                            <p:childTnLst>
                              <p:par>
                                <p:cTn id="36" presetID="22" presetClass="entr" presetSubtype="1" fill="hold" grpId="0" nodeType="afterEffect">
                                  <p:stCondLst>
                                    <p:cond delay="0"/>
                                  </p:stCondLst>
                                  <p:childTnLst>
                                    <p:set>
                                      <p:cBhvr>
                                        <p:cTn id="37" dur="1000" fill="hold">
                                          <p:stCondLst>
                                            <p:cond delay="0"/>
                                          </p:stCondLst>
                                        </p:cTn>
                                        <p:tgtEl>
                                          <p:spTgt spid="189442">
                                            <p:txEl>
                                              <p:charRg st="54" end="118"/>
                                            </p:txEl>
                                          </p:spTgt>
                                        </p:tgtEl>
                                        <p:attrNameLst>
                                          <p:attrName>style.visibility</p:attrName>
                                        </p:attrNameLst>
                                      </p:cBhvr>
                                      <p:to>
                                        <p:strVal val="visible"/>
                                      </p:to>
                                    </p:set>
                                    <p:animEffect transition="in" filter="wipe(up)">
                                      <p:cBhvr>
                                        <p:cTn id="38" dur="1000"/>
                                        <p:tgtEl>
                                          <p:spTgt spid="189442">
                                            <p:txEl>
                                              <p:charRg st="54" end="1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6" grpId="0"/>
      <p:bldP spid="3" grpId="0"/>
      <p:bldP spid="18944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0" contrast="-70001"/>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23555" name="组合 287753"/>
          <p:cNvGrpSpPr/>
          <p:nvPr/>
        </p:nvGrpSpPr>
        <p:grpSpPr>
          <a:xfrm>
            <a:off x="0" y="74613"/>
            <a:ext cx="9144000" cy="936625"/>
            <a:chOff x="0" y="73"/>
            <a:chExt cx="5760" cy="590"/>
          </a:xfrm>
        </p:grpSpPr>
        <p:sp>
          <p:nvSpPr>
            <p:cNvPr id="23556"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23557" name="组合 287755"/>
            <p:cNvGrpSpPr/>
            <p:nvPr/>
          </p:nvGrpSpPr>
          <p:grpSpPr>
            <a:xfrm>
              <a:off x="0" y="73"/>
              <a:ext cx="5760" cy="590"/>
              <a:chOff x="0" y="0"/>
              <a:chExt cx="5760" cy="646"/>
            </a:xfrm>
          </p:grpSpPr>
          <p:sp>
            <p:nvSpPr>
              <p:cNvPr id="23558"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23559"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pic>
            <p:nvPicPr>
              <p:cNvPr id="23560"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23561"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23562"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grpSp>
      </p:grpSp>
      <p:sp>
        <p:nvSpPr>
          <p:cNvPr id="287766" name="矩形 287765"/>
          <p:cNvSpPr/>
          <p:nvPr/>
        </p:nvSpPr>
        <p:spPr>
          <a:xfrm>
            <a:off x="1476375" y="6237288"/>
            <a:ext cx="6048375" cy="368300"/>
          </a:xfrm>
          <a:prstGeom prst="rect">
            <a:avLst/>
          </a:prstGeom>
          <a:noFill/>
          <a:ln w="9525">
            <a:noFill/>
          </a:ln>
        </p:spPr>
        <p:txBody>
          <a:bodyPr anchor="t" anchorCtr="0">
            <a:spAutoFit/>
          </a:bodyPr>
          <a:p>
            <a:pPr algn="ctr" fontAlgn="ctr"/>
            <a:r>
              <a:rPr lang="zh-CN" altLang="en-US" sz="1800" dirty="0">
                <a:latin typeface="楷体_GB2312" pitchFamily="49" charset="-122"/>
                <a:ea typeface="楷体_GB2312" pitchFamily="49" charset="-122"/>
              </a:rPr>
              <a:t>宣城市信息工程学校在线精品课程---《机械基础》</a:t>
            </a:r>
            <a:endParaRPr lang="en-US" altLang="zh-CN" sz="1800">
              <a:latin typeface="楷体_GB2312" pitchFamily="49" charset="-122"/>
              <a:ea typeface="楷体_GB2312" pitchFamily="49" charset="-122"/>
            </a:endParaRPr>
          </a:p>
        </p:txBody>
      </p:sp>
      <p:sp>
        <p:nvSpPr>
          <p:cNvPr id="188418" name="文本占位符 340994"/>
          <p:cNvSpPr>
            <a:spLocks noGrp="1"/>
          </p:cNvSpPr>
          <p:nvPr>
            <p:ph idx="1"/>
          </p:nvPr>
        </p:nvSpPr>
        <p:spPr>
          <a:xfrm>
            <a:off x="788988" y="1797050"/>
            <a:ext cx="4181475" cy="3868738"/>
          </a:xfrm>
        </p:spPr>
        <p:txBody>
          <a:bodyPr anchor="t"/>
          <a:p>
            <a:pPr marL="0" marR="0" indent="0" algn="l" defTabSz="914400" rtl="0" eaLnBrk="1" fontAlgn="base" latinLnBrk="0" hangingPunct="1">
              <a:lnSpc>
                <a:spcPct val="100000"/>
              </a:lnSpc>
              <a:spcBef>
                <a:spcPct val="20000"/>
              </a:spcBef>
              <a:spcAft>
                <a:spcPct val="0"/>
              </a:spcAft>
              <a:buClrTx/>
              <a:buSzTx/>
              <a:buFontTx/>
              <a:buNone/>
            </a:pPr>
            <a:r>
              <a:rPr kumimoji="0" lang="en-US" altLang="zh-CN"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rPr>
              <a:t>  </a:t>
            </a:r>
            <a:r>
              <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kumimoji="0" lang="en-US" altLang="zh-CN"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rPr>
              <a:t>2</a:t>
            </a:r>
            <a:r>
              <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rPr>
              <a:t>）滑块联轴器</a:t>
            </a:r>
            <a:endPar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342900" marR="0" indent="-342900" algn="l" defTabSz="914400" rtl="0" eaLnBrk="1" fontAlgn="base" latinLnBrk="0" hangingPunct="1">
              <a:lnSpc>
                <a:spcPct val="100000"/>
              </a:lnSpc>
              <a:spcBef>
                <a:spcPct val="20000"/>
              </a:spcBef>
              <a:spcAft>
                <a:spcPct val="0"/>
              </a:spcAft>
              <a:buClrTx/>
              <a:buSzTx/>
              <a:buFontTx/>
              <a:buChar char="•"/>
            </a:pPr>
            <a:r>
              <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rPr>
              <a:t>    利用十字滑块与两半联轴器端面的径向槽配合以实现两轴的连接。滑块沿径向滑动可补偿两轴径向偏移，还能补偿角偏移。</a:t>
            </a:r>
            <a:endPar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342900" marR="0" indent="-342900" algn="l" defTabSz="914400" rtl="0" eaLnBrk="1" fontAlgn="base" latinLnBrk="0" hangingPunct="1">
              <a:lnSpc>
                <a:spcPct val="100000"/>
              </a:lnSpc>
              <a:spcBef>
                <a:spcPct val="20000"/>
              </a:spcBef>
              <a:spcAft>
                <a:spcPct val="0"/>
              </a:spcAft>
              <a:buClrTx/>
              <a:buSzTx/>
              <a:buFontTx/>
              <a:buChar char="•"/>
            </a:pPr>
            <a:r>
              <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rPr>
              <a:t>    结构简单、径向尺寸小，但耐冲击性差、易磨损，转速较高时会产生较大的离心力。</a:t>
            </a:r>
            <a:endPar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342900" marR="0" indent="-342900" algn="l" defTabSz="914400" rtl="0" eaLnBrk="1" fontAlgn="base" latinLnBrk="0" hangingPunct="1">
              <a:lnSpc>
                <a:spcPct val="100000"/>
              </a:lnSpc>
              <a:spcBef>
                <a:spcPct val="20000"/>
              </a:spcBef>
              <a:spcAft>
                <a:spcPct val="0"/>
              </a:spcAft>
              <a:buClrTx/>
              <a:buSzTx/>
              <a:buFontTx/>
              <a:buChar char="•"/>
            </a:pPr>
            <a:r>
              <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rPr>
              <a:t>    常用于径向位移较大、冲击小、转速低、传递转矩较大的两轴连接。 </a:t>
            </a:r>
            <a:endPar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3" name="文本框 533536"/>
          <p:cNvSpPr txBox="1"/>
          <p:nvPr/>
        </p:nvSpPr>
        <p:spPr>
          <a:xfrm>
            <a:off x="1187450" y="1155700"/>
            <a:ext cx="2317750" cy="460375"/>
          </a:xfrm>
          <a:prstGeom prst="rect">
            <a:avLst/>
          </a:prstGeom>
          <a:noFill/>
          <a:ln w="9525">
            <a:noFill/>
          </a:ln>
        </p:spPr>
        <p:txBody>
          <a:bodyPr wrap="square" anchor="t" anchorCtr="0">
            <a:spAutoFit/>
          </a:bodyPr>
          <a:p>
            <a:pPr algn="just"/>
            <a:r>
              <a:rPr lang="en-US" altLang="zh-CN" sz="2400" b="0">
                <a:latin typeface="黑体" panose="02010609060101010101" pitchFamily="2" charset="-122"/>
                <a:ea typeface="黑体" panose="02010609060101010101" pitchFamily="2" charset="-122"/>
              </a:rPr>
              <a:t>2</a:t>
            </a:r>
            <a:r>
              <a:rPr lang="zh-CN" altLang="zh-CN" sz="2400" b="0">
                <a:latin typeface="黑体" panose="02010609060101010101" pitchFamily="2" charset="-122"/>
                <a:ea typeface="黑体" panose="02010609060101010101" pitchFamily="2" charset="-122"/>
              </a:rPr>
              <a:t>、挠性联轴器</a:t>
            </a:r>
            <a:endParaRPr lang="zh-CN" altLang="zh-CN" sz="2400" b="0">
              <a:latin typeface="黑体" panose="02010609060101010101" pitchFamily="2" charset="-122"/>
              <a:ea typeface="黑体" panose="02010609060101010101" pitchFamily="2" charset="-122"/>
            </a:endParaRPr>
          </a:p>
        </p:txBody>
      </p:sp>
      <p:pic>
        <p:nvPicPr>
          <p:cNvPr id="188419" name="图片 340995" descr="shizihuakuaib"/>
          <p:cNvPicPr>
            <a:picLocks noChangeAspect="1"/>
          </p:cNvPicPr>
          <p:nvPr/>
        </p:nvPicPr>
        <p:blipFill>
          <a:blip r:embed="rId3"/>
          <a:stretch>
            <a:fillRect/>
          </a:stretch>
        </p:blipFill>
        <p:spPr>
          <a:xfrm>
            <a:off x="5329238" y="2052638"/>
            <a:ext cx="2789237" cy="1158875"/>
          </a:xfrm>
          <a:prstGeom prst="rect">
            <a:avLst/>
          </a:prstGeom>
          <a:noFill/>
          <a:ln w="9525">
            <a:noFill/>
          </a:ln>
        </p:spPr>
      </p:pic>
      <p:pic>
        <p:nvPicPr>
          <p:cNvPr id="188420" name="图片 340996" descr="T"/>
          <p:cNvPicPr>
            <a:picLocks noChangeAspect="1"/>
          </p:cNvPicPr>
          <p:nvPr/>
        </p:nvPicPr>
        <p:blipFill>
          <a:blip r:embed="rId4"/>
          <a:stretch>
            <a:fillRect/>
          </a:stretch>
        </p:blipFill>
        <p:spPr>
          <a:xfrm>
            <a:off x="5553075" y="3862388"/>
            <a:ext cx="1814513" cy="1287462"/>
          </a:xfrm>
          <a:prstGeom prst="rect">
            <a:avLst/>
          </a:prstGeom>
          <a:noFill/>
          <a:ln w="9525">
            <a:noFill/>
          </a:ln>
        </p:spPr>
      </p:pic>
      <p:sp>
        <p:nvSpPr>
          <p:cNvPr id="23568" name="矩形 1"/>
          <p:cNvSpPr/>
          <p:nvPr/>
        </p:nvSpPr>
        <p:spPr>
          <a:xfrm>
            <a:off x="622300" y="287338"/>
            <a:ext cx="6473825" cy="404812"/>
          </a:xfrm>
          <a:prstGeom prst="rect">
            <a:avLst/>
          </a:prstGeom>
          <a:noFill/>
          <a:ln w="9525">
            <a:noFill/>
          </a:ln>
        </p:spPr>
        <p:txBody>
          <a:bodyPr anchor="b" anchorCtr="0"/>
          <a:p>
            <a:pPr algn="ctr">
              <a:buSzTx/>
            </a:pPr>
            <a:r>
              <a:rPr lang="zh-CN" altLang="en-US" sz="2400">
                <a:solidFill>
                  <a:srgbClr val="FFFF00"/>
                </a:solidFill>
                <a:latin typeface="Arial" panose="020B0604020202020204" pitchFamily="34" charset="0"/>
                <a:ea typeface="黑体" panose="02010609060101010101" pitchFamily="2" charset="-122"/>
              </a:rPr>
              <a:t>模块</a:t>
            </a:r>
            <a:r>
              <a:rPr lang="en-US" altLang="zh-CN" sz="2400">
                <a:solidFill>
                  <a:srgbClr val="FFFF00"/>
                </a:solidFill>
                <a:latin typeface="Arial" panose="020B0604020202020204" pitchFamily="34" charset="0"/>
                <a:ea typeface="黑体" panose="02010609060101010101" pitchFamily="2" charset="-122"/>
              </a:rPr>
              <a:t>4 </a:t>
            </a:r>
            <a:r>
              <a:rPr lang="zh-CN" altLang="en-US" sz="2400">
                <a:solidFill>
                  <a:srgbClr val="FFFF00"/>
                </a:solidFill>
                <a:latin typeface="Arial" panose="020B0604020202020204" pitchFamily="34" charset="0"/>
                <a:ea typeface="黑体" panose="02010609060101010101" pitchFamily="2" charset="-122"/>
              </a:rPr>
              <a:t>  连接       </a:t>
            </a:r>
            <a:r>
              <a:rPr lang="en-US" altLang="zh-CN" sz="2400">
                <a:solidFill>
                  <a:srgbClr val="FFFF00"/>
                </a:solidFill>
                <a:latin typeface="Arial" panose="020B0604020202020204" pitchFamily="34" charset="0"/>
                <a:ea typeface="黑体" panose="02010609060101010101" pitchFamily="2" charset="-122"/>
              </a:rPr>
              <a:t>4-5   </a:t>
            </a:r>
            <a:r>
              <a:rPr lang="zh-CN" altLang="en-US" sz="2400">
                <a:solidFill>
                  <a:srgbClr val="FFFF00"/>
                </a:solidFill>
                <a:latin typeface="Arial" panose="020B0604020202020204" pitchFamily="34" charset="0"/>
                <a:ea typeface="黑体" panose="02010609060101010101" pitchFamily="2" charset="-122"/>
              </a:rPr>
              <a:t>联轴器和离合器</a:t>
            </a:r>
            <a:endParaRPr lang="zh-CN" altLang="en-US" sz="2400">
              <a:solidFill>
                <a:srgbClr val="FFFF00"/>
              </a:solidFill>
              <a:latin typeface="Arial" panose="020B0604020202020204" pitchFamily="34" charset="0"/>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747"/>
                                        </p:tgtEl>
                                        <p:attrNameLst>
                                          <p:attrName>style.visibility</p:attrName>
                                        </p:attrNameLst>
                                      </p:cBhvr>
                                      <p:to>
                                        <p:strVal val="visible"/>
                                      </p:to>
                                    </p:set>
                                    <p:animEffect transition="in" filter="fade">
                                      <p:cBhvr>
                                        <p:cTn id="7" dur="2000"/>
                                        <p:tgtEl>
                                          <p:spTgt spid="287747"/>
                                        </p:tgtEl>
                                      </p:cBhvr>
                                    </p:animEffect>
                                  </p:childTnLst>
                                </p:cTn>
                              </p:par>
                              <p:par>
                                <p:cTn id="8" presetID="10" presetClass="entr" presetSubtype="0" fill="hold" nodeType="withEffect">
                                  <p:stCondLst>
                                    <p:cond delay="0"/>
                                  </p:stCondLst>
                                  <p:childTnLst>
                                    <p:set>
                                      <p:cBhvr>
                                        <p:cTn id="9" dur="1" fill="hold">
                                          <p:stCondLst>
                                            <p:cond delay="0"/>
                                          </p:stCondLst>
                                        </p:cTn>
                                        <p:tgtEl>
                                          <p:spTgt spid="287753"/>
                                        </p:tgtEl>
                                        <p:attrNameLst>
                                          <p:attrName>style.visibility</p:attrName>
                                        </p:attrNameLst>
                                      </p:cBhvr>
                                      <p:to>
                                        <p:strVal val="visible"/>
                                      </p:to>
                                    </p:set>
                                    <p:animEffect transition="in" filter="fade">
                                      <p:cBhvr>
                                        <p:cTn id="10" dur="2000"/>
                                        <p:tgtEl>
                                          <p:spTgt spid="2877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7766"/>
                                        </p:tgtEl>
                                        <p:attrNameLst>
                                          <p:attrName>style.visibility</p:attrName>
                                        </p:attrNameLst>
                                      </p:cBhvr>
                                      <p:to>
                                        <p:strVal val="visible"/>
                                      </p:to>
                                    </p:set>
                                    <p:animEffect transition="in" filter="fade">
                                      <p:cBhvr>
                                        <p:cTn id="13" dur="2000"/>
                                        <p:tgtEl>
                                          <p:spTgt spid="28776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000" fill="hold">
                                          <p:stCondLst>
                                            <p:cond delay="0"/>
                                          </p:stCondLst>
                                        </p:cTn>
                                        <p:tgtEl>
                                          <p:spTgt spid="188418">
                                            <p:txEl>
                                              <p:charRg st="0" end="9"/>
                                            </p:txEl>
                                          </p:spTgt>
                                        </p:tgtEl>
                                        <p:attrNameLst>
                                          <p:attrName>style.visibility</p:attrName>
                                        </p:attrNameLst>
                                      </p:cBhvr>
                                      <p:to>
                                        <p:strVal val="visible"/>
                                      </p:to>
                                    </p:set>
                                    <p:animEffect transition="in" filter="wipe(up)">
                                      <p:cBhvr>
                                        <p:cTn id="21" dur="1000"/>
                                        <p:tgtEl>
                                          <p:spTgt spid="188418">
                                            <p:txEl>
                                              <p:charRg st="0" end="9"/>
                                            </p:txEl>
                                          </p:spTgt>
                                        </p:tgtEl>
                                      </p:cBhvr>
                                    </p:animEffect>
                                  </p:childTnLst>
                                </p:cTn>
                              </p:par>
                            </p:childTnLst>
                          </p:cTn>
                        </p:par>
                        <p:par>
                          <p:cTn id="22" fill="hold">
                            <p:stCondLst>
                              <p:cond delay="1000"/>
                            </p:stCondLst>
                            <p:childTnLst>
                              <p:par>
                                <p:cTn id="23" presetID="3" presetClass="entr" presetSubtype="10" fill="hold" nodeType="afterEffect">
                                  <p:stCondLst>
                                    <p:cond delay="0"/>
                                  </p:stCondLst>
                                  <p:childTnLst>
                                    <p:set>
                                      <p:cBhvr>
                                        <p:cTn id="24" dur="1000" fill="hold">
                                          <p:stCondLst>
                                            <p:cond delay="0"/>
                                          </p:stCondLst>
                                        </p:cTn>
                                        <p:tgtEl>
                                          <p:spTgt spid="188419"/>
                                        </p:tgtEl>
                                        <p:attrNameLst>
                                          <p:attrName>style.visibility</p:attrName>
                                        </p:attrNameLst>
                                      </p:cBhvr>
                                      <p:to>
                                        <p:strVal val="visible"/>
                                      </p:to>
                                    </p:set>
                                    <p:animEffect transition="in" filter="blinds(horizontal)">
                                      <p:cBhvr>
                                        <p:cTn id="25" dur="1000"/>
                                        <p:tgtEl>
                                          <p:spTgt spid="188419"/>
                                        </p:tgtEl>
                                      </p:cBhvr>
                                    </p:animEffect>
                                  </p:childTnLst>
                                </p:cTn>
                              </p:par>
                            </p:childTnLst>
                          </p:cTn>
                        </p:par>
                        <p:par>
                          <p:cTn id="26" fill="hold">
                            <p:stCondLst>
                              <p:cond delay="2000"/>
                            </p:stCondLst>
                            <p:childTnLst>
                              <p:par>
                                <p:cTn id="27" presetID="18" presetClass="entr" presetSubtype="12" fill="hold" nodeType="afterEffect">
                                  <p:stCondLst>
                                    <p:cond delay="0"/>
                                  </p:stCondLst>
                                  <p:childTnLst>
                                    <p:set>
                                      <p:cBhvr>
                                        <p:cTn id="28" dur="1000" fill="hold">
                                          <p:stCondLst>
                                            <p:cond delay="0"/>
                                          </p:stCondLst>
                                        </p:cTn>
                                        <p:tgtEl>
                                          <p:spTgt spid="188420"/>
                                        </p:tgtEl>
                                        <p:attrNameLst>
                                          <p:attrName>style.visibility</p:attrName>
                                        </p:attrNameLst>
                                      </p:cBhvr>
                                      <p:to>
                                        <p:strVal val="visible"/>
                                      </p:to>
                                    </p:set>
                                    <p:animEffect transition="in" filter="strips(downLeft)">
                                      <p:cBhvr>
                                        <p:cTn id="29" dur="1000"/>
                                        <p:tgtEl>
                                          <p:spTgt spid="18842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000" fill="hold">
                                          <p:stCondLst>
                                            <p:cond delay="0"/>
                                          </p:stCondLst>
                                        </p:cTn>
                                        <p:tgtEl>
                                          <p:spTgt spid="188418">
                                            <p:txEl>
                                              <p:charRg st="9" end="64"/>
                                            </p:txEl>
                                          </p:spTgt>
                                        </p:tgtEl>
                                        <p:attrNameLst>
                                          <p:attrName>style.visibility</p:attrName>
                                        </p:attrNameLst>
                                      </p:cBhvr>
                                      <p:to>
                                        <p:strVal val="visible"/>
                                      </p:to>
                                    </p:set>
                                    <p:animEffect transition="in" filter="wipe(up)">
                                      <p:cBhvr>
                                        <p:cTn id="34" dur="1000"/>
                                        <p:tgtEl>
                                          <p:spTgt spid="188418">
                                            <p:txEl>
                                              <p:charRg st="9" end="64"/>
                                            </p:txEl>
                                          </p:spTgt>
                                        </p:tgtEl>
                                      </p:cBhvr>
                                    </p:animEffect>
                                  </p:childTnLst>
                                </p:cTn>
                              </p:par>
                            </p:childTnLst>
                          </p:cTn>
                        </p:par>
                        <p:par>
                          <p:cTn id="35" fill="hold">
                            <p:stCondLst>
                              <p:cond delay="1000"/>
                            </p:stCondLst>
                            <p:childTnLst>
                              <p:par>
                                <p:cTn id="36" presetID="22" presetClass="entr" presetSubtype="1" fill="hold" grpId="0" nodeType="afterEffect">
                                  <p:stCondLst>
                                    <p:cond delay="0"/>
                                  </p:stCondLst>
                                  <p:childTnLst>
                                    <p:set>
                                      <p:cBhvr>
                                        <p:cTn id="37" dur="1000" fill="hold">
                                          <p:stCondLst>
                                            <p:cond delay="0"/>
                                          </p:stCondLst>
                                        </p:cTn>
                                        <p:tgtEl>
                                          <p:spTgt spid="188418">
                                            <p:txEl>
                                              <p:charRg st="64" end="102"/>
                                            </p:txEl>
                                          </p:spTgt>
                                        </p:tgtEl>
                                        <p:attrNameLst>
                                          <p:attrName>style.visibility</p:attrName>
                                        </p:attrNameLst>
                                      </p:cBhvr>
                                      <p:to>
                                        <p:strVal val="visible"/>
                                      </p:to>
                                    </p:set>
                                    <p:animEffect transition="in" filter="wipe(up)">
                                      <p:cBhvr>
                                        <p:cTn id="38" dur="1000"/>
                                        <p:tgtEl>
                                          <p:spTgt spid="188418">
                                            <p:txEl>
                                              <p:charRg st="64" end="102"/>
                                            </p:txEl>
                                          </p:spTgt>
                                        </p:tgtEl>
                                      </p:cBhvr>
                                    </p:animEffect>
                                  </p:childTnLst>
                                </p:cTn>
                              </p:par>
                            </p:childTnLst>
                          </p:cTn>
                        </p:par>
                        <p:par>
                          <p:cTn id="39" fill="hold">
                            <p:stCondLst>
                              <p:cond delay="2000"/>
                            </p:stCondLst>
                            <p:childTnLst>
                              <p:par>
                                <p:cTn id="40" presetID="22" presetClass="entr" presetSubtype="1" fill="hold" grpId="0" nodeType="afterEffect">
                                  <p:stCondLst>
                                    <p:cond delay="0"/>
                                  </p:stCondLst>
                                  <p:childTnLst>
                                    <p:set>
                                      <p:cBhvr>
                                        <p:cTn id="41" dur="1000" fill="hold">
                                          <p:stCondLst>
                                            <p:cond delay="0"/>
                                          </p:stCondLst>
                                        </p:cTn>
                                        <p:tgtEl>
                                          <p:spTgt spid="188418">
                                            <p:txEl>
                                              <p:charRg st="102" end="134"/>
                                            </p:txEl>
                                          </p:spTgt>
                                        </p:tgtEl>
                                        <p:attrNameLst>
                                          <p:attrName>style.visibility</p:attrName>
                                        </p:attrNameLst>
                                      </p:cBhvr>
                                      <p:to>
                                        <p:strVal val="visible"/>
                                      </p:to>
                                    </p:set>
                                    <p:animEffect transition="in" filter="wipe(up)">
                                      <p:cBhvr>
                                        <p:cTn id="42" dur="1000"/>
                                        <p:tgtEl>
                                          <p:spTgt spid="188418">
                                            <p:txEl>
                                              <p:charRg st="102" end="13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6" grpId="0"/>
      <p:bldP spid="3" grpId="0"/>
      <p:bldP spid="18841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7747" name="图片 287746" descr="008ah"/>
          <p:cNvPicPr>
            <a:picLocks noChangeAspect="1"/>
          </p:cNvPicPr>
          <p:nvPr/>
        </p:nvPicPr>
        <p:blipFill>
          <a:blip r:embed="rId1">
            <a:lum bright="39993" contrast="-70001"/>
          </a:blip>
          <a:stretch>
            <a:fillRect/>
          </a:stretch>
        </p:blipFill>
        <p:spPr>
          <a:xfrm rot="-284582">
            <a:off x="6588125" y="115888"/>
            <a:ext cx="1014413" cy="720725"/>
          </a:xfrm>
          <a:prstGeom prst="rect">
            <a:avLst/>
          </a:prstGeom>
          <a:noFill/>
          <a:ln w="9525">
            <a:noFill/>
          </a:ln>
        </p:spPr>
      </p:pic>
      <p:sp>
        <p:nvSpPr>
          <p:cNvPr id="287753" name="直接连接符 287752"/>
          <p:cNvSpPr/>
          <p:nvPr/>
        </p:nvSpPr>
        <p:spPr>
          <a:xfrm>
            <a:off x="1187450" y="6165850"/>
            <a:ext cx="6697663" cy="0"/>
          </a:xfrm>
          <a:prstGeom prst="line">
            <a:avLst/>
          </a:prstGeom>
          <a:ln w="60325" cap="flat" cmpd="thickThin">
            <a:solidFill>
              <a:srgbClr val="99CC00"/>
            </a:solidFill>
            <a:prstDash val="solid"/>
            <a:round/>
            <a:headEnd type="none" w="med" len="med"/>
            <a:tailEnd type="none" w="med" len="med"/>
          </a:ln>
        </p:spPr>
      </p:sp>
      <p:grpSp>
        <p:nvGrpSpPr>
          <p:cNvPr id="25603" name="组合 287753"/>
          <p:cNvGrpSpPr/>
          <p:nvPr/>
        </p:nvGrpSpPr>
        <p:grpSpPr>
          <a:xfrm>
            <a:off x="0" y="74613"/>
            <a:ext cx="9144000" cy="936625"/>
            <a:chOff x="0" y="73"/>
            <a:chExt cx="5760" cy="590"/>
          </a:xfrm>
        </p:grpSpPr>
        <p:sp>
          <p:nvSpPr>
            <p:cNvPr id="25604" name="直接连接符 287754"/>
            <p:cNvSpPr/>
            <p:nvPr/>
          </p:nvSpPr>
          <p:spPr>
            <a:xfrm>
              <a:off x="0" y="73"/>
              <a:ext cx="5760" cy="0"/>
            </a:xfrm>
            <a:prstGeom prst="line">
              <a:avLst/>
            </a:prstGeom>
            <a:ln w="47625" cap="flat" cmpd="thickThin">
              <a:solidFill>
                <a:srgbClr val="99CC00"/>
              </a:solidFill>
              <a:prstDash val="solid"/>
              <a:round/>
              <a:headEnd type="none" w="med" len="med"/>
              <a:tailEnd type="none" w="med" len="med"/>
            </a:ln>
          </p:spPr>
        </p:sp>
        <p:grpSp>
          <p:nvGrpSpPr>
            <p:cNvPr id="25605" name="组合 287755"/>
            <p:cNvGrpSpPr/>
            <p:nvPr/>
          </p:nvGrpSpPr>
          <p:grpSpPr>
            <a:xfrm>
              <a:off x="0" y="73"/>
              <a:ext cx="5760" cy="590"/>
              <a:chOff x="0" y="0"/>
              <a:chExt cx="5760" cy="646"/>
            </a:xfrm>
          </p:grpSpPr>
          <p:sp>
            <p:nvSpPr>
              <p:cNvPr id="25606" name="矩形 287756"/>
              <p:cNvSpPr/>
              <p:nvPr/>
            </p:nvSpPr>
            <p:spPr>
              <a:xfrm>
                <a:off x="0" y="0"/>
                <a:ext cx="5760" cy="516"/>
              </a:xfrm>
              <a:prstGeom prst="rect">
                <a:avLst/>
              </a:prstGeom>
              <a:gradFill rotWithShape="1">
                <a:gsLst>
                  <a:gs pos="0">
                    <a:srgbClr val="331050"/>
                  </a:gs>
                  <a:gs pos="100000">
                    <a:srgbClr val="4D1979">
                      <a:alpha val="67000"/>
                    </a:srgbClr>
                  </a:gs>
                </a:gsLst>
                <a:lin ang="189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25607" name="矩形 287757"/>
              <p:cNvSpPr/>
              <p:nvPr/>
            </p:nvSpPr>
            <p:spPr>
              <a:xfrm rot="10800000">
                <a:off x="0" y="506"/>
                <a:ext cx="5760" cy="140"/>
              </a:xfrm>
              <a:prstGeom prst="rect">
                <a:avLst/>
              </a:prstGeom>
              <a:gradFill rotWithShape="1">
                <a:gsLst>
                  <a:gs pos="0">
                    <a:srgbClr val="3B3B3B">
                      <a:alpha val="0"/>
                    </a:srgbClr>
                  </a:gs>
                  <a:gs pos="100000">
                    <a:schemeClr val="bg2">
                      <a:alpha val="67000"/>
                    </a:scheme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pic>
            <p:nvPicPr>
              <p:cNvPr id="25608" name="图片 287758"/>
              <p:cNvPicPr>
                <a:picLocks noChangeAspect="1"/>
              </p:cNvPicPr>
              <p:nvPr/>
            </p:nvPicPr>
            <p:blipFill>
              <a:blip r:embed="rId2">
                <a:lum bright="-12000"/>
              </a:blip>
              <a:srcRect t="18701" r="15749" b="42659"/>
              <a:stretch>
                <a:fillRect/>
              </a:stretch>
            </p:blipFill>
            <p:spPr>
              <a:xfrm>
                <a:off x="4781" y="0"/>
                <a:ext cx="979" cy="500"/>
              </a:xfrm>
              <a:prstGeom prst="rect">
                <a:avLst/>
              </a:prstGeom>
              <a:noFill/>
              <a:ln w="9525">
                <a:noFill/>
              </a:ln>
            </p:spPr>
          </p:pic>
          <p:sp>
            <p:nvSpPr>
              <p:cNvPr id="25609" name="矩形 287759"/>
              <p:cNvSpPr/>
              <p:nvPr/>
            </p:nvSpPr>
            <p:spPr>
              <a:xfrm>
                <a:off x="0" y="472"/>
                <a:ext cx="5760" cy="44"/>
              </a:xfrm>
              <a:prstGeom prst="rect">
                <a:avLst/>
              </a:prstGeom>
              <a:gradFill rotWithShape="1">
                <a:gsLst>
                  <a:gs pos="0">
                    <a:srgbClr val="C9E576">
                      <a:alpha val="67000"/>
                    </a:srgbClr>
                  </a:gs>
                  <a:gs pos="100000">
                    <a:srgbClr val="97C523"/>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sp>
            <p:nvSpPr>
              <p:cNvPr id="25610" name="矩形 287760"/>
              <p:cNvSpPr/>
              <p:nvPr/>
            </p:nvSpPr>
            <p:spPr>
              <a:xfrm>
                <a:off x="0" y="0"/>
                <a:ext cx="5760" cy="164"/>
              </a:xfrm>
              <a:prstGeom prst="rect">
                <a:avLst/>
              </a:prstGeom>
              <a:gradFill rotWithShape="1">
                <a:gsLst>
                  <a:gs pos="0">
                    <a:schemeClr val="bg1">
                      <a:alpha val="67000"/>
                    </a:schemeClr>
                  </a:gs>
                  <a:gs pos="100000">
                    <a:srgbClr val="767676">
                      <a:alpha val="0"/>
                    </a:srgbClr>
                  </a:gs>
                </a:gsLst>
                <a:lin ang="5400000" scaled="1"/>
                <a:tileRect/>
              </a:gradFill>
              <a:ln w="9525">
                <a:noFill/>
              </a:ln>
            </p:spPr>
            <p:txBody>
              <a:bodyPr anchor="t" anchorCtr="0"/>
              <a:p>
                <a:endParaRPr lang="zh-CN" altLang="en-US">
                  <a:latin typeface="楷体_GB2312" pitchFamily="49" charset="-122"/>
                  <a:ea typeface="楷体_GB2312" pitchFamily="49" charset="-122"/>
                </a:endParaRPr>
              </a:p>
            </p:txBody>
          </p:sp>
        </p:grpSp>
      </p:grpSp>
      <p:sp>
        <p:nvSpPr>
          <p:cNvPr id="287766" name="矩形 287765"/>
          <p:cNvSpPr/>
          <p:nvPr/>
        </p:nvSpPr>
        <p:spPr>
          <a:xfrm>
            <a:off x="1476375" y="6237288"/>
            <a:ext cx="6048375" cy="368300"/>
          </a:xfrm>
          <a:prstGeom prst="rect">
            <a:avLst/>
          </a:prstGeom>
          <a:noFill/>
          <a:ln w="9525">
            <a:noFill/>
          </a:ln>
        </p:spPr>
        <p:txBody>
          <a:bodyPr anchor="t" anchorCtr="0">
            <a:spAutoFit/>
          </a:bodyPr>
          <a:p>
            <a:pPr algn="ctr" fontAlgn="ctr"/>
            <a:r>
              <a:rPr lang="zh-CN" altLang="en-US" sz="1800" dirty="0">
                <a:latin typeface="楷体_GB2312" pitchFamily="49" charset="-122"/>
                <a:ea typeface="楷体_GB2312" pitchFamily="49" charset="-122"/>
              </a:rPr>
              <a:t>宣城市信息工程学校在线精品课程---《机械基础》</a:t>
            </a:r>
            <a:endParaRPr lang="en-US" altLang="zh-CN" sz="1800">
              <a:latin typeface="楷体_GB2312" pitchFamily="49" charset="-122"/>
              <a:ea typeface="楷体_GB2312" pitchFamily="49" charset="-122"/>
            </a:endParaRPr>
          </a:p>
        </p:txBody>
      </p:sp>
      <p:sp>
        <p:nvSpPr>
          <p:cNvPr id="3" name="文本框 533536"/>
          <p:cNvSpPr txBox="1"/>
          <p:nvPr/>
        </p:nvSpPr>
        <p:spPr>
          <a:xfrm>
            <a:off x="1187450" y="1082675"/>
            <a:ext cx="2305050" cy="460375"/>
          </a:xfrm>
          <a:prstGeom prst="rect">
            <a:avLst/>
          </a:prstGeom>
          <a:noFill/>
          <a:ln w="9525">
            <a:noFill/>
          </a:ln>
        </p:spPr>
        <p:txBody>
          <a:bodyPr wrap="square" anchor="t" anchorCtr="0">
            <a:spAutoFit/>
          </a:bodyPr>
          <a:p>
            <a:pPr algn="just"/>
            <a:r>
              <a:rPr lang="en-US" altLang="zh-CN" sz="2400" b="0">
                <a:latin typeface="黑体" panose="02010609060101010101" pitchFamily="2" charset="-122"/>
                <a:ea typeface="黑体" panose="02010609060101010101" pitchFamily="2" charset="-122"/>
              </a:rPr>
              <a:t>2</a:t>
            </a:r>
            <a:r>
              <a:rPr lang="zh-CN" altLang="zh-CN" sz="2400" b="0">
                <a:latin typeface="黑体" panose="02010609060101010101" pitchFamily="2" charset="-122"/>
                <a:ea typeface="黑体" panose="02010609060101010101" pitchFamily="2" charset="-122"/>
              </a:rPr>
              <a:t>、挠性联轴器</a:t>
            </a:r>
            <a:endParaRPr lang="zh-CN" altLang="zh-CN" sz="2400" b="0">
              <a:latin typeface="黑体" panose="02010609060101010101" pitchFamily="2" charset="-122"/>
              <a:ea typeface="黑体" panose="02010609060101010101" pitchFamily="2" charset="-122"/>
            </a:endParaRPr>
          </a:p>
        </p:txBody>
      </p:sp>
      <p:sp>
        <p:nvSpPr>
          <p:cNvPr id="189442" name="文本占位符 342018"/>
          <p:cNvSpPr>
            <a:spLocks noGrp="1"/>
          </p:cNvSpPr>
          <p:nvPr>
            <p:ph idx="1"/>
          </p:nvPr>
        </p:nvSpPr>
        <p:spPr>
          <a:xfrm>
            <a:off x="963613" y="1703388"/>
            <a:ext cx="3605213" cy="3451225"/>
          </a:xfrm>
        </p:spPr>
        <p:txBody>
          <a:bodyPr anchor="t"/>
          <a:p>
            <a:pPr marL="0" marR="0" indent="0" algn="l" defTabSz="914400" rtl="0" eaLnBrk="1" fontAlgn="base" latinLnBrk="0" hangingPunct="1">
              <a:lnSpc>
                <a:spcPct val="100000"/>
              </a:lnSpc>
              <a:spcBef>
                <a:spcPct val="20000"/>
              </a:spcBef>
              <a:spcAft>
                <a:spcPct val="0"/>
              </a:spcAft>
              <a:buClrTx/>
              <a:buSzTx/>
              <a:buFontTx/>
              <a:buNone/>
            </a:pPr>
            <a:r>
              <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kumimoji="0" lang="en-US" altLang="zh-CN"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rPr>
              <a:t>3</a:t>
            </a:r>
            <a:r>
              <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rPr>
              <a:t>）万向联轴器</a:t>
            </a:r>
            <a:endPar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342900" marR="0" indent="-342900" algn="l" defTabSz="914400" rtl="0" eaLnBrk="1" fontAlgn="base" latinLnBrk="0" hangingPunct="1">
              <a:lnSpc>
                <a:spcPct val="100000"/>
              </a:lnSpc>
              <a:spcBef>
                <a:spcPct val="20000"/>
              </a:spcBef>
              <a:spcAft>
                <a:spcPct val="0"/>
              </a:spcAft>
              <a:buClrTx/>
              <a:buSzTx/>
              <a:buFontTx/>
              <a:buChar char="•"/>
            </a:pPr>
            <a:r>
              <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rPr>
              <a:t>    利用十字轴中间件连接两边的万向接头，而万向接头与两轴连接，两轴间夹角可达</a:t>
            </a:r>
            <a:r>
              <a:rPr kumimoji="0" lang="en-US" altLang="zh-CN"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rPr>
              <a:t>35°</a:t>
            </a:r>
            <a:r>
              <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kumimoji="0" lang="en-US" altLang="zh-CN"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rPr>
              <a:t>4</a:t>
            </a:r>
            <a:r>
              <a:rPr kumimoji="0" lang="en-US" altLang="zh-CN"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rPr>
              <a:t>5°</a:t>
            </a:r>
            <a:r>
              <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rPr>
              <a:t>。</a:t>
            </a:r>
            <a:endPar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342900" marR="0" indent="-342900" algn="l" defTabSz="914400" rtl="0" eaLnBrk="1" fontAlgn="base" latinLnBrk="0" hangingPunct="1">
              <a:lnSpc>
                <a:spcPct val="100000"/>
              </a:lnSpc>
              <a:spcBef>
                <a:spcPct val="20000"/>
              </a:spcBef>
              <a:spcAft>
                <a:spcPct val="0"/>
              </a:spcAft>
              <a:buClrTx/>
              <a:buSzTx/>
              <a:buFontTx/>
              <a:buChar char="•"/>
            </a:pPr>
            <a:r>
              <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rPr>
              <a:t>    允许在较大角位移时传递转矩，为使两轴同步转动，万向联轴器一般成对使用。主要用于轴线相交的两轴连接。 </a:t>
            </a:r>
            <a:endParaRPr kumimoji="0" lang="zh-CN" altLang="en-US" sz="2000" b="0" i="0" u="none" strike="noStrike" kern="1200" cap="none" spc="0" normalizeH="0" baseline="0" noProof="1"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pic>
        <p:nvPicPr>
          <p:cNvPr id="189443" name="图片 342019" descr="zv"/>
          <p:cNvPicPr>
            <a:picLocks noChangeAspect="1"/>
          </p:cNvPicPr>
          <p:nvPr/>
        </p:nvPicPr>
        <p:blipFill>
          <a:blip r:embed="rId3"/>
          <a:srcRect l="6482" t="899" r="72922" b="71307"/>
          <a:stretch>
            <a:fillRect/>
          </a:stretch>
        </p:blipFill>
        <p:spPr>
          <a:xfrm>
            <a:off x="5341938" y="1798638"/>
            <a:ext cx="1779587" cy="1647825"/>
          </a:xfrm>
          <a:prstGeom prst="rect">
            <a:avLst/>
          </a:prstGeom>
          <a:noFill/>
          <a:ln w="9525">
            <a:noFill/>
          </a:ln>
        </p:spPr>
      </p:pic>
      <p:pic>
        <p:nvPicPr>
          <p:cNvPr id="189444" name="图片 342020" descr="zv"/>
          <p:cNvPicPr>
            <a:picLocks noChangeAspect="1"/>
          </p:cNvPicPr>
          <p:nvPr/>
        </p:nvPicPr>
        <p:blipFill>
          <a:blip r:embed="rId4"/>
          <a:srcRect l="11197" t="25070" r="8646" b="22299"/>
          <a:stretch>
            <a:fillRect/>
          </a:stretch>
        </p:blipFill>
        <p:spPr>
          <a:xfrm>
            <a:off x="4786313" y="3930650"/>
            <a:ext cx="3098800" cy="1571625"/>
          </a:xfrm>
          <a:prstGeom prst="rect">
            <a:avLst/>
          </a:prstGeom>
          <a:noFill/>
          <a:ln w="9525">
            <a:noFill/>
          </a:ln>
        </p:spPr>
      </p:pic>
      <p:sp>
        <p:nvSpPr>
          <p:cNvPr id="25616" name="矩形 1"/>
          <p:cNvSpPr/>
          <p:nvPr/>
        </p:nvSpPr>
        <p:spPr>
          <a:xfrm>
            <a:off x="622300" y="287338"/>
            <a:ext cx="6473825" cy="404812"/>
          </a:xfrm>
          <a:prstGeom prst="rect">
            <a:avLst/>
          </a:prstGeom>
          <a:noFill/>
          <a:ln w="9525">
            <a:noFill/>
          </a:ln>
        </p:spPr>
        <p:txBody>
          <a:bodyPr anchor="b" anchorCtr="0"/>
          <a:p>
            <a:pPr algn="ctr">
              <a:buSzTx/>
            </a:pPr>
            <a:r>
              <a:rPr lang="zh-CN" altLang="en-US" sz="2400">
                <a:solidFill>
                  <a:srgbClr val="FFFF00"/>
                </a:solidFill>
                <a:latin typeface="Arial" panose="020B0604020202020204" pitchFamily="34" charset="0"/>
                <a:ea typeface="黑体" panose="02010609060101010101" pitchFamily="2" charset="-122"/>
              </a:rPr>
              <a:t>模块</a:t>
            </a:r>
            <a:r>
              <a:rPr lang="en-US" altLang="zh-CN" sz="2400">
                <a:solidFill>
                  <a:srgbClr val="FFFF00"/>
                </a:solidFill>
                <a:latin typeface="Arial" panose="020B0604020202020204" pitchFamily="34" charset="0"/>
                <a:ea typeface="黑体" panose="02010609060101010101" pitchFamily="2" charset="-122"/>
              </a:rPr>
              <a:t>4 </a:t>
            </a:r>
            <a:r>
              <a:rPr lang="zh-CN" altLang="en-US" sz="2400">
                <a:solidFill>
                  <a:srgbClr val="FFFF00"/>
                </a:solidFill>
                <a:latin typeface="Arial" panose="020B0604020202020204" pitchFamily="34" charset="0"/>
                <a:ea typeface="黑体" panose="02010609060101010101" pitchFamily="2" charset="-122"/>
              </a:rPr>
              <a:t>  连接       </a:t>
            </a:r>
            <a:r>
              <a:rPr lang="en-US" altLang="zh-CN" sz="2400">
                <a:solidFill>
                  <a:srgbClr val="FFFF00"/>
                </a:solidFill>
                <a:latin typeface="Arial" panose="020B0604020202020204" pitchFamily="34" charset="0"/>
                <a:ea typeface="黑体" panose="02010609060101010101" pitchFamily="2" charset="-122"/>
              </a:rPr>
              <a:t>4-5   </a:t>
            </a:r>
            <a:r>
              <a:rPr lang="zh-CN" altLang="en-US" sz="2400">
                <a:solidFill>
                  <a:srgbClr val="FFFF00"/>
                </a:solidFill>
                <a:latin typeface="Arial" panose="020B0604020202020204" pitchFamily="34" charset="0"/>
                <a:ea typeface="黑体" panose="02010609060101010101" pitchFamily="2" charset="-122"/>
              </a:rPr>
              <a:t>联轴器和离合器</a:t>
            </a:r>
            <a:endParaRPr lang="zh-CN" altLang="en-US" sz="2400">
              <a:solidFill>
                <a:srgbClr val="FFFF00"/>
              </a:solidFill>
              <a:latin typeface="Arial" panose="020B0604020202020204" pitchFamily="34" charset="0"/>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747"/>
                                        </p:tgtEl>
                                        <p:attrNameLst>
                                          <p:attrName>style.visibility</p:attrName>
                                        </p:attrNameLst>
                                      </p:cBhvr>
                                      <p:to>
                                        <p:strVal val="visible"/>
                                      </p:to>
                                    </p:set>
                                    <p:animEffect transition="in" filter="fade">
                                      <p:cBhvr>
                                        <p:cTn id="7" dur="2000"/>
                                        <p:tgtEl>
                                          <p:spTgt spid="287747"/>
                                        </p:tgtEl>
                                      </p:cBhvr>
                                    </p:animEffect>
                                  </p:childTnLst>
                                </p:cTn>
                              </p:par>
                              <p:par>
                                <p:cTn id="8" presetID="10" presetClass="entr" presetSubtype="0" fill="hold" nodeType="withEffect">
                                  <p:stCondLst>
                                    <p:cond delay="0"/>
                                  </p:stCondLst>
                                  <p:childTnLst>
                                    <p:set>
                                      <p:cBhvr>
                                        <p:cTn id="9" dur="1" fill="hold">
                                          <p:stCondLst>
                                            <p:cond delay="0"/>
                                          </p:stCondLst>
                                        </p:cTn>
                                        <p:tgtEl>
                                          <p:spTgt spid="287753"/>
                                        </p:tgtEl>
                                        <p:attrNameLst>
                                          <p:attrName>style.visibility</p:attrName>
                                        </p:attrNameLst>
                                      </p:cBhvr>
                                      <p:to>
                                        <p:strVal val="visible"/>
                                      </p:to>
                                    </p:set>
                                    <p:animEffect transition="in" filter="fade">
                                      <p:cBhvr>
                                        <p:cTn id="10" dur="2000"/>
                                        <p:tgtEl>
                                          <p:spTgt spid="2877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7766"/>
                                        </p:tgtEl>
                                        <p:attrNameLst>
                                          <p:attrName>style.visibility</p:attrName>
                                        </p:attrNameLst>
                                      </p:cBhvr>
                                      <p:to>
                                        <p:strVal val="visible"/>
                                      </p:to>
                                    </p:set>
                                    <p:animEffect transition="in" filter="fade">
                                      <p:cBhvr>
                                        <p:cTn id="13" dur="2000"/>
                                        <p:tgtEl>
                                          <p:spTgt spid="28776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000" fill="hold">
                                          <p:stCondLst>
                                            <p:cond delay="0"/>
                                          </p:stCondLst>
                                        </p:cTn>
                                        <p:tgtEl>
                                          <p:spTgt spid="189442">
                                            <p:txEl>
                                              <p:charRg st="0" end="9"/>
                                            </p:txEl>
                                          </p:spTgt>
                                        </p:tgtEl>
                                        <p:attrNameLst>
                                          <p:attrName>style.visibility</p:attrName>
                                        </p:attrNameLst>
                                      </p:cBhvr>
                                      <p:to>
                                        <p:strVal val="visible"/>
                                      </p:to>
                                    </p:set>
                                    <p:animEffect transition="in" filter="wipe(up)">
                                      <p:cBhvr>
                                        <p:cTn id="21" dur="1000"/>
                                        <p:tgtEl>
                                          <p:spTgt spid="189442">
                                            <p:txEl>
                                              <p:charRg st="0" end="9"/>
                                            </p:txEl>
                                          </p:spTgt>
                                        </p:tgtEl>
                                      </p:cBhvr>
                                    </p:animEffect>
                                  </p:childTnLst>
                                </p:cTn>
                              </p:par>
                            </p:childTnLst>
                          </p:cTn>
                        </p:par>
                        <p:par>
                          <p:cTn id="22" fill="hold">
                            <p:stCondLst>
                              <p:cond delay="1000"/>
                            </p:stCondLst>
                            <p:childTnLst>
                              <p:par>
                                <p:cTn id="23" presetID="18" presetClass="entr" presetSubtype="6" fill="hold" nodeType="afterEffect">
                                  <p:stCondLst>
                                    <p:cond delay="0"/>
                                  </p:stCondLst>
                                  <p:childTnLst>
                                    <p:set>
                                      <p:cBhvr>
                                        <p:cTn id="24" dur="1000" fill="hold">
                                          <p:stCondLst>
                                            <p:cond delay="0"/>
                                          </p:stCondLst>
                                        </p:cTn>
                                        <p:tgtEl>
                                          <p:spTgt spid="189443"/>
                                        </p:tgtEl>
                                        <p:attrNameLst>
                                          <p:attrName>style.visibility</p:attrName>
                                        </p:attrNameLst>
                                      </p:cBhvr>
                                      <p:to>
                                        <p:strVal val="visible"/>
                                      </p:to>
                                    </p:set>
                                    <p:animEffect transition="in" filter="strips(downRight)">
                                      <p:cBhvr>
                                        <p:cTn id="25" dur="1000"/>
                                        <p:tgtEl>
                                          <p:spTgt spid="189443"/>
                                        </p:tgtEl>
                                      </p:cBhvr>
                                    </p:animEffect>
                                  </p:childTnLst>
                                </p:cTn>
                              </p:par>
                            </p:childTnLst>
                          </p:cTn>
                        </p:par>
                        <p:par>
                          <p:cTn id="26" fill="hold">
                            <p:stCondLst>
                              <p:cond delay="2000"/>
                            </p:stCondLst>
                            <p:childTnLst>
                              <p:par>
                                <p:cTn id="27" presetID="3" presetClass="entr" presetSubtype="10" fill="hold" nodeType="afterEffect">
                                  <p:stCondLst>
                                    <p:cond delay="0"/>
                                  </p:stCondLst>
                                  <p:childTnLst>
                                    <p:set>
                                      <p:cBhvr>
                                        <p:cTn id="28" dur="1000" fill="hold">
                                          <p:stCondLst>
                                            <p:cond delay="0"/>
                                          </p:stCondLst>
                                        </p:cTn>
                                        <p:tgtEl>
                                          <p:spTgt spid="189444"/>
                                        </p:tgtEl>
                                        <p:attrNameLst>
                                          <p:attrName>style.visibility</p:attrName>
                                        </p:attrNameLst>
                                      </p:cBhvr>
                                      <p:to>
                                        <p:strVal val="visible"/>
                                      </p:to>
                                    </p:set>
                                    <p:animEffect transition="in" filter="blinds(horizontal)">
                                      <p:cBhvr>
                                        <p:cTn id="29" dur="1000"/>
                                        <p:tgtEl>
                                          <p:spTgt spid="18944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000" fill="hold">
                                          <p:stCondLst>
                                            <p:cond delay="0"/>
                                          </p:stCondLst>
                                        </p:cTn>
                                        <p:tgtEl>
                                          <p:spTgt spid="189442">
                                            <p:txEl>
                                              <p:charRg st="9" end="54"/>
                                            </p:txEl>
                                          </p:spTgt>
                                        </p:tgtEl>
                                        <p:attrNameLst>
                                          <p:attrName>style.visibility</p:attrName>
                                        </p:attrNameLst>
                                      </p:cBhvr>
                                      <p:to>
                                        <p:strVal val="visible"/>
                                      </p:to>
                                    </p:set>
                                    <p:animEffect transition="in" filter="wipe(up)">
                                      <p:cBhvr>
                                        <p:cTn id="34" dur="1000"/>
                                        <p:tgtEl>
                                          <p:spTgt spid="189442">
                                            <p:txEl>
                                              <p:charRg st="9" end="5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000" fill="hold">
                                          <p:stCondLst>
                                            <p:cond delay="0"/>
                                          </p:stCondLst>
                                        </p:cTn>
                                        <p:tgtEl>
                                          <p:spTgt spid="189442">
                                            <p:txEl>
                                              <p:charRg st="54" end="105"/>
                                            </p:txEl>
                                          </p:spTgt>
                                        </p:tgtEl>
                                        <p:attrNameLst>
                                          <p:attrName>style.visibility</p:attrName>
                                        </p:attrNameLst>
                                      </p:cBhvr>
                                      <p:to>
                                        <p:strVal val="visible"/>
                                      </p:to>
                                    </p:set>
                                    <p:animEffect transition="in" filter="wipe(up)">
                                      <p:cBhvr>
                                        <p:cTn id="39" dur="1000"/>
                                        <p:tgtEl>
                                          <p:spTgt spid="189442">
                                            <p:txEl>
                                              <p:charRg st="54" end="10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6" grpId="0"/>
      <p:bldP spid="3" grpId="0"/>
      <p:bldP spid="189442" grpId="0" uiExpand="1" build="p"/>
    </p:bldLst>
  </p:timing>
</p:sld>
</file>

<file path=ppt/tags/tag1.xml><?xml version="1.0" encoding="utf-8"?>
<p:tagLst xmlns:p="http://schemas.openxmlformats.org/presentationml/2006/main">
  <p:tag name="COMMONDATA" val="eyJoZGlkIjoiMjA5ODQyMDQxMTAxMTg5MjE1OWJjODBmMDk2OWY4ZmEifQ=="/>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2704</Words>
  <Application>WPS 演示</Application>
  <PresentationFormat>在屏幕上显示</PresentationFormat>
  <Paragraphs>216</Paragraphs>
  <Slides>18</Slides>
  <Notes>13</Notes>
  <HiddenSlides>0</HiddenSlides>
  <MMClips>0</MMClips>
  <ScaleCrop>false</ScaleCrop>
  <HeadingPairs>
    <vt:vector size="8" baseType="variant">
      <vt:variant>
        <vt:lpstr>已用的字体</vt:lpstr>
      </vt:variant>
      <vt:variant>
        <vt:i4>10</vt:i4>
      </vt:variant>
      <vt:variant>
        <vt:lpstr>主题</vt:lpstr>
      </vt:variant>
      <vt:variant>
        <vt:i4>7</vt:i4>
      </vt:variant>
      <vt:variant>
        <vt:lpstr>嵌入 OLE 服务器</vt:lpstr>
      </vt:variant>
      <vt:variant>
        <vt:i4>1</vt:i4>
      </vt:variant>
      <vt:variant>
        <vt:lpstr>幻灯片标题</vt:lpstr>
      </vt:variant>
      <vt:variant>
        <vt:i4>18</vt:i4>
      </vt:variant>
    </vt:vector>
  </HeadingPairs>
  <TitlesOfParts>
    <vt:vector size="36" baseType="lpstr">
      <vt:lpstr>Arial</vt:lpstr>
      <vt:lpstr>宋体</vt:lpstr>
      <vt:lpstr>Wingdings</vt:lpstr>
      <vt:lpstr>楷体_GB2312</vt:lpstr>
      <vt:lpstr>新宋体</vt:lpstr>
      <vt:lpstr>黑体</vt:lpstr>
      <vt:lpstr>Calibri</vt:lpstr>
      <vt:lpstr>微软雅黑</vt:lpstr>
      <vt:lpstr>Wingdings</vt:lpstr>
      <vt:lpstr>Arial Unicode MS</vt:lpstr>
      <vt:lpstr>默认设计模板</vt:lpstr>
      <vt:lpstr>2_默认设计模板</vt:lpstr>
      <vt:lpstr>4_默认设计模板</vt:lpstr>
      <vt:lpstr>3_默认设计模板</vt:lpstr>
      <vt:lpstr>5_默认设计模板</vt:lpstr>
      <vt:lpstr>6_默认设计模板</vt:lpstr>
      <vt:lpstr>1_默认设计模板</vt:lpstr>
      <vt:lpstr>Equation.KSEE3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小结</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胡君</dc:creator>
  <cp:lastModifiedBy>WPS_1606719979</cp:lastModifiedBy>
  <cp:revision>392</cp:revision>
  <dcterms:created xsi:type="dcterms:W3CDTF">2011-08-04T15:40:00Z</dcterms:created>
  <dcterms:modified xsi:type="dcterms:W3CDTF">2022-07-18T13:08:33Z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2052-11.1.0.11830</vt:lpwstr>
  </property>
  <property fmtid="{D5CDD505-2E9C-101B-9397-08002B2CF9AE}" pid="3" name="ICV">
    <vt:lpwstr>D4F69262F6024BA99BAC6A1E63464247</vt:lpwstr>
  </property>
</Properties>
</file>