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gif" ContentType="image/gi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  <p:sldMasterId id="2147483678" r:id="rId4"/>
    <p:sldMasterId id="2147483693" r:id="rId5"/>
    <p:sldMasterId id="2147483708" r:id="rId6"/>
    <p:sldMasterId id="2147483723" r:id="rId7"/>
    <p:sldMasterId id="2147483738" r:id="rId8"/>
    <p:sldMasterId id="2147483753" r:id="rId9"/>
  </p:sldMasterIdLst>
  <p:notesMasterIdLst>
    <p:notesMasterId r:id="rId11"/>
  </p:notesMasterIdLst>
  <p:handoutMasterIdLst>
    <p:handoutMasterId r:id="rId40"/>
  </p:handoutMasterIdLst>
  <p:sldIdLst>
    <p:sldId id="279" r:id="rId10"/>
    <p:sldId id="398" r:id="rId12"/>
    <p:sldId id="316" r:id="rId13"/>
    <p:sldId id="355" r:id="rId14"/>
    <p:sldId id="285" r:id="rId15"/>
    <p:sldId id="283" r:id="rId16"/>
    <p:sldId id="335" r:id="rId17"/>
    <p:sldId id="341" r:id="rId18"/>
    <p:sldId id="339" r:id="rId19"/>
    <p:sldId id="425" r:id="rId20"/>
    <p:sldId id="343" r:id="rId21"/>
    <p:sldId id="337" r:id="rId22"/>
    <p:sldId id="356" r:id="rId23"/>
    <p:sldId id="357" r:id="rId24"/>
    <p:sldId id="358" r:id="rId25"/>
    <p:sldId id="359" r:id="rId26"/>
    <p:sldId id="360" r:id="rId27"/>
    <p:sldId id="361" r:id="rId28"/>
    <p:sldId id="364" r:id="rId29"/>
    <p:sldId id="363" r:id="rId30"/>
    <p:sldId id="366" r:id="rId31"/>
    <p:sldId id="365" r:id="rId32"/>
    <p:sldId id="397" r:id="rId33"/>
    <p:sldId id="390" r:id="rId34"/>
    <p:sldId id="362" r:id="rId35"/>
    <p:sldId id="367" r:id="rId36"/>
    <p:sldId id="391" r:id="rId37"/>
    <p:sldId id="392" r:id="rId38"/>
    <p:sldId id="396" r:id="rId39"/>
  </p:sldIdLst>
  <p:sldSz cx="9144000" cy="6858000" type="screen4x3"/>
  <p:notesSz cx="6858000" cy="9144000"/>
  <p:custDataLst>
    <p:tags r:id="rId4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 SYSTEM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CCCC"/>
    <a:srgbClr val="FF3300"/>
    <a:srgbClr val="FFFF00"/>
    <a:srgbClr val="D60093"/>
    <a:srgbClr val="990099"/>
    <a:srgbClr val="99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-480" y="-96"/>
      </p:cViewPr>
      <p:guideLst>
        <p:guide orient="horz" pos="2273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5" Type="http://schemas.openxmlformats.org/officeDocument/2006/relationships/tags" Target="tags/tag8.xml"/><Relationship Id="rId44" Type="http://schemas.openxmlformats.org/officeDocument/2006/relationships/commentAuthors" Target="commentAuthors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handoutMaster" Target="handoutMasters/handoutMaster1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9.xml"/><Relationship Id="rId38" Type="http://schemas.openxmlformats.org/officeDocument/2006/relationships/slide" Target="slides/slide28.xml"/><Relationship Id="rId37" Type="http://schemas.openxmlformats.org/officeDocument/2006/relationships/slide" Target="slides/slide27.xml"/><Relationship Id="rId36" Type="http://schemas.openxmlformats.org/officeDocument/2006/relationships/slide" Target="slides/slide26.xml"/><Relationship Id="rId35" Type="http://schemas.openxmlformats.org/officeDocument/2006/relationships/slide" Target="slides/slide25.xml"/><Relationship Id="rId34" Type="http://schemas.openxmlformats.org/officeDocument/2006/relationships/slide" Target="slides/slide24.xml"/><Relationship Id="rId33" Type="http://schemas.openxmlformats.org/officeDocument/2006/relationships/slide" Target="slides/slide23.xml"/><Relationship Id="rId32" Type="http://schemas.openxmlformats.org/officeDocument/2006/relationships/slide" Target="slides/slide22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0" Type="http://schemas.openxmlformats.org/officeDocument/2006/relationships/slide" Target="slides/slide10.xml"/><Relationship Id="rId2" Type="http://schemas.openxmlformats.org/officeDocument/2006/relationships/theme" Target="theme/theme1.xml"/><Relationship Id="rId19" Type="http://schemas.openxmlformats.org/officeDocument/2006/relationships/slide" Target="slides/slide9.xml"/><Relationship Id="rId18" Type="http://schemas.openxmlformats.org/officeDocument/2006/relationships/slide" Target="slides/slide8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页眉占位符 512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altLang="en-US" sz="1200" b="0" strike="noStrike" noProof="1" dirty="0"/>
          </a:p>
        </p:txBody>
      </p:sp>
      <p:sp>
        <p:nvSpPr>
          <p:cNvPr id="5123" name="日期占位符 512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zh-CN" altLang="en-US" sz="1200" b="0" strike="noStrike" noProof="1" dirty="0"/>
          </a:p>
        </p:txBody>
      </p:sp>
      <p:sp>
        <p:nvSpPr>
          <p:cNvPr id="9220" name="幻灯片图像占位符 5123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221" name="文本占位符 512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126" name="页脚占位符 512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zh-CN" altLang="en-US" sz="1200" b="0" strike="noStrike" noProof="1" dirty="0"/>
          </a:p>
        </p:txBody>
      </p:sp>
      <p:sp>
        <p:nvSpPr>
          <p:cNvPr id="5127" name="灯片编号占位符 512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b="0" strike="noStrike" noProof="1" dirty="0">
                <a:latin typeface="楷体_GB2312" pitchFamily="49" charset="-122"/>
                <a:ea typeface="楷体_GB2312" pitchFamily="49" charset="-122"/>
                <a:cs typeface="+mn-cs"/>
              </a:rPr>
            </a:fld>
            <a:endParaRPr lang="zh-CN" altLang="en-US" sz="1200" b="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11266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1267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9698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9699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1746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1747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3794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3795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584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584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789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789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9938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9939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1986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41987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4034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44035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608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4608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2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813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4813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314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3315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7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0178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0179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5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2226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2227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3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4274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4275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632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632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83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83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7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0418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60419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5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2466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62467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3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4514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64515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656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6656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0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861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6861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36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536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741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741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458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9459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506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1507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554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3555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560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560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765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765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0.xml"/><Relationship Id="rId7" Type="http://schemas.openxmlformats.org/officeDocument/2006/relationships/slideLayout" Target="../slideLayouts/slideLayout49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4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9.xml"/><Relationship Id="rId8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14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3.xml"/><Relationship Id="rId8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6.xml"/><Relationship Id="rId15" Type="http://schemas.openxmlformats.org/officeDocument/2006/relationships/theme" Target="../theme/theme7.xml"/><Relationship Id="rId14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4.xml"/><Relationship Id="rId1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100.xml"/><Relationship Id="rId15" Type="http://schemas.openxmlformats.org/officeDocument/2006/relationships/theme" Target="../theme/theme8.xml"/><Relationship Id="rId14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3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14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7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17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195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10.xml"/><Relationship Id="rId4" Type="http://schemas.openxmlformats.org/officeDocument/2006/relationships/image" Target="../media/image9.png"/><Relationship Id="rId3" Type="http://schemas.openxmlformats.org/officeDocument/2006/relationships/tags" Target="../tags/tag5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54.xml"/><Relationship Id="rId3" Type="http://schemas.openxmlformats.org/officeDocument/2006/relationships/tags" Target="../tags/tag6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54.xml"/><Relationship Id="rId4" Type="http://schemas.openxmlformats.org/officeDocument/2006/relationships/image" Target="../media/image10.png"/><Relationship Id="rId3" Type="http://schemas.openxmlformats.org/officeDocument/2006/relationships/tags" Target="../tags/tag7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68.xml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68.xml"/><Relationship Id="rId4" Type="http://schemas.openxmlformats.org/officeDocument/2006/relationships/image" Target="../media/image12.png"/><Relationship Id="rId3" Type="http://schemas.openxmlformats.org/officeDocument/2006/relationships/oleObject" Target="../embeddings/oleObject3.bin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68.xml"/><Relationship Id="rId4" Type="http://schemas.openxmlformats.org/officeDocument/2006/relationships/image" Target="../media/image13.png"/><Relationship Id="rId3" Type="http://schemas.openxmlformats.org/officeDocument/2006/relationships/oleObject" Target="../embeddings/oleObject4.bin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68.xml"/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68.xml"/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68.xml"/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68.xml"/><Relationship Id="rId4" Type="http://schemas.openxmlformats.org/officeDocument/2006/relationships/image" Target="../media/image17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96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68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68.xml"/><Relationship Id="rId4" Type="http://schemas.openxmlformats.org/officeDocument/2006/relationships/image" Target="../media/image17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2.xml"/><Relationship Id="rId6" Type="http://schemas.openxmlformats.org/officeDocument/2006/relationships/vmlDrawing" Target="../drawings/vmlDrawing6.vml"/><Relationship Id="rId5" Type="http://schemas.openxmlformats.org/officeDocument/2006/relationships/slideLayout" Target="../slideLayouts/slideLayout68.xml"/><Relationship Id="rId4" Type="http://schemas.openxmlformats.org/officeDocument/2006/relationships/image" Target="../media/image18.wmf"/><Relationship Id="rId3" Type="http://schemas.openxmlformats.org/officeDocument/2006/relationships/oleObject" Target="../embeddings/oleObject7.bin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6.xml"/><Relationship Id="rId8" Type="http://schemas.openxmlformats.org/officeDocument/2006/relationships/image" Target="../media/image24.jpeg"/><Relationship Id="rId7" Type="http://schemas.openxmlformats.org/officeDocument/2006/relationships/image" Target="../media/image23.jpeg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23.xml"/><Relationship Id="rId1" Type="http://schemas.openxmlformats.org/officeDocument/2006/relationships/image" Target="../media/image1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7" Type="http://schemas.openxmlformats.org/officeDocument/2006/relationships/slideLayout" Target="../slideLayouts/slideLayout8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8.xml"/><Relationship Id="rId8" Type="http://schemas.openxmlformats.org/officeDocument/2006/relationships/image" Target="../media/image31.png"/><Relationship Id="rId7" Type="http://schemas.openxmlformats.org/officeDocument/2006/relationships/hyperlink" Target="clipboard/drawings/\&#26426;&#26800;&#35774;&#35745;&#22522;&#30784;\&#23450;&#21147;&#30697;&#25203;&#25163;.exe" TargetMode="External"/><Relationship Id="rId6" Type="http://schemas.openxmlformats.org/officeDocument/2006/relationships/hyperlink" Target="clipboard/drawings/\&#26426;&#26800;&#35774;&#35745;&#22522;&#30784;\&#27979;&#21147;&#30697;&#25203;&#25163;.exe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oleObject" Target="../embeddings/oleObject8.bin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25.xml"/><Relationship Id="rId10" Type="http://schemas.openxmlformats.org/officeDocument/2006/relationships/vmlDrawing" Target="../drawings/vmlDrawing7.vml"/><Relationship Id="rId1" Type="http://schemas.openxmlformats.org/officeDocument/2006/relationships/image" Target="../media/image1.GIF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6.xml"/><Relationship Id="rId6" Type="http://schemas.openxmlformats.org/officeDocument/2006/relationships/slideLayout" Target="../slideLayouts/slideLayout68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7.xml"/><Relationship Id="rId7" Type="http://schemas.openxmlformats.org/officeDocument/2006/relationships/slideLayout" Target="../slideLayouts/slideLayout8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8.xml"/><Relationship Id="rId6" Type="http://schemas.openxmlformats.org/officeDocument/2006/relationships/slideLayout" Target="../slideLayouts/slideLayout8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9.xml"/><Relationship Id="rId7" Type="http://schemas.openxmlformats.org/officeDocument/2006/relationships/slideLayout" Target="../slideLayouts/slideLayout8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0.xml"/><Relationship Id="rId4" Type="http://schemas.openxmlformats.org/officeDocument/2006/relationships/image" Target="../media/image6.png"/><Relationship Id="rId3" Type="http://schemas.openxmlformats.org/officeDocument/2006/relationships/hyperlink" Target="..\01.swf" TargetMode="Externa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68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6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54.xml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54.xml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54.xml"/><Relationship Id="rId3" Type="http://schemas.openxmlformats.org/officeDocument/2006/relationships/tags" Target="../tags/tag4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0243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10244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0245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10246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0247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10248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0249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0250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252" name="矩形 287766"/>
          <p:cNvSpPr/>
          <p:nvPr/>
        </p:nvSpPr>
        <p:spPr>
          <a:xfrm>
            <a:off x="1806575" y="287338"/>
            <a:ext cx="475297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连接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4-3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螺纹连接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0253" name="矩形 287774"/>
          <p:cNvSpPr/>
          <p:nvPr/>
        </p:nvSpPr>
        <p:spPr>
          <a:xfrm>
            <a:off x="1044575" y="1171575"/>
            <a:ext cx="6840538" cy="4225925"/>
          </a:xfrm>
          <a:prstGeom prst="rect">
            <a:avLst/>
          </a:prstGeom>
          <a:noFill/>
          <a:ln w="12700">
            <a:noFill/>
          </a:ln>
        </p:spPr>
        <p:txBody>
          <a:bodyPr wrap="square" anchor="t" anchorCtr="0">
            <a:spAutoFit/>
          </a:bodyPr>
          <a:p>
            <a:pPr algn="ctr" eaLnBrk="0" hangingPunct="0">
              <a:lnSpc>
                <a:spcPct val="140000"/>
              </a:lnSpc>
            </a:pPr>
            <a:endParaRPr lang="zh-CN" altLang="en-US" sz="48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r>
              <a:rPr lang="en-US" altLang="zh-CN" sz="4800" dirty="0">
                <a:latin typeface="黑体" panose="02010609060101010101" pitchFamily="2" charset="-122"/>
                <a:ea typeface="黑体" panose="02010609060101010101" pitchFamily="2" charset="-122"/>
              </a:rPr>
              <a:t>4-3  </a:t>
            </a:r>
            <a:r>
              <a:rPr lang="zh-CN" altLang="en-US" sz="4800" dirty="0">
                <a:latin typeface="黑体" panose="02010609060101010101" pitchFamily="2" charset="-122"/>
                <a:ea typeface="黑体" panose="02010609060101010101" pitchFamily="2" charset="-122"/>
              </a:rPr>
              <a:t>螺纹连接  </a:t>
            </a:r>
            <a:endParaRPr lang="zh-CN" altLang="en-US" sz="48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endParaRPr lang="zh-CN" altLang="en-US" sz="48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endParaRPr lang="zh-CN" altLang="en-US" sz="4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84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8675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28676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8677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28678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8679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28680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8681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8682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42988" y="1657350"/>
            <a:ext cx="3235325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）牙型角</a:t>
            </a:r>
            <a:r>
              <a:rPr lang="zh-CN" altLang="zh-CN" b="0">
                <a:latin typeface="Arial" panose="020B0604020202020204" pitchFamily="34" charset="0"/>
                <a:ea typeface="宋体" panose="02010600030101010101" pitchFamily="2" charset="-122"/>
              </a:rPr>
              <a:t>α</a:t>
            </a:r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和牙侧角</a:t>
            </a:r>
            <a:r>
              <a:rPr lang="zh-CN" altLang="zh-CN" b="0">
                <a:latin typeface="Arial" panose="020B0604020202020204" pitchFamily="34" charset="0"/>
                <a:ea typeface="宋体" panose="02010600030101010101" pitchFamily="2" charset="-122"/>
              </a:rPr>
              <a:t>β</a:t>
            </a:r>
            <a:endParaRPr lang="zh-CN" altLang="zh-CN" b="0" i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47763" y="2525713"/>
            <a:ext cx="2754312" cy="10144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牙型角是指在螺纹牙型上相邻两牙侧间的夹角，用</a:t>
            </a:r>
            <a:r>
              <a:rPr lang="zh-CN" altLang="zh-CN" b="0">
                <a:latin typeface="Arial" panose="020B0604020202020204" pitchFamily="34" charset="0"/>
                <a:ea typeface="宋体" panose="02010600030101010101" pitchFamily="2" charset="-122"/>
              </a:rPr>
              <a:t>α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表示。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47763" y="3935413"/>
            <a:ext cx="2640012" cy="1322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牙侧角是指在螺纹牙型上牙侧与螺纹轴线的垂线间的夹角，用</a:t>
            </a:r>
            <a:r>
              <a:rPr lang="zh-CN" altLang="zh-CN" b="0">
                <a:latin typeface="Arial" panose="020B0604020202020204" pitchFamily="34" charset="0"/>
                <a:ea typeface="宋体" panose="02010600030101010101" pitchFamily="2" charset="-122"/>
              </a:rPr>
              <a:t>β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表示。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687" name="矩形 1"/>
          <p:cNvSpPr/>
          <p:nvPr/>
        </p:nvSpPr>
        <p:spPr>
          <a:xfrm>
            <a:off x="1806575" y="287338"/>
            <a:ext cx="475297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连接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4-3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螺纹连接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9234" name="文本框 99"/>
          <p:cNvSpPr txBox="1"/>
          <p:nvPr/>
        </p:nvSpPr>
        <p:spPr>
          <a:xfrm>
            <a:off x="1187450" y="1052513"/>
            <a:ext cx="410368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、螺纹的主要参数</a:t>
            </a:r>
            <a:endParaRPr lang="zh-CN" altLang="en-US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lum bright="12000" contrast="18000"/>
          </a:blip>
          <a:stretch>
            <a:fillRect/>
          </a:stretch>
        </p:blipFill>
        <p:spPr>
          <a:xfrm>
            <a:off x="4138613" y="2336800"/>
            <a:ext cx="4105275" cy="27352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12" grpId="0"/>
      <p:bldP spid="13" grpId="0"/>
      <p:bldP spid="92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87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0723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30724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30725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30726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30727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30728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0729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30730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720725" y="1482725"/>
            <a:ext cx="3883025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）导程</a:t>
            </a:r>
            <a:r>
              <a:rPr lang="en-US" altLang="zh-CN" b="0" i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Ph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和螺距</a:t>
            </a:r>
            <a:r>
              <a:rPr lang="en-US" altLang="zh-CN" b="0" i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</a:t>
            </a:r>
            <a:endParaRPr lang="en-US" altLang="zh-CN" b="0" i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51619" name="文本框 751618"/>
          <p:cNvSpPr txBox="1"/>
          <p:nvPr/>
        </p:nvSpPr>
        <p:spPr>
          <a:xfrm>
            <a:off x="381000" y="1971675"/>
            <a:ext cx="7862888" cy="3984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en-US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螺纹上相邻两牙在中径线上对应两点之间的轴向距离</a:t>
            </a:r>
            <a:r>
              <a:rPr lang="en-US" altLang="zh-CN" b="0" i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</a:t>
            </a:r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称为螺距。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51620" name="文本框 751619"/>
          <p:cNvSpPr txBox="1"/>
          <p:nvPr/>
        </p:nvSpPr>
        <p:spPr>
          <a:xfrm>
            <a:off x="341313" y="2574925"/>
            <a:ext cx="7902575" cy="70643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r>
              <a:rPr lang="en-US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b="0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同一条螺旋线上</a:t>
            </a:r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的相邻两牙在中径线上对应两点之间的轴向距离</a:t>
            </a:r>
            <a:r>
              <a:rPr lang="en-US" altLang="zh-CN" b="0" i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Ph</a:t>
            </a:r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称为导程。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13025" y="3295650"/>
            <a:ext cx="819150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algn="ctr"/>
            <a:r>
              <a:rPr lang="en-US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导程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736" name="矩形 5"/>
          <p:cNvSpPr/>
          <p:nvPr/>
        </p:nvSpPr>
        <p:spPr>
          <a:xfrm>
            <a:off x="2598738" y="4171950"/>
            <a:ext cx="1090612" cy="547688"/>
          </a:xfrm>
          <a:prstGeom prst="rect">
            <a:avLst/>
          </a:prstGeom>
          <a:gradFill rotWithShape="0">
            <a:gsLst>
              <a:gs pos="0">
                <a:srgbClr val="454545"/>
              </a:gs>
              <a:gs pos="50000">
                <a:srgbClr val="969696"/>
              </a:gs>
              <a:gs pos="100000">
                <a:srgbClr val="454545"/>
              </a:gs>
            </a:gsLst>
            <a:lin ang="5400000" scaled="1"/>
            <a:tileRect/>
          </a:gra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0737" name="任意多边形 6"/>
          <p:cNvSpPr/>
          <p:nvPr/>
        </p:nvSpPr>
        <p:spPr>
          <a:xfrm>
            <a:off x="1827213" y="4457700"/>
            <a:ext cx="252412" cy="433388"/>
          </a:xfrm>
          <a:custGeom>
            <a:avLst/>
            <a:gdLst/>
            <a:ahLst/>
            <a:cxnLst/>
            <a:pathLst>
              <a:path w="159" h="273">
                <a:moveTo>
                  <a:pt x="39" y="0"/>
                </a:moveTo>
                <a:lnTo>
                  <a:pt x="12" y="60"/>
                </a:lnTo>
                <a:lnTo>
                  <a:pt x="0" y="132"/>
                </a:lnTo>
                <a:lnTo>
                  <a:pt x="6" y="180"/>
                </a:lnTo>
                <a:lnTo>
                  <a:pt x="15" y="228"/>
                </a:lnTo>
                <a:lnTo>
                  <a:pt x="30" y="258"/>
                </a:lnTo>
                <a:lnTo>
                  <a:pt x="48" y="273"/>
                </a:lnTo>
                <a:lnTo>
                  <a:pt x="75" y="243"/>
                </a:lnTo>
                <a:lnTo>
                  <a:pt x="159" y="72"/>
                </a:lnTo>
                <a:lnTo>
                  <a:pt x="39" y="0"/>
                </a:lnTo>
                <a:close/>
              </a:path>
            </a:pathLst>
          </a:custGeom>
          <a:solidFill>
            <a:schemeClr val="bg2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38" name="任意多边形 7"/>
          <p:cNvSpPr/>
          <p:nvPr/>
        </p:nvSpPr>
        <p:spPr>
          <a:xfrm>
            <a:off x="2641600" y="4000500"/>
            <a:ext cx="161925" cy="733425"/>
          </a:xfrm>
          <a:custGeom>
            <a:avLst/>
            <a:gdLst/>
            <a:ahLst/>
            <a:cxnLst/>
            <a:pathLst>
              <a:path w="102" h="462">
                <a:moveTo>
                  <a:pt x="0" y="102"/>
                </a:moveTo>
                <a:lnTo>
                  <a:pt x="7" y="50"/>
                </a:lnTo>
                <a:lnTo>
                  <a:pt x="25" y="8"/>
                </a:lnTo>
                <a:lnTo>
                  <a:pt x="39" y="0"/>
                </a:lnTo>
                <a:lnTo>
                  <a:pt x="51" y="9"/>
                </a:lnTo>
                <a:lnTo>
                  <a:pt x="72" y="48"/>
                </a:lnTo>
                <a:lnTo>
                  <a:pt x="87" y="111"/>
                </a:lnTo>
                <a:lnTo>
                  <a:pt x="90" y="180"/>
                </a:lnTo>
                <a:lnTo>
                  <a:pt x="96" y="291"/>
                </a:lnTo>
                <a:lnTo>
                  <a:pt x="102" y="369"/>
                </a:lnTo>
                <a:lnTo>
                  <a:pt x="102" y="435"/>
                </a:lnTo>
                <a:lnTo>
                  <a:pt x="99" y="462"/>
                </a:lnTo>
                <a:lnTo>
                  <a:pt x="87" y="384"/>
                </a:lnTo>
                <a:lnTo>
                  <a:pt x="75" y="306"/>
                </a:lnTo>
                <a:lnTo>
                  <a:pt x="60" y="222"/>
                </a:lnTo>
                <a:lnTo>
                  <a:pt x="39" y="162"/>
                </a:lnTo>
                <a:lnTo>
                  <a:pt x="0" y="102"/>
                </a:lnTo>
                <a:close/>
              </a:path>
            </a:pathLst>
          </a:custGeom>
          <a:gradFill rotWithShape="0">
            <a:gsLst>
              <a:gs pos="0">
                <a:srgbClr val="B2B2B2"/>
              </a:gs>
              <a:gs pos="100000">
                <a:srgbClr val="525252"/>
              </a:gs>
            </a:gsLst>
            <a:lin ang="18900000" scaled="1"/>
            <a:tileRect/>
          </a:gra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39" name="任意多边形 8"/>
          <p:cNvSpPr/>
          <p:nvPr/>
        </p:nvSpPr>
        <p:spPr>
          <a:xfrm>
            <a:off x="2794000" y="3995738"/>
            <a:ext cx="204788" cy="900112"/>
          </a:xfrm>
          <a:custGeom>
            <a:avLst/>
            <a:gdLst/>
            <a:ahLst/>
            <a:cxnLst/>
            <a:pathLst>
              <a:path w="129" h="567">
                <a:moveTo>
                  <a:pt x="0" y="0"/>
                </a:moveTo>
                <a:lnTo>
                  <a:pt x="18" y="63"/>
                </a:lnTo>
                <a:lnTo>
                  <a:pt x="24" y="195"/>
                </a:lnTo>
                <a:lnTo>
                  <a:pt x="27" y="297"/>
                </a:lnTo>
                <a:lnTo>
                  <a:pt x="33" y="375"/>
                </a:lnTo>
                <a:lnTo>
                  <a:pt x="39" y="480"/>
                </a:lnTo>
                <a:lnTo>
                  <a:pt x="57" y="543"/>
                </a:lnTo>
                <a:lnTo>
                  <a:pt x="72" y="561"/>
                </a:lnTo>
                <a:lnTo>
                  <a:pt x="99" y="567"/>
                </a:lnTo>
                <a:lnTo>
                  <a:pt x="111" y="534"/>
                </a:lnTo>
                <a:lnTo>
                  <a:pt x="123" y="495"/>
                </a:lnTo>
                <a:lnTo>
                  <a:pt x="129" y="456"/>
                </a:lnTo>
                <a:lnTo>
                  <a:pt x="108" y="420"/>
                </a:lnTo>
                <a:lnTo>
                  <a:pt x="102" y="369"/>
                </a:lnTo>
                <a:lnTo>
                  <a:pt x="96" y="321"/>
                </a:lnTo>
                <a:lnTo>
                  <a:pt x="81" y="255"/>
                </a:lnTo>
                <a:lnTo>
                  <a:pt x="69" y="201"/>
                </a:lnTo>
                <a:lnTo>
                  <a:pt x="51" y="150"/>
                </a:lnTo>
                <a:lnTo>
                  <a:pt x="39" y="102"/>
                </a:lnTo>
                <a:lnTo>
                  <a:pt x="21" y="42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2B2B2"/>
              </a:gs>
              <a:gs pos="100000">
                <a:srgbClr val="525252"/>
              </a:gs>
            </a:gsLst>
            <a:lin ang="18900000" scaled="1"/>
            <a:tileRect/>
          </a:gra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40" name="任意多边形 9"/>
          <p:cNvSpPr/>
          <p:nvPr/>
        </p:nvSpPr>
        <p:spPr>
          <a:xfrm>
            <a:off x="2698750" y="3995738"/>
            <a:ext cx="246063" cy="900112"/>
          </a:xfrm>
          <a:custGeom>
            <a:avLst/>
            <a:gdLst/>
            <a:ahLst/>
            <a:cxnLst/>
            <a:pathLst>
              <a:path w="155" h="567">
                <a:moveTo>
                  <a:pt x="0" y="0"/>
                </a:moveTo>
                <a:lnTo>
                  <a:pt x="18" y="21"/>
                </a:lnTo>
                <a:lnTo>
                  <a:pt x="42" y="84"/>
                </a:lnTo>
                <a:lnTo>
                  <a:pt x="51" y="132"/>
                </a:lnTo>
                <a:lnTo>
                  <a:pt x="54" y="183"/>
                </a:lnTo>
                <a:lnTo>
                  <a:pt x="57" y="258"/>
                </a:lnTo>
                <a:lnTo>
                  <a:pt x="57" y="321"/>
                </a:lnTo>
                <a:lnTo>
                  <a:pt x="63" y="405"/>
                </a:lnTo>
                <a:lnTo>
                  <a:pt x="63" y="474"/>
                </a:lnTo>
                <a:lnTo>
                  <a:pt x="72" y="516"/>
                </a:lnTo>
                <a:lnTo>
                  <a:pt x="90" y="555"/>
                </a:lnTo>
                <a:lnTo>
                  <a:pt x="108" y="567"/>
                </a:lnTo>
                <a:lnTo>
                  <a:pt x="155" y="565"/>
                </a:lnTo>
                <a:lnTo>
                  <a:pt x="135" y="543"/>
                </a:lnTo>
                <a:lnTo>
                  <a:pt x="123" y="510"/>
                </a:lnTo>
                <a:lnTo>
                  <a:pt x="111" y="468"/>
                </a:lnTo>
                <a:lnTo>
                  <a:pt x="108" y="405"/>
                </a:lnTo>
                <a:lnTo>
                  <a:pt x="105" y="315"/>
                </a:lnTo>
                <a:lnTo>
                  <a:pt x="105" y="249"/>
                </a:lnTo>
                <a:lnTo>
                  <a:pt x="102" y="186"/>
                </a:lnTo>
                <a:lnTo>
                  <a:pt x="93" y="120"/>
                </a:lnTo>
                <a:lnTo>
                  <a:pt x="87" y="75"/>
                </a:lnTo>
                <a:lnTo>
                  <a:pt x="78" y="36"/>
                </a:lnTo>
                <a:lnTo>
                  <a:pt x="6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33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41" name="任意多边形 10"/>
          <p:cNvSpPr/>
          <p:nvPr/>
        </p:nvSpPr>
        <p:spPr>
          <a:xfrm>
            <a:off x="2908300" y="3997325"/>
            <a:ext cx="161925" cy="736600"/>
          </a:xfrm>
          <a:custGeom>
            <a:avLst/>
            <a:gdLst/>
            <a:ahLst/>
            <a:cxnLst/>
            <a:pathLst>
              <a:path w="102" h="464">
                <a:moveTo>
                  <a:pt x="0" y="104"/>
                </a:moveTo>
                <a:lnTo>
                  <a:pt x="5" y="70"/>
                </a:lnTo>
                <a:lnTo>
                  <a:pt x="13" y="34"/>
                </a:lnTo>
                <a:lnTo>
                  <a:pt x="23" y="10"/>
                </a:lnTo>
                <a:lnTo>
                  <a:pt x="35" y="0"/>
                </a:lnTo>
                <a:lnTo>
                  <a:pt x="51" y="11"/>
                </a:lnTo>
                <a:lnTo>
                  <a:pt x="72" y="50"/>
                </a:lnTo>
                <a:lnTo>
                  <a:pt x="87" y="113"/>
                </a:lnTo>
                <a:lnTo>
                  <a:pt x="90" y="182"/>
                </a:lnTo>
                <a:lnTo>
                  <a:pt x="96" y="293"/>
                </a:lnTo>
                <a:lnTo>
                  <a:pt x="102" y="371"/>
                </a:lnTo>
                <a:lnTo>
                  <a:pt x="102" y="437"/>
                </a:lnTo>
                <a:lnTo>
                  <a:pt x="99" y="464"/>
                </a:lnTo>
                <a:lnTo>
                  <a:pt x="87" y="386"/>
                </a:lnTo>
                <a:lnTo>
                  <a:pt x="75" y="308"/>
                </a:lnTo>
                <a:lnTo>
                  <a:pt x="60" y="224"/>
                </a:lnTo>
                <a:lnTo>
                  <a:pt x="39" y="164"/>
                </a:lnTo>
                <a:lnTo>
                  <a:pt x="0" y="104"/>
                </a:lnTo>
                <a:close/>
              </a:path>
            </a:pathLst>
          </a:custGeom>
          <a:gradFill rotWithShape="0">
            <a:gsLst>
              <a:gs pos="0">
                <a:srgbClr val="525252"/>
              </a:gs>
              <a:gs pos="100000">
                <a:srgbClr val="B2B2B2"/>
              </a:gs>
            </a:gsLst>
            <a:lin ang="18900000" scaled="1"/>
            <a:tileRect/>
          </a:gra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42" name="任意多边形 11"/>
          <p:cNvSpPr/>
          <p:nvPr/>
        </p:nvSpPr>
        <p:spPr>
          <a:xfrm>
            <a:off x="3060700" y="3995738"/>
            <a:ext cx="204788" cy="900112"/>
          </a:xfrm>
          <a:custGeom>
            <a:avLst/>
            <a:gdLst/>
            <a:ahLst/>
            <a:cxnLst/>
            <a:pathLst>
              <a:path w="129" h="567">
                <a:moveTo>
                  <a:pt x="0" y="0"/>
                </a:moveTo>
                <a:lnTo>
                  <a:pt x="18" y="63"/>
                </a:lnTo>
                <a:lnTo>
                  <a:pt x="24" y="195"/>
                </a:lnTo>
                <a:lnTo>
                  <a:pt x="27" y="297"/>
                </a:lnTo>
                <a:lnTo>
                  <a:pt x="33" y="375"/>
                </a:lnTo>
                <a:lnTo>
                  <a:pt x="39" y="480"/>
                </a:lnTo>
                <a:lnTo>
                  <a:pt x="57" y="543"/>
                </a:lnTo>
                <a:lnTo>
                  <a:pt x="72" y="561"/>
                </a:lnTo>
                <a:lnTo>
                  <a:pt x="99" y="567"/>
                </a:lnTo>
                <a:lnTo>
                  <a:pt x="111" y="534"/>
                </a:lnTo>
                <a:lnTo>
                  <a:pt x="123" y="495"/>
                </a:lnTo>
                <a:lnTo>
                  <a:pt x="129" y="456"/>
                </a:lnTo>
                <a:lnTo>
                  <a:pt x="117" y="420"/>
                </a:lnTo>
                <a:lnTo>
                  <a:pt x="102" y="363"/>
                </a:lnTo>
                <a:lnTo>
                  <a:pt x="93" y="315"/>
                </a:lnTo>
                <a:lnTo>
                  <a:pt x="84" y="255"/>
                </a:lnTo>
                <a:lnTo>
                  <a:pt x="72" y="195"/>
                </a:lnTo>
                <a:lnTo>
                  <a:pt x="57" y="147"/>
                </a:lnTo>
                <a:lnTo>
                  <a:pt x="39" y="102"/>
                </a:lnTo>
                <a:lnTo>
                  <a:pt x="21" y="42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2B2B2"/>
              </a:gs>
              <a:gs pos="100000">
                <a:srgbClr val="525252"/>
              </a:gs>
            </a:gsLst>
            <a:lin ang="18900000" scaled="1"/>
            <a:tileRect/>
          </a:gra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43" name="任意多边形 12"/>
          <p:cNvSpPr/>
          <p:nvPr/>
        </p:nvSpPr>
        <p:spPr>
          <a:xfrm>
            <a:off x="2965450" y="3995738"/>
            <a:ext cx="242888" cy="900112"/>
          </a:xfrm>
          <a:custGeom>
            <a:avLst/>
            <a:gdLst/>
            <a:ahLst/>
            <a:cxnLst/>
            <a:pathLst>
              <a:path w="153" h="567">
                <a:moveTo>
                  <a:pt x="0" y="0"/>
                </a:moveTo>
                <a:lnTo>
                  <a:pt x="18" y="21"/>
                </a:lnTo>
                <a:lnTo>
                  <a:pt x="42" y="84"/>
                </a:lnTo>
                <a:lnTo>
                  <a:pt x="51" y="132"/>
                </a:lnTo>
                <a:lnTo>
                  <a:pt x="54" y="183"/>
                </a:lnTo>
                <a:lnTo>
                  <a:pt x="57" y="258"/>
                </a:lnTo>
                <a:lnTo>
                  <a:pt x="57" y="321"/>
                </a:lnTo>
                <a:lnTo>
                  <a:pt x="63" y="405"/>
                </a:lnTo>
                <a:lnTo>
                  <a:pt x="63" y="474"/>
                </a:lnTo>
                <a:lnTo>
                  <a:pt x="72" y="516"/>
                </a:lnTo>
                <a:lnTo>
                  <a:pt x="90" y="555"/>
                </a:lnTo>
                <a:lnTo>
                  <a:pt x="108" y="567"/>
                </a:lnTo>
                <a:lnTo>
                  <a:pt x="153" y="565"/>
                </a:lnTo>
                <a:lnTo>
                  <a:pt x="135" y="543"/>
                </a:lnTo>
                <a:lnTo>
                  <a:pt x="123" y="510"/>
                </a:lnTo>
                <a:lnTo>
                  <a:pt x="111" y="468"/>
                </a:lnTo>
                <a:lnTo>
                  <a:pt x="108" y="405"/>
                </a:lnTo>
                <a:lnTo>
                  <a:pt x="105" y="315"/>
                </a:lnTo>
                <a:lnTo>
                  <a:pt x="105" y="249"/>
                </a:lnTo>
                <a:lnTo>
                  <a:pt x="102" y="186"/>
                </a:lnTo>
                <a:lnTo>
                  <a:pt x="93" y="120"/>
                </a:lnTo>
                <a:lnTo>
                  <a:pt x="87" y="75"/>
                </a:lnTo>
                <a:lnTo>
                  <a:pt x="78" y="36"/>
                </a:lnTo>
                <a:lnTo>
                  <a:pt x="6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33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44" name="任意多边形 13"/>
          <p:cNvSpPr/>
          <p:nvPr/>
        </p:nvSpPr>
        <p:spPr>
          <a:xfrm>
            <a:off x="3179763" y="3997325"/>
            <a:ext cx="161925" cy="736600"/>
          </a:xfrm>
          <a:custGeom>
            <a:avLst/>
            <a:gdLst/>
            <a:ahLst/>
            <a:cxnLst/>
            <a:pathLst>
              <a:path w="102" h="464">
                <a:moveTo>
                  <a:pt x="0" y="104"/>
                </a:moveTo>
                <a:lnTo>
                  <a:pt x="2" y="68"/>
                </a:lnTo>
                <a:lnTo>
                  <a:pt x="12" y="32"/>
                </a:lnTo>
                <a:lnTo>
                  <a:pt x="24" y="10"/>
                </a:lnTo>
                <a:lnTo>
                  <a:pt x="36" y="0"/>
                </a:lnTo>
                <a:lnTo>
                  <a:pt x="51" y="11"/>
                </a:lnTo>
                <a:lnTo>
                  <a:pt x="72" y="50"/>
                </a:lnTo>
                <a:lnTo>
                  <a:pt x="87" y="113"/>
                </a:lnTo>
                <a:lnTo>
                  <a:pt x="90" y="182"/>
                </a:lnTo>
                <a:lnTo>
                  <a:pt x="96" y="293"/>
                </a:lnTo>
                <a:lnTo>
                  <a:pt x="102" y="371"/>
                </a:lnTo>
                <a:lnTo>
                  <a:pt x="102" y="437"/>
                </a:lnTo>
                <a:lnTo>
                  <a:pt x="99" y="464"/>
                </a:lnTo>
                <a:lnTo>
                  <a:pt x="87" y="386"/>
                </a:lnTo>
                <a:lnTo>
                  <a:pt x="75" y="308"/>
                </a:lnTo>
                <a:lnTo>
                  <a:pt x="60" y="224"/>
                </a:lnTo>
                <a:lnTo>
                  <a:pt x="39" y="164"/>
                </a:lnTo>
                <a:lnTo>
                  <a:pt x="0" y="104"/>
                </a:lnTo>
                <a:close/>
              </a:path>
            </a:pathLst>
          </a:custGeom>
          <a:gradFill rotWithShape="0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5400000" scaled="1"/>
            <a:tileRect/>
          </a:gra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45" name="任意多边形 14"/>
          <p:cNvSpPr/>
          <p:nvPr/>
        </p:nvSpPr>
        <p:spPr>
          <a:xfrm>
            <a:off x="3332163" y="3995738"/>
            <a:ext cx="204787" cy="900112"/>
          </a:xfrm>
          <a:custGeom>
            <a:avLst/>
            <a:gdLst/>
            <a:ahLst/>
            <a:cxnLst/>
            <a:pathLst>
              <a:path w="129" h="567">
                <a:moveTo>
                  <a:pt x="0" y="0"/>
                </a:moveTo>
                <a:lnTo>
                  <a:pt x="18" y="63"/>
                </a:lnTo>
                <a:lnTo>
                  <a:pt x="24" y="195"/>
                </a:lnTo>
                <a:lnTo>
                  <a:pt x="27" y="297"/>
                </a:lnTo>
                <a:lnTo>
                  <a:pt x="33" y="375"/>
                </a:lnTo>
                <a:lnTo>
                  <a:pt x="39" y="480"/>
                </a:lnTo>
                <a:lnTo>
                  <a:pt x="57" y="543"/>
                </a:lnTo>
                <a:lnTo>
                  <a:pt x="72" y="561"/>
                </a:lnTo>
                <a:lnTo>
                  <a:pt x="99" y="567"/>
                </a:lnTo>
                <a:lnTo>
                  <a:pt x="111" y="534"/>
                </a:lnTo>
                <a:lnTo>
                  <a:pt x="123" y="495"/>
                </a:lnTo>
                <a:lnTo>
                  <a:pt x="129" y="456"/>
                </a:lnTo>
                <a:lnTo>
                  <a:pt x="117" y="426"/>
                </a:lnTo>
                <a:lnTo>
                  <a:pt x="99" y="363"/>
                </a:lnTo>
                <a:lnTo>
                  <a:pt x="90" y="309"/>
                </a:lnTo>
                <a:lnTo>
                  <a:pt x="84" y="252"/>
                </a:lnTo>
                <a:lnTo>
                  <a:pt x="69" y="201"/>
                </a:lnTo>
                <a:lnTo>
                  <a:pt x="60" y="147"/>
                </a:lnTo>
                <a:lnTo>
                  <a:pt x="39" y="102"/>
                </a:lnTo>
                <a:lnTo>
                  <a:pt x="21" y="42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2B2B2"/>
              </a:gs>
              <a:gs pos="100000">
                <a:srgbClr val="525252"/>
              </a:gs>
            </a:gsLst>
            <a:lin ang="18900000" scaled="1"/>
            <a:tileRect/>
          </a:gra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46" name="任意多边形 15"/>
          <p:cNvSpPr/>
          <p:nvPr/>
        </p:nvSpPr>
        <p:spPr>
          <a:xfrm>
            <a:off x="3236913" y="3995738"/>
            <a:ext cx="244475" cy="900112"/>
          </a:xfrm>
          <a:custGeom>
            <a:avLst/>
            <a:gdLst/>
            <a:ahLst/>
            <a:cxnLst/>
            <a:pathLst>
              <a:path w="154" h="567">
                <a:moveTo>
                  <a:pt x="0" y="0"/>
                </a:moveTo>
                <a:lnTo>
                  <a:pt x="18" y="21"/>
                </a:lnTo>
                <a:lnTo>
                  <a:pt x="42" y="84"/>
                </a:lnTo>
                <a:lnTo>
                  <a:pt x="51" y="132"/>
                </a:lnTo>
                <a:lnTo>
                  <a:pt x="54" y="183"/>
                </a:lnTo>
                <a:lnTo>
                  <a:pt x="57" y="258"/>
                </a:lnTo>
                <a:lnTo>
                  <a:pt x="57" y="321"/>
                </a:lnTo>
                <a:lnTo>
                  <a:pt x="63" y="405"/>
                </a:lnTo>
                <a:lnTo>
                  <a:pt x="63" y="474"/>
                </a:lnTo>
                <a:lnTo>
                  <a:pt x="72" y="516"/>
                </a:lnTo>
                <a:lnTo>
                  <a:pt x="90" y="555"/>
                </a:lnTo>
                <a:lnTo>
                  <a:pt x="108" y="567"/>
                </a:lnTo>
                <a:lnTo>
                  <a:pt x="154" y="565"/>
                </a:lnTo>
                <a:lnTo>
                  <a:pt x="135" y="543"/>
                </a:lnTo>
                <a:lnTo>
                  <a:pt x="123" y="510"/>
                </a:lnTo>
                <a:lnTo>
                  <a:pt x="111" y="468"/>
                </a:lnTo>
                <a:lnTo>
                  <a:pt x="108" y="405"/>
                </a:lnTo>
                <a:lnTo>
                  <a:pt x="105" y="315"/>
                </a:lnTo>
                <a:lnTo>
                  <a:pt x="105" y="249"/>
                </a:lnTo>
                <a:lnTo>
                  <a:pt x="102" y="186"/>
                </a:lnTo>
                <a:lnTo>
                  <a:pt x="93" y="120"/>
                </a:lnTo>
                <a:lnTo>
                  <a:pt x="87" y="75"/>
                </a:lnTo>
                <a:lnTo>
                  <a:pt x="78" y="36"/>
                </a:lnTo>
                <a:lnTo>
                  <a:pt x="6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33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47" name="任意多边形 16"/>
          <p:cNvSpPr/>
          <p:nvPr/>
        </p:nvSpPr>
        <p:spPr>
          <a:xfrm>
            <a:off x="3451225" y="3997325"/>
            <a:ext cx="161925" cy="736600"/>
          </a:xfrm>
          <a:custGeom>
            <a:avLst/>
            <a:gdLst/>
            <a:ahLst/>
            <a:cxnLst/>
            <a:pathLst>
              <a:path w="102" h="464">
                <a:moveTo>
                  <a:pt x="0" y="104"/>
                </a:moveTo>
                <a:lnTo>
                  <a:pt x="9" y="62"/>
                </a:lnTo>
                <a:lnTo>
                  <a:pt x="17" y="30"/>
                </a:lnTo>
                <a:lnTo>
                  <a:pt x="27" y="12"/>
                </a:lnTo>
                <a:lnTo>
                  <a:pt x="39" y="0"/>
                </a:lnTo>
                <a:lnTo>
                  <a:pt x="51" y="11"/>
                </a:lnTo>
                <a:lnTo>
                  <a:pt x="72" y="50"/>
                </a:lnTo>
                <a:lnTo>
                  <a:pt x="87" y="113"/>
                </a:lnTo>
                <a:lnTo>
                  <a:pt x="90" y="182"/>
                </a:lnTo>
                <a:lnTo>
                  <a:pt x="96" y="293"/>
                </a:lnTo>
                <a:lnTo>
                  <a:pt x="102" y="371"/>
                </a:lnTo>
                <a:lnTo>
                  <a:pt x="102" y="437"/>
                </a:lnTo>
                <a:lnTo>
                  <a:pt x="99" y="464"/>
                </a:lnTo>
                <a:lnTo>
                  <a:pt x="90" y="422"/>
                </a:lnTo>
                <a:lnTo>
                  <a:pt x="87" y="386"/>
                </a:lnTo>
                <a:lnTo>
                  <a:pt x="75" y="308"/>
                </a:lnTo>
                <a:lnTo>
                  <a:pt x="60" y="230"/>
                </a:lnTo>
                <a:lnTo>
                  <a:pt x="39" y="164"/>
                </a:lnTo>
                <a:lnTo>
                  <a:pt x="0" y="104"/>
                </a:lnTo>
                <a:close/>
              </a:path>
            </a:pathLst>
          </a:custGeom>
          <a:gradFill rotWithShape="0">
            <a:gsLst>
              <a:gs pos="0">
                <a:srgbClr val="525252"/>
              </a:gs>
              <a:gs pos="100000">
                <a:srgbClr val="B2B2B2"/>
              </a:gs>
            </a:gsLst>
            <a:lin ang="18900000" scaled="1"/>
            <a:tileRect/>
          </a:gra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48" name="任意多边形 17"/>
          <p:cNvSpPr/>
          <p:nvPr/>
        </p:nvSpPr>
        <p:spPr>
          <a:xfrm>
            <a:off x="3508375" y="3995738"/>
            <a:ext cx="179388" cy="893762"/>
          </a:xfrm>
          <a:custGeom>
            <a:avLst/>
            <a:gdLst/>
            <a:ahLst/>
            <a:cxnLst/>
            <a:pathLst>
              <a:path w="113" h="563">
                <a:moveTo>
                  <a:pt x="0" y="0"/>
                </a:moveTo>
                <a:lnTo>
                  <a:pt x="18" y="21"/>
                </a:lnTo>
                <a:lnTo>
                  <a:pt x="42" y="84"/>
                </a:lnTo>
                <a:lnTo>
                  <a:pt x="51" y="132"/>
                </a:lnTo>
                <a:lnTo>
                  <a:pt x="54" y="183"/>
                </a:lnTo>
                <a:lnTo>
                  <a:pt x="57" y="258"/>
                </a:lnTo>
                <a:lnTo>
                  <a:pt x="57" y="321"/>
                </a:lnTo>
                <a:lnTo>
                  <a:pt x="63" y="405"/>
                </a:lnTo>
                <a:lnTo>
                  <a:pt x="63" y="468"/>
                </a:lnTo>
                <a:lnTo>
                  <a:pt x="69" y="507"/>
                </a:lnTo>
                <a:lnTo>
                  <a:pt x="81" y="547"/>
                </a:lnTo>
                <a:lnTo>
                  <a:pt x="99" y="563"/>
                </a:lnTo>
                <a:lnTo>
                  <a:pt x="113" y="561"/>
                </a:lnTo>
                <a:lnTo>
                  <a:pt x="113" y="461"/>
                </a:lnTo>
                <a:lnTo>
                  <a:pt x="108" y="405"/>
                </a:lnTo>
                <a:lnTo>
                  <a:pt x="103" y="321"/>
                </a:lnTo>
                <a:lnTo>
                  <a:pt x="103" y="245"/>
                </a:lnTo>
                <a:lnTo>
                  <a:pt x="99" y="187"/>
                </a:lnTo>
                <a:lnTo>
                  <a:pt x="93" y="120"/>
                </a:lnTo>
                <a:lnTo>
                  <a:pt x="87" y="75"/>
                </a:lnTo>
                <a:lnTo>
                  <a:pt x="78" y="36"/>
                </a:lnTo>
                <a:lnTo>
                  <a:pt x="6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33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49" name="任意多边形 18"/>
          <p:cNvSpPr/>
          <p:nvPr/>
        </p:nvSpPr>
        <p:spPr>
          <a:xfrm>
            <a:off x="1822450" y="3995738"/>
            <a:ext cx="795338" cy="895350"/>
          </a:xfrm>
          <a:custGeom>
            <a:avLst/>
            <a:gdLst/>
            <a:ahLst/>
            <a:cxnLst/>
            <a:pathLst>
              <a:path w="501" h="564">
                <a:moveTo>
                  <a:pt x="51" y="564"/>
                </a:moveTo>
                <a:lnTo>
                  <a:pt x="375" y="564"/>
                </a:lnTo>
                <a:lnTo>
                  <a:pt x="414" y="492"/>
                </a:lnTo>
                <a:lnTo>
                  <a:pt x="462" y="489"/>
                </a:lnTo>
                <a:lnTo>
                  <a:pt x="438" y="240"/>
                </a:lnTo>
                <a:lnTo>
                  <a:pt x="501" y="240"/>
                </a:lnTo>
                <a:lnTo>
                  <a:pt x="497" y="185"/>
                </a:lnTo>
                <a:lnTo>
                  <a:pt x="453" y="0"/>
                </a:lnTo>
                <a:lnTo>
                  <a:pt x="51" y="1"/>
                </a:lnTo>
                <a:lnTo>
                  <a:pt x="19" y="49"/>
                </a:lnTo>
                <a:lnTo>
                  <a:pt x="0" y="123"/>
                </a:lnTo>
                <a:lnTo>
                  <a:pt x="3" y="195"/>
                </a:lnTo>
                <a:lnTo>
                  <a:pt x="24" y="258"/>
                </a:lnTo>
                <a:lnTo>
                  <a:pt x="66" y="333"/>
                </a:lnTo>
                <a:lnTo>
                  <a:pt x="90" y="411"/>
                </a:lnTo>
                <a:lnTo>
                  <a:pt x="84" y="477"/>
                </a:lnTo>
                <a:lnTo>
                  <a:pt x="69" y="543"/>
                </a:lnTo>
                <a:lnTo>
                  <a:pt x="51" y="564"/>
                </a:lnTo>
                <a:close/>
              </a:path>
            </a:pathLst>
          </a:custGeom>
          <a:gradFill rotWithShape="0">
            <a:gsLst>
              <a:gs pos="0">
                <a:srgbClr val="6D6D6D"/>
              </a:gs>
              <a:gs pos="50000">
                <a:srgbClr val="B2B2B2"/>
              </a:gs>
              <a:gs pos="100000">
                <a:srgbClr val="6D6D6D"/>
              </a:gs>
            </a:gsLst>
            <a:lin ang="5400000" scaled="1"/>
            <a:tileRect/>
          </a:gra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50" name="任意多边形 19"/>
          <p:cNvSpPr/>
          <p:nvPr/>
        </p:nvSpPr>
        <p:spPr>
          <a:xfrm>
            <a:off x="2346325" y="4391025"/>
            <a:ext cx="133350" cy="500063"/>
          </a:xfrm>
          <a:custGeom>
            <a:avLst/>
            <a:gdLst/>
            <a:ahLst/>
            <a:cxnLst/>
            <a:pathLst>
              <a:path w="84" h="315">
                <a:moveTo>
                  <a:pt x="0" y="0"/>
                </a:moveTo>
                <a:lnTo>
                  <a:pt x="0" y="99"/>
                </a:lnTo>
                <a:lnTo>
                  <a:pt x="0" y="168"/>
                </a:lnTo>
                <a:lnTo>
                  <a:pt x="3" y="234"/>
                </a:lnTo>
                <a:lnTo>
                  <a:pt x="12" y="285"/>
                </a:lnTo>
                <a:lnTo>
                  <a:pt x="27" y="309"/>
                </a:lnTo>
                <a:lnTo>
                  <a:pt x="45" y="315"/>
                </a:lnTo>
                <a:lnTo>
                  <a:pt x="60" y="300"/>
                </a:lnTo>
                <a:lnTo>
                  <a:pt x="84" y="240"/>
                </a:lnTo>
                <a:lnTo>
                  <a:pt x="54" y="204"/>
                </a:lnTo>
                <a:lnTo>
                  <a:pt x="42" y="174"/>
                </a:lnTo>
                <a:lnTo>
                  <a:pt x="27" y="132"/>
                </a:lnTo>
                <a:lnTo>
                  <a:pt x="15" y="75"/>
                </a:lnTo>
                <a:lnTo>
                  <a:pt x="9" y="48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2B2B2"/>
              </a:gs>
              <a:gs pos="100000">
                <a:srgbClr val="525252"/>
              </a:gs>
            </a:gsLst>
            <a:lin ang="18900000" scaled="1"/>
            <a:tileRect/>
          </a:gra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51" name="任意多边形 20"/>
          <p:cNvSpPr/>
          <p:nvPr/>
        </p:nvSpPr>
        <p:spPr>
          <a:xfrm>
            <a:off x="2509838" y="4349750"/>
            <a:ext cx="160337" cy="541338"/>
          </a:xfrm>
          <a:custGeom>
            <a:avLst/>
            <a:gdLst/>
            <a:ahLst/>
            <a:cxnLst/>
            <a:pathLst>
              <a:path w="101" h="341">
                <a:moveTo>
                  <a:pt x="52" y="6"/>
                </a:moveTo>
                <a:lnTo>
                  <a:pt x="0" y="0"/>
                </a:lnTo>
                <a:lnTo>
                  <a:pt x="2" y="98"/>
                </a:lnTo>
                <a:lnTo>
                  <a:pt x="8" y="182"/>
                </a:lnTo>
                <a:lnTo>
                  <a:pt x="11" y="233"/>
                </a:lnTo>
                <a:lnTo>
                  <a:pt x="23" y="302"/>
                </a:lnTo>
                <a:lnTo>
                  <a:pt x="44" y="338"/>
                </a:lnTo>
                <a:lnTo>
                  <a:pt x="101" y="341"/>
                </a:lnTo>
                <a:lnTo>
                  <a:pt x="77" y="305"/>
                </a:lnTo>
                <a:lnTo>
                  <a:pt x="52" y="6"/>
                </a:lnTo>
                <a:close/>
              </a:path>
            </a:pathLst>
          </a:custGeom>
          <a:solidFill>
            <a:srgbClr val="FF9933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52" name="任意多边形 21"/>
          <p:cNvSpPr/>
          <p:nvPr/>
        </p:nvSpPr>
        <p:spPr>
          <a:xfrm>
            <a:off x="2541588" y="3995738"/>
            <a:ext cx="204787" cy="890587"/>
          </a:xfrm>
          <a:custGeom>
            <a:avLst/>
            <a:gdLst/>
            <a:ahLst/>
            <a:cxnLst/>
            <a:pathLst>
              <a:path w="129" h="561">
                <a:moveTo>
                  <a:pt x="0" y="0"/>
                </a:moveTo>
                <a:lnTo>
                  <a:pt x="15" y="69"/>
                </a:lnTo>
                <a:lnTo>
                  <a:pt x="24" y="195"/>
                </a:lnTo>
                <a:lnTo>
                  <a:pt x="27" y="297"/>
                </a:lnTo>
                <a:lnTo>
                  <a:pt x="33" y="375"/>
                </a:lnTo>
                <a:lnTo>
                  <a:pt x="39" y="480"/>
                </a:lnTo>
                <a:lnTo>
                  <a:pt x="57" y="543"/>
                </a:lnTo>
                <a:lnTo>
                  <a:pt x="72" y="561"/>
                </a:lnTo>
                <a:lnTo>
                  <a:pt x="90" y="559"/>
                </a:lnTo>
                <a:lnTo>
                  <a:pt x="112" y="533"/>
                </a:lnTo>
                <a:lnTo>
                  <a:pt x="123" y="495"/>
                </a:lnTo>
                <a:lnTo>
                  <a:pt x="129" y="456"/>
                </a:lnTo>
                <a:lnTo>
                  <a:pt x="105" y="414"/>
                </a:lnTo>
                <a:lnTo>
                  <a:pt x="96" y="363"/>
                </a:lnTo>
                <a:lnTo>
                  <a:pt x="90" y="312"/>
                </a:lnTo>
                <a:lnTo>
                  <a:pt x="78" y="255"/>
                </a:lnTo>
                <a:lnTo>
                  <a:pt x="66" y="204"/>
                </a:lnTo>
                <a:lnTo>
                  <a:pt x="51" y="150"/>
                </a:lnTo>
                <a:lnTo>
                  <a:pt x="39" y="102"/>
                </a:lnTo>
                <a:lnTo>
                  <a:pt x="21" y="42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2B2B2"/>
              </a:gs>
              <a:gs pos="100000">
                <a:srgbClr val="525252"/>
              </a:gs>
            </a:gsLst>
            <a:lin ang="18900000" scaled="1"/>
            <a:tileRect/>
          </a:gra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53" name="矩形 22"/>
          <p:cNvSpPr/>
          <p:nvPr/>
        </p:nvSpPr>
        <p:spPr>
          <a:xfrm>
            <a:off x="6051550" y="4283075"/>
            <a:ext cx="1114425" cy="561975"/>
          </a:xfrm>
          <a:prstGeom prst="rect">
            <a:avLst/>
          </a:prstGeom>
          <a:gradFill rotWithShape="0">
            <a:gsLst>
              <a:gs pos="0">
                <a:srgbClr val="454545"/>
              </a:gs>
              <a:gs pos="50000">
                <a:srgbClr val="969696"/>
              </a:gs>
              <a:gs pos="100000">
                <a:srgbClr val="454545"/>
              </a:gs>
            </a:gsLst>
            <a:lin ang="5400000" scaled="1"/>
            <a:tileRect/>
          </a:gra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0754" name="任意多边形 23"/>
          <p:cNvSpPr/>
          <p:nvPr/>
        </p:nvSpPr>
        <p:spPr>
          <a:xfrm>
            <a:off x="5248275" y="4533900"/>
            <a:ext cx="269875" cy="457200"/>
          </a:xfrm>
          <a:custGeom>
            <a:avLst/>
            <a:gdLst/>
            <a:ahLst/>
            <a:cxnLst/>
            <a:pathLst>
              <a:path w="170" h="288">
                <a:moveTo>
                  <a:pt x="60" y="0"/>
                </a:moveTo>
                <a:lnTo>
                  <a:pt x="34" y="36"/>
                </a:lnTo>
                <a:lnTo>
                  <a:pt x="16" y="72"/>
                </a:lnTo>
                <a:lnTo>
                  <a:pt x="4" y="106"/>
                </a:lnTo>
                <a:lnTo>
                  <a:pt x="0" y="160"/>
                </a:lnTo>
                <a:lnTo>
                  <a:pt x="6" y="194"/>
                </a:lnTo>
                <a:lnTo>
                  <a:pt x="18" y="248"/>
                </a:lnTo>
                <a:lnTo>
                  <a:pt x="36" y="278"/>
                </a:lnTo>
                <a:lnTo>
                  <a:pt x="52" y="288"/>
                </a:lnTo>
                <a:lnTo>
                  <a:pt x="82" y="282"/>
                </a:lnTo>
                <a:lnTo>
                  <a:pt x="130" y="252"/>
                </a:lnTo>
                <a:lnTo>
                  <a:pt x="170" y="90"/>
                </a:lnTo>
                <a:lnTo>
                  <a:pt x="60" y="0"/>
                </a:lnTo>
                <a:close/>
              </a:path>
            </a:pathLst>
          </a:custGeom>
          <a:solidFill>
            <a:srgbClr val="969696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55" name="任意多边形 24"/>
          <p:cNvSpPr/>
          <p:nvPr/>
        </p:nvSpPr>
        <p:spPr>
          <a:xfrm>
            <a:off x="6094413" y="4111625"/>
            <a:ext cx="290512" cy="733425"/>
          </a:xfrm>
          <a:custGeom>
            <a:avLst/>
            <a:gdLst/>
            <a:ahLst/>
            <a:cxnLst/>
            <a:pathLst>
              <a:path w="183" h="462">
                <a:moveTo>
                  <a:pt x="0" y="109"/>
                </a:moveTo>
                <a:lnTo>
                  <a:pt x="9" y="65"/>
                </a:lnTo>
                <a:lnTo>
                  <a:pt x="15" y="40"/>
                </a:lnTo>
                <a:lnTo>
                  <a:pt x="27" y="12"/>
                </a:lnTo>
                <a:lnTo>
                  <a:pt x="37" y="0"/>
                </a:lnTo>
                <a:lnTo>
                  <a:pt x="57" y="32"/>
                </a:lnTo>
                <a:lnTo>
                  <a:pt x="83" y="76"/>
                </a:lnTo>
                <a:lnTo>
                  <a:pt x="109" y="146"/>
                </a:lnTo>
                <a:lnTo>
                  <a:pt x="129" y="228"/>
                </a:lnTo>
                <a:lnTo>
                  <a:pt x="139" y="291"/>
                </a:lnTo>
                <a:lnTo>
                  <a:pt x="165" y="366"/>
                </a:lnTo>
                <a:lnTo>
                  <a:pt x="183" y="462"/>
                </a:lnTo>
                <a:lnTo>
                  <a:pt x="141" y="344"/>
                </a:lnTo>
                <a:lnTo>
                  <a:pt x="115" y="272"/>
                </a:lnTo>
                <a:lnTo>
                  <a:pt x="72" y="185"/>
                </a:lnTo>
                <a:lnTo>
                  <a:pt x="43" y="142"/>
                </a:lnTo>
                <a:lnTo>
                  <a:pt x="0" y="109"/>
                </a:lnTo>
                <a:close/>
              </a:path>
            </a:pathLst>
          </a:custGeom>
          <a:gradFill rotWithShape="0">
            <a:gsLst>
              <a:gs pos="0">
                <a:srgbClr val="5E2F00"/>
              </a:gs>
              <a:gs pos="100000">
                <a:srgbClr val="CC6600"/>
              </a:gs>
            </a:gsLst>
            <a:lin ang="18900000" scaled="1"/>
            <a:tileRect/>
          </a:gra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56" name="任意多边形 25"/>
          <p:cNvSpPr/>
          <p:nvPr/>
        </p:nvSpPr>
        <p:spPr>
          <a:xfrm>
            <a:off x="6337300" y="4322763"/>
            <a:ext cx="285750" cy="674687"/>
          </a:xfrm>
          <a:custGeom>
            <a:avLst/>
            <a:gdLst/>
            <a:ahLst/>
            <a:cxnLst/>
            <a:pathLst>
              <a:path w="180" h="425">
                <a:moveTo>
                  <a:pt x="0" y="0"/>
                </a:moveTo>
                <a:lnTo>
                  <a:pt x="40" y="77"/>
                </a:lnTo>
                <a:lnTo>
                  <a:pt x="58" y="123"/>
                </a:lnTo>
                <a:lnTo>
                  <a:pt x="82" y="173"/>
                </a:lnTo>
                <a:lnTo>
                  <a:pt x="110" y="239"/>
                </a:lnTo>
                <a:lnTo>
                  <a:pt x="132" y="277"/>
                </a:lnTo>
                <a:lnTo>
                  <a:pt x="154" y="307"/>
                </a:lnTo>
                <a:lnTo>
                  <a:pt x="180" y="325"/>
                </a:lnTo>
                <a:lnTo>
                  <a:pt x="178" y="365"/>
                </a:lnTo>
                <a:lnTo>
                  <a:pt x="172" y="399"/>
                </a:lnTo>
                <a:lnTo>
                  <a:pt x="156" y="419"/>
                </a:lnTo>
                <a:lnTo>
                  <a:pt x="134" y="425"/>
                </a:lnTo>
                <a:lnTo>
                  <a:pt x="122" y="405"/>
                </a:lnTo>
                <a:lnTo>
                  <a:pt x="110" y="389"/>
                </a:lnTo>
                <a:lnTo>
                  <a:pt x="100" y="359"/>
                </a:lnTo>
                <a:lnTo>
                  <a:pt x="76" y="287"/>
                </a:lnTo>
                <a:lnTo>
                  <a:pt x="54" y="221"/>
                </a:lnTo>
                <a:lnTo>
                  <a:pt x="34" y="144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5E2F00"/>
              </a:gs>
            </a:gsLst>
            <a:lin ang="18900000" scaled="1"/>
            <a:tileRect/>
          </a:gra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57" name="任意多边形 26"/>
          <p:cNvSpPr/>
          <p:nvPr/>
        </p:nvSpPr>
        <p:spPr>
          <a:xfrm>
            <a:off x="6153150" y="4111625"/>
            <a:ext cx="400050" cy="889000"/>
          </a:xfrm>
          <a:custGeom>
            <a:avLst/>
            <a:gdLst/>
            <a:ahLst/>
            <a:cxnLst/>
            <a:pathLst>
              <a:path w="252" h="560">
                <a:moveTo>
                  <a:pt x="0" y="0"/>
                </a:moveTo>
                <a:lnTo>
                  <a:pt x="66" y="0"/>
                </a:lnTo>
                <a:lnTo>
                  <a:pt x="92" y="56"/>
                </a:lnTo>
                <a:lnTo>
                  <a:pt x="118" y="122"/>
                </a:lnTo>
                <a:lnTo>
                  <a:pt x="131" y="171"/>
                </a:lnTo>
                <a:lnTo>
                  <a:pt x="146" y="228"/>
                </a:lnTo>
                <a:lnTo>
                  <a:pt x="162" y="298"/>
                </a:lnTo>
                <a:lnTo>
                  <a:pt x="182" y="374"/>
                </a:lnTo>
                <a:lnTo>
                  <a:pt x="198" y="430"/>
                </a:lnTo>
                <a:lnTo>
                  <a:pt x="216" y="476"/>
                </a:lnTo>
                <a:lnTo>
                  <a:pt x="252" y="558"/>
                </a:lnTo>
                <a:lnTo>
                  <a:pt x="194" y="560"/>
                </a:lnTo>
                <a:lnTo>
                  <a:pt x="170" y="524"/>
                </a:lnTo>
                <a:lnTo>
                  <a:pt x="156" y="488"/>
                </a:lnTo>
                <a:lnTo>
                  <a:pt x="136" y="422"/>
                </a:lnTo>
                <a:lnTo>
                  <a:pt x="107" y="315"/>
                </a:lnTo>
                <a:lnTo>
                  <a:pt x="92" y="238"/>
                </a:lnTo>
                <a:lnTo>
                  <a:pt x="63" y="137"/>
                </a:lnTo>
                <a:lnTo>
                  <a:pt x="35" y="65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961E00"/>
              </a:gs>
              <a:gs pos="50000">
                <a:srgbClr val="FF3300"/>
              </a:gs>
              <a:gs pos="100000">
                <a:srgbClr val="961E00"/>
              </a:gs>
            </a:gsLst>
            <a:lin ang="5400000" scaled="1"/>
            <a:tileRect/>
          </a:gra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58" name="任意多边形 27"/>
          <p:cNvSpPr/>
          <p:nvPr/>
        </p:nvSpPr>
        <p:spPr>
          <a:xfrm>
            <a:off x="6361113" y="4111625"/>
            <a:ext cx="290512" cy="733425"/>
          </a:xfrm>
          <a:custGeom>
            <a:avLst/>
            <a:gdLst/>
            <a:ahLst/>
            <a:cxnLst/>
            <a:pathLst>
              <a:path w="183" h="462">
                <a:moveTo>
                  <a:pt x="0" y="109"/>
                </a:moveTo>
                <a:lnTo>
                  <a:pt x="9" y="65"/>
                </a:lnTo>
                <a:lnTo>
                  <a:pt x="19" y="32"/>
                </a:lnTo>
                <a:lnTo>
                  <a:pt x="27" y="12"/>
                </a:lnTo>
                <a:lnTo>
                  <a:pt x="37" y="0"/>
                </a:lnTo>
                <a:lnTo>
                  <a:pt x="71" y="18"/>
                </a:lnTo>
                <a:lnTo>
                  <a:pt x="93" y="72"/>
                </a:lnTo>
                <a:lnTo>
                  <a:pt x="119" y="146"/>
                </a:lnTo>
                <a:lnTo>
                  <a:pt x="129" y="228"/>
                </a:lnTo>
                <a:lnTo>
                  <a:pt x="139" y="291"/>
                </a:lnTo>
                <a:lnTo>
                  <a:pt x="165" y="366"/>
                </a:lnTo>
                <a:lnTo>
                  <a:pt x="183" y="462"/>
                </a:lnTo>
                <a:lnTo>
                  <a:pt x="141" y="344"/>
                </a:lnTo>
                <a:lnTo>
                  <a:pt x="115" y="272"/>
                </a:lnTo>
                <a:lnTo>
                  <a:pt x="72" y="185"/>
                </a:lnTo>
                <a:lnTo>
                  <a:pt x="43" y="142"/>
                </a:lnTo>
                <a:lnTo>
                  <a:pt x="0" y="109"/>
                </a:lnTo>
                <a:close/>
              </a:path>
            </a:pathLst>
          </a:custGeom>
          <a:gradFill rotWithShape="0">
            <a:gsLst>
              <a:gs pos="0">
                <a:srgbClr val="525252"/>
              </a:gs>
              <a:gs pos="100000">
                <a:srgbClr val="B2B2B2"/>
              </a:gs>
            </a:gsLst>
            <a:lin ang="18900000" scaled="1"/>
            <a:tileRect/>
          </a:gra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59" name="任意多边形 28"/>
          <p:cNvSpPr/>
          <p:nvPr/>
        </p:nvSpPr>
        <p:spPr>
          <a:xfrm>
            <a:off x="6604000" y="4322763"/>
            <a:ext cx="285750" cy="677862"/>
          </a:xfrm>
          <a:custGeom>
            <a:avLst/>
            <a:gdLst/>
            <a:ahLst/>
            <a:cxnLst/>
            <a:pathLst>
              <a:path w="180" h="427">
                <a:moveTo>
                  <a:pt x="0" y="0"/>
                </a:moveTo>
                <a:lnTo>
                  <a:pt x="40" y="77"/>
                </a:lnTo>
                <a:lnTo>
                  <a:pt x="58" y="123"/>
                </a:lnTo>
                <a:lnTo>
                  <a:pt x="82" y="173"/>
                </a:lnTo>
                <a:lnTo>
                  <a:pt x="110" y="239"/>
                </a:lnTo>
                <a:lnTo>
                  <a:pt x="132" y="277"/>
                </a:lnTo>
                <a:lnTo>
                  <a:pt x="154" y="307"/>
                </a:lnTo>
                <a:lnTo>
                  <a:pt x="180" y="325"/>
                </a:lnTo>
                <a:lnTo>
                  <a:pt x="178" y="365"/>
                </a:lnTo>
                <a:lnTo>
                  <a:pt x="172" y="399"/>
                </a:lnTo>
                <a:lnTo>
                  <a:pt x="158" y="423"/>
                </a:lnTo>
                <a:lnTo>
                  <a:pt x="138" y="427"/>
                </a:lnTo>
                <a:lnTo>
                  <a:pt x="122" y="405"/>
                </a:lnTo>
                <a:lnTo>
                  <a:pt x="115" y="388"/>
                </a:lnTo>
                <a:lnTo>
                  <a:pt x="100" y="359"/>
                </a:lnTo>
                <a:lnTo>
                  <a:pt x="76" y="287"/>
                </a:lnTo>
                <a:lnTo>
                  <a:pt x="54" y="221"/>
                </a:lnTo>
                <a:lnTo>
                  <a:pt x="34" y="144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2B2B2"/>
              </a:gs>
              <a:gs pos="100000">
                <a:srgbClr val="525252"/>
              </a:gs>
            </a:gsLst>
            <a:lin ang="18900000" scaled="1"/>
            <a:tileRect/>
          </a:gra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60" name="任意多边形 29"/>
          <p:cNvSpPr/>
          <p:nvPr/>
        </p:nvSpPr>
        <p:spPr>
          <a:xfrm>
            <a:off x="6419850" y="4108450"/>
            <a:ext cx="400050" cy="892175"/>
          </a:xfrm>
          <a:custGeom>
            <a:avLst/>
            <a:gdLst/>
            <a:ahLst/>
            <a:cxnLst/>
            <a:pathLst>
              <a:path w="252" h="562">
                <a:moveTo>
                  <a:pt x="0" y="2"/>
                </a:moveTo>
                <a:lnTo>
                  <a:pt x="64" y="0"/>
                </a:lnTo>
                <a:lnTo>
                  <a:pt x="84" y="22"/>
                </a:lnTo>
                <a:lnTo>
                  <a:pt x="102" y="52"/>
                </a:lnTo>
                <a:lnTo>
                  <a:pt x="124" y="124"/>
                </a:lnTo>
                <a:lnTo>
                  <a:pt x="132" y="172"/>
                </a:lnTo>
                <a:lnTo>
                  <a:pt x="146" y="230"/>
                </a:lnTo>
                <a:lnTo>
                  <a:pt x="162" y="300"/>
                </a:lnTo>
                <a:lnTo>
                  <a:pt x="182" y="376"/>
                </a:lnTo>
                <a:lnTo>
                  <a:pt x="198" y="432"/>
                </a:lnTo>
                <a:lnTo>
                  <a:pt x="216" y="478"/>
                </a:lnTo>
                <a:lnTo>
                  <a:pt x="252" y="560"/>
                </a:lnTo>
                <a:lnTo>
                  <a:pt x="186" y="562"/>
                </a:lnTo>
                <a:lnTo>
                  <a:pt x="156" y="490"/>
                </a:lnTo>
                <a:lnTo>
                  <a:pt x="136" y="424"/>
                </a:lnTo>
                <a:lnTo>
                  <a:pt x="107" y="317"/>
                </a:lnTo>
                <a:lnTo>
                  <a:pt x="92" y="240"/>
                </a:lnTo>
                <a:lnTo>
                  <a:pt x="74" y="144"/>
                </a:lnTo>
                <a:lnTo>
                  <a:pt x="56" y="96"/>
                </a:lnTo>
                <a:lnTo>
                  <a:pt x="42" y="54"/>
                </a:lnTo>
                <a:lnTo>
                  <a:pt x="22" y="20"/>
                </a:lnTo>
                <a:lnTo>
                  <a:pt x="0" y="2"/>
                </a:lnTo>
                <a:close/>
              </a:path>
            </a:pathLst>
          </a:custGeom>
          <a:solidFill>
            <a:srgbClr val="FF9933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61" name="任意多边形 30"/>
          <p:cNvSpPr/>
          <p:nvPr/>
        </p:nvSpPr>
        <p:spPr>
          <a:xfrm>
            <a:off x="6637338" y="4114800"/>
            <a:ext cx="290512" cy="733425"/>
          </a:xfrm>
          <a:custGeom>
            <a:avLst/>
            <a:gdLst/>
            <a:ahLst/>
            <a:cxnLst/>
            <a:pathLst>
              <a:path w="183" h="462">
                <a:moveTo>
                  <a:pt x="0" y="109"/>
                </a:moveTo>
                <a:lnTo>
                  <a:pt x="9" y="65"/>
                </a:lnTo>
                <a:lnTo>
                  <a:pt x="19" y="32"/>
                </a:lnTo>
                <a:lnTo>
                  <a:pt x="29" y="14"/>
                </a:lnTo>
                <a:lnTo>
                  <a:pt x="37" y="0"/>
                </a:lnTo>
                <a:lnTo>
                  <a:pt x="63" y="20"/>
                </a:lnTo>
                <a:lnTo>
                  <a:pt x="97" y="78"/>
                </a:lnTo>
                <a:lnTo>
                  <a:pt x="109" y="146"/>
                </a:lnTo>
                <a:lnTo>
                  <a:pt x="129" y="228"/>
                </a:lnTo>
                <a:lnTo>
                  <a:pt x="139" y="291"/>
                </a:lnTo>
                <a:lnTo>
                  <a:pt x="165" y="366"/>
                </a:lnTo>
                <a:lnTo>
                  <a:pt x="183" y="462"/>
                </a:lnTo>
                <a:lnTo>
                  <a:pt x="141" y="344"/>
                </a:lnTo>
                <a:lnTo>
                  <a:pt x="115" y="272"/>
                </a:lnTo>
                <a:lnTo>
                  <a:pt x="72" y="185"/>
                </a:lnTo>
                <a:lnTo>
                  <a:pt x="43" y="142"/>
                </a:lnTo>
                <a:lnTo>
                  <a:pt x="0" y="109"/>
                </a:lnTo>
                <a:close/>
              </a:path>
            </a:pathLst>
          </a:custGeom>
          <a:gradFill rotWithShape="0">
            <a:gsLst>
              <a:gs pos="0">
                <a:srgbClr val="5E2F00"/>
              </a:gs>
              <a:gs pos="100000">
                <a:srgbClr val="CC6600"/>
              </a:gs>
            </a:gsLst>
            <a:lin ang="18900000" scaled="1"/>
            <a:tileRect/>
          </a:gra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62" name="任意多边形 31"/>
          <p:cNvSpPr/>
          <p:nvPr/>
        </p:nvSpPr>
        <p:spPr>
          <a:xfrm>
            <a:off x="6880225" y="4325938"/>
            <a:ext cx="285750" cy="674687"/>
          </a:xfrm>
          <a:custGeom>
            <a:avLst/>
            <a:gdLst/>
            <a:ahLst/>
            <a:cxnLst/>
            <a:pathLst>
              <a:path w="180" h="425">
                <a:moveTo>
                  <a:pt x="0" y="0"/>
                </a:moveTo>
                <a:lnTo>
                  <a:pt x="40" y="77"/>
                </a:lnTo>
                <a:lnTo>
                  <a:pt x="58" y="123"/>
                </a:lnTo>
                <a:lnTo>
                  <a:pt x="82" y="173"/>
                </a:lnTo>
                <a:lnTo>
                  <a:pt x="110" y="239"/>
                </a:lnTo>
                <a:lnTo>
                  <a:pt x="132" y="277"/>
                </a:lnTo>
                <a:lnTo>
                  <a:pt x="154" y="307"/>
                </a:lnTo>
                <a:lnTo>
                  <a:pt x="180" y="325"/>
                </a:lnTo>
                <a:lnTo>
                  <a:pt x="178" y="365"/>
                </a:lnTo>
                <a:lnTo>
                  <a:pt x="172" y="399"/>
                </a:lnTo>
                <a:lnTo>
                  <a:pt x="158" y="423"/>
                </a:lnTo>
                <a:lnTo>
                  <a:pt x="138" y="425"/>
                </a:lnTo>
                <a:lnTo>
                  <a:pt x="122" y="405"/>
                </a:lnTo>
                <a:lnTo>
                  <a:pt x="115" y="388"/>
                </a:lnTo>
                <a:lnTo>
                  <a:pt x="100" y="359"/>
                </a:lnTo>
                <a:lnTo>
                  <a:pt x="76" y="287"/>
                </a:lnTo>
                <a:lnTo>
                  <a:pt x="54" y="221"/>
                </a:lnTo>
                <a:lnTo>
                  <a:pt x="34" y="144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5E2F00"/>
              </a:gs>
            </a:gsLst>
            <a:lin ang="18900000" scaled="1"/>
            <a:tileRect/>
          </a:gra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63" name="任意多边形 32"/>
          <p:cNvSpPr/>
          <p:nvPr/>
        </p:nvSpPr>
        <p:spPr>
          <a:xfrm>
            <a:off x="6696075" y="4111625"/>
            <a:ext cx="400050" cy="889000"/>
          </a:xfrm>
          <a:custGeom>
            <a:avLst/>
            <a:gdLst/>
            <a:ahLst/>
            <a:cxnLst/>
            <a:pathLst>
              <a:path w="252" h="560">
                <a:moveTo>
                  <a:pt x="0" y="2"/>
                </a:moveTo>
                <a:lnTo>
                  <a:pt x="68" y="0"/>
                </a:lnTo>
                <a:lnTo>
                  <a:pt x="98" y="44"/>
                </a:lnTo>
                <a:lnTo>
                  <a:pt x="112" y="86"/>
                </a:lnTo>
                <a:lnTo>
                  <a:pt x="120" y="120"/>
                </a:lnTo>
                <a:lnTo>
                  <a:pt x="131" y="173"/>
                </a:lnTo>
                <a:lnTo>
                  <a:pt x="146" y="230"/>
                </a:lnTo>
                <a:lnTo>
                  <a:pt x="162" y="300"/>
                </a:lnTo>
                <a:lnTo>
                  <a:pt x="182" y="376"/>
                </a:lnTo>
                <a:lnTo>
                  <a:pt x="198" y="432"/>
                </a:lnTo>
                <a:lnTo>
                  <a:pt x="216" y="478"/>
                </a:lnTo>
                <a:lnTo>
                  <a:pt x="252" y="560"/>
                </a:lnTo>
                <a:lnTo>
                  <a:pt x="186" y="560"/>
                </a:lnTo>
                <a:lnTo>
                  <a:pt x="156" y="490"/>
                </a:lnTo>
                <a:lnTo>
                  <a:pt x="136" y="424"/>
                </a:lnTo>
                <a:lnTo>
                  <a:pt x="107" y="317"/>
                </a:lnTo>
                <a:lnTo>
                  <a:pt x="92" y="240"/>
                </a:lnTo>
                <a:lnTo>
                  <a:pt x="70" y="146"/>
                </a:lnTo>
                <a:lnTo>
                  <a:pt x="58" y="96"/>
                </a:lnTo>
                <a:lnTo>
                  <a:pt x="42" y="56"/>
                </a:lnTo>
                <a:lnTo>
                  <a:pt x="24" y="24"/>
                </a:lnTo>
                <a:lnTo>
                  <a:pt x="0" y="2"/>
                </a:lnTo>
                <a:close/>
              </a:path>
            </a:pathLst>
          </a:custGeom>
          <a:gradFill rotWithShape="0">
            <a:gsLst>
              <a:gs pos="0">
                <a:srgbClr val="961E00"/>
              </a:gs>
              <a:gs pos="50000">
                <a:srgbClr val="FF3300"/>
              </a:gs>
              <a:gs pos="100000">
                <a:srgbClr val="961E00"/>
              </a:gs>
            </a:gsLst>
            <a:lin ang="5400000" scaled="1"/>
            <a:tileRect/>
          </a:gra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64" name="任意多边形 33"/>
          <p:cNvSpPr/>
          <p:nvPr/>
        </p:nvSpPr>
        <p:spPr>
          <a:xfrm>
            <a:off x="6904038" y="4105275"/>
            <a:ext cx="261937" cy="628650"/>
          </a:xfrm>
          <a:custGeom>
            <a:avLst/>
            <a:gdLst/>
            <a:ahLst/>
            <a:cxnLst/>
            <a:pathLst>
              <a:path w="165" h="396">
                <a:moveTo>
                  <a:pt x="0" y="109"/>
                </a:moveTo>
                <a:lnTo>
                  <a:pt x="9" y="65"/>
                </a:lnTo>
                <a:lnTo>
                  <a:pt x="19" y="32"/>
                </a:lnTo>
                <a:lnTo>
                  <a:pt x="27" y="14"/>
                </a:lnTo>
                <a:lnTo>
                  <a:pt x="37" y="0"/>
                </a:lnTo>
                <a:lnTo>
                  <a:pt x="69" y="12"/>
                </a:lnTo>
                <a:lnTo>
                  <a:pt x="77" y="30"/>
                </a:lnTo>
                <a:lnTo>
                  <a:pt x="91" y="52"/>
                </a:lnTo>
                <a:lnTo>
                  <a:pt x="95" y="80"/>
                </a:lnTo>
                <a:lnTo>
                  <a:pt x="109" y="146"/>
                </a:lnTo>
                <a:lnTo>
                  <a:pt x="129" y="228"/>
                </a:lnTo>
                <a:lnTo>
                  <a:pt x="139" y="291"/>
                </a:lnTo>
                <a:lnTo>
                  <a:pt x="165" y="366"/>
                </a:lnTo>
                <a:lnTo>
                  <a:pt x="163" y="396"/>
                </a:lnTo>
                <a:lnTo>
                  <a:pt x="141" y="344"/>
                </a:lnTo>
                <a:lnTo>
                  <a:pt x="115" y="272"/>
                </a:lnTo>
                <a:lnTo>
                  <a:pt x="72" y="185"/>
                </a:lnTo>
                <a:lnTo>
                  <a:pt x="43" y="142"/>
                </a:lnTo>
                <a:lnTo>
                  <a:pt x="0" y="109"/>
                </a:lnTo>
                <a:close/>
              </a:path>
            </a:pathLst>
          </a:custGeom>
          <a:gradFill rotWithShape="0">
            <a:gsLst>
              <a:gs pos="0">
                <a:srgbClr val="525252"/>
              </a:gs>
              <a:gs pos="100000">
                <a:srgbClr val="B2B2B2"/>
              </a:gs>
            </a:gsLst>
            <a:lin ang="18900000" scaled="1"/>
            <a:tileRect/>
          </a:gra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65" name="任意多边形 34"/>
          <p:cNvSpPr/>
          <p:nvPr/>
        </p:nvSpPr>
        <p:spPr>
          <a:xfrm>
            <a:off x="6965950" y="4105275"/>
            <a:ext cx="200025" cy="647700"/>
          </a:xfrm>
          <a:custGeom>
            <a:avLst/>
            <a:gdLst/>
            <a:ahLst/>
            <a:cxnLst/>
            <a:pathLst>
              <a:path w="126" h="408">
                <a:moveTo>
                  <a:pt x="0" y="0"/>
                </a:moveTo>
                <a:lnTo>
                  <a:pt x="60" y="0"/>
                </a:lnTo>
                <a:lnTo>
                  <a:pt x="74" y="18"/>
                </a:lnTo>
                <a:lnTo>
                  <a:pt x="86" y="44"/>
                </a:lnTo>
                <a:lnTo>
                  <a:pt x="102" y="80"/>
                </a:lnTo>
                <a:lnTo>
                  <a:pt x="116" y="128"/>
                </a:lnTo>
                <a:lnTo>
                  <a:pt x="126" y="166"/>
                </a:lnTo>
                <a:lnTo>
                  <a:pt x="126" y="408"/>
                </a:lnTo>
                <a:lnTo>
                  <a:pt x="112" y="340"/>
                </a:lnTo>
                <a:lnTo>
                  <a:pt x="106" y="298"/>
                </a:lnTo>
                <a:lnTo>
                  <a:pt x="90" y="240"/>
                </a:lnTo>
                <a:lnTo>
                  <a:pt x="74" y="168"/>
                </a:lnTo>
                <a:lnTo>
                  <a:pt x="64" y="124"/>
                </a:lnTo>
                <a:lnTo>
                  <a:pt x="48" y="80"/>
                </a:lnTo>
                <a:lnTo>
                  <a:pt x="30" y="40"/>
                </a:lnTo>
                <a:lnTo>
                  <a:pt x="18" y="16"/>
                </a:lnTo>
                <a:lnTo>
                  <a:pt x="0" y="0"/>
                </a:lnTo>
                <a:close/>
              </a:path>
            </a:pathLst>
          </a:custGeom>
          <a:solidFill>
            <a:srgbClr val="FF9933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66" name="任意多边形 35"/>
          <p:cNvSpPr/>
          <p:nvPr/>
        </p:nvSpPr>
        <p:spPr>
          <a:xfrm>
            <a:off x="5248275" y="4111625"/>
            <a:ext cx="879475" cy="882650"/>
          </a:xfrm>
          <a:custGeom>
            <a:avLst/>
            <a:gdLst/>
            <a:ahLst/>
            <a:cxnLst/>
            <a:pathLst>
              <a:path w="554" h="556">
                <a:moveTo>
                  <a:pt x="50" y="556"/>
                </a:moveTo>
                <a:lnTo>
                  <a:pt x="494" y="556"/>
                </a:lnTo>
                <a:lnTo>
                  <a:pt x="524" y="504"/>
                </a:lnTo>
                <a:lnTo>
                  <a:pt x="540" y="488"/>
                </a:lnTo>
                <a:lnTo>
                  <a:pt x="554" y="272"/>
                </a:lnTo>
                <a:lnTo>
                  <a:pt x="504" y="90"/>
                </a:lnTo>
                <a:lnTo>
                  <a:pt x="492" y="60"/>
                </a:lnTo>
                <a:lnTo>
                  <a:pt x="480" y="30"/>
                </a:lnTo>
                <a:lnTo>
                  <a:pt x="462" y="0"/>
                </a:lnTo>
                <a:lnTo>
                  <a:pt x="48" y="0"/>
                </a:lnTo>
                <a:lnTo>
                  <a:pt x="16" y="38"/>
                </a:lnTo>
                <a:lnTo>
                  <a:pt x="2" y="96"/>
                </a:lnTo>
                <a:lnTo>
                  <a:pt x="0" y="148"/>
                </a:lnTo>
                <a:lnTo>
                  <a:pt x="22" y="230"/>
                </a:lnTo>
                <a:lnTo>
                  <a:pt x="68" y="302"/>
                </a:lnTo>
                <a:lnTo>
                  <a:pt x="92" y="350"/>
                </a:lnTo>
                <a:lnTo>
                  <a:pt x="104" y="398"/>
                </a:lnTo>
                <a:lnTo>
                  <a:pt x="102" y="446"/>
                </a:lnTo>
                <a:lnTo>
                  <a:pt x="104" y="454"/>
                </a:lnTo>
                <a:lnTo>
                  <a:pt x="90" y="502"/>
                </a:lnTo>
                <a:lnTo>
                  <a:pt x="78" y="524"/>
                </a:lnTo>
                <a:lnTo>
                  <a:pt x="64" y="548"/>
                </a:lnTo>
                <a:lnTo>
                  <a:pt x="50" y="556"/>
                </a:lnTo>
                <a:close/>
              </a:path>
            </a:pathLst>
          </a:custGeom>
          <a:gradFill rotWithShape="0">
            <a:gsLst>
              <a:gs pos="0">
                <a:srgbClr val="5E7D00"/>
              </a:gs>
              <a:gs pos="50000">
                <a:schemeClr val="folHlink"/>
              </a:gs>
              <a:gs pos="100000">
                <a:srgbClr val="5E7D00"/>
              </a:gs>
            </a:gsLst>
            <a:lin ang="5400000" scaled="1"/>
            <a:tileRect/>
          </a:gra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67" name="任意多边形 36"/>
          <p:cNvSpPr/>
          <p:nvPr/>
        </p:nvSpPr>
        <p:spPr>
          <a:xfrm>
            <a:off x="5857875" y="4525963"/>
            <a:ext cx="234950" cy="465137"/>
          </a:xfrm>
          <a:custGeom>
            <a:avLst/>
            <a:gdLst/>
            <a:ahLst/>
            <a:cxnLst/>
            <a:pathLst>
              <a:path w="148" h="293">
                <a:moveTo>
                  <a:pt x="0" y="0"/>
                </a:moveTo>
                <a:lnTo>
                  <a:pt x="19" y="48"/>
                </a:lnTo>
                <a:lnTo>
                  <a:pt x="48" y="111"/>
                </a:lnTo>
                <a:lnTo>
                  <a:pt x="67" y="144"/>
                </a:lnTo>
                <a:lnTo>
                  <a:pt x="91" y="173"/>
                </a:lnTo>
                <a:lnTo>
                  <a:pt x="134" y="215"/>
                </a:lnTo>
                <a:lnTo>
                  <a:pt x="148" y="233"/>
                </a:lnTo>
                <a:lnTo>
                  <a:pt x="140" y="259"/>
                </a:lnTo>
                <a:lnTo>
                  <a:pt x="128" y="281"/>
                </a:lnTo>
                <a:lnTo>
                  <a:pt x="112" y="293"/>
                </a:lnTo>
                <a:lnTo>
                  <a:pt x="77" y="274"/>
                </a:lnTo>
                <a:lnTo>
                  <a:pt x="53" y="235"/>
                </a:lnTo>
                <a:lnTo>
                  <a:pt x="29" y="183"/>
                </a:lnTo>
                <a:lnTo>
                  <a:pt x="15" y="101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  <a:tileRect/>
          </a:gra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68" name="任意多边形 37"/>
          <p:cNvSpPr/>
          <p:nvPr/>
        </p:nvSpPr>
        <p:spPr>
          <a:xfrm>
            <a:off x="6051550" y="4283075"/>
            <a:ext cx="288925" cy="714375"/>
          </a:xfrm>
          <a:custGeom>
            <a:avLst/>
            <a:gdLst/>
            <a:ahLst/>
            <a:cxnLst/>
            <a:pathLst>
              <a:path w="182" h="450">
                <a:moveTo>
                  <a:pt x="0" y="0"/>
                </a:moveTo>
                <a:lnTo>
                  <a:pt x="36" y="100"/>
                </a:lnTo>
                <a:lnTo>
                  <a:pt x="54" y="146"/>
                </a:lnTo>
                <a:lnTo>
                  <a:pt x="78" y="196"/>
                </a:lnTo>
                <a:lnTo>
                  <a:pt x="106" y="262"/>
                </a:lnTo>
                <a:lnTo>
                  <a:pt x="128" y="300"/>
                </a:lnTo>
                <a:lnTo>
                  <a:pt x="150" y="330"/>
                </a:lnTo>
                <a:lnTo>
                  <a:pt x="182" y="358"/>
                </a:lnTo>
                <a:lnTo>
                  <a:pt x="176" y="390"/>
                </a:lnTo>
                <a:lnTo>
                  <a:pt x="168" y="422"/>
                </a:lnTo>
                <a:lnTo>
                  <a:pt x="154" y="446"/>
                </a:lnTo>
                <a:lnTo>
                  <a:pt x="134" y="450"/>
                </a:lnTo>
                <a:lnTo>
                  <a:pt x="114" y="434"/>
                </a:lnTo>
                <a:lnTo>
                  <a:pt x="106" y="416"/>
                </a:lnTo>
                <a:lnTo>
                  <a:pt x="88" y="378"/>
                </a:lnTo>
                <a:lnTo>
                  <a:pt x="54" y="310"/>
                </a:lnTo>
                <a:lnTo>
                  <a:pt x="50" y="244"/>
                </a:lnTo>
                <a:lnTo>
                  <a:pt x="30" y="167"/>
                </a:lnTo>
                <a:lnTo>
                  <a:pt x="18" y="108"/>
                </a:lnTo>
                <a:lnTo>
                  <a:pt x="6" y="4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2B2B2"/>
              </a:gs>
              <a:gs pos="100000">
                <a:srgbClr val="525252"/>
              </a:gs>
            </a:gsLst>
            <a:lin ang="18900000" scaled="1"/>
            <a:tileRect/>
          </a:gra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69" name="任意多边形 38"/>
          <p:cNvSpPr/>
          <p:nvPr/>
        </p:nvSpPr>
        <p:spPr>
          <a:xfrm>
            <a:off x="5997575" y="4533900"/>
            <a:ext cx="269875" cy="463550"/>
          </a:xfrm>
          <a:custGeom>
            <a:avLst/>
            <a:gdLst/>
            <a:ahLst/>
            <a:cxnLst/>
            <a:pathLst>
              <a:path w="170" h="292">
                <a:moveTo>
                  <a:pt x="0" y="2"/>
                </a:moveTo>
                <a:lnTo>
                  <a:pt x="12" y="54"/>
                </a:lnTo>
                <a:lnTo>
                  <a:pt x="38" y="136"/>
                </a:lnTo>
                <a:lnTo>
                  <a:pt x="66" y="234"/>
                </a:lnTo>
                <a:lnTo>
                  <a:pt x="86" y="278"/>
                </a:lnTo>
                <a:lnTo>
                  <a:pt x="96" y="292"/>
                </a:lnTo>
                <a:lnTo>
                  <a:pt x="170" y="292"/>
                </a:lnTo>
                <a:lnTo>
                  <a:pt x="152" y="268"/>
                </a:lnTo>
                <a:lnTo>
                  <a:pt x="136" y="232"/>
                </a:lnTo>
                <a:lnTo>
                  <a:pt x="120" y="194"/>
                </a:lnTo>
                <a:lnTo>
                  <a:pt x="100" y="136"/>
                </a:lnTo>
                <a:lnTo>
                  <a:pt x="86" y="88"/>
                </a:lnTo>
                <a:lnTo>
                  <a:pt x="72" y="38"/>
                </a:lnTo>
                <a:lnTo>
                  <a:pt x="64" y="0"/>
                </a:lnTo>
                <a:lnTo>
                  <a:pt x="0" y="2"/>
                </a:lnTo>
                <a:close/>
              </a:path>
            </a:pathLst>
          </a:custGeom>
          <a:solidFill>
            <a:srgbClr val="FF9933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1597025" y="3297238"/>
            <a:ext cx="1949450" cy="830262"/>
            <a:chOff x="714" y="2490"/>
            <a:chExt cx="1228" cy="523"/>
          </a:xfrm>
        </p:grpSpPr>
        <p:sp>
          <p:nvSpPr>
            <p:cNvPr id="30771" name="文本框 40"/>
            <p:cNvSpPr txBox="1"/>
            <p:nvPr/>
          </p:nvSpPr>
          <p:spPr>
            <a:xfrm>
              <a:off x="714" y="2490"/>
              <a:ext cx="997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>
              <a:spAutoFit/>
            </a:bodyPr>
            <a:p>
              <a:pPr algn="ctr" eaLnBrk="0" hangingPunct="0"/>
              <a:r>
                <a:rPr lang="zh-CN" altLang="en-US" b="0" dirty="0">
                  <a:latin typeface="宋体" panose="02010600030101010101" pitchFamily="2" charset="-122"/>
                  <a:ea typeface="宋体" panose="02010600030101010101" pitchFamily="2" charset="-122"/>
                </a:rPr>
                <a:t>螺距</a:t>
              </a:r>
              <a:endParaRPr lang="zh-CN" altLang="en-US" b="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0772" name="直接连接符 41"/>
            <p:cNvSpPr/>
            <p:nvPr/>
          </p:nvSpPr>
          <p:spPr>
            <a:xfrm>
              <a:off x="1057" y="2737"/>
              <a:ext cx="350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sm" len="lg"/>
            </a:ln>
          </p:spPr>
        </p:sp>
        <p:sp>
          <p:nvSpPr>
            <p:cNvPr id="30773" name="直接连接符 42"/>
            <p:cNvSpPr/>
            <p:nvPr/>
          </p:nvSpPr>
          <p:spPr>
            <a:xfrm flipV="1">
              <a:off x="1411" y="2705"/>
              <a:ext cx="0" cy="308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774" name="直接连接符 43"/>
            <p:cNvSpPr/>
            <p:nvPr/>
          </p:nvSpPr>
          <p:spPr>
            <a:xfrm flipV="1">
              <a:off x="1567" y="2701"/>
              <a:ext cx="0" cy="312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775" name="直接连接符 44"/>
            <p:cNvSpPr/>
            <p:nvPr/>
          </p:nvSpPr>
          <p:spPr>
            <a:xfrm>
              <a:off x="1396" y="2735"/>
              <a:ext cx="167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776" name="直接连接符 45"/>
            <p:cNvSpPr/>
            <p:nvPr/>
          </p:nvSpPr>
          <p:spPr>
            <a:xfrm>
              <a:off x="1563" y="2735"/>
              <a:ext cx="379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round/>
              <a:headEnd type="triangle" w="sm" len="lg"/>
              <a:tailEnd type="none" w="med" len="med"/>
            </a:ln>
          </p:spPr>
        </p:sp>
      </p:grpSp>
      <p:grpSp>
        <p:nvGrpSpPr>
          <p:cNvPr id="47" name="组合 46"/>
          <p:cNvGrpSpPr/>
          <p:nvPr/>
        </p:nvGrpSpPr>
        <p:grpSpPr>
          <a:xfrm>
            <a:off x="6208713" y="3471863"/>
            <a:ext cx="1182687" cy="736600"/>
            <a:chOff x="3018" y="2568"/>
            <a:chExt cx="745" cy="464"/>
          </a:xfrm>
        </p:grpSpPr>
        <p:sp>
          <p:nvSpPr>
            <p:cNvPr id="30778" name="直接连接符 47"/>
            <p:cNvSpPr/>
            <p:nvPr/>
          </p:nvSpPr>
          <p:spPr>
            <a:xfrm>
              <a:off x="3332" y="2838"/>
              <a:ext cx="390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round/>
              <a:headEnd type="triangle" w="sm" len="lg"/>
              <a:tailEnd type="none" w="med" len="med"/>
            </a:ln>
          </p:spPr>
        </p:sp>
        <p:sp>
          <p:nvSpPr>
            <p:cNvPr id="30779" name="文本框 48"/>
            <p:cNvSpPr txBox="1"/>
            <p:nvPr/>
          </p:nvSpPr>
          <p:spPr>
            <a:xfrm>
              <a:off x="3328" y="2568"/>
              <a:ext cx="435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>
              <a:spAutoFit/>
            </a:bodyPr>
            <a:p>
              <a:pPr algn="ctr" eaLnBrk="0" hangingPunct="0"/>
              <a:r>
                <a:rPr lang="zh-CN" altLang="en-US" b="0" dirty="0">
                  <a:latin typeface="宋体" panose="02010600030101010101" pitchFamily="2" charset="-122"/>
                  <a:ea typeface="宋体" panose="02010600030101010101" pitchFamily="2" charset="-122"/>
                </a:rPr>
                <a:t>螺距</a:t>
              </a:r>
              <a:endParaRPr lang="zh-CN" altLang="en-US" b="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0780" name="直接连接符 49"/>
            <p:cNvSpPr/>
            <p:nvPr/>
          </p:nvSpPr>
          <p:spPr>
            <a:xfrm flipV="1">
              <a:off x="3163" y="2797"/>
              <a:ext cx="0" cy="235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781" name="直接连接符 50"/>
            <p:cNvSpPr/>
            <p:nvPr/>
          </p:nvSpPr>
          <p:spPr>
            <a:xfrm flipV="1">
              <a:off x="3331" y="2802"/>
              <a:ext cx="0" cy="228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782" name="直接连接符 51"/>
            <p:cNvSpPr/>
            <p:nvPr/>
          </p:nvSpPr>
          <p:spPr>
            <a:xfrm flipH="1">
              <a:off x="3163" y="2837"/>
              <a:ext cx="168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783" name="直接连接符 52"/>
            <p:cNvSpPr/>
            <p:nvPr/>
          </p:nvSpPr>
          <p:spPr>
            <a:xfrm flipH="1">
              <a:off x="3018" y="2837"/>
              <a:ext cx="145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round/>
              <a:headEnd type="triangle" w="sm" len="lg"/>
              <a:tailEnd type="none" w="med" len="med"/>
            </a:ln>
          </p:spPr>
        </p:sp>
      </p:grpSp>
      <p:sp>
        <p:nvSpPr>
          <p:cNvPr id="25672" name="文本框 54"/>
          <p:cNvSpPr txBox="1"/>
          <p:nvPr/>
        </p:nvSpPr>
        <p:spPr>
          <a:xfrm>
            <a:off x="6059488" y="3179763"/>
            <a:ext cx="690562" cy="39846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algn="ctr" eaLnBrk="0" hangingPunct="0"/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导程</a:t>
            </a:r>
            <a:endParaRPr lang="zh-CN" altLang="en-US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673" name="直接连接符 55"/>
          <p:cNvSpPr/>
          <p:nvPr/>
        </p:nvSpPr>
        <p:spPr>
          <a:xfrm>
            <a:off x="6167438" y="3595688"/>
            <a:ext cx="550862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triangle" w="sm" len="lg"/>
            <a:tailEnd type="triangle" w="sm" len="lg"/>
          </a:ln>
        </p:spPr>
      </p:sp>
      <p:sp>
        <p:nvSpPr>
          <p:cNvPr id="25674" name="直接连接符 56"/>
          <p:cNvSpPr/>
          <p:nvPr/>
        </p:nvSpPr>
        <p:spPr>
          <a:xfrm flipV="1">
            <a:off x="6176963" y="3533775"/>
            <a:ext cx="0" cy="663575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75" name="直接连接符 57"/>
          <p:cNvSpPr/>
          <p:nvPr/>
        </p:nvSpPr>
        <p:spPr>
          <a:xfrm flipV="1">
            <a:off x="6705600" y="3540125"/>
            <a:ext cx="0" cy="32385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1621" name="文本框 751620"/>
          <p:cNvSpPr txBox="1"/>
          <p:nvPr/>
        </p:nvSpPr>
        <p:spPr>
          <a:xfrm>
            <a:off x="1716088" y="5284788"/>
            <a:ext cx="1960562" cy="39846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单线螺纹：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P=Ph</a:t>
            </a:r>
            <a:endParaRPr lang="en-US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51622" name="文本框 751621"/>
          <p:cNvSpPr txBox="1"/>
          <p:nvPr/>
        </p:nvSpPr>
        <p:spPr>
          <a:xfrm>
            <a:off x="5145088" y="5284788"/>
            <a:ext cx="2214562" cy="39846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多线螺纹：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P=Ph/n</a:t>
            </a:r>
            <a:endParaRPr lang="en-US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790" name="矩形 2"/>
          <p:cNvSpPr/>
          <p:nvPr/>
        </p:nvSpPr>
        <p:spPr>
          <a:xfrm>
            <a:off x="1806575" y="287338"/>
            <a:ext cx="475297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连接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4-3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螺纹连接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9234" name="文本框 99"/>
          <p:cNvSpPr txBox="1"/>
          <p:nvPr/>
        </p:nvSpPr>
        <p:spPr>
          <a:xfrm>
            <a:off x="969963" y="936625"/>
            <a:ext cx="410368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、螺纹的主要参数</a:t>
            </a:r>
            <a:endParaRPr lang="zh-CN" altLang="en-US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5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75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5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5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5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5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" fill="hold"/>
                                        <p:tgtEl>
                                          <p:spTgt spid="75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" fill="hold"/>
                                        <p:tgtEl>
                                          <p:spTgt spid="75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5" grpId="0"/>
      <p:bldP spid="751622" grpId="0"/>
      <p:bldP spid="751619" grpId="0"/>
      <p:bldP spid="751620" grpId="0"/>
      <p:bldP spid="751621" grpId="0"/>
      <p:bldP spid="25672" grpId="0"/>
      <p:bldP spid="92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87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2771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32772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32773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32774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32775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32776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2777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32778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187450" y="1365250"/>
            <a:ext cx="3235325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）旋合长度</a:t>
            </a:r>
            <a:endParaRPr lang="en-US" altLang="zh-CN" b="0" i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92225" y="1763713"/>
            <a:ext cx="65913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螺纹</a:t>
            </a:r>
            <a:r>
              <a:rPr lang="zh-CN" altLang="en-US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旋合长度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是指相互配合的内、外螺纹沿螺纹轴线方向可以旋合在一起的部分长度。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92225" y="2576513"/>
            <a:ext cx="6734175" cy="10144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根据不同直径和螺距，国家标准规定把旋合长度分为三组短旋合长度用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S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表示，中旋合长度用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N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表示，长旋合长度用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L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表示。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lum contrast="90000"/>
          </a:blip>
          <a:stretch>
            <a:fillRect/>
          </a:stretch>
        </p:blipFill>
        <p:spPr>
          <a:xfrm rot="-5400000">
            <a:off x="3443288" y="1998663"/>
            <a:ext cx="2289175" cy="561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84" name="矩形 1"/>
          <p:cNvSpPr/>
          <p:nvPr/>
        </p:nvSpPr>
        <p:spPr>
          <a:xfrm>
            <a:off x="1806575" y="287338"/>
            <a:ext cx="475297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连接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4-3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螺纹连接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9234" name="文本框 99"/>
          <p:cNvSpPr txBox="1"/>
          <p:nvPr/>
        </p:nvSpPr>
        <p:spPr>
          <a:xfrm>
            <a:off x="1400175" y="936625"/>
            <a:ext cx="410368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、螺纹的主要参数</a:t>
            </a:r>
            <a:endParaRPr lang="zh-CN" altLang="en-US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12" grpId="0"/>
      <p:bldP spid="13" grpId="0"/>
      <p:bldP spid="92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84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481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3482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3482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3482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3482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3482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482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3482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50594" name="文本框 750593"/>
          <p:cNvSpPr txBox="1"/>
          <p:nvPr/>
        </p:nvSpPr>
        <p:spPr>
          <a:xfrm>
            <a:off x="846138" y="1052513"/>
            <a:ext cx="58039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r>
              <a:rPr lang="en-US" altLang="zh-CN" sz="2400" b="0" dirty="0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400" b="0" dirty="0"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en-US" altLang="zh-CN" sz="2400" b="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400" b="0" dirty="0">
                <a:latin typeface="黑体" panose="02010609060101010101" pitchFamily="2" charset="-122"/>
                <a:ea typeface="黑体" panose="02010609060101010101" pitchFamily="2" charset="-122"/>
              </a:rPr>
              <a:t>螺纹的种类、代号、特点和应用</a:t>
            </a:r>
            <a:endParaRPr lang="en-US" altLang="zh-CN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13731" name="矩形 713730"/>
          <p:cNvSpPr/>
          <p:nvPr/>
        </p:nvSpPr>
        <p:spPr>
          <a:xfrm>
            <a:off x="846138" y="1687513"/>
            <a:ext cx="3006725" cy="3984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）普通螺纹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(M)</a:t>
            </a:r>
            <a:endParaRPr lang="en-US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13753" name="图片 713752" descr="slide0006_image0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438" y="2522538"/>
            <a:ext cx="2341562" cy="13890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3732" name="组合 713731"/>
          <p:cNvGrpSpPr/>
          <p:nvPr/>
        </p:nvGrpSpPr>
        <p:grpSpPr>
          <a:xfrm>
            <a:off x="5365750" y="2667000"/>
            <a:ext cx="2517775" cy="1285875"/>
            <a:chOff x="3343" y="1376"/>
            <a:chExt cx="1686" cy="1012"/>
          </a:xfrm>
        </p:grpSpPr>
        <p:sp>
          <p:nvSpPr>
            <p:cNvPr id="34832" name="直接连接符 713732"/>
            <p:cNvSpPr/>
            <p:nvPr/>
          </p:nvSpPr>
          <p:spPr>
            <a:xfrm rot="5400000" flipH="1">
              <a:off x="4396" y="1429"/>
              <a:ext cx="327" cy="217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33" name="直接连接符 713733"/>
            <p:cNvSpPr/>
            <p:nvPr/>
          </p:nvSpPr>
          <p:spPr>
            <a:xfrm rot="5400000">
              <a:off x="4366" y="1275"/>
              <a:ext cx="2" cy="199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34" name="直接连接符 713734"/>
            <p:cNvSpPr/>
            <p:nvPr/>
          </p:nvSpPr>
          <p:spPr>
            <a:xfrm rot="5400000">
              <a:off x="4052" y="1422"/>
              <a:ext cx="283" cy="187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35" name="直接连接符 713735"/>
            <p:cNvSpPr/>
            <p:nvPr/>
          </p:nvSpPr>
          <p:spPr>
            <a:xfrm rot="5400000">
              <a:off x="4025" y="1559"/>
              <a:ext cx="1" cy="197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36" name="直接连接符 713736"/>
            <p:cNvSpPr/>
            <p:nvPr/>
          </p:nvSpPr>
          <p:spPr>
            <a:xfrm rot="5400000" flipH="1">
              <a:off x="3722" y="1431"/>
              <a:ext cx="272" cy="179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37" name="直接连接符 713737"/>
            <p:cNvSpPr/>
            <p:nvPr/>
          </p:nvSpPr>
          <p:spPr>
            <a:xfrm rot="5400000">
              <a:off x="3704" y="1306"/>
              <a:ext cx="2" cy="159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38" name="直接连接符 713738"/>
            <p:cNvSpPr/>
            <p:nvPr/>
          </p:nvSpPr>
          <p:spPr>
            <a:xfrm rot="5400000">
              <a:off x="3404" y="1433"/>
              <a:ext cx="283" cy="187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39" name="直接连接符 713739"/>
            <p:cNvSpPr/>
            <p:nvPr/>
          </p:nvSpPr>
          <p:spPr>
            <a:xfrm rot="5400000">
              <a:off x="3411" y="1613"/>
              <a:ext cx="2" cy="111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40" name="直接连接符 713740"/>
            <p:cNvSpPr/>
            <p:nvPr/>
          </p:nvSpPr>
          <p:spPr>
            <a:xfrm rot="5400000" flipV="1">
              <a:off x="4283" y="1393"/>
              <a:ext cx="359" cy="411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41" name="直接连接符 713741"/>
            <p:cNvSpPr/>
            <p:nvPr/>
          </p:nvSpPr>
          <p:spPr>
            <a:xfrm rot="5400000" flipV="1">
              <a:off x="4202" y="1518"/>
              <a:ext cx="435" cy="498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42" name="直接连接符 713742"/>
            <p:cNvSpPr/>
            <p:nvPr/>
          </p:nvSpPr>
          <p:spPr>
            <a:xfrm rot="5400000" flipV="1">
              <a:off x="4089" y="1623"/>
              <a:ext cx="467" cy="535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43" name="直接连接符 713743"/>
            <p:cNvSpPr/>
            <p:nvPr/>
          </p:nvSpPr>
          <p:spPr>
            <a:xfrm rot="5400000" flipV="1">
              <a:off x="3647" y="1417"/>
              <a:ext cx="666" cy="762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44" name="直接连接符 713744"/>
            <p:cNvSpPr/>
            <p:nvPr/>
          </p:nvSpPr>
          <p:spPr>
            <a:xfrm rot="5400000" flipV="1">
              <a:off x="3543" y="1550"/>
              <a:ext cx="535" cy="612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45" name="直接连接符 713745"/>
            <p:cNvSpPr/>
            <p:nvPr/>
          </p:nvSpPr>
          <p:spPr>
            <a:xfrm rot="5400000" flipV="1">
              <a:off x="3399" y="1642"/>
              <a:ext cx="456" cy="522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46" name="直接连接符 713746"/>
            <p:cNvSpPr/>
            <p:nvPr/>
          </p:nvSpPr>
          <p:spPr>
            <a:xfrm rot="5400000" flipV="1">
              <a:off x="3361" y="1841"/>
              <a:ext cx="263" cy="302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47" name="直接连接符 713747"/>
            <p:cNvSpPr/>
            <p:nvPr/>
          </p:nvSpPr>
          <p:spPr>
            <a:xfrm rot="5400000" flipV="1">
              <a:off x="3344" y="2064"/>
              <a:ext cx="57" cy="63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48" name="直接连接符 713748"/>
            <p:cNvSpPr/>
            <p:nvPr/>
          </p:nvSpPr>
          <p:spPr>
            <a:xfrm rot="5400000" flipH="1">
              <a:off x="4567" y="1781"/>
              <a:ext cx="553" cy="36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34849" name="文本框 713749"/>
            <p:cNvSpPr txBox="1"/>
            <p:nvPr/>
          </p:nvSpPr>
          <p:spPr>
            <a:xfrm>
              <a:off x="4151" y="2074"/>
              <a:ext cx="785" cy="31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>
                  <a:latin typeface="Times New Roman" panose="02020603050405020304" pitchFamily="18" charset="0"/>
                  <a:ea typeface="楷体_GB2312" pitchFamily="49" charset="-122"/>
                </a:rPr>
                <a:t>60°</a:t>
              </a:r>
              <a:endParaRPr lang="en-US" altLang="zh-CN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34850" name="直接连接符 713750"/>
            <p:cNvSpPr/>
            <p:nvPr/>
          </p:nvSpPr>
          <p:spPr>
            <a:xfrm flipH="1">
              <a:off x="3744" y="1667"/>
              <a:ext cx="370" cy="56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34851" name="任意多边形 713751"/>
            <p:cNvSpPr/>
            <p:nvPr/>
          </p:nvSpPr>
          <p:spPr>
            <a:xfrm>
              <a:off x="3920" y="1685"/>
              <a:ext cx="896" cy="402"/>
            </a:xfrm>
            <a:custGeom>
              <a:avLst/>
              <a:gdLst/>
              <a:ahLst/>
              <a:cxnLst>
                <a:cxn ang="0">
                  <a:pos x="34780" y="12507"/>
                </a:cxn>
                <a:cxn ang="180">
                  <a:pos x="0" y="13104"/>
                </a:cxn>
                <a:cxn ang="270">
                  <a:pos x="17170" y="0"/>
                </a:cxn>
              </a:cxnLst>
              <a:pathLst>
                <a:path w="34780" h="21600" fill="none">
                  <a:moveTo>
                    <a:pt x="34780" y="12507"/>
                  </a:moveTo>
                  <a:cubicBezTo>
                    <a:pt x="30866" y="18011"/>
                    <a:pt x="24437" y="21600"/>
                    <a:pt x="17170" y="21600"/>
                  </a:cubicBezTo>
                  <a:cubicBezTo>
                    <a:pt x="10169" y="21600"/>
                    <a:pt x="3945" y="18269"/>
                    <a:pt x="-1" y="13106"/>
                  </a:cubicBezTo>
                </a:path>
                <a:path w="34780" h="21600" stroke="0">
                  <a:moveTo>
                    <a:pt x="34780" y="12507"/>
                  </a:moveTo>
                  <a:cubicBezTo>
                    <a:pt x="30866" y="18011"/>
                    <a:pt x="24437" y="21600"/>
                    <a:pt x="17170" y="21600"/>
                  </a:cubicBezTo>
                  <a:cubicBezTo>
                    <a:pt x="10169" y="21600"/>
                    <a:pt x="3945" y="18269"/>
                    <a:pt x="-1" y="13106"/>
                  </a:cubicBezTo>
                  <a:lnTo>
                    <a:pt x="1717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miter/>
              <a:headEnd type="triangle" w="lg" len="lg"/>
              <a:tailEnd type="triangle" w="lg" len="lg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713730" name="文本占位符 713729"/>
          <p:cNvSpPr>
            <a:spLocks noGrp="1"/>
          </p:cNvSpPr>
          <p:nvPr>
            <p:ph type="body" sz="half" idx="1"/>
          </p:nvPr>
        </p:nvSpPr>
        <p:spPr>
          <a:xfrm>
            <a:off x="1657350" y="4579938"/>
            <a:ext cx="5337175" cy="1008063"/>
          </a:xfrm>
        </p:spPr>
        <p:txBody>
          <a:bodyPr wrap="square"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kumimoji="0" lang="zh-CN" altLang="en-US" sz="2000" b="0" i="0" u="none" strike="noStrike" kern="1200" cap="none" spc="0" normalizeH="0" baseline="0" noProof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牙型角为</a:t>
            </a:r>
            <a:r>
              <a:rPr kumimoji="0" lang="en-US" altLang="zh-CN" sz="2000" b="0" i="0" u="none" strike="noStrike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60</a:t>
            </a:r>
            <a:r>
              <a:rPr kumimoji="0" lang="en-US" altLang="zh-CN" sz="2000" b="0" i="0" u="none" strike="noStrike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Symbol" panose="05050102010706020507" pitchFamily="18" charset="2"/>
              </a:rPr>
              <a:t></a:t>
            </a:r>
            <a:r>
              <a:rPr kumimoji="0" lang="en-US" altLang="zh-CN" sz="2000" b="0" i="0" u="none" strike="noStrike" kern="1200" cap="none" spc="0" normalizeH="0" baseline="0" noProof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牙根较厚，强度较高。</a:t>
            </a:r>
            <a:endParaRPr kumimoji="0" lang="zh-CN" altLang="en-US" sz="2000" b="0" i="0" u="none" strike="noStrike" kern="1200" cap="none" spc="0" normalizeH="0" baseline="0" noProof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kumimoji="0" lang="zh-CN" altLang="en-US" sz="2000" b="0" i="0" u="none" strike="noStrike" kern="1200" cap="none" spc="0" normalizeH="0" baseline="0" noProof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同一公称直径的普通螺纹可分为</a:t>
            </a:r>
            <a:r>
              <a:rPr kumimoji="0" lang="zh-CN" altLang="en-US" sz="2000" b="0" i="0" u="none" strike="noStrike" kern="1200" cap="none" spc="0" normalizeH="0" baseline="0" noProof="1" dirty="0">
                <a:solidFill>
                  <a:srgbClr val="CC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粗牙、细牙</a:t>
            </a:r>
            <a:r>
              <a:rPr kumimoji="0" lang="zh-CN" altLang="en-US" sz="2000" b="0" i="0" u="none" strike="noStrike" kern="1200" cap="none" spc="0" normalizeH="0" baseline="0" noProof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kumimoji="0" lang="zh-CN" altLang="en-US" sz="2000" b="0" i="0" u="none" strike="noStrike" kern="1200" cap="none" spc="0" normalizeH="0" baseline="0" noProof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 "/>
            </a:pPr>
            <a:r>
              <a:rPr kumimoji="0" lang="zh-CN" altLang="en-US" sz="2000" b="0" i="0" u="none" strike="noStrike" kern="1200" cap="none" spc="0" normalizeH="0" baseline="0" noProof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endParaRPr kumimoji="0" lang="zh-CN" altLang="en-US" sz="2000" b="0" i="0" u="none" strike="noStrike" kern="1200" cap="none" spc="0" normalizeH="0" baseline="0" noProof="1" dirty="0">
              <a:solidFill>
                <a:srgbClr val="660066"/>
              </a:solidFill>
              <a:effectLst>
                <a:outerShdw blurRad="38100" dist="38100" dir="270000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4853" name="矩形 1"/>
          <p:cNvSpPr/>
          <p:nvPr/>
        </p:nvSpPr>
        <p:spPr>
          <a:xfrm>
            <a:off x="1806575" y="287338"/>
            <a:ext cx="475297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连接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4-3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螺纹连接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5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1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13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1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0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13730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0">
                                            <p:txEl>
                                              <p:charRg st="19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713730">
                                            <p:txEl>
                                              <p:charRg st="19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750594" grpId="0"/>
      <p:bldP spid="713730" grpId="0" uiExpand="1" build="p"/>
      <p:bldP spid="7137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84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6867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3686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3686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3687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3687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3687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687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3687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4755" name="矩形 714754"/>
          <p:cNvSpPr/>
          <p:nvPr/>
        </p:nvSpPr>
        <p:spPr>
          <a:xfrm>
            <a:off x="898525" y="1573213"/>
            <a:ext cx="3738563" cy="3984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55°</a:t>
            </a:r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非密封圆柱管螺纹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(G)</a:t>
            </a:r>
            <a:endParaRPr lang="en-US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50594" name="文本框 750593"/>
          <p:cNvSpPr txBox="1"/>
          <p:nvPr/>
        </p:nvSpPr>
        <p:spPr>
          <a:xfrm>
            <a:off x="1001713" y="1052513"/>
            <a:ext cx="554831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r>
              <a:rPr lang="en-US" altLang="zh-CN" sz="2400" b="0" dirty="0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400" b="0" dirty="0">
                <a:latin typeface="黑体" panose="02010609060101010101" pitchFamily="2" charset="-122"/>
                <a:ea typeface="黑体" panose="02010609060101010101" pitchFamily="2" charset="-122"/>
              </a:rPr>
              <a:t>、螺纹的种类、代号、特点和应用</a:t>
            </a:r>
            <a:endParaRPr lang="en-US" altLang="zh-CN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714756" name="内容占位符 714755"/>
          <p:cNvGraphicFramePr>
            <a:graphicFrameLocks noGrp="1"/>
          </p:cNvGraphicFramePr>
          <p:nvPr>
            <p:ph sz="quarter" idx="4294967295"/>
          </p:nvPr>
        </p:nvGraphicFramePr>
        <p:xfrm>
          <a:off x="1152525" y="2236788"/>
          <a:ext cx="2774950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1571625" imgH="1114425" progId="Paint.Picture">
                  <p:embed/>
                </p:oleObj>
              </mc:Choice>
              <mc:Fallback>
                <p:oleObj name="" r:id="rId3" imgW="1571625" imgH="1114425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2525" y="2236788"/>
                        <a:ext cx="2774950" cy="162242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4757" name="组合 714756"/>
          <p:cNvGrpSpPr/>
          <p:nvPr/>
        </p:nvGrpSpPr>
        <p:grpSpPr>
          <a:xfrm>
            <a:off x="5200650" y="2324100"/>
            <a:ext cx="2428875" cy="1450975"/>
            <a:chOff x="3317" y="1341"/>
            <a:chExt cx="1761" cy="1198"/>
          </a:xfrm>
        </p:grpSpPr>
        <p:sp>
          <p:nvSpPr>
            <p:cNvPr id="36880" name="直接连接符 714757"/>
            <p:cNvSpPr/>
            <p:nvPr/>
          </p:nvSpPr>
          <p:spPr>
            <a:xfrm rot="5400000" flipV="1">
              <a:off x="4314" y="1440"/>
              <a:ext cx="409" cy="448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6881" name="直接连接符 714758"/>
            <p:cNvSpPr/>
            <p:nvPr/>
          </p:nvSpPr>
          <p:spPr>
            <a:xfrm rot="5400000" flipV="1">
              <a:off x="4221" y="1575"/>
              <a:ext cx="497" cy="545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6882" name="直接连接符 714759"/>
            <p:cNvSpPr/>
            <p:nvPr/>
          </p:nvSpPr>
          <p:spPr>
            <a:xfrm rot="5400000" flipV="1">
              <a:off x="4124" y="1712"/>
              <a:ext cx="513" cy="561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6883" name="直接连接符 714760"/>
            <p:cNvSpPr/>
            <p:nvPr/>
          </p:nvSpPr>
          <p:spPr>
            <a:xfrm rot="5400000" flipV="1">
              <a:off x="3604" y="1441"/>
              <a:ext cx="771" cy="844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6884" name="直接连接符 714761"/>
            <p:cNvSpPr/>
            <p:nvPr/>
          </p:nvSpPr>
          <p:spPr>
            <a:xfrm rot="5400000" flipV="1">
              <a:off x="3511" y="1596"/>
              <a:ext cx="623" cy="682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6885" name="直接连接符 714762"/>
            <p:cNvSpPr/>
            <p:nvPr/>
          </p:nvSpPr>
          <p:spPr>
            <a:xfrm rot="5400000" flipV="1">
              <a:off x="3390" y="1724"/>
              <a:ext cx="501" cy="548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6886" name="直接连接符 714763"/>
            <p:cNvSpPr/>
            <p:nvPr/>
          </p:nvSpPr>
          <p:spPr>
            <a:xfrm rot="5400000" flipV="1">
              <a:off x="3362" y="1945"/>
              <a:ext cx="290" cy="317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6887" name="直接连接符 714764"/>
            <p:cNvSpPr/>
            <p:nvPr/>
          </p:nvSpPr>
          <p:spPr>
            <a:xfrm rot="5400000">
              <a:off x="4041" y="1634"/>
              <a:ext cx="1" cy="206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6888" name="直接连接符 714765"/>
            <p:cNvSpPr/>
            <p:nvPr/>
          </p:nvSpPr>
          <p:spPr>
            <a:xfrm rot="5400000">
              <a:off x="3375" y="1690"/>
              <a:ext cx="1" cy="121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6889" name="任意多边形 714766"/>
            <p:cNvSpPr/>
            <p:nvPr/>
          </p:nvSpPr>
          <p:spPr>
            <a:xfrm rot="5400000">
              <a:off x="4400" y="1279"/>
              <a:ext cx="42" cy="161"/>
            </a:xfrm>
            <a:custGeom>
              <a:avLst/>
              <a:gdLst/>
              <a:ahLst/>
              <a:cxnLst/>
              <a:pathLst>
                <a:path w="432" h="1507">
                  <a:moveTo>
                    <a:pt x="428" y="0"/>
                  </a:moveTo>
                  <a:lnTo>
                    <a:pt x="152" y="239"/>
                  </a:lnTo>
                  <a:lnTo>
                    <a:pt x="0" y="571"/>
                  </a:lnTo>
                  <a:lnTo>
                    <a:pt x="1" y="937"/>
                  </a:lnTo>
                  <a:lnTo>
                    <a:pt x="154" y="1269"/>
                  </a:lnTo>
                  <a:lnTo>
                    <a:pt x="432" y="1507"/>
                  </a:lnTo>
                </a:path>
              </a:pathLst>
            </a:custGeom>
            <a:noFill/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890" name="任意多边形 714767"/>
            <p:cNvSpPr/>
            <p:nvPr/>
          </p:nvSpPr>
          <p:spPr>
            <a:xfrm rot="5400000">
              <a:off x="3675" y="1308"/>
              <a:ext cx="41" cy="144"/>
            </a:xfrm>
            <a:custGeom>
              <a:avLst/>
              <a:gdLst/>
              <a:ahLst/>
              <a:cxnLst/>
              <a:pathLst>
                <a:path w="412" h="1351">
                  <a:moveTo>
                    <a:pt x="412" y="0"/>
                  </a:moveTo>
                  <a:lnTo>
                    <a:pt x="111" y="280"/>
                  </a:lnTo>
                  <a:lnTo>
                    <a:pt x="0" y="675"/>
                  </a:lnTo>
                  <a:lnTo>
                    <a:pt x="110" y="1070"/>
                  </a:lnTo>
                  <a:lnTo>
                    <a:pt x="411" y="1351"/>
                  </a:lnTo>
                </a:path>
              </a:pathLst>
            </a:custGeom>
            <a:noFill/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891" name="直接连接符 714768"/>
            <p:cNvSpPr/>
            <p:nvPr/>
          </p:nvSpPr>
          <p:spPr>
            <a:xfrm rot="5400000" flipH="1">
              <a:off x="4418" y="1457"/>
              <a:ext cx="415" cy="246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6892" name="直接连接符 714769"/>
            <p:cNvSpPr/>
            <p:nvPr/>
          </p:nvSpPr>
          <p:spPr>
            <a:xfrm rot="5400000" flipH="1" flipV="1">
              <a:off x="4052" y="1448"/>
              <a:ext cx="364" cy="213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6893" name="直接连接符 714770"/>
            <p:cNvSpPr/>
            <p:nvPr/>
          </p:nvSpPr>
          <p:spPr>
            <a:xfrm rot="5400000" flipH="1">
              <a:off x="3700" y="1475"/>
              <a:ext cx="344" cy="194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6894" name="直接连接符 714771"/>
            <p:cNvSpPr/>
            <p:nvPr/>
          </p:nvSpPr>
          <p:spPr>
            <a:xfrm rot="5400000" flipH="1" flipV="1">
              <a:off x="3343" y="1470"/>
              <a:ext cx="357" cy="203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6895" name="直接连接符 714772"/>
            <p:cNvSpPr/>
            <p:nvPr/>
          </p:nvSpPr>
          <p:spPr>
            <a:xfrm rot="5400000" flipH="1">
              <a:off x="4628" y="1871"/>
              <a:ext cx="549" cy="34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36896" name="文本框 714773"/>
            <p:cNvSpPr txBox="1"/>
            <p:nvPr/>
          </p:nvSpPr>
          <p:spPr>
            <a:xfrm>
              <a:off x="4248" y="2210"/>
              <a:ext cx="503" cy="32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>
                  <a:latin typeface="Times New Roman" panose="02020603050405020304" pitchFamily="18" charset="0"/>
                  <a:ea typeface="楷体_GB2312" pitchFamily="49" charset="-122"/>
                </a:rPr>
                <a:t>55°</a:t>
              </a:r>
              <a:endParaRPr lang="en-US" altLang="zh-CN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36897" name="直接连接符 714774"/>
            <p:cNvSpPr/>
            <p:nvPr/>
          </p:nvSpPr>
          <p:spPr>
            <a:xfrm flipH="1">
              <a:off x="3790" y="1749"/>
              <a:ext cx="351" cy="55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36898" name="任意多边形 714775"/>
            <p:cNvSpPr/>
            <p:nvPr/>
          </p:nvSpPr>
          <p:spPr>
            <a:xfrm>
              <a:off x="3946" y="1823"/>
              <a:ext cx="977" cy="399"/>
            </a:xfrm>
            <a:custGeom>
              <a:avLst/>
              <a:gdLst/>
              <a:ahLst/>
              <a:cxnLst>
                <a:cxn ang="0">
                  <a:pos x="34151" y="13348"/>
                </a:cxn>
                <a:cxn ang="180">
                  <a:pos x="0" y="13104"/>
                </a:cxn>
                <a:cxn ang="270">
                  <a:pos x="17170" y="0"/>
                </a:cxn>
              </a:cxnLst>
              <a:pathLst>
                <a:path w="34152" h="21600" fill="none">
                  <a:moveTo>
                    <a:pt x="34151" y="13348"/>
                  </a:moveTo>
                  <a:cubicBezTo>
                    <a:pt x="30196" y="18373"/>
                    <a:pt x="24059" y="21599"/>
                    <a:pt x="17169" y="21599"/>
                  </a:cubicBezTo>
                  <a:cubicBezTo>
                    <a:pt x="10168" y="21599"/>
                    <a:pt x="3944" y="18268"/>
                    <a:pt x="-2" y="13105"/>
                  </a:cubicBezTo>
                </a:path>
                <a:path w="34152" h="21600" stroke="0">
                  <a:moveTo>
                    <a:pt x="34151" y="13348"/>
                  </a:moveTo>
                  <a:cubicBezTo>
                    <a:pt x="30196" y="18373"/>
                    <a:pt x="24059" y="21599"/>
                    <a:pt x="17169" y="21599"/>
                  </a:cubicBezTo>
                  <a:cubicBezTo>
                    <a:pt x="10168" y="21599"/>
                    <a:pt x="3944" y="18268"/>
                    <a:pt x="-2" y="13105"/>
                  </a:cubicBezTo>
                  <a:lnTo>
                    <a:pt x="1717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miter/>
              <a:headEnd type="triangle" w="lg" len="lg"/>
              <a:tailEnd type="triangle" w="lg" len="lg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714754" name="文本占位符 714753"/>
          <p:cNvSpPr>
            <a:spLocks noGrp="1"/>
          </p:cNvSpPr>
          <p:nvPr>
            <p:ph type="body" idx="1"/>
          </p:nvPr>
        </p:nvSpPr>
        <p:spPr>
          <a:xfrm>
            <a:off x="1152525" y="4349750"/>
            <a:ext cx="6697663" cy="1606550"/>
          </a:xfrm>
        </p:spPr>
        <p:txBody>
          <a:bodyPr wrap="square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kumimoji="0" lang="en-US" altLang="zh-CN" sz="2000" b="0" i="0" u="none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kumimoji="0" lang="zh-CN" altLang="en-US" sz="2000" b="0" i="0" u="none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牙型角为</a:t>
            </a:r>
            <a:r>
              <a:rPr kumimoji="0" lang="en-US" altLang="zh-CN" sz="20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55</a:t>
            </a:r>
            <a:r>
              <a:rPr kumimoji="0" lang="en-US" altLang="zh-CN" sz="2000" b="0" i="0" u="none" strike="noStrike" kern="1200" cap="none" spc="0" normalizeH="0" baseline="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Symbol" panose="05050102010706020507" pitchFamily="18" charset="2"/>
              </a:rPr>
              <a:t></a:t>
            </a:r>
            <a:r>
              <a:rPr kumimoji="0" lang="en-US" altLang="zh-CN" sz="20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kumimoji="0" lang="zh-CN" altLang="en-US" sz="2000" b="0" i="0" u="none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echnic" pitchFamily="2" charset="2"/>
              </a:rPr>
              <a:t>，牙顶呈圆弧形</a:t>
            </a:r>
            <a:r>
              <a:rPr kumimoji="0" lang="zh-CN" altLang="en-US" sz="2000" b="0" i="0" u="none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。其公称直径近似为管子的孔径，以英寸为单位。</a:t>
            </a:r>
            <a:endParaRPr kumimoji="0" lang="zh-CN" altLang="en-US" sz="2000" b="0" i="0" u="none" strike="noStrike" kern="1200" cap="none" spc="0" normalizeH="0" baseline="0" noProof="1" dirty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kumimoji="0" lang="zh-CN" altLang="en-US" sz="2000" b="0" i="0" u="none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旋合螺纹之间没有径向间隙，紧密性好。</a:t>
            </a:r>
            <a:r>
              <a:rPr kumimoji="0" lang="zh-CN" altLang="en-US" sz="2000" b="0" i="0" u="none" strike="noStrike" kern="1200" cap="none" spc="0" normalizeH="0" baseline="0" noProof="1" dirty="0">
                <a:solidFill>
                  <a:srgbClr val="CC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如果要求连接具有密封性时，需添加密封物。</a:t>
            </a:r>
            <a:endParaRPr kumimoji="0" lang="zh-CN" altLang="en-US" sz="2000" b="0" i="0" u="none" strike="noStrike" kern="1200" cap="none" spc="0" normalizeH="0" baseline="0" noProof="1">
              <a:solidFill>
                <a:srgbClr val="CC0000"/>
              </a:solidFill>
              <a:effectLst>
                <a:outerShdw blurRad="38100" dist="38100" dir="270000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6900" name="矩形 1"/>
          <p:cNvSpPr/>
          <p:nvPr/>
        </p:nvSpPr>
        <p:spPr>
          <a:xfrm>
            <a:off x="1806575" y="287338"/>
            <a:ext cx="475297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连接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4-3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螺纹连接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5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1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71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71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4">
                                            <p:txEl>
                                              <p:charRg st="0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14754">
                                            <p:txEl>
                                              <p:charRg st="0" end="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4">
                                            <p:txEl>
                                              <p:charRg st="38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714754">
                                            <p:txEl>
                                              <p:charRg st="38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750594" grpId="0"/>
      <p:bldP spid="714754" grpId="0" uiExpand="1" build="p"/>
      <p:bldP spid="7147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84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8915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38916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38917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38918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38919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38920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8921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38922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50594" name="文本框 750593"/>
          <p:cNvSpPr txBox="1"/>
          <p:nvPr/>
        </p:nvSpPr>
        <p:spPr>
          <a:xfrm>
            <a:off x="887413" y="1052513"/>
            <a:ext cx="55562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r>
              <a:rPr lang="en-US" altLang="zh-CN" sz="2400" b="0" dirty="0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400" b="0" dirty="0">
                <a:latin typeface="黑体" panose="02010609060101010101" pitchFamily="2" charset="-122"/>
                <a:ea typeface="黑体" panose="02010609060101010101" pitchFamily="2" charset="-122"/>
              </a:rPr>
              <a:t>、螺纹的种类、代号、特点和应用</a:t>
            </a:r>
            <a:endParaRPr lang="en-US" altLang="zh-CN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16803" name="矩形 716802"/>
          <p:cNvSpPr/>
          <p:nvPr/>
        </p:nvSpPr>
        <p:spPr>
          <a:xfrm>
            <a:off x="825500" y="1697038"/>
            <a:ext cx="3738563" cy="3984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55°</a:t>
            </a:r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密封圆锥管螺纹（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R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716804" name="内容占位符 716803"/>
          <p:cNvGraphicFramePr>
            <a:graphicFrameLocks noGrp="1"/>
          </p:cNvGraphicFramePr>
          <p:nvPr>
            <p:ph sz="half" idx="4294967295"/>
          </p:nvPr>
        </p:nvGraphicFramePr>
        <p:xfrm>
          <a:off x="982663" y="2471738"/>
          <a:ext cx="2940050" cy="150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1752600" imgH="1200150" progId="Paint.Picture">
                  <p:embed/>
                </p:oleObj>
              </mc:Choice>
              <mc:Fallback>
                <p:oleObj name="" r:id="rId3" imgW="1752600" imgH="1200150" progId="Paint.Pictur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2663" y="2471738"/>
                        <a:ext cx="2940050" cy="1509712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6805" name="组合 716804"/>
          <p:cNvGrpSpPr/>
          <p:nvPr/>
        </p:nvGrpSpPr>
        <p:grpSpPr>
          <a:xfrm>
            <a:off x="5153025" y="2582863"/>
            <a:ext cx="2559050" cy="1462087"/>
            <a:chOff x="3245" y="1121"/>
            <a:chExt cx="2006" cy="1377"/>
          </a:xfrm>
        </p:grpSpPr>
        <p:sp>
          <p:nvSpPr>
            <p:cNvPr id="38928" name="直接连接符 716805"/>
            <p:cNvSpPr/>
            <p:nvPr/>
          </p:nvSpPr>
          <p:spPr>
            <a:xfrm rot="5400000" flipV="1">
              <a:off x="4407" y="1200"/>
              <a:ext cx="425" cy="504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929" name="直接连接符 716806"/>
            <p:cNvSpPr/>
            <p:nvPr/>
          </p:nvSpPr>
          <p:spPr>
            <a:xfrm rot="5400000" flipV="1">
              <a:off x="4305" y="1335"/>
              <a:ext cx="517" cy="614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930" name="直接连接符 716807"/>
            <p:cNvSpPr/>
            <p:nvPr/>
          </p:nvSpPr>
          <p:spPr>
            <a:xfrm rot="5400000" flipV="1">
              <a:off x="4197" y="1477"/>
              <a:ext cx="533" cy="633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931" name="直接连接符 716808"/>
            <p:cNvSpPr/>
            <p:nvPr/>
          </p:nvSpPr>
          <p:spPr>
            <a:xfrm rot="5400000" flipV="1">
              <a:off x="3623" y="1184"/>
              <a:ext cx="801" cy="951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932" name="直接连接符 716809"/>
            <p:cNvSpPr/>
            <p:nvPr/>
          </p:nvSpPr>
          <p:spPr>
            <a:xfrm rot="5400000" flipV="1">
              <a:off x="3511" y="1352"/>
              <a:ext cx="647" cy="768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933" name="直接连接符 716810"/>
            <p:cNvSpPr/>
            <p:nvPr/>
          </p:nvSpPr>
          <p:spPr>
            <a:xfrm rot="5400000" flipV="1">
              <a:off x="3377" y="1498"/>
              <a:ext cx="520" cy="618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934" name="直接连接符 716811"/>
            <p:cNvSpPr/>
            <p:nvPr/>
          </p:nvSpPr>
          <p:spPr>
            <a:xfrm rot="5400000" flipV="1">
              <a:off x="3328" y="1731"/>
              <a:ext cx="301" cy="357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935" name="直接连接符 716812"/>
            <p:cNvSpPr/>
            <p:nvPr/>
          </p:nvSpPr>
          <p:spPr>
            <a:xfrm rot="5400000">
              <a:off x="4085" y="1410"/>
              <a:ext cx="1" cy="218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936" name="直接连接符 716813"/>
            <p:cNvSpPr/>
            <p:nvPr/>
          </p:nvSpPr>
          <p:spPr>
            <a:xfrm rot="5400000">
              <a:off x="3311" y="1473"/>
              <a:ext cx="1" cy="137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937" name="任意多边形 716814"/>
            <p:cNvSpPr/>
            <p:nvPr/>
          </p:nvSpPr>
          <p:spPr>
            <a:xfrm rot="5400000">
              <a:off x="4495" y="1052"/>
              <a:ext cx="44" cy="182"/>
            </a:xfrm>
            <a:custGeom>
              <a:avLst/>
              <a:gdLst/>
              <a:ahLst/>
              <a:cxnLst/>
              <a:pathLst>
                <a:path w="432" h="1507">
                  <a:moveTo>
                    <a:pt x="428" y="0"/>
                  </a:moveTo>
                  <a:lnTo>
                    <a:pt x="152" y="239"/>
                  </a:lnTo>
                  <a:lnTo>
                    <a:pt x="0" y="571"/>
                  </a:lnTo>
                  <a:lnTo>
                    <a:pt x="1" y="937"/>
                  </a:lnTo>
                  <a:lnTo>
                    <a:pt x="154" y="1269"/>
                  </a:lnTo>
                  <a:lnTo>
                    <a:pt x="432" y="1507"/>
                  </a:lnTo>
                </a:path>
              </a:pathLst>
            </a:custGeom>
            <a:noFill/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8938" name="任意多边形 716815"/>
            <p:cNvSpPr/>
            <p:nvPr/>
          </p:nvSpPr>
          <p:spPr>
            <a:xfrm rot="5400000">
              <a:off x="3668" y="1075"/>
              <a:ext cx="42" cy="163"/>
            </a:xfrm>
            <a:custGeom>
              <a:avLst/>
              <a:gdLst/>
              <a:ahLst/>
              <a:cxnLst/>
              <a:pathLst>
                <a:path w="412" h="1351">
                  <a:moveTo>
                    <a:pt x="412" y="0"/>
                  </a:moveTo>
                  <a:lnTo>
                    <a:pt x="111" y="280"/>
                  </a:lnTo>
                  <a:lnTo>
                    <a:pt x="0" y="675"/>
                  </a:lnTo>
                  <a:lnTo>
                    <a:pt x="110" y="1070"/>
                  </a:lnTo>
                  <a:lnTo>
                    <a:pt x="411" y="1351"/>
                  </a:lnTo>
                </a:path>
              </a:pathLst>
            </a:custGeom>
            <a:noFill/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8939" name="直接连接符 716816"/>
            <p:cNvSpPr/>
            <p:nvPr/>
          </p:nvSpPr>
          <p:spPr>
            <a:xfrm rot="5400000" flipH="1">
              <a:off x="4523" y="1226"/>
              <a:ext cx="430" cy="277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940" name="直接连接符 716817"/>
            <p:cNvSpPr/>
            <p:nvPr/>
          </p:nvSpPr>
          <p:spPr>
            <a:xfrm rot="5400000" flipH="1" flipV="1">
              <a:off x="4110" y="1218"/>
              <a:ext cx="377" cy="240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941" name="直接连接符 716818"/>
            <p:cNvSpPr/>
            <p:nvPr/>
          </p:nvSpPr>
          <p:spPr>
            <a:xfrm rot="5400000" flipH="1">
              <a:off x="3702" y="1239"/>
              <a:ext cx="357" cy="219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942" name="直接连接符 716819"/>
            <p:cNvSpPr/>
            <p:nvPr/>
          </p:nvSpPr>
          <p:spPr>
            <a:xfrm rot="5400000" flipH="1" flipV="1">
              <a:off x="3309" y="1241"/>
              <a:ext cx="371" cy="228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943" name="直接连接符 716820"/>
            <p:cNvSpPr/>
            <p:nvPr/>
          </p:nvSpPr>
          <p:spPr>
            <a:xfrm rot="5400000" flipH="1">
              <a:off x="4767" y="1651"/>
              <a:ext cx="571" cy="39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38944" name="文本框 716821"/>
            <p:cNvSpPr txBox="1"/>
            <p:nvPr/>
          </p:nvSpPr>
          <p:spPr>
            <a:xfrm>
              <a:off x="4369" y="2122"/>
              <a:ext cx="825" cy="37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>
                  <a:latin typeface="Times New Roman" panose="02020603050405020304" pitchFamily="18" charset="0"/>
                  <a:ea typeface="楷体_GB2312" pitchFamily="49" charset="-122"/>
                </a:rPr>
                <a:t>55°</a:t>
              </a:r>
              <a:endParaRPr lang="en-US" altLang="zh-CN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38945" name="直接连接符 716822"/>
            <p:cNvSpPr/>
            <p:nvPr/>
          </p:nvSpPr>
          <p:spPr>
            <a:xfrm flipH="1">
              <a:off x="3798" y="1541"/>
              <a:ext cx="395" cy="57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38946" name="任意多边形 716823"/>
            <p:cNvSpPr/>
            <p:nvPr/>
          </p:nvSpPr>
          <p:spPr>
            <a:xfrm>
              <a:off x="3973" y="1668"/>
              <a:ext cx="1103" cy="415"/>
            </a:xfrm>
            <a:custGeom>
              <a:avLst/>
              <a:gdLst/>
              <a:ahLst/>
              <a:cxnLst>
                <a:cxn ang="0">
                  <a:pos x="34151" y="13348"/>
                </a:cxn>
                <a:cxn ang="180">
                  <a:pos x="0" y="13104"/>
                </a:cxn>
                <a:cxn ang="270">
                  <a:pos x="17170" y="0"/>
                </a:cxn>
              </a:cxnLst>
              <a:pathLst>
                <a:path w="34152" h="21600" fill="none">
                  <a:moveTo>
                    <a:pt x="34151" y="13348"/>
                  </a:moveTo>
                  <a:cubicBezTo>
                    <a:pt x="30196" y="18373"/>
                    <a:pt x="24059" y="21599"/>
                    <a:pt x="17169" y="21599"/>
                  </a:cubicBezTo>
                  <a:cubicBezTo>
                    <a:pt x="10168" y="21599"/>
                    <a:pt x="3944" y="18268"/>
                    <a:pt x="-2" y="13105"/>
                  </a:cubicBezTo>
                </a:path>
                <a:path w="34152" h="21600" stroke="0">
                  <a:moveTo>
                    <a:pt x="34151" y="13348"/>
                  </a:moveTo>
                  <a:cubicBezTo>
                    <a:pt x="30196" y="18373"/>
                    <a:pt x="24059" y="21599"/>
                    <a:pt x="17169" y="21599"/>
                  </a:cubicBezTo>
                  <a:cubicBezTo>
                    <a:pt x="10168" y="21599"/>
                    <a:pt x="3944" y="18268"/>
                    <a:pt x="-2" y="13105"/>
                  </a:cubicBezTo>
                  <a:lnTo>
                    <a:pt x="1717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miter/>
              <a:headEnd type="triangle" w="lg" len="lg"/>
              <a:tailEnd type="triangle" w="lg" len="lg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716802" name="文本占位符 716801"/>
          <p:cNvSpPr>
            <a:spLocks noGrp="1"/>
          </p:cNvSpPr>
          <p:nvPr>
            <p:ph type="body" sz="half" idx="1"/>
          </p:nvPr>
        </p:nvSpPr>
        <p:spPr>
          <a:xfrm>
            <a:off x="1044575" y="4448175"/>
            <a:ext cx="7251700" cy="1416050"/>
          </a:xfrm>
        </p:spPr>
        <p:txBody>
          <a:bodyPr wrap="square"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kumimoji="0" lang="en-US" altLang="zh-CN" sz="2000" b="0" i="0" u="none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kumimoji="0" lang="zh-CN" altLang="en-US" sz="2000" b="0" i="0" u="none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牙型角为</a:t>
            </a:r>
            <a:r>
              <a:rPr kumimoji="0" lang="en-US" altLang="zh-CN" sz="20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55</a:t>
            </a:r>
            <a:r>
              <a:rPr kumimoji="0" lang="en-US" altLang="zh-CN" sz="2000" b="0" i="0" u="none" strike="noStrike" kern="1200" cap="none" spc="0" normalizeH="0" baseline="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Symbol" panose="05050102010706020507" pitchFamily="18" charset="2"/>
              </a:rPr>
              <a:t></a:t>
            </a:r>
            <a:r>
              <a:rPr kumimoji="0" lang="en-US" altLang="zh-CN" sz="20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kumimoji="0" lang="zh-CN" altLang="en-US" sz="2000" b="0" i="0" u="none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echnic" pitchFamily="2" charset="2"/>
              </a:rPr>
              <a:t>，牙顶呈圆弧形</a:t>
            </a:r>
            <a:r>
              <a:rPr kumimoji="0" lang="zh-CN" altLang="en-US" sz="2000" b="0" i="0" u="none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。螺纹分布在</a:t>
            </a:r>
            <a:r>
              <a:rPr kumimoji="0" lang="en-US" altLang="zh-CN" sz="2000" b="0" i="0" u="none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1:16</a:t>
            </a:r>
            <a:r>
              <a:rPr kumimoji="0" lang="zh-CN" altLang="en-US" sz="2000" b="0" i="0" u="none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kumimoji="0" lang="zh-CN" altLang="en-US" sz="2000" b="0" i="0" u="none" strike="noStrike" kern="1200" cap="none" spc="0" normalizeH="0" baseline="0" noProof="1" dirty="0">
                <a:solidFill>
                  <a:srgbClr val="CC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圆锥管壁</a:t>
            </a:r>
            <a:r>
              <a:rPr kumimoji="0" lang="zh-CN" altLang="en-US" sz="2000" b="0" i="0" u="none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上。内外螺纹配合时没有间隙，不用填料也可以保证不渗漏，拧紧时可消除制造误差或磨损所产生的间隙。</a:t>
            </a:r>
            <a:endParaRPr kumimoji="0" lang="zh-CN" altLang="en-US" sz="2000" b="0" i="0" u="none" strike="noStrike" kern="1200" cap="none" spc="0" normalizeH="0" baseline="0" noProof="1" dirty="0">
              <a:solidFill>
                <a:schemeClr val="bg2"/>
              </a:solidFill>
              <a:effectLst>
                <a:outerShdw blurRad="38100" dist="38100" dir="270000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8948" name="矩形 1"/>
          <p:cNvSpPr/>
          <p:nvPr/>
        </p:nvSpPr>
        <p:spPr>
          <a:xfrm>
            <a:off x="1806575" y="287338"/>
            <a:ext cx="475297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连接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4-3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螺纹连接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5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71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1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1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2">
                                            <p:txEl>
                                              <p:charRg st="0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16802">
                                            <p:txEl>
                                              <p:charRg st="0" end="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750594" grpId="0"/>
      <p:bldP spid="716802" grpId="0" build="p"/>
      <p:bldP spid="71680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84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0963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0964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0965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0966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0967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0968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0969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0970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50594" name="文本框 750593"/>
          <p:cNvSpPr txBox="1"/>
          <p:nvPr/>
        </p:nvSpPr>
        <p:spPr>
          <a:xfrm>
            <a:off x="876300" y="1052513"/>
            <a:ext cx="571341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r>
              <a:rPr lang="en-US" altLang="zh-CN" sz="2400" b="0" dirty="0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400" b="0" dirty="0">
                <a:latin typeface="黑体" panose="02010609060101010101" pitchFamily="2" charset="-122"/>
                <a:ea typeface="黑体" panose="02010609060101010101" pitchFamily="2" charset="-122"/>
              </a:rPr>
              <a:t>、螺纹的种类、代号、特点和应用</a:t>
            </a:r>
            <a:endParaRPr lang="en-US" altLang="zh-CN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16803" name="矩形 716802"/>
          <p:cNvSpPr/>
          <p:nvPr/>
        </p:nvSpPr>
        <p:spPr>
          <a:xfrm>
            <a:off x="825500" y="1731963"/>
            <a:ext cx="2341563" cy="3984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梯形螺纹(Tr)</a:t>
            </a:r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6802" name="文本占位符 716801"/>
          <p:cNvSpPr>
            <a:spLocks noGrp="1"/>
          </p:cNvSpPr>
          <p:nvPr>
            <p:ph type="body" sz="half" idx="1"/>
          </p:nvPr>
        </p:nvSpPr>
        <p:spPr>
          <a:xfrm>
            <a:off x="1044575" y="4318000"/>
            <a:ext cx="6919913" cy="1416050"/>
          </a:xfrm>
        </p:spPr>
        <p:txBody>
          <a:bodyPr wrap="square"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kumimoji="0" sz="20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牙型为等腰梯型，牙型角为30</a:t>
            </a:r>
            <a:r>
              <a:rPr kumimoji="0" lang="en-US" sz="2000" b="0" i="0" u="none" strike="noStrike" kern="1200" cap="none" spc="0" normalizeH="0" baseline="3000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</a:t>
            </a:r>
            <a:r>
              <a:rPr kumimoji="0" sz="20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kumimoji="0" sz="2000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endParaRPr kumimoji="0" sz="2000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kumimoji="0" sz="20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梯形螺纹的效率比矩形螺纹低，但牙根的强度较高，易于加工，对中性好，当采用剖分式螺纹时，还可以消除因磨损而产生的间隙。</a:t>
            </a:r>
            <a:endParaRPr kumimoji="0" sz="2000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17851" name="图片 717850" descr="slide0012_image1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50" y="2536825"/>
            <a:ext cx="2255838" cy="13033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7828" name="组合 717827"/>
          <p:cNvGrpSpPr/>
          <p:nvPr/>
        </p:nvGrpSpPr>
        <p:grpSpPr>
          <a:xfrm>
            <a:off x="5137150" y="2547938"/>
            <a:ext cx="2243138" cy="1338262"/>
            <a:chOff x="3236" y="1136"/>
            <a:chExt cx="1652" cy="1191"/>
          </a:xfrm>
        </p:grpSpPr>
        <p:sp>
          <p:nvSpPr>
            <p:cNvPr id="40977" name="直接连接符 717828"/>
            <p:cNvSpPr/>
            <p:nvPr/>
          </p:nvSpPr>
          <p:spPr>
            <a:xfrm rot="5400000">
              <a:off x="4676" y="1367"/>
              <a:ext cx="2" cy="188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0978" name="直接连接符 717829"/>
            <p:cNvSpPr/>
            <p:nvPr/>
          </p:nvSpPr>
          <p:spPr>
            <a:xfrm rot="5400000" flipH="1">
              <a:off x="4378" y="1247"/>
              <a:ext cx="319" cy="92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0979" name="直接连接符 717830"/>
            <p:cNvSpPr/>
            <p:nvPr/>
          </p:nvSpPr>
          <p:spPr>
            <a:xfrm rot="5400000">
              <a:off x="4368" y="988"/>
              <a:ext cx="2" cy="308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0980" name="直接连接符 717831"/>
            <p:cNvSpPr/>
            <p:nvPr/>
          </p:nvSpPr>
          <p:spPr>
            <a:xfrm rot="5400000">
              <a:off x="4005" y="1256"/>
              <a:ext cx="345" cy="100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0981" name="直接连接符 717832"/>
            <p:cNvSpPr/>
            <p:nvPr/>
          </p:nvSpPr>
          <p:spPr>
            <a:xfrm rot="5400000">
              <a:off x="4016" y="1345"/>
              <a:ext cx="2" cy="268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0982" name="直接连接符 717833"/>
            <p:cNvSpPr/>
            <p:nvPr/>
          </p:nvSpPr>
          <p:spPr>
            <a:xfrm rot="5400000" flipH="1">
              <a:off x="3684" y="1268"/>
              <a:ext cx="338" cy="98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0983" name="直接连接符 717834"/>
            <p:cNvSpPr/>
            <p:nvPr/>
          </p:nvSpPr>
          <p:spPr>
            <a:xfrm rot="5400000">
              <a:off x="3676" y="998"/>
              <a:ext cx="2" cy="302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0984" name="直接连接符 717835"/>
            <p:cNvSpPr/>
            <p:nvPr/>
          </p:nvSpPr>
          <p:spPr>
            <a:xfrm rot="5400000">
              <a:off x="3314" y="1263"/>
              <a:ext cx="349" cy="104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0985" name="直接连接符 717836"/>
            <p:cNvSpPr/>
            <p:nvPr/>
          </p:nvSpPr>
          <p:spPr>
            <a:xfrm rot="5400000">
              <a:off x="3355" y="1386"/>
              <a:ext cx="2" cy="208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0986" name="直接连接符 717837"/>
            <p:cNvSpPr/>
            <p:nvPr/>
          </p:nvSpPr>
          <p:spPr>
            <a:xfrm rot="5400000" flipV="1">
              <a:off x="4396" y="1136"/>
              <a:ext cx="136" cy="146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0987" name="直接连接符 717838"/>
            <p:cNvSpPr/>
            <p:nvPr/>
          </p:nvSpPr>
          <p:spPr>
            <a:xfrm rot="5400000" flipV="1">
              <a:off x="4229" y="1183"/>
              <a:ext cx="519" cy="566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0988" name="直接连接符 717839"/>
            <p:cNvSpPr/>
            <p:nvPr/>
          </p:nvSpPr>
          <p:spPr>
            <a:xfrm rot="5400000" flipV="1">
              <a:off x="4185" y="1374"/>
              <a:ext cx="568" cy="62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0989" name="直接连接符 717840"/>
            <p:cNvSpPr/>
            <p:nvPr/>
          </p:nvSpPr>
          <p:spPr>
            <a:xfrm rot="5400000" flipV="1">
              <a:off x="3632" y="1131"/>
              <a:ext cx="219" cy="238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0990" name="直接连接符 717841"/>
            <p:cNvSpPr/>
            <p:nvPr/>
          </p:nvSpPr>
          <p:spPr>
            <a:xfrm rot="5400000" flipV="1">
              <a:off x="4013" y="1455"/>
              <a:ext cx="524" cy="571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0991" name="直接连接符 717842"/>
            <p:cNvSpPr/>
            <p:nvPr/>
          </p:nvSpPr>
          <p:spPr>
            <a:xfrm rot="5400000" flipV="1">
              <a:off x="3535" y="1233"/>
              <a:ext cx="737" cy="803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0992" name="直接连接符 717843"/>
            <p:cNvSpPr/>
            <p:nvPr/>
          </p:nvSpPr>
          <p:spPr>
            <a:xfrm rot="5400000" flipV="1">
              <a:off x="3472" y="1426"/>
              <a:ext cx="552" cy="601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0993" name="直接连接符 717844"/>
            <p:cNvSpPr/>
            <p:nvPr/>
          </p:nvSpPr>
          <p:spPr>
            <a:xfrm rot="5400000" flipV="1">
              <a:off x="3258" y="1466"/>
              <a:ext cx="513" cy="56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0994" name="直接连接符 717845"/>
            <p:cNvSpPr/>
            <p:nvPr/>
          </p:nvSpPr>
          <p:spPr>
            <a:xfrm rot="5400000" flipV="1">
              <a:off x="3249" y="1713"/>
              <a:ext cx="284" cy="31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0995" name="直接连接符 717846"/>
            <p:cNvSpPr/>
            <p:nvPr/>
          </p:nvSpPr>
          <p:spPr>
            <a:xfrm rot="5400000" flipH="1">
              <a:off x="4357" y="1657"/>
              <a:ext cx="705" cy="27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40996" name="文本框 717847"/>
            <p:cNvSpPr txBox="1"/>
            <p:nvPr/>
          </p:nvSpPr>
          <p:spPr>
            <a:xfrm>
              <a:off x="4196" y="1972"/>
              <a:ext cx="692" cy="35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>
                  <a:latin typeface="Times New Roman" panose="02020603050405020304" pitchFamily="18" charset="0"/>
                  <a:ea typeface="楷体_GB2312" pitchFamily="49" charset="-122"/>
                </a:rPr>
                <a:t>30°</a:t>
              </a:r>
              <a:endParaRPr lang="en-US" altLang="zh-CN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40997" name="直接连接符 717848"/>
            <p:cNvSpPr/>
            <p:nvPr/>
          </p:nvSpPr>
          <p:spPr>
            <a:xfrm flipH="1">
              <a:off x="3863" y="1461"/>
              <a:ext cx="287" cy="689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40998" name="任意多边形 717849"/>
            <p:cNvSpPr/>
            <p:nvPr/>
          </p:nvSpPr>
          <p:spPr>
            <a:xfrm>
              <a:off x="3984" y="1549"/>
              <a:ext cx="756" cy="471"/>
            </a:xfrm>
            <a:custGeom>
              <a:avLst/>
              <a:gdLst/>
              <a:ahLst/>
              <a:cxnLst>
                <a:cxn ang="0">
                  <a:pos x="33955" y="13594"/>
                </a:cxn>
                <a:cxn ang="180">
                  <a:pos x="0" y="13104"/>
                </a:cxn>
                <a:cxn ang="270">
                  <a:pos x="17170" y="0"/>
                </a:cxn>
              </a:cxnLst>
              <a:pathLst>
                <a:path w="33956" h="21600" fill="none">
                  <a:moveTo>
                    <a:pt x="33955" y="13594"/>
                  </a:moveTo>
                  <a:cubicBezTo>
                    <a:pt x="29996" y="18479"/>
                    <a:pt x="23947" y="21600"/>
                    <a:pt x="17170" y="21600"/>
                  </a:cubicBezTo>
                  <a:cubicBezTo>
                    <a:pt x="10169" y="21600"/>
                    <a:pt x="3945" y="18269"/>
                    <a:pt x="-1" y="13106"/>
                  </a:cubicBezTo>
                </a:path>
                <a:path w="33956" h="21600" stroke="0">
                  <a:moveTo>
                    <a:pt x="33955" y="13594"/>
                  </a:moveTo>
                  <a:cubicBezTo>
                    <a:pt x="29996" y="18479"/>
                    <a:pt x="23947" y="21600"/>
                    <a:pt x="17170" y="21600"/>
                  </a:cubicBezTo>
                  <a:cubicBezTo>
                    <a:pt x="10169" y="21600"/>
                    <a:pt x="3945" y="18269"/>
                    <a:pt x="-1" y="13106"/>
                  </a:cubicBezTo>
                  <a:lnTo>
                    <a:pt x="1717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miter/>
              <a:headEnd type="triangle" w="lg" len="lg"/>
              <a:tailEnd type="triangle" w="lg" len="lg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40999" name="矩形 1"/>
          <p:cNvSpPr/>
          <p:nvPr/>
        </p:nvSpPr>
        <p:spPr>
          <a:xfrm>
            <a:off x="1806575" y="287338"/>
            <a:ext cx="475297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连接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4-3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螺纹连接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5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71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71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1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2">
                                            <p:txEl>
                                              <p:charRg st="0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16802">
                                            <p:txEl>
                                              <p:charRg st="0" end="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2">
                                            <p:txEl>
                                              <p:charRg st="18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16802">
                                            <p:txEl>
                                              <p:charRg st="18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750594" grpId="0"/>
      <p:bldP spid="716802" grpId="0" uiExpand="1" build="p"/>
      <p:bldP spid="71680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84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3011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3012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3013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3014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3015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3016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3017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3018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50594" name="文本框 750593"/>
          <p:cNvSpPr txBox="1"/>
          <p:nvPr/>
        </p:nvSpPr>
        <p:spPr>
          <a:xfrm>
            <a:off x="1139825" y="1052513"/>
            <a:ext cx="536733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r>
              <a:rPr lang="en-US" altLang="zh-CN" sz="2400" b="0" dirty="0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400" b="0" dirty="0">
                <a:latin typeface="黑体" panose="02010609060101010101" pitchFamily="2" charset="-122"/>
                <a:ea typeface="黑体" panose="02010609060101010101" pitchFamily="2" charset="-122"/>
              </a:rPr>
              <a:t>、螺纹的种类、代号、特点和应用</a:t>
            </a:r>
            <a:endParaRPr lang="en-US" altLang="zh-CN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16803" name="矩形 716802"/>
          <p:cNvSpPr/>
          <p:nvPr/>
        </p:nvSpPr>
        <p:spPr>
          <a:xfrm>
            <a:off x="1036638" y="1624013"/>
            <a:ext cx="2468562" cy="3984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锯齿形螺纹(B)</a:t>
            </a:r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6802" name="文本占位符 716801"/>
          <p:cNvSpPr>
            <a:spLocks noGrp="1"/>
          </p:cNvSpPr>
          <p:nvPr>
            <p:ph type="body" sz="half" idx="1"/>
          </p:nvPr>
        </p:nvSpPr>
        <p:spPr>
          <a:xfrm>
            <a:off x="1187450" y="4718050"/>
            <a:ext cx="6981825" cy="865188"/>
          </a:xfrm>
        </p:spPr>
        <p:txBody>
          <a:bodyPr wrap="square"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kumimoji="0" lang="en-US" sz="20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kumimoji="0" sz="20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牙型为锯齿型，工作面的牙型边倾斜角为3</a:t>
            </a:r>
            <a:r>
              <a:rPr kumimoji="0" lang="en-US" sz="2000" b="0" i="0" u="none" strike="noStrike" kern="1200" cap="none" spc="0" normalizeH="0" baseline="3000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</a:t>
            </a:r>
            <a:r>
              <a:rPr kumimoji="0" sz="20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，非工作面的牙型边倾斜角为30</a:t>
            </a:r>
            <a:r>
              <a:rPr kumimoji="0" lang="en-US" sz="2000" b="0" i="0" u="none" strike="noStrike" kern="1200" cap="none" spc="0" normalizeH="0" baseline="3000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</a:t>
            </a:r>
            <a:r>
              <a:rPr kumimoji="0" sz="20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。比梯形螺纹牙根强度高。</a:t>
            </a:r>
            <a:endParaRPr kumimoji="0" sz="2000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18883" name="图片 718882" descr="slide0046_image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0" y="2533650"/>
            <a:ext cx="2492375" cy="1397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8852" name="组合 718851"/>
          <p:cNvGrpSpPr/>
          <p:nvPr/>
        </p:nvGrpSpPr>
        <p:grpSpPr>
          <a:xfrm>
            <a:off x="4975225" y="2359025"/>
            <a:ext cx="2909888" cy="1873250"/>
            <a:chOff x="2989" y="1235"/>
            <a:chExt cx="2051" cy="1339"/>
          </a:xfrm>
        </p:grpSpPr>
        <p:sp>
          <p:nvSpPr>
            <p:cNvPr id="43025" name="直接连接符 718852"/>
            <p:cNvSpPr/>
            <p:nvPr/>
          </p:nvSpPr>
          <p:spPr>
            <a:xfrm>
              <a:off x="3893" y="1235"/>
              <a:ext cx="1" cy="136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3026" name="直接连接符 718853"/>
            <p:cNvSpPr/>
            <p:nvPr/>
          </p:nvSpPr>
          <p:spPr>
            <a:xfrm flipH="1">
              <a:off x="3475" y="1352"/>
              <a:ext cx="418" cy="41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3027" name="直接连接符 718854"/>
            <p:cNvSpPr/>
            <p:nvPr/>
          </p:nvSpPr>
          <p:spPr>
            <a:xfrm>
              <a:off x="3481" y="1536"/>
              <a:ext cx="417" cy="240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3028" name="直接连接符 718855"/>
            <p:cNvSpPr/>
            <p:nvPr/>
          </p:nvSpPr>
          <p:spPr>
            <a:xfrm>
              <a:off x="3898" y="1752"/>
              <a:ext cx="1" cy="109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3029" name="直接连接符 718856"/>
            <p:cNvSpPr/>
            <p:nvPr/>
          </p:nvSpPr>
          <p:spPr>
            <a:xfrm flipH="1" flipV="1">
              <a:off x="3485" y="1372"/>
              <a:ext cx="4" cy="181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3030" name="直接连接符 718857"/>
            <p:cNvSpPr/>
            <p:nvPr/>
          </p:nvSpPr>
          <p:spPr>
            <a:xfrm flipV="1">
              <a:off x="3481" y="1858"/>
              <a:ext cx="1" cy="197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3031" name="直接连接符 718858"/>
            <p:cNvSpPr/>
            <p:nvPr/>
          </p:nvSpPr>
          <p:spPr>
            <a:xfrm>
              <a:off x="3481" y="2037"/>
              <a:ext cx="417" cy="240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3032" name="直接连接符 718859"/>
            <p:cNvSpPr/>
            <p:nvPr/>
          </p:nvSpPr>
          <p:spPr>
            <a:xfrm>
              <a:off x="3898" y="2253"/>
              <a:ext cx="1" cy="102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3033" name="直接连接符 718860"/>
            <p:cNvSpPr/>
            <p:nvPr/>
          </p:nvSpPr>
          <p:spPr>
            <a:xfrm flipV="1">
              <a:off x="3504" y="1361"/>
              <a:ext cx="191" cy="188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3034" name="直接连接符 718861"/>
            <p:cNvSpPr/>
            <p:nvPr/>
          </p:nvSpPr>
          <p:spPr>
            <a:xfrm flipV="1">
              <a:off x="3609" y="1363"/>
              <a:ext cx="249" cy="247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3035" name="直接连接符 718862"/>
            <p:cNvSpPr/>
            <p:nvPr/>
          </p:nvSpPr>
          <p:spPr>
            <a:xfrm flipV="1">
              <a:off x="3893" y="1243"/>
              <a:ext cx="86" cy="86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3036" name="直接连接符 718863"/>
            <p:cNvSpPr/>
            <p:nvPr/>
          </p:nvSpPr>
          <p:spPr>
            <a:xfrm flipV="1">
              <a:off x="3715" y="1243"/>
              <a:ext cx="430" cy="428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3037" name="直接连接符 718864"/>
            <p:cNvSpPr/>
            <p:nvPr/>
          </p:nvSpPr>
          <p:spPr>
            <a:xfrm flipV="1">
              <a:off x="3504" y="1848"/>
              <a:ext cx="198" cy="196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3038" name="直接连接符 718865"/>
            <p:cNvSpPr/>
            <p:nvPr/>
          </p:nvSpPr>
          <p:spPr>
            <a:xfrm flipV="1">
              <a:off x="3820" y="1243"/>
              <a:ext cx="492" cy="488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3039" name="直接连接符 718866"/>
            <p:cNvSpPr/>
            <p:nvPr/>
          </p:nvSpPr>
          <p:spPr>
            <a:xfrm flipV="1">
              <a:off x="3609" y="1856"/>
              <a:ext cx="250" cy="248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3040" name="直接连接符 718867"/>
            <p:cNvSpPr/>
            <p:nvPr/>
          </p:nvSpPr>
          <p:spPr>
            <a:xfrm flipV="1">
              <a:off x="3898" y="1373"/>
              <a:ext cx="450" cy="446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3041" name="直接连接符 718868"/>
            <p:cNvSpPr/>
            <p:nvPr/>
          </p:nvSpPr>
          <p:spPr>
            <a:xfrm flipV="1">
              <a:off x="3715" y="1538"/>
              <a:ext cx="633" cy="627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3042" name="直接连接符 718869"/>
            <p:cNvSpPr/>
            <p:nvPr/>
          </p:nvSpPr>
          <p:spPr>
            <a:xfrm flipV="1">
              <a:off x="3820" y="1702"/>
              <a:ext cx="528" cy="523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3043" name="直接连接符 718870"/>
            <p:cNvSpPr/>
            <p:nvPr/>
          </p:nvSpPr>
          <p:spPr>
            <a:xfrm flipV="1">
              <a:off x="3898" y="1867"/>
              <a:ext cx="450" cy="446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3044" name="直接连接符 718871"/>
            <p:cNvSpPr/>
            <p:nvPr/>
          </p:nvSpPr>
          <p:spPr>
            <a:xfrm flipV="1">
              <a:off x="4018" y="2032"/>
              <a:ext cx="330" cy="327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3045" name="直接连接符 718872"/>
            <p:cNvSpPr/>
            <p:nvPr/>
          </p:nvSpPr>
          <p:spPr>
            <a:xfrm flipV="1">
              <a:off x="4184" y="2197"/>
              <a:ext cx="164" cy="162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3046" name="直接连接符 718873"/>
            <p:cNvSpPr/>
            <p:nvPr/>
          </p:nvSpPr>
          <p:spPr>
            <a:xfrm flipH="1">
              <a:off x="3475" y="1836"/>
              <a:ext cx="418" cy="42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3047" name="组合 718874"/>
            <p:cNvGrpSpPr/>
            <p:nvPr/>
          </p:nvGrpSpPr>
          <p:grpSpPr>
            <a:xfrm>
              <a:off x="3478" y="1877"/>
              <a:ext cx="1562" cy="697"/>
              <a:chOff x="1344" y="2794"/>
              <a:chExt cx="2812" cy="1266"/>
            </a:xfrm>
          </p:grpSpPr>
          <p:sp>
            <p:nvSpPr>
              <p:cNvPr id="43048" name="任意多边形 718875"/>
              <p:cNvSpPr/>
              <p:nvPr/>
            </p:nvSpPr>
            <p:spPr>
              <a:xfrm flipH="1" flipV="1">
                <a:off x="2596" y="2794"/>
                <a:ext cx="561" cy="1222"/>
              </a:xfrm>
              <a:custGeom>
                <a:avLst/>
                <a:gdLst/>
                <a:ahLst/>
                <a:cxnLst>
                  <a:cxn ang="90">
                    <a:pos x="7330" y="33966"/>
                  </a:cxn>
                  <a:cxn ang="270">
                    <a:pos x="9292" y="0"/>
                  </a:cxn>
                  <a:cxn ang="0">
                    <a:pos x="21600" y="17751"/>
                  </a:cxn>
                </a:cxnLst>
                <a:pathLst>
                  <a:path w="21600" h="33966" fill="none">
                    <a:moveTo>
                      <a:pt x="7330" y="33966"/>
                    </a:moveTo>
                    <a:cubicBezTo>
                      <a:pt x="2836" y="30008"/>
                      <a:pt x="0" y="24211"/>
                      <a:pt x="0" y="17751"/>
                    </a:cubicBezTo>
                    <a:cubicBezTo>
                      <a:pt x="0" y="10396"/>
                      <a:pt x="3676" y="3900"/>
                      <a:pt x="9291" y="-1"/>
                    </a:cubicBezTo>
                  </a:path>
                  <a:path w="21600" h="33966" stroke="0">
                    <a:moveTo>
                      <a:pt x="7330" y="33966"/>
                    </a:moveTo>
                    <a:cubicBezTo>
                      <a:pt x="2836" y="30008"/>
                      <a:pt x="0" y="24211"/>
                      <a:pt x="0" y="17751"/>
                    </a:cubicBezTo>
                    <a:cubicBezTo>
                      <a:pt x="0" y="10396"/>
                      <a:pt x="3676" y="3900"/>
                      <a:pt x="9291" y="-1"/>
                    </a:cubicBezTo>
                    <a:lnTo>
                      <a:pt x="21600" y="1775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miter/>
                <a:headEnd type="triangle" w="lg" len="lg"/>
                <a:tailEnd type="triangle" w="lg" len="lg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43049" name="文本框 718876"/>
              <p:cNvSpPr txBox="1"/>
              <p:nvPr/>
            </p:nvSpPr>
            <p:spPr>
              <a:xfrm>
                <a:off x="3140" y="3301"/>
                <a:ext cx="1016" cy="51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>
                    <a:latin typeface="Times New Roman" panose="02020603050405020304" pitchFamily="18" charset="0"/>
                    <a:ea typeface="楷体_GB2312" pitchFamily="49" charset="-122"/>
                  </a:rPr>
                  <a:t>30°</a:t>
                </a:r>
                <a:endParaRPr lang="en-US" altLang="zh-CN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43050" name="直接连接符 718877"/>
              <p:cNvSpPr/>
              <p:nvPr/>
            </p:nvSpPr>
            <p:spPr>
              <a:xfrm>
                <a:off x="2098" y="3511"/>
                <a:ext cx="951" cy="549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43051" name="直接连接符 718878"/>
              <p:cNvSpPr/>
              <p:nvPr/>
            </p:nvSpPr>
            <p:spPr>
              <a:xfrm>
                <a:off x="1344" y="2798"/>
                <a:ext cx="1934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sp>
          <p:nvSpPr>
            <p:cNvPr id="43052" name="直接连接符 718879"/>
            <p:cNvSpPr/>
            <p:nvPr/>
          </p:nvSpPr>
          <p:spPr>
            <a:xfrm>
              <a:off x="3188" y="1827"/>
              <a:ext cx="71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43053" name="直接连接符 718880"/>
            <p:cNvSpPr/>
            <p:nvPr/>
          </p:nvSpPr>
          <p:spPr>
            <a:xfrm flipH="1">
              <a:off x="3186" y="1879"/>
              <a:ext cx="284" cy="3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43054" name="文本框 718881"/>
            <p:cNvSpPr txBox="1"/>
            <p:nvPr/>
          </p:nvSpPr>
          <p:spPr>
            <a:xfrm>
              <a:off x="2989" y="1754"/>
              <a:ext cx="452" cy="28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>
                  <a:latin typeface="Times New Roman" panose="02020603050405020304" pitchFamily="18" charset="0"/>
                  <a:ea typeface="楷体_GB2312" pitchFamily="49" charset="-122"/>
                </a:rPr>
                <a:t>3°</a:t>
              </a:r>
              <a:endParaRPr lang="en-US" altLang="zh-CN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sp>
        <p:nvSpPr>
          <p:cNvPr id="43055" name="矩形 1"/>
          <p:cNvSpPr/>
          <p:nvPr/>
        </p:nvSpPr>
        <p:spPr>
          <a:xfrm>
            <a:off x="1806575" y="287338"/>
            <a:ext cx="475297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连接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4-3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螺纹连接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5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71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18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71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2">
                                            <p:txEl>
                                              <p:charRg st="0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16802">
                                            <p:txEl>
                                              <p:charRg st="0" end="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750594" grpId="0"/>
      <p:bldP spid="716802" grpId="0" build="p"/>
      <p:bldP spid="71680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84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505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506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506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506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506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506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506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506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50594" name="文本框 750593"/>
          <p:cNvSpPr txBox="1"/>
          <p:nvPr/>
        </p:nvSpPr>
        <p:spPr>
          <a:xfrm>
            <a:off x="931863" y="1166813"/>
            <a:ext cx="58340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r>
              <a:rPr lang="en-US" altLang="zh-CN" sz="2400" b="0" dirty="0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400" b="0" dirty="0">
                <a:latin typeface="黑体" panose="02010609060101010101" pitchFamily="2" charset="-122"/>
                <a:ea typeface="黑体" panose="02010609060101010101" pitchFamily="2" charset="-122"/>
              </a:rPr>
              <a:t>、螺纹的种类、代号、特点和应用</a:t>
            </a:r>
            <a:endParaRPr lang="en-US" altLang="zh-CN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16803" name="矩形 716802"/>
          <p:cNvSpPr/>
          <p:nvPr/>
        </p:nvSpPr>
        <p:spPr>
          <a:xfrm>
            <a:off x="969963" y="1911350"/>
            <a:ext cx="1833562" cy="3984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矩形螺纹</a:t>
            </a:r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6802" name="文本占位符 716801"/>
          <p:cNvSpPr>
            <a:spLocks noGrp="1"/>
          </p:cNvSpPr>
          <p:nvPr>
            <p:ph type="body" sz="half" idx="1"/>
          </p:nvPr>
        </p:nvSpPr>
        <p:spPr>
          <a:xfrm>
            <a:off x="1044575" y="4602163"/>
            <a:ext cx="6754813" cy="950913"/>
          </a:xfrm>
        </p:spPr>
        <p:txBody>
          <a:bodyPr wrap="square"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kumimoji="0" lang="en-US" sz="20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    </a:t>
            </a:r>
            <a:r>
              <a:rPr kumimoji="0" sz="20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螺纹牙型为正方形，牙厚是螺距的一半。矩形螺纹不是标准螺纹，没有代号。标注时应注出大径、小径和螺距。</a:t>
            </a:r>
            <a:endParaRPr kumimoji="0" sz="2000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黑体" panose="02010609060101010101" pitchFamily="2" charset="-122"/>
            </a:endParaRPr>
          </a:p>
        </p:txBody>
      </p:sp>
      <p:pic>
        <p:nvPicPr>
          <p:cNvPr id="720900" name="图片 720899" descr="螺纹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50" y="2679700"/>
            <a:ext cx="2397125" cy="11906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20901" name="组合 720900"/>
          <p:cNvGrpSpPr/>
          <p:nvPr/>
        </p:nvGrpSpPr>
        <p:grpSpPr>
          <a:xfrm>
            <a:off x="4746625" y="2835275"/>
            <a:ext cx="2157413" cy="938213"/>
            <a:chOff x="3225" y="1273"/>
            <a:chExt cx="1708" cy="670"/>
          </a:xfrm>
        </p:grpSpPr>
        <p:sp>
          <p:nvSpPr>
            <p:cNvPr id="45073" name="直接连接符 720901"/>
            <p:cNvSpPr/>
            <p:nvPr/>
          </p:nvSpPr>
          <p:spPr>
            <a:xfrm rot="5400000" flipV="1">
              <a:off x="3428" y="1386"/>
              <a:ext cx="2" cy="408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5074" name="直接连接符 720902"/>
            <p:cNvSpPr/>
            <p:nvPr/>
          </p:nvSpPr>
          <p:spPr>
            <a:xfrm rot="5400000" flipH="1">
              <a:off x="3458" y="1436"/>
              <a:ext cx="304" cy="2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5075" name="直接连接符 720903"/>
            <p:cNvSpPr/>
            <p:nvPr/>
          </p:nvSpPr>
          <p:spPr>
            <a:xfrm rot="5400000" flipV="1">
              <a:off x="3787" y="1070"/>
              <a:ext cx="2" cy="417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5076" name="直接连接符 720904"/>
            <p:cNvSpPr/>
            <p:nvPr/>
          </p:nvSpPr>
          <p:spPr>
            <a:xfrm rot="5400000">
              <a:off x="3828" y="1423"/>
              <a:ext cx="293" cy="2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5077" name="直接连接符 720905"/>
            <p:cNvSpPr/>
            <p:nvPr/>
          </p:nvSpPr>
          <p:spPr>
            <a:xfrm rot="5400000" flipV="1">
              <a:off x="4170" y="1366"/>
              <a:ext cx="2" cy="426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5078" name="直接连接符 720906"/>
            <p:cNvSpPr/>
            <p:nvPr/>
          </p:nvSpPr>
          <p:spPr>
            <a:xfrm rot="5400000" flipH="1">
              <a:off x="4215" y="1425"/>
              <a:ext cx="304" cy="2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5079" name="直接连接符 720907"/>
            <p:cNvSpPr/>
            <p:nvPr/>
          </p:nvSpPr>
          <p:spPr>
            <a:xfrm rot="5400000" flipV="1">
              <a:off x="4544" y="1058"/>
              <a:ext cx="2" cy="417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5080" name="直接连接符 720908"/>
            <p:cNvSpPr/>
            <p:nvPr/>
          </p:nvSpPr>
          <p:spPr>
            <a:xfrm rot="5400000">
              <a:off x="4587" y="1425"/>
              <a:ext cx="304" cy="2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5081" name="直接连接符 720909"/>
            <p:cNvSpPr/>
            <p:nvPr/>
          </p:nvSpPr>
          <p:spPr>
            <a:xfrm rot="5400000" flipV="1">
              <a:off x="4814" y="1464"/>
              <a:ext cx="2" cy="215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5082" name="直接连接符 720910"/>
            <p:cNvSpPr/>
            <p:nvPr/>
          </p:nvSpPr>
          <p:spPr>
            <a:xfrm rot="5400000" flipV="1">
              <a:off x="4860" y="1573"/>
              <a:ext cx="68" cy="78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5083" name="直接连接符 720911"/>
            <p:cNvSpPr/>
            <p:nvPr/>
          </p:nvSpPr>
          <p:spPr>
            <a:xfrm rot="5400000" flipV="1">
              <a:off x="4512" y="1256"/>
              <a:ext cx="210" cy="246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5084" name="直接连接符 720912"/>
            <p:cNvSpPr/>
            <p:nvPr/>
          </p:nvSpPr>
          <p:spPr>
            <a:xfrm rot="5400000" flipV="1">
              <a:off x="4404" y="1351"/>
              <a:ext cx="476" cy="565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5085" name="直接连接符 720913"/>
            <p:cNvSpPr/>
            <p:nvPr/>
          </p:nvSpPr>
          <p:spPr>
            <a:xfrm rot="5400000" flipV="1">
              <a:off x="4326" y="1536"/>
              <a:ext cx="365" cy="435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5086" name="直接连接符 720914"/>
            <p:cNvSpPr/>
            <p:nvPr/>
          </p:nvSpPr>
          <p:spPr>
            <a:xfrm rot="5400000" flipV="1">
              <a:off x="3946" y="1275"/>
              <a:ext cx="27" cy="32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5087" name="直接连接符 720915"/>
            <p:cNvSpPr/>
            <p:nvPr/>
          </p:nvSpPr>
          <p:spPr>
            <a:xfrm rot="5400000" flipV="1">
              <a:off x="4049" y="1536"/>
              <a:ext cx="365" cy="435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5088" name="直接连接符 720916"/>
            <p:cNvSpPr/>
            <p:nvPr/>
          </p:nvSpPr>
          <p:spPr>
            <a:xfrm rot="5400000" flipV="1">
              <a:off x="3690" y="1254"/>
              <a:ext cx="261" cy="309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5089" name="直接连接符 720917"/>
            <p:cNvSpPr/>
            <p:nvPr/>
          </p:nvSpPr>
          <p:spPr>
            <a:xfrm rot="5400000" flipV="1">
              <a:off x="3647" y="1413"/>
              <a:ext cx="478" cy="567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5090" name="直接连接符 720918"/>
            <p:cNvSpPr/>
            <p:nvPr/>
          </p:nvSpPr>
          <p:spPr>
            <a:xfrm rot="5400000" flipV="1">
              <a:off x="3514" y="1556"/>
              <a:ext cx="354" cy="42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5091" name="直接连接符 720919"/>
            <p:cNvSpPr/>
            <p:nvPr/>
          </p:nvSpPr>
          <p:spPr>
            <a:xfrm rot="5400000" flipV="1">
              <a:off x="3258" y="1577"/>
              <a:ext cx="334" cy="398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5092" name="直接连接符 720920"/>
            <p:cNvSpPr/>
            <p:nvPr/>
          </p:nvSpPr>
          <p:spPr>
            <a:xfrm rot="5400000" flipV="1">
              <a:off x="3227" y="1824"/>
              <a:ext cx="102" cy="121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45093" name="矩形 1"/>
          <p:cNvSpPr/>
          <p:nvPr/>
        </p:nvSpPr>
        <p:spPr>
          <a:xfrm>
            <a:off x="1806575" y="287338"/>
            <a:ext cx="475297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连接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4-3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螺纹连接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5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71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72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2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2">
                                            <p:txEl>
                                              <p:charRg st="0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16802">
                                            <p:txEl>
                                              <p:charRg st="0" end="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750594" grpId="0"/>
      <p:bldP spid="716802" grpId="0" build="p"/>
      <p:bldP spid="71680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84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7107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710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710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711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711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711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711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711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7263" y="1123950"/>
            <a:ext cx="62007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二、螺纹连接的基本类型和常用螺纹连接件</a:t>
            </a:r>
            <a:endParaRPr lang="zh-CN" altLang="zh-CN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268" name="文本框 11267"/>
          <p:cNvSpPr txBox="1"/>
          <p:nvPr/>
        </p:nvSpPr>
        <p:spPr>
          <a:xfrm>
            <a:off x="968375" y="1971675"/>
            <a:ext cx="1579563" cy="3984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、螺栓联接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617475" name="对象 617474"/>
          <p:cNvGraphicFramePr/>
          <p:nvPr/>
        </p:nvGraphicFramePr>
        <p:xfrm>
          <a:off x="5003800" y="2390775"/>
          <a:ext cx="2881313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3" imgW="4514850" imgH="3238500" progId="AutoCAD.Drawing.14">
                  <p:embed/>
                </p:oleObj>
              </mc:Choice>
              <mc:Fallback>
                <p:oleObj name="" r:id="rId3" imgW="4514850" imgH="3238500" progId="AutoCAD.Drawing.14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4"/>
                      <a:srcRect l="9616" r="11539" b="6172"/>
                      <a:stretch>
                        <a:fillRect/>
                      </a:stretch>
                    </p:blipFill>
                    <p:spPr>
                      <a:xfrm>
                        <a:off x="5003800" y="2390775"/>
                        <a:ext cx="2881313" cy="2619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327150" y="3040063"/>
            <a:ext cx="2962275" cy="16303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特点和应用：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    结构简单、装拆方便，适用于被连接件厚度不大且能够从两面进行装配的场合。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7120" name="矩形 3"/>
          <p:cNvSpPr/>
          <p:nvPr/>
        </p:nvSpPr>
        <p:spPr>
          <a:xfrm>
            <a:off x="1806575" y="287338"/>
            <a:ext cx="475297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连接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4-3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螺纹连接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61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3" grpId="0"/>
      <p:bldP spid="11268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3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2291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12292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2293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12294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2295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12296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2297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2298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300" name="矩形 287766"/>
          <p:cNvSpPr/>
          <p:nvPr/>
        </p:nvSpPr>
        <p:spPr>
          <a:xfrm>
            <a:off x="1806575" y="287338"/>
            <a:ext cx="475297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连接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4-3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螺纹连接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36638" y="1301750"/>
            <a:ext cx="6848475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0"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lang="zh-CN" altLang="zh-CN" b="0">
                <a:latin typeface="Times New Roman" panose="02020603050405020304" pitchFamily="18" charset="0"/>
                <a:ea typeface="宋体" panose="02010600030101010101" pitchFamily="2" charset="-122"/>
              </a:rPr>
              <a:t>问：键连接常用于机器中，还有一种连接是螺纹连接，同学们能不能介绍一下在哪些地方见过螺纹的连接？</a:t>
            </a:r>
            <a:endParaRPr lang="zh-CN" altLang="en-US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23" y="2780665"/>
            <a:ext cx="1525587" cy="1989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0213" y="3270250"/>
            <a:ext cx="2425700" cy="1820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8200" y="2984500"/>
            <a:ext cx="2352675" cy="1536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10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84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9155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9156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9157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9158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9159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9160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9161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9162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76313" y="1123950"/>
            <a:ext cx="62230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二、螺纹连接的基本类型和常用螺纹连接件</a:t>
            </a:r>
            <a:endParaRPr lang="zh-CN" altLang="zh-CN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273" name="文本框 11272"/>
          <p:cNvSpPr txBox="1"/>
          <p:nvPr/>
        </p:nvSpPr>
        <p:spPr>
          <a:xfrm>
            <a:off x="1025525" y="1900238"/>
            <a:ext cx="3611563" cy="3984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、双头螺柱联接（常拆场合）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3324" name="组合 13323"/>
          <p:cNvGrpSpPr/>
          <p:nvPr/>
        </p:nvGrpSpPr>
        <p:grpSpPr>
          <a:xfrm>
            <a:off x="5527675" y="2157413"/>
            <a:ext cx="1771650" cy="3081337"/>
            <a:chOff x="2971" y="300"/>
            <a:chExt cx="2007" cy="3402"/>
          </a:xfrm>
        </p:grpSpPr>
        <p:sp>
          <p:nvSpPr>
            <p:cNvPr id="49167" name="直接连接符 13324"/>
            <p:cNvSpPr/>
            <p:nvPr/>
          </p:nvSpPr>
          <p:spPr>
            <a:xfrm flipH="1">
              <a:off x="3566" y="1431"/>
              <a:ext cx="0" cy="744"/>
            </a:xfrm>
            <a:prstGeom prst="line">
              <a:avLst/>
            </a:prstGeom>
            <a:ln w="571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168" name="直接连接符 13325"/>
            <p:cNvSpPr/>
            <p:nvPr/>
          </p:nvSpPr>
          <p:spPr>
            <a:xfrm>
              <a:off x="4257" y="1435"/>
              <a:ext cx="0" cy="741"/>
            </a:xfrm>
            <a:prstGeom prst="line">
              <a:avLst/>
            </a:prstGeom>
            <a:ln w="571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169" name="直接连接符 13326"/>
            <p:cNvSpPr/>
            <p:nvPr/>
          </p:nvSpPr>
          <p:spPr>
            <a:xfrm>
              <a:off x="2977" y="1425"/>
              <a:ext cx="1912" cy="0"/>
            </a:xfrm>
            <a:prstGeom prst="line">
              <a:avLst/>
            </a:prstGeom>
            <a:ln w="571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170" name="直接连接符 13327"/>
            <p:cNvSpPr/>
            <p:nvPr/>
          </p:nvSpPr>
          <p:spPr>
            <a:xfrm>
              <a:off x="4685" y="1437"/>
              <a:ext cx="232" cy="164"/>
            </a:xfrm>
            <a:prstGeom prst="line">
              <a:avLst/>
            </a:prstGeom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171" name="直接连接符 13328"/>
            <p:cNvSpPr/>
            <p:nvPr/>
          </p:nvSpPr>
          <p:spPr>
            <a:xfrm>
              <a:off x="4376" y="1438"/>
              <a:ext cx="559" cy="442"/>
            </a:xfrm>
            <a:prstGeom prst="line">
              <a:avLst/>
            </a:prstGeom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172" name="直接连接符 13329"/>
            <p:cNvSpPr/>
            <p:nvPr/>
          </p:nvSpPr>
          <p:spPr>
            <a:xfrm>
              <a:off x="4261" y="1586"/>
              <a:ext cx="654" cy="592"/>
            </a:xfrm>
            <a:prstGeom prst="line">
              <a:avLst/>
            </a:prstGeom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173" name="直接连接符 13330"/>
            <p:cNvSpPr/>
            <p:nvPr/>
          </p:nvSpPr>
          <p:spPr>
            <a:xfrm>
              <a:off x="4268" y="1927"/>
              <a:ext cx="293" cy="251"/>
            </a:xfrm>
            <a:prstGeom prst="line">
              <a:avLst/>
            </a:prstGeom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174" name="直接连接符 13331"/>
            <p:cNvSpPr/>
            <p:nvPr/>
          </p:nvSpPr>
          <p:spPr>
            <a:xfrm>
              <a:off x="3171" y="1416"/>
              <a:ext cx="391" cy="313"/>
            </a:xfrm>
            <a:prstGeom prst="line">
              <a:avLst/>
            </a:prstGeom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175" name="直接连接符 13332"/>
            <p:cNvSpPr/>
            <p:nvPr/>
          </p:nvSpPr>
          <p:spPr>
            <a:xfrm>
              <a:off x="2988" y="1532"/>
              <a:ext cx="583" cy="465"/>
            </a:xfrm>
            <a:prstGeom prst="line">
              <a:avLst/>
            </a:prstGeom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176" name="直接连接符 13333"/>
            <p:cNvSpPr/>
            <p:nvPr/>
          </p:nvSpPr>
          <p:spPr>
            <a:xfrm>
              <a:off x="2986" y="1809"/>
              <a:ext cx="468" cy="386"/>
            </a:xfrm>
            <a:prstGeom prst="line">
              <a:avLst/>
            </a:prstGeom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177" name="直接连接符 13334"/>
            <p:cNvSpPr/>
            <p:nvPr/>
          </p:nvSpPr>
          <p:spPr>
            <a:xfrm>
              <a:off x="2990" y="2074"/>
              <a:ext cx="132" cy="112"/>
            </a:xfrm>
            <a:prstGeom prst="line">
              <a:avLst/>
            </a:prstGeom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178" name="直接连接符 13335"/>
            <p:cNvSpPr/>
            <p:nvPr/>
          </p:nvSpPr>
          <p:spPr>
            <a:xfrm flipV="1">
              <a:off x="2994" y="2182"/>
              <a:ext cx="1965" cy="0"/>
            </a:xfrm>
            <a:prstGeom prst="line">
              <a:avLst/>
            </a:prstGeom>
            <a:ln w="571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179" name="直接连接符 13336"/>
            <p:cNvSpPr/>
            <p:nvPr/>
          </p:nvSpPr>
          <p:spPr>
            <a:xfrm flipV="1">
              <a:off x="2990" y="1422"/>
              <a:ext cx="0" cy="760"/>
            </a:xfrm>
            <a:prstGeom prst="line">
              <a:avLst/>
            </a:prstGeom>
            <a:ln w="571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sm" len="lg"/>
            </a:ln>
          </p:spPr>
        </p:sp>
        <p:sp>
          <p:nvSpPr>
            <p:cNvPr id="49180" name="任意多边形 13337"/>
            <p:cNvSpPr/>
            <p:nvPr/>
          </p:nvSpPr>
          <p:spPr>
            <a:xfrm>
              <a:off x="4894" y="1422"/>
              <a:ext cx="84" cy="760"/>
            </a:xfrm>
            <a:custGeom>
              <a:avLst/>
              <a:gdLst/>
              <a:ahLst/>
              <a:cxnLst/>
              <a:pathLst>
                <a:path w="37" h="365">
                  <a:moveTo>
                    <a:pt x="0" y="0"/>
                  </a:moveTo>
                  <a:cubicBezTo>
                    <a:pt x="5" y="27"/>
                    <a:pt x="11" y="55"/>
                    <a:pt x="12" y="87"/>
                  </a:cubicBezTo>
                  <a:cubicBezTo>
                    <a:pt x="13" y="119"/>
                    <a:pt x="1" y="160"/>
                    <a:pt x="5" y="192"/>
                  </a:cubicBezTo>
                  <a:cubicBezTo>
                    <a:pt x="9" y="224"/>
                    <a:pt x="31" y="250"/>
                    <a:pt x="34" y="279"/>
                  </a:cubicBezTo>
                  <a:cubicBezTo>
                    <a:pt x="37" y="308"/>
                    <a:pt x="30" y="336"/>
                    <a:pt x="24" y="365"/>
                  </a:cubicBezTo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sm" len="lg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9181" name="直接连接符 13338"/>
            <p:cNvSpPr/>
            <p:nvPr/>
          </p:nvSpPr>
          <p:spPr>
            <a:xfrm flipV="1">
              <a:off x="2990" y="2213"/>
              <a:ext cx="1984" cy="0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182" name="直接连接符 13339"/>
            <p:cNvSpPr/>
            <p:nvPr/>
          </p:nvSpPr>
          <p:spPr>
            <a:xfrm flipH="1">
              <a:off x="4199" y="2200"/>
              <a:ext cx="177" cy="168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183" name="直接连接符 13340"/>
            <p:cNvSpPr/>
            <p:nvPr/>
          </p:nvSpPr>
          <p:spPr>
            <a:xfrm flipH="1">
              <a:off x="4201" y="2206"/>
              <a:ext cx="471" cy="445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184" name="直接连接符 13341"/>
            <p:cNvSpPr/>
            <p:nvPr/>
          </p:nvSpPr>
          <p:spPr>
            <a:xfrm flipH="1">
              <a:off x="4192" y="2219"/>
              <a:ext cx="782" cy="740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185" name="直接连接符 13342"/>
            <p:cNvSpPr/>
            <p:nvPr/>
          </p:nvSpPr>
          <p:spPr>
            <a:xfrm flipH="1">
              <a:off x="3772" y="2515"/>
              <a:ext cx="1206" cy="1161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186" name="直接连接符 13343"/>
            <p:cNvSpPr/>
            <p:nvPr/>
          </p:nvSpPr>
          <p:spPr>
            <a:xfrm flipH="1">
              <a:off x="4113" y="2832"/>
              <a:ext cx="839" cy="796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187" name="直接连接符 13344"/>
            <p:cNvSpPr/>
            <p:nvPr/>
          </p:nvSpPr>
          <p:spPr>
            <a:xfrm flipH="1">
              <a:off x="2977" y="2217"/>
              <a:ext cx="160" cy="162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188" name="直接连接符 13345"/>
            <p:cNvSpPr/>
            <p:nvPr/>
          </p:nvSpPr>
          <p:spPr>
            <a:xfrm flipH="1">
              <a:off x="2990" y="2217"/>
              <a:ext cx="428" cy="412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189" name="直接连接符 13346"/>
            <p:cNvSpPr/>
            <p:nvPr/>
          </p:nvSpPr>
          <p:spPr>
            <a:xfrm flipH="1">
              <a:off x="2971" y="2325"/>
              <a:ext cx="647" cy="619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190" name="直接连接符 13347"/>
            <p:cNvSpPr/>
            <p:nvPr/>
          </p:nvSpPr>
          <p:spPr>
            <a:xfrm flipH="1">
              <a:off x="3196" y="3156"/>
              <a:ext cx="485" cy="468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191" name="直接连接符 13348"/>
            <p:cNvSpPr/>
            <p:nvPr/>
          </p:nvSpPr>
          <p:spPr>
            <a:xfrm flipH="1">
              <a:off x="2993" y="2640"/>
              <a:ext cx="621" cy="598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192" name="直接连接符 13349"/>
            <p:cNvSpPr/>
            <p:nvPr/>
          </p:nvSpPr>
          <p:spPr>
            <a:xfrm flipH="1">
              <a:off x="2980" y="2925"/>
              <a:ext cx="645" cy="613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193" name="直接连接符 13350"/>
            <p:cNvSpPr/>
            <p:nvPr/>
          </p:nvSpPr>
          <p:spPr>
            <a:xfrm flipH="1">
              <a:off x="3485" y="3393"/>
              <a:ext cx="263" cy="242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194" name="直接连接符 13351"/>
            <p:cNvSpPr/>
            <p:nvPr/>
          </p:nvSpPr>
          <p:spPr>
            <a:xfrm>
              <a:off x="2990" y="2211"/>
              <a:ext cx="0" cy="1376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sm" len="lg"/>
            </a:ln>
          </p:spPr>
        </p:sp>
        <p:sp>
          <p:nvSpPr>
            <p:cNvPr id="49195" name="任意多边形 13352"/>
            <p:cNvSpPr/>
            <p:nvPr/>
          </p:nvSpPr>
          <p:spPr>
            <a:xfrm>
              <a:off x="2982" y="2211"/>
              <a:ext cx="1990" cy="1448"/>
            </a:xfrm>
            <a:custGeom>
              <a:avLst/>
              <a:gdLst/>
              <a:ahLst/>
              <a:cxnLst/>
              <a:pathLst>
                <a:path w="887" h="695">
                  <a:moveTo>
                    <a:pt x="0" y="643"/>
                  </a:moveTo>
                  <a:cubicBezTo>
                    <a:pt x="25" y="655"/>
                    <a:pt x="51" y="668"/>
                    <a:pt x="89" y="674"/>
                  </a:cubicBezTo>
                  <a:cubicBezTo>
                    <a:pt x="127" y="680"/>
                    <a:pt x="174" y="678"/>
                    <a:pt x="226" y="681"/>
                  </a:cubicBezTo>
                  <a:cubicBezTo>
                    <a:pt x="278" y="684"/>
                    <a:pt x="342" y="695"/>
                    <a:pt x="399" y="693"/>
                  </a:cubicBezTo>
                  <a:cubicBezTo>
                    <a:pt x="456" y="691"/>
                    <a:pt x="507" y="674"/>
                    <a:pt x="569" y="669"/>
                  </a:cubicBezTo>
                  <a:cubicBezTo>
                    <a:pt x="631" y="664"/>
                    <a:pt x="726" y="681"/>
                    <a:pt x="773" y="662"/>
                  </a:cubicBezTo>
                  <a:cubicBezTo>
                    <a:pt x="820" y="643"/>
                    <a:pt x="834" y="609"/>
                    <a:pt x="852" y="557"/>
                  </a:cubicBezTo>
                  <a:cubicBezTo>
                    <a:pt x="870" y="505"/>
                    <a:pt x="875" y="446"/>
                    <a:pt x="881" y="353"/>
                  </a:cubicBezTo>
                  <a:cubicBezTo>
                    <a:pt x="887" y="260"/>
                    <a:pt x="885" y="74"/>
                    <a:pt x="886" y="0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sm" len="lg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9196" name="直接连接符 13353"/>
            <p:cNvSpPr/>
            <p:nvPr/>
          </p:nvSpPr>
          <p:spPr>
            <a:xfrm flipH="1">
              <a:off x="4417" y="3117"/>
              <a:ext cx="518" cy="498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197" name="直接连接符 13354"/>
            <p:cNvSpPr/>
            <p:nvPr/>
          </p:nvSpPr>
          <p:spPr>
            <a:xfrm flipH="1">
              <a:off x="4663" y="3385"/>
              <a:ext cx="227" cy="220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198" name="直接连接符 13355"/>
            <p:cNvSpPr/>
            <p:nvPr/>
          </p:nvSpPr>
          <p:spPr>
            <a:xfrm>
              <a:off x="4136" y="2202"/>
              <a:ext cx="0" cy="1183"/>
            </a:xfrm>
            <a:prstGeom prst="line">
              <a:avLst/>
            </a:prstGeom>
            <a:ln w="57150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sm" len="lg"/>
            </a:ln>
          </p:spPr>
        </p:sp>
        <p:sp>
          <p:nvSpPr>
            <p:cNvPr id="49199" name="直接连接符 13356"/>
            <p:cNvSpPr/>
            <p:nvPr/>
          </p:nvSpPr>
          <p:spPr>
            <a:xfrm>
              <a:off x="3627" y="2211"/>
              <a:ext cx="0" cy="1074"/>
            </a:xfrm>
            <a:prstGeom prst="line">
              <a:avLst/>
            </a:prstGeom>
            <a:ln w="28575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sm" len="lg"/>
            </a:ln>
          </p:spPr>
        </p:sp>
        <p:sp>
          <p:nvSpPr>
            <p:cNvPr id="49200" name="直接连接符 13357"/>
            <p:cNvSpPr/>
            <p:nvPr/>
          </p:nvSpPr>
          <p:spPr>
            <a:xfrm>
              <a:off x="3683" y="2204"/>
              <a:ext cx="0" cy="1179"/>
            </a:xfrm>
            <a:prstGeom prst="line">
              <a:avLst/>
            </a:prstGeom>
            <a:ln w="57150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sm" len="lg"/>
            </a:ln>
          </p:spPr>
        </p:sp>
        <p:sp>
          <p:nvSpPr>
            <p:cNvPr id="49201" name="直接连接符 13358"/>
            <p:cNvSpPr/>
            <p:nvPr/>
          </p:nvSpPr>
          <p:spPr>
            <a:xfrm>
              <a:off x="4188" y="2204"/>
              <a:ext cx="0" cy="1081"/>
            </a:xfrm>
            <a:prstGeom prst="line">
              <a:avLst/>
            </a:prstGeom>
            <a:ln w="28575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sm" len="lg"/>
            </a:ln>
          </p:spPr>
        </p:sp>
        <p:sp>
          <p:nvSpPr>
            <p:cNvPr id="49202" name="直接连接符 13359"/>
            <p:cNvSpPr/>
            <p:nvPr/>
          </p:nvSpPr>
          <p:spPr>
            <a:xfrm>
              <a:off x="3625" y="3270"/>
              <a:ext cx="576" cy="0"/>
            </a:xfrm>
            <a:prstGeom prst="line">
              <a:avLst/>
            </a:prstGeom>
            <a:ln w="57150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sm" len="lg"/>
            </a:ln>
          </p:spPr>
        </p:sp>
        <p:sp>
          <p:nvSpPr>
            <p:cNvPr id="49203" name="直接连接符 13360"/>
            <p:cNvSpPr/>
            <p:nvPr/>
          </p:nvSpPr>
          <p:spPr>
            <a:xfrm>
              <a:off x="3672" y="3378"/>
              <a:ext cx="475" cy="0"/>
            </a:xfrm>
            <a:prstGeom prst="line">
              <a:avLst/>
            </a:prstGeom>
            <a:ln w="28575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sm" len="lg"/>
            </a:ln>
          </p:spPr>
        </p:sp>
        <p:sp>
          <p:nvSpPr>
            <p:cNvPr id="49204" name="直接连接符 13361"/>
            <p:cNvSpPr/>
            <p:nvPr/>
          </p:nvSpPr>
          <p:spPr>
            <a:xfrm>
              <a:off x="3679" y="3369"/>
              <a:ext cx="242" cy="121"/>
            </a:xfrm>
            <a:prstGeom prst="line">
              <a:avLst/>
            </a:prstGeom>
            <a:ln w="57150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sm" len="lg"/>
            </a:ln>
          </p:spPr>
        </p:sp>
        <p:sp>
          <p:nvSpPr>
            <p:cNvPr id="49205" name="直接连接符 13362"/>
            <p:cNvSpPr/>
            <p:nvPr/>
          </p:nvSpPr>
          <p:spPr>
            <a:xfrm flipV="1">
              <a:off x="3916" y="3378"/>
              <a:ext cx="209" cy="112"/>
            </a:xfrm>
            <a:prstGeom prst="line">
              <a:avLst/>
            </a:prstGeom>
            <a:ln w="57150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sm" len="lg"/>
            </a:ln>
          </p:spPr>
        </p:sp>
        <p:sp>
          <p:nvSpPr>
            <p:cNvPr id="49206" name="直接连接符 13363"/>
            <p:cNvSpPr/>
            <p:nvPr/>
          </p:nvSpPr>
          <p:spPr>
            <a:xfrm flipV="1">
              <a:off x="3603" y="552"/>
              <a:ext cx="0" cy="323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sm" len="lg"/>
            </a:ln>
          </p:spPr>
        </p:sp>
        <p:sp>
          <p:nvSpPr>
            <p:cNvPr id="49207" name="直接连接符 13364"/>
            <p:cNvSpPr/>
            <p:nvPr/>
          </p:nvSpPr>
          <p:spPr>
            <a:xfrm flipV="1">
              <a:off x="4166" y="536"/>
              <a:ext cx="0" cy="347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sm" len="lg"/>
            </a:ln>
          </p:spPr>
        </p:sp>
        <p:sp>
          <p:nvSpPr>
            <p:cNvPr id="49208" name="直接连接符 13365"/>
            <p:cNvSpPr/>
            <p:nvPr/>
          </p:nvSpPr>
          <p:spPr>
            <a:xfrm flipV="1">
              <a:off x="3653" y="521"/>
              <a:ext cx="0" cy="34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sm" len="lg"/>
            </a:ln>
          </p:spPr>
        </p:sp>
        <p:sp>
          <p:nvSpPr>
            <p:cNvPr id="49209" name="直接连接符 13366"/>
            <p:cNvSpPr/>
            <p:nvPr/>
          </p:nvSpPr>
          <p:spPr>
            <a:xfrm flipV="1">
              <a:off x="4118" y="523"/>
              <a:ext cx="0" cy="34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sm" len="lg"/>
            </a:ln>
          </p:spPr>
        </p:sp>
        <p:sp>
          <p:nvSpPr>
            <p:cNvPr id="49210" name="直接连接符 13367"/>
            <p:cNvSpPr/>
            <p:nvPr/>
          </p:nvSpPr>
          <p:spPr>
            <a:xfrm>
              <a:off x="3651" y="518"/>
              <a:ext cx="467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sm" len="lg"/>
            </a:ln>
          </p:spPr>
        </p:sp>
        <p:sp>
          <p:nvSpPr>
            <p:cNvPr id="49211" name="直接连接符 13368"/>
            <p:cNvSpPr/>
            <p:nvPr/>
          </p:nvSpPr>
          <p:spPr>
            <a:xfrm flipH="1">
              <a:off x="3607" y="518"/>
              <a:ext cx="44" cy="37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sm" len="lg"/>
            </a:ln>
          </p:spPr>
        </p:sp>
        <p:sp>
          <p:nvSpPr>
            <p:cNvPr id="49212" name="直接连接符 13369"/>
            <p:cNvSpPr/>
            <p:nvPr/>
          </p:nvSpPr>
          <p:spPr>
            <a:xfrm>
              <a:off x="4118" y="518"/>
              <a:ext cx="48" cy="29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sm" len="lg"/>
            </a:ln>
          </p:spPr>
        </p:sp>
        <p:sp>
          <p:nvSpPr>
            <p:cNvPr id="49213" name="直接连接符 13370"/>
            <p:cNvSpPr/>
            <p:nvPr/>
          </p:nvSpPr>
          <p:spPr>
            <a:xfrm>
              <a:off x="3607" y="566"/>
              <a:ext cx="559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sm" len="lg"/>
            </a:ln>
          </p:spPr>
        </p:sp>
        <p:sp>
          <p:nvSpPr>
            <p:cNvPr id="49214" name="矩形 13371"/>
            <p:cNvSpPr/>
            <p:nvPr/>
          </p:nvSpPr>
          <p:spPr>
            <a:xfrm>
              <a:off x="3633" y="2122"/>
              <a:ext cx="566" cy="909"/>
            </a:xfrm>
            <a:prstGeom prst="rect">
              <a:avLst/>
            </a:prstGeom>
            <a:solidFill>
              <a:srgbClr val="FFFFCC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p>
              <a:endParaRPr lang="zh-CN" altLang="en-US">
                <a:latin typeface="楷体_GB2312" pitchFamily="49" charset="-122"/>
                <a:ea typeface="楷体_GB2312" pitchFamily="49" charset="-122"/>
              </a:endParaRPr>
            </a:p>
          </p:txBody>
        </p:sp>
        <p:grpSp>
          <p:nvGrpSpPr>
            <p:cNvPr id="49215" name="组合 13372"/>
            <p:cNvGrpSpPr/>
            <p:nvPr/>
          </p:nvGrpSpPr>
          <p:grpSpPr>
            <a:xfrm>
              <a:off x="3375" y="1304"/>
              <a:ext cx="1064" cy="108"/>
              <a:chOff x="4354" y="948"/>
              <a:chExt cx="571" cy="58"/>
            </a:xfrm>
          </p:grpSpPr>
          <p:sp>
            <p:nvSpPr>
              <p:cNvPr id="49216" name="矩形 13373"/>
              <p:cNvSpPr/>
              <p:nvPr/>
            </p:nvSpPr>
            <p:spPr>
              <a:xfrm>
                <a:off x="4354" y="951"/>
                <a:ext cx="571" cy="50"/>
              </a:xfrm>
              <a:prstGeom prst="rect">
                <a:avLst/>
              </a:prstGeom>
              <a:noFill/>
              <a:ln w="57150" cap="flat" cmpd="sng">
                <a:solidFill>
                  <a:srgbClr val="008000"/>
                </a:solidFill>
                <a:prstDash val="solid"/>
                <a:miter/>
                <a:headEnd type="none" w="med" len="med"/>
                <a:tailEnd type="none" w="sm" len="lg"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9217" name="直接连接符 13374"/>
              <p:cNvSpPr/>
              <p:nvPr/>
            </p:nvSpPr>
            <p:spPr>
              <a:xfrm>
                <a:off x="4608" y="950"/>
                <a:ext cx="33" cy="56"/>
              </a:xfrm>
              <a:prstGeom prst="line">
                <a:avLst/>
              </a:prstGeom>
              <a:ln w="5715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sm" len="lg"/>
              </a:ln>
            </p:spPr>
          </p:sp>
          <p:sp>
            <p:nvSpPr>
              <p:cNvPr id="49218" name="直接连接符 13375"/>
              <p:cNvSpPr/>
              <p:nvPr/>
            </p:nvSpPr>
            <p:spPr>
              <a:xfrm>
                <a:off x="4654" y="948"/>
                <a:ext cx="33" cy="56"/>
              </a:xfrm>
              <a:prstGeom prst="line">
                <a:avLst/>
              </a:prstGeom>
              <a:ln w="5715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sm" len="lg"/>
              </a:ln>
            </p:spPr>
          </p:sp>
        </p:grpSp>
        <p:sp>
          <p:nvSpPr>
            <p:cNvPr id="49219" name="直接连接符 13376"/>
            <p:cNvSpPr/>
            <p:nvPr/>
          </p:nvSpPr>
          <p:spPr>
            <a:xfrm>
              <a:off x="3629" y="1841"/>
              <a:ext cx="570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220" name="直接连接符 13377"/>
            <p:cNvSpPr/>
            <p:nvPr/>
          </p:nvSpPr>
          <p:spPr>
            <a:xfrm flipH="1">
              <a:off x="4111" y="3016"/>
              <a:ext cx="97" cy="73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221" name="直接连接符 13378"/>
            <p:cNvSpPr/>
            <p:nvPr/>
          </p:nvSpPr>
          <p:spPr>
            <a:xfrm>
              <a:off x="3707" y="3083"/>
              <a:ext cx="427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222" name="直接连接符 13379"/>
            <p:cNvSpPr/>
            <p:nvPr/>
          </p:nvSpPr>
          <p:spPr>
            <a:xfrm>
              <a:off x="3620" y="3009"/>
              <a:ext cx="119" cy="8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223" name="直接连接符 13380"/>
            <p:cNvSpPr/>
            <p:nvPr/>
          </p:nvSpPr>
          <p:spPr>
            <a:xfrm>
              <a:off x="3620" y="3011"/>
              <a:ext cx="59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224" name="直接连接符 13381"/>
            <p:cNvSpPr/>
            <p:nvPr/>
          </p:nvSpPr>
          <p:spPr>
            <a:xfrm>
              <a:off x="3629" y="1427"/>
              <a:ext cx="0" cy="1595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225" name="直接连接符 13382"/>
            <p:cNvSpPr/>
            <p:nvPr/>
          </p:nvSpPr>
          <p:spPr>
            <a:xfrm>
              <a:off x="4195" y="1444"/>
              <a:ext cx="2" cy="1563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226" name="直接连接符 13383"/>
            <p:cNvSpPr/>
            <p:nvPr/>
          </p:nvSpPr>
          <p:spPr>
            <a:xfrm flipH="1">
              <a:off x="3683" y="1839"/>
              <a:ext cx="0" cy="117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227" name="直接连接符 13384"/>
            <p:cNvSpPr/>
            <p:nvPr/>
          </p:nvSpPr>
          <p:spPr>
            <a:xfrm flipH="1">
              <a:off x="4141" y="1850"/>
              <a:ext cx="0" cy="1159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9228" name="组合 13385"/>
            <p:cNvGrpSpPr/>
            <p:nvPr/>
          </p:nvGrpSpPr>
          <p:grpSpPr>
            <a:xfrm>
              <a:off x="3265" y="861"/>
              <a:ext cx="1281" cy="439"/>
              <a:chOff x="4555" y="659"/>
              <a:chExt cx="687" cy="236"/>
            </a:xfrm>
          </p:grpSpPr>
          <p:sp>
            <p:nvSpPr>
              <p:cNvPr id="49229" name="直接连接符 13386"/>
              <p:cNvSpPr/>
              <p:nvPr/>
            </p:nvSpPr>
            <p:spPr>
              <a:xfrm>
                <a:off x="4561" y="729"/>
                <a:ext cx="0" cy="166"/>
              </a:xfrm>
              <a:prstGeom prst="line">
                <a:avLst/>
              </a:prstGeom>
              <a:ln w="57150" cap="flat" cmpd="sng">
                <a:solidFill>
                  <a:srgbClr val="99663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9230" name="直接连接符 13387"/>
              <p:cNvSpPr/>
              <p:nvPr/>
            </p:nvSpPr>
            <p:spPr>
              <a:xfrm>
                <a:off x="5239" y="709"/>
                <a:ext cx="0" cy="180"/>
              </a:xfrm>
              <a:prstGeom prst="line">
                <a:avLst/>
              </a:prstGeom>
              <a:ln w="57150" cap="flat" cmpd="sng">
                <a:solidFill>
                  <a:srgbClr val="99663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9231" name="直接连接符 13388"/>
              <p:cNvSpPr/>
              <p:nvPr/>
            </p:nvSpPr>
            <p:spPr>
              <a:xfrm>
                <a:off x="5073" y="717"/>
                <a:ext cx="0" cy="161"/>
              </a:xfrm>
              <a:prstGeom prst="line">
                <a:avLst/>
              </a:prstGeom>
              <a:ln w="57150" cap="flat" cmpd="sng">
                <a:solidFill>
                  <a:srgbClr val="99663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9232" name="直接连接符 13389"/>
              <p:cNvSpPr/>
              <p:nvPr/>
            </p:nvSpPr>
            <p:spPr>
              <a:xfrm>
                <a:off x="4730" y="715"/>
                <a:ext cx="0" cy="170"/>
              </a:xfrm>
              <a:prstGeom prst="line">
                <a:avLst/>
              </a:prstGeom>
              <a:ln w="57150" cap="flat" cmpd="sng">
                <a:solidFill>
                  <a:srgbClr val="99663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9233" name="直接连接符 13390"/>
              <p:cNvSpPr/>
              <p:nvPr/>
            </p:nvSpPr>
            <p:spPr>
              <a:xfrm>
                <a:off x="4620" y="662"/>
                <a:ext cx="567" cy="0"/>
              </a:xfrm>
              <a:prstGeom prst="line">
                <a:avLst/>
              </a:prstGeom>
              <a:ln w="57150" cap="flat" cmpd="sng">
                <a:solidFill>
                  <a:srgbClr val="99663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9234" name="任意多边形 13391"/>
              <p:cNvSpPr/>
              <p:nvPr/>
            </p:nvSpPr>
            <p:spPr>
              <a:xfrm>
                <a:off x="4555" y="659"/>
                <a:ext cx="687" cy="70"/>
              </a:xfrm>
              <a:custGeom>
                <a:avLst/>
                <a:gdLst/>
                <a:ahLst/>
                <a:cxnLst/>
                <a:pathLst>
                  <a:path w="687" h="70">
                    <a:moveTo>
                      <a:pt x="0" y="70"/>
                    </a:moveTo>
                    <a:cubicBezTo>
                      <a:pt x="9" y="60"/>
                      <a:pt x="37" y="18"/>
                      <a:pt x="57" y="9"/>
                    </a:cubicBezTo>
                    <a:cubicBezTo>
                      <a:pt x="77" y="0"/>
                      <a:pt x="99" y="10"/>
                      <a:pt x="119" y="18"/>
                    </a:cubicBezTo>
                    <a:cubicBezTo>
                      <a:pt x="139" y="26"/>
                      <a:pt x="155" y="53"/>
                      <a:pt x="175" y="55"/>
                    </a:cubicBezTo>
                    <a:cubicBezTo>
                      <a:pt x="195" y="57"/>
                      <a:pt x="212" y="39"/>
                      <a:pt x="239" y="33"/>
                    </a:cubicBezTo>
                    <a:cubicBezTo>
                      <a:pt x="266" y="27"/>
                      <a:pt x="303" y="16"/>
                      <a:pt x="336" y="16"/>
                    </a:cubicBezTo>
                    <a:cubicBezTo>
                      <a:pt x="369" y="16"/>
                      <a:pt x="409" y="25"/>
                      <a:pt x="438" y="33"/>
                    </a:cubicBezTo>
                    <a:cubicBezTo>
                      <a:pt x="467" y="41"/>
                      <a:pt x="490" y="64"/>
                      <a:pt x="510" y="63"/>
                    </a:cubicBezTo>
                    <a:cubicBezTo>
                      <a:pt x="530" y="62"/>
                      <a:pt x="543" y="38"/>
                      <a:pt x="561" y="29"/>
                    </a:cubicBezTo>
                    <a:cubicBezTo>
                      <a:pt x="579" y="20"/>
                      <a:pt x="599" y="6"/>
                      <a:pt x="620" y="9"/>
                    </a:cubicBezTo>
                    <a:cubicBezTo>
                      <a:pt x="641" y="12"/>
                      <a:pt x="673" y="39"/>
                      <a:pt x="687" y="47"/>
                    </a:cubicBezTo>
                  </a:path>
                </a:pathLst>
              </a:custGeom>
              <a:noFill/>
              <a:ln w="57150" cap="flat" cmpd="sng">
                <a:solidFill>
                  <a:srgbClr val="9966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49235" name="直接连接符 13392"/>
              <p:cNvSpPr/>
              <p:nvPr/>
            </p:nvSpPr>
            <p:spPr>
              <a:xfrm>
                <a:off x="4565" y="883"/>
                <a:ext cx="674" cy="0"/>
              </a:xfrm>
              <a:prstGeom prst="line">
                <a:avLst/>
              </a:prstGeom>
              <a:ln w="57150" cap="flat" cmpd="sng">
                <a:solidFill>
                  <a:srgbClr val="996633"/>
                </a:solidFill>
                <a:prstDash val="solid"/>
                <a:round/>
                <a:headEnd type="none" w="med" len="med"/>
                <a:tailEnd type="none" w="sm" len="lg"/>
              </a:ln>
            </p:spPr>
          </p:sp>
        </p:grpSp>
        <p:sp>
          <p:nvSpPr>
            <p:cNvPr id="49236" name="直接连接符 13393"/>
            <p:cNvSpPr/>
            <p:nvPr/>
          </p:nvSpPr>
          <p:spPr>
            <a:xfrm>
              <a:off x="3912" y="300"/>
              <a:ext cx="9" cy="3402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lgDashDot"/>
              <a:round/>
              <a:headEnd type="none" w="med" len="med"/>
              <a:tailEnd type="none" w="med" len="med"/>
            </a:ln>
          </p:spPr>
        </p:sp>
      </p:grpSp>
      <p:sp>
        <p:nvSpPr>
          <p:cNvPr id="2" name="文本框 1"/>
          <p:cNvSpPr txBox="1"/>
          <p:nvPr/>
        </p:nvSpPr>
        <p:spPr>
          <a:xfrm>
            <a:off x="1412875" y="2619375"/>
            <a:ext cx="3130550" cy="22447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特点和应用：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    将螺柱上螺纹较短的一端旋入并紧定在被连接件之一的螺纹孔中，不再拆下。，适用于被连接件之一较厚不宜制作通孔及需要经常装拆的场合。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9238" name="矩形 3"/>
          <p:cNvSpPr/>
          <p:nvPr/>
        </p:nvSpPr>
        <p:spPr>
          <a:xfrm>
            <a:off x="1806575" y="287338"/>
            <a:ext cx="475297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连接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4-3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螺纹连接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3" grpId="0"/>
      <p:bldP spid="2" grpId="0"/>
      <p:bldP spid="1127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84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51203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51204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51205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51206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51207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51208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1209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51210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113" y="1135063"/>
            <a:ext cx="62579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二、螺纹连接的基本类型和常用螺纹连接件</a:t>
            </a:r>
            <a:endParaRPr lang="zh-CN" altLang="zh-CN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274" name="文本框 11273"/>
          <p:cNvSpPr txBox="1"/>
          <p:nvPr/>
        </p:nvSpPr>
        <p:spPr>
          <a:xfrm>
            <a:off x="1054100" y="1968500"/>
            <a:ext cx="3357563" cy="3984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、螺钉联接（不常拆场合）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617475" name="对象 617474"/>
          <p:cNvGraphicFramePr/>
          <p:nvPr/>
        </p:nvGraphicFramePr>
        <p:xfrm>
          <a:off x="4930775" y="2208213"/>
          <a:ext cx="2289175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3" imgW="4514850" imgH="3238500" progId="AutoCAD.Drawing.14">
                  <p:embed/>
                </p:oleObj>
              </mc:Choice>
              <mc:Fallback>
                <p:oleObj name="" r:id="rId3" imgW="4514850" imgH="3238500" progId="AutoCAD.Drawing.14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4"/>
                      <a:srcRect l="9616" r="11539" b="6172"/>
                      <a:stretch>
                        <a:fillRect/>
                      </a:stretch>
                    </p:blipFill>
                    <p:spPr>
                      <a:xfrm>
                        <a:off x="4930775" y="2208213"/>
                        <a:ext cx="2289175" cy="2873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484313" y="2901950"/>
            <a:ext cx="2439987" cy="19383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特点和应用：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    用于被连接件较厚不宜制作通孔，且需要经常装拆的场合，因多次装拆会使螺纹孔磨损。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216" name="矩形 3"/>
          <p:cNvSpPr/>
          <p:nvPr/>
        </p:nvSpPr>
        <p:spPr>
          <a:xfrm>
            <a:off x="1806575" y="287338"/>
            <a:ext cx="475297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连接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4-3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螺纹连接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61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3" grpId="0"/>
      <p:bldP spid="2" grpId="0"/>
      <p:bldP spid="112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84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53251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53252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53253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53254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53255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53256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3257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53258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31900" y="1209675"/>
            <a:ext cx="60452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二、螺纹连接的基本类型和常用螺纹连接件</a:t>
            </a:r>
            <a:endParaRPr lang="zh-CN" altLang="zh-CN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275" name="文本框 11274"/>
          <p:cNvSpPr txBox="1"/>
          <p:nvPr/>
        </p:nvSpPr>
        <p:spPr>
          <a:xfrm>
            <a:off x="1306513" y="2076450"/>
            <a:ext cx="2087562" cy="3984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、紧定螺钉联接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635907" name="对象 635906"/>
          <p:cNvGraphicFramePr/>
          <p:nvPr/>
        </p:nvGraphicFramePr>
        <p:xfrm>
          <a:off x="5070475" y="2292350"/>
          <a:ext cx="2159000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3" imgW="4514850" imgH="3238500" progId="AutoCAD.Drawing.14">
                  <p:embed/>
                </p:oleObj>
              </mc:Choice>
              <mc:Fallback>
                <p:oleObj name="" r:id="rId3" imgW="4514850" imgH="3238500" progId="AutoCAD.Drawing.14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4"/>
                      <a:srcRect l="11539" r="11539"/>
                      <a:stretch>
                        <a:fillRect/>
                      </a:stretch>
                    </p:blipFill>
                    <p:spPr>
                      <a:xfrm>
                        <a:off x="5070475" y="2292350"/>
                        <a:ext cx="2159000" cy="2847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619250" y="2895600"/>
            <a:ext cx="2579688" cy="22447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特点和应用：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    利用螺钉的末端顶住另一被连接件的凹坑中，以固定两连接件的相对位置，可传递不大的横向力或转矩。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3264" name="矩形 3"/>
          <p:cNvSpPr/>
          <p:nvPr/>
        </p:nvSpPr>
        <p:spPr>
          <a:xfrm>
            <a:off x="1806575" y="287338"/>
            <a:ext cx="475297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连接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4-3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螺纹连接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63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3" grpId="0"/>
      <p:bldP spid="2" grpId="0"/>
      <p:bldP spid="1127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75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5529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5530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5530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5530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5530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5530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530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5530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5675" y="1052513"/>
            <a:ext cx="60325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二、螺纹连接的基本类型和常用螺纹连接件</a:t>
            </a:r>
            <a:endParaRPr lang="zh-CN" altLang="zh-CN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275" name="文本框 11274"/>
          <p:cNvSpPr txBox="1"/>
          <p:nvPr/>
        </p:nvSpPr>
        <p:spPr>
          <a:xfrm>
            <a:off x="1395413" y="1671638"/>
            <a:ext cx="1970087" cy="3984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zh-CN">
                <a:latin typeface="宋体" panose="02010600030101010101" pitchFamily="2" charset="-122"/>
                <a:ea typeface="宋体" panose="02010600030101010101" pitchFamily="2" charset="-122"/>
              </a:rPr>
              <a:t>常用螺纹连接件</a:t>
            </a:r>
            <a:endParaRPr lang="zh-CN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1722438" y="2238375"/>
            <a:ext cx="768350" cy="119062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1363663" y="3759200"/>
            <a:ext cx="1600200" cy="323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pc="4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六角头螺</a:t>
            </a:r>
            <a:r>
              <a:rPr spc="35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栓</a:t>
            </a:r>
            <a:endParaRPr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3765550" y="2271713"/>
            <a:ext cx="831850" cy="1157287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3424238" y="3759200"/>
            <a:ext cx="1312863" cy="323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pc="4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双头螺</a:t>
            </a:r>
            <a:r>
              <a:rPr spc="35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柱</a:t>
            </a:r>
            <a:endParaRPr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9" name="object 8"/>
          <p:cNvSpPr/>
          <p:nvPr/>
        </p:nvSpPr>
        <p:spPr>
          <a:xfrm>
            <a:off x="6394450" y="2165350"/>
            <a:ext cx="906463" cy="1336675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" name="object 12"/>
          <p:cNvSpPr txBox="1"/>
          <p:nvPr/>
        </p:nvSpPr>
        <p:spPr>
          <a:xfrm>
            <a:off x="5565775" y="3759200"/>
            <a:ext cx="2311400" cy="323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38100">
              <a:spcBef>
                <a:spcPts val="135"/>
              </a:spcBef>
              <a:tabLst>
                <a:tab pos="2371090" algn="l"/>
              </a:tabLst>
            </a:pPr>
            <a:r>
              <a:rPr spc="4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圆柱头内六角螺</a:t>
            </a:r>
            <a:r>
              <a:rPr spc="35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钉</a:t>
            </a:r>
            <a:endParaRPr baseline="-7000"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7" name="object 16"/>
          <p:cNvSpPr/>
          <p:nvPr/>
        </p:nvSpPr>
        <p:spPr>
          <a:xfrm>
            <a:off x="1649413" y="4421188"/>
            <a:ext cx="954087" cy="960437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" name="object 18"/>
          <p:cNvSpPr txBox="1"/>
          <p:nvPr/>
        </p:nvSpPr>
        <p:spPr>
          <a:xfrm>
            <a:off x="1763713" y="5551488"/>
            <a:ext cx="912813" cy="323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pc="4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平垫</a:t>
            </a:r>
            <a:r>
              <a:rPr spc="35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圈</a:t>
            </a:r>
            <a:endParaRPr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20" name="object 19"/>
          <p:cNvSpPr/>
          <p:nvPr/>
        </p:nvSpPr>
        <p:spPr>
          <a:xfrm>
            <a:off x="3765550" y="4570413"/>
            <a:ext cx="739775" cy="660400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2" name="object 21"/>
          <p:cNvSpPr txBox="1"/>
          <p:nvPr/>
        </p:nvSpPr>
        <p:spPr>
          <a:xfrm>
            <a:off x="3551238" y="5551488"/>
            <a:ext cx="1185863" cy="323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pc="4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弹簧垫</a:t>
            </a:r>
            <a:r>
              <a:rPr spc="35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圈</a:t>
            </a:r>
            <a:endParaRPr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23" name="object 22"/>
          <p:cNvSpPr/>
          <p:nvPr/>
        </p:nvSpPr>
        <p:spPr>
          <a:xfrm>
            <a:off x="6242050" y="4421188"/>
            <a:ext cx="828675" cy="960437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5" name="object 24"/>
          <p:cNvSpPr txBox="1"/>
          <p:nvPr/>
        </p:nvSpPr>
        <p:spPr>
          <a:xfrm>
            <a:off x="5707063" y="5551488"/>
            <a:ext cx="1817688" cy="323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pc="4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六角开槽螺</a:t>
            </a:r>
            <a:r>
              <a:rPr spc="35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母</a:t>
            </a:r>
            <a:endParaRPr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55322" name="矩形 3"/>
          <p:cNvSpPr/>
          <p:nvPr/>
        </p:nvSpPr>
        <p:spPr>
          <a:xfrm>
            <a:off x="1806575" y="287338"/>
            <a:ext cx="475297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连接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4-3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螺纹连接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3" grpId="0"/>
      <p:bldP spid="11275" grpId="0"/>
      <p:bldP spid="2" grpId="0" bldLvl="0" animBg="1"/>
      <p:bldP spid="5" grpId="0"/>
      <p:bldP spid="6" grpId="0" bldLvl="0" animBg="1"/>
      <p:bldP spid="8" grpId="0"/>
      <p:bldP spid="9" grpId="0" bldLvl="0" animBg="1"/>
      <p:bldP spid="13" grpId="0"/>
      <p:bldP spid="17" grpId="0" bldLvl="0" animBg="1"/>
      <p:bldP spid="19" grpId="0"/>
      <p:bldP spid="20" grpId="0" bldLvl="0" animBg="1"/>
      <p:bldP spid="22" grpId="0"/>
      <p:bldP spid="23" grpId="0" bldLvl="0" animBg="1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78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57347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573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5734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573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573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573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73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5735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00138" y="1052513"/>
            <a:ext cx="60325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二、螺纹连接的基本类型和常用螺纹连接件</a:t>
            </a:r>
            <a:endParaRPr lang="zh-CN" altLang="zh-CN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275" name="文本框 11274"/>
          <p:cNvSpPr txBox="1"/>
          <p:nvPr/>
        </p:nvSpPr>
        <p:spPr>
          <a:xfrm>
            <a:off x="1517650" y="1811338"/>
            <a:ext cx="1970088" cy="3984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zh-CN">
                <a:latin typeface="宋体" panose="02010600030101010101" pitchFamily="2" charset="-122"/>
                <a:ea typeface="宋体" panose="02010600030101010101" pitchFamily="2" charset="-122"/>
              </a:rPr>
              <a:t>常用螺纹连接件</a:t>
            </a:r>
            <a:endParaRPr lang="zh-CN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1670050" y="2635250"/>
            <a:ext cx="1387475" cy="90805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4" name="object 13"/>
          <p:cNvSpPr/>
          <p:nvPr/>
        </p:nvSpPr>
        <p:spPr>
          <a:xfrm>
            <a:off x="5080000" y="2473325"/>
            <a:ext cx="919163" cy="90963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6" name="object 15"/>
          <p:cNvSpPr txBox="1"/>
          <p:nvPr/>
        </p:nvSpPr>
        <p:spPr>
          <a:xfrm>
            <a:off x="4911725" y="3757613"/>
            <a:ext cx="1255713" cy="32543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b="0" spc="4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六角螺</a:t>
            </a:r>
            <a:r>
              <a:rPr b="0" spc="35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母</a:t>
            </a:r>
            <a:endParaRPr b="0"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26" name="object 25"/>
          <p:cNvSpPr/>
          <p:nvPr/>
        </p:nvSpPr>
        <p:spPr>
          <a:xfrm>
            <a:off x="4911725" y="4538663"/>
            <a:ext cx="966788" cy="582612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05363" y="5481638"/>
            <a:ext cx="1362075" cy="323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b="0" spc="4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止动垫</a:t>
            </a:r>
            <a:r>
              <a:rPr b="0" spc="35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圈</a:t>
            </a:r>
            <a:endParaRPr b="0"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849438" y="4425950"/>
            <a:ext cx="1208087" cy="695325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954213" y="5481638"/>
            <a:ext cx="1000125" cy="323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b="0" spc="4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圆螺</a:t>
            </a:r>
            <a:r>
              <a:rPr b="0" spc="35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母</a:t>
            </a:r>
            <a:endParaRPr b="0"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35" name="object 12"/>
          <p:cNvSpPr txBox="1"/>
          <p:nvPr/>
        </p:nvSpPr>
        <p:spPr>
          <a:xfrm>
            <a:off x="1474788" y="3757613"/>
            <a:ext cx="1760538" cy="32543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38100">
              <a:spcBef>
                <a:spcPts val="135"/>
              </a:spcBef>
              <a:tabLst>
                <a:tab pos="2371090" algn="l"/>
              </a:tabLst>
            </a:pPr>
            <a:r>
              <a:rPr lang="zh-CN" b="0" spc="4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锥端紧定</a:t>
            </a:r>
            <a:r>
              <a:rPr b="0" spc="4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螺</a:t>
            </a:r>
            <a:r>
              <a:rPr b="0" spc="35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钉</a:t>
            </a:r>
            <a:endParaRPr b="0" baseline="-7000"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57366" name="矩形 3"/>
          <p:cNvSpPr/>
          <p:nvPr/>
        </p:nvSpPr>
        <p:spPr>
          <a:xfrm>
            <a:off x="1806575" y="287338"/>
            <a:ext cx="475297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连接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4-3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螺纹连接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3" grpId="0"/>
      <p:bldP spid="11275" grpId="0"/>
      <p:bldP spid="11" grpId="0" bldLvl="0" animBg="1"/>
      <p:bldP spid="14" grpId="0" bldLvl="0" animBg="1"/>
      <p:bldP spid="16" grpId="0"/>
      <p:bldP spid="26" grpId="0" bldLvl="0" animBg="1"/>
      <p:bldP spid="27" grpId="0"/>
      <p:bldP spid="28" grpId="0" bldLvl="0" animBg="1"/>
      <p:bldP spid="30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84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59395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59396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59397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59398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59399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59400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9401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59402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275" name="文本框 11274"/>
          <p:cNvSpPr txBox="1"/>
          <p:nvPr/>
        </p:nvSpPr>
        <p:spPr>
          <a:xfrm>
            <a:off x="1041400" y="1704975"/>
            <a:ext cx="2341563" cy="3984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螺纹联接的预紧</a:t>
            </a:r>
            <a:endParaRPr lang="zh-CN" altLang="en-US" b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8700" y="1052513"/>
            <a:ext cx="485933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三、螺纹联接的预紧与防松方法</a:t>
            </a:r>
            <a:endParaRPr lang="zh-CN" altLang="zh-CN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9173" name="文本框 24577"/>
          <p:cNvSpPr txBox="1"/>
          <p:nvPr/>
        </p:nvSpPr>
        <p:spPr>
          <a:xfrm>
            <a:off x="1400175" y="2276475"/>
            <a:ext cx="1879600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预紧的目的：</a:t>
            </a:r>
            <a:endParaRPr lang="zh-CN" altLang="en-US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579" name="文本框 24578"/>
          <p:cNvSpPr txBox="1"/>
          <p:nvPr/>
        </p:nvSpPr>
        <p:spPr>
          <a:xfrm>
            <a:off x="1404938" y="2921000"/>
            <a:ext cx="3348037" cy="1016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en-US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增加螺钉头、螺母、垫片和连接件之间的摩擦力，使连接固定可靠。</a:t>
            </a:r>
            <a:endParaRPr lang="zh-CN" altLang="en-US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4583" name="组合 24582"/>
          <p:cNvGrpSpPr/>
          <p:nvPr/>
        </p:nvGrpSpPr>
        <p:grpSpPr>
          <a:xfrm>
            <a:off x="5930900" y="1704975"/>
            <a:ext cx="2058988" cy="2092325"/>
            <a:chOff x="2496" y="1728"/>
            <a:chExt cx="2832" cy="2592"/>
          </a:xfrm>
        </p:grpSpPr>
        <p:graphicFrame>
          <p:nvGraphicFramePr>
            <p:cNvPr id="59409" name="对象 24583"/>
            <p:cNvGraphicFramePr/>
            <p:nvPr/>
          </p:nvGraphicFramePr>
          <p:xfrm>
            <a:off x="2496" y="1728"/>
            <a:ext cx="2832" cy="2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" r:id="rId3" imgW="12090400" imgH="12179300" progId="Photoshop.Image.5">
                    <p:embed/>
                  </p:oleObj>
                </mc:Choice>
                <mc:Fallback>
                  <p:oleObj name="" r:id="rId3" imgW="12090400" imgH="12179300" progId="Photoshop.Image.5">
                    <p:embed/>
                    <p:pic>
                      <p:nvPicPr>
                        <p:cNvPr id="0" name="图片 3080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496" y="1728"/>
                          <a:ext cx="2832" cy="2592"/>
                        </a:xfrm>
                        <a:prstGeom prst="rect">
                          <a:avLst/>
                        </a:prstGeom>
                        <a:noFill/>
                        <a:ln w="38100" cap="flat" cmpd="sng">
                          <a:solidFill>
                            <a:srgbClr val="FF3300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410" name="文本框 24584"/>
            <p:cNvSpPr txBox="1"/>
            <p:nvPr/>
          </p:nvSpPr>
          <p:spPr>
            <a:xfrm>
              <a:off x="2891" y="2423"/>
              <a:ext cx="260" cy="64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eaLnBrk="0" hangingPunct="0"/>
              <a:r>
                <a:rPr lang="en-US" altLang="zh-CN" sz="1400">
                  <a:latin typeface="Times New Roman" panose="02020603050405020304" pitchFamily="18" charset="0"/>
                  <a:ea typeface="楷体_GB2312" pitchFamily="49" charset="-122"/>
                </a:rPr>
                <a:t>do</a:t>
              </a:r>
              <a:endParaRPr lang="en-US" altLang="zh-CN" sz="240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grpSp>
        <p:nvGrpSpPr>
          <p:cNvPr id="481282" name="组合 481281"/>
          <p:cNvGrpSpPr/>
          <p:nvPr/>
        </p:nvGrpSpPr>
        <p:grpSpPr>
          <a:xfrm>
            <a:off x="1679575" y="4117975"/>
            <a:ext cx="1887538" cy="1690688"/>
            <a:chOff x="451" y="433"/>
            <a:chExt cx="1915" cy="1884"/>
          </a:xfrm>
        </p:grpSpPr>
        <p:pic>
          <p:nvPicPr>
            <p:cNvPr id="59412" name="图片 481282" descr="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" y="433"/>
              <a:ext cx="1915" cy="14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9413" name="矩形 481283"/>
            <p:cNvSpPr/>
            <p:nvPr/>
          </p:nvSpPr>
          <p:spPr>
            <a:xfrm>
              <a:off x="626" y="1872"/>
              <a:ext cx="1564" cy="44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anchor="t" anchorCtr="0"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b="0" dirty="0">
                  <a:solidFill>
                    <a:schemeClr val="folHlink"/>
                  </a:solidFill>
                  <a:latin typeface="宋体" panose="02010600030101010101" pitchFamily="2" charset="-122"/>
                  <a:ea typeface="宋体" panose="02010600030101010101" pitchFamily="2" charset="-122"/>
                  <a:hlinkClick r:id="rId6" action="ppaction://program"/>
                </a:rPr>
                <a:t>测力矩扳手</a:t>
              </a:r>
              <a:endParaRPr lang="zh-CN" altLang="en-US" b="0" dirty="0">
                <a:solidFill>
                  <a:schemeClr val="folHlink"/>
                </a:solidFill>
                <a:latin typeface="宋体" panose="02010600030101010101" pitchFamily="2" charset="-122"/>
                <a:ea typeface="宋体" panose="02010600030101010101" pitchFamily="2" charset="-122"/>
                <a:hlinkClick r:id="rId6" action="ppaction://program"/>
              </a:endParaRPr>
            </a:p>
          </p:txBody>
        </p:sp>
      </p:grpSp>
      <p:grpSp>
        <p:nvGrpSpPr>
          <p:cNvPr id="481285" name="组合 481284"/>
          <p:cNvGrpSpPr/>
          <p:nvPr/>
        </p:nvGrpSpPr>
        <p:grpSpPr>
          <a:xfrm>
            <a:off x="4483100" y="4254500"/>
            <a:ext cx="1924050" cy="1477963"/>
            <a:chOff x="2742" y="430"/>
            <a:chExt cx="2512" cy="1552"/>
          </a:xfrm>
        </p:grpSpPr>
        <p:sp>
          <p:nvSpPr>
            <p:cNvPr id="59415" name="矩形 481285"/>
            <p:cNvSpPr/>
            <p:nvPr/>
          </p:nvSpPr>
          <p:spPr>
            <a:xfrm>
              <a:off x="2815" y="1499"/>
              <a:ext cx="2439" cy="48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anchor="t" anchorCtr="0"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2400" b="0" dirty="0">
                  <a:solidFill>
                    <a:schemeClr val="folHlink"/>
                  </a:solidFill>
                  <a:latin typeface="宋体" panose="02010600030101010101" pitchFamily="2" charset="-122"/>
                  <a:ea typeface="宋体" panose="02010600030101010101" pitchFamily="2" charset="-122"/>
                  <a:hlinkClick r:id="rId7" action="ppaction://program"/>
                </a:rPr>
                <a:t>定力矩扳手</a:t>
              </a:r>
              <a:endParaRPr lang="zh-CN" altLang="en-US" sz="2400" b="0" dirty="0">
                <a:solidFill>
                  <a:schemeClr val="folHlink"/>
                </a:solidFill>
                <a:latin typeface="宋体" panose="02010600030101010101" pitchFamily="2" charset="-122"/>
                <a:ea typeface="宋体" panose="02010600030101010101" pitchFamily="2" charset="-122"/>
                <a:hlinkClick r:id="rId7" action="ppaction://program"/>
              </a:endParaRPr>
            </a:p>
          </p:txBody>
        </p:sp>
        <p:pic>
          <p:nvPicPr>
            <p:cNvPr id="59416" name="图片 481286" descr="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42" y="430"/>
              <a:ext cx="2512" cy="106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9417" name="矩形 3"/>
          <p:cNvSpPr/>
          <p:nvPr/>
        </p:nvSpPr>
        <p:spPr>
          <a:xfrm>
            <a:off x="1806575" y="287338"/>
            <a:ext cx="475297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连接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4-3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螺纹连接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8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8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11275" grpId="0"/>
      <p:bldP spid="3" grpId="0"/>
      <p:bldP spid="24579" grpId="0"/>
      <p:bldP spid="4917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84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43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61444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45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61446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447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61448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449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450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47750" y="1123950"/>
            <a:ext cx="49307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三、螺纹联接的预紧与防松方法</a:t>
            </a:r>
            <a:endParaRPr lang="zh-CN" altLang="zh-CN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275" name="文本框 11274"/>
          <p:cNvSpPr txBox="1"/>
          <p:nvPr/>
        </p:nvSpPr>
        <p:spPr>
          <a:xfrm>
            <a:off x="1127125" y="1722438"/>
            <a:ext cx="2341563" cy="3984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、</a:t>
            </a:r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螺纹联接的防松</a:t>
            </a:r>
            <a:endParaRPr lang="zh-CN" altLang="en-US" b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1221" name="文本框 24577"/>
          <p:cNvSpPr txBox="1"/>
          <p:nvPr/>
        </p:nvSpPr>
        <p:spPr>
          <a:xfrm>
            <a:off x="979488" y="2266950"/>
            <a:ext cx="5245100" cy="706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）防松的目的：</a:t>
            </a:r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防止螺旋副的相对转动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/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748" name="文本框 31747"/>
          <p:cNvSpPr txBox="1"/>
          <p:nvPr/>
        </p:nvSpPr>
        <p:spPr>
          <a:xfrm>
            <a:off x="1000125" y="2844800"/>
            <a:ext cx="3611563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）防松方法：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749" name="文本框 31748"/>
          <p:cNvSpPr txBox="1"/>
          <p:nvPr/>
        </p:nvSpPr>
        <p:spPr>
          <a:xfrm>
            <a:off x="1116013" y="3516313"/>
            <a:ext cx="5688012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①摩擦防松：弹簧垫圈、双螺母、金属锁紧螺母</a:t>
            </a:r>
            <a:endParaRPr lang="zh-CN" altLang="en-US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84288" y="4241800"/>
            <a:ext cx="1492250" cy="141287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613150" y="4187825"/>
            <a:ext cx="1484313" cy="153828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070600" y="4241800"/>
            <a:ext cx="1293813" cy="1412875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1460" name="矩形 3"/>
          <p:cNvSpPr/>
          <p:nvPr/>
        </p:nvSpPr>
        <p:spPr>
          <a:xfrm>
            <a:off x="1806575" y="287338"/>
            <a:ext cx="475297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连接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4-3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螺纹连接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3" grpId="0"/>
      <p:bldP spid="11275" grpId="0"/>
      <p:bldP spid="31748" grpId="0"/>
      <p:bldP spid="31749" grpId="0"/>
      <p:bldP spid="51221" grpId="0"/>
      <p:bldP spid="16" grpId="0" bldLvl="0" animBg="1"/>
      <p:bldP spid="17" grpId="0" bldLvl="0" animBg="1"/>
      <p:bldP spid="18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81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3491" name="组合 287753"/>
          <p:cNvGrpSpPr/>
          <p:nvPr/>
        </p:nvGrpSpPr>
        <p:grpSpPr>
          <a:xfrm>
            <a:off x="0" y="74613"/>
            <a:ext cx="9144000" cy="936625"/>
            <a:chOff x="0" y="73"/>
            <a:chExt cx="5760" cy="590"/>
          </a:xfrm>
        </p:grpSpPr>
        <p:sp>
          <p:nvSpPr>
            <p:cNvPr id="63492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3493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63494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3495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63496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3497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3498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46188" y="1011238"/>
            <a:ext cx="47053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三、螺纹联接的预紧与防松方法</a:t>
            </a:r>
            <a:endParaRPr lang="zh-CN" altLang="zh-CN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275" name="文本框 11274"/>
          <p:cNvSpPr txBox="1"/>
          <p:nvPr/>
        </p:nvSpPr>
        <p:spPr>
          <a:xfrm>
            <a:off x="1404938" y="1631950"/>
            <a:ext cx="2341562" cy="3984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、</a:t>
            </a:r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螺纹联接的防松</a:t>
            </a:r>
            <a:endParaRPr lang="zh-CN" altLang="en-US" b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1750" name="文本框 31749"/>
          <p:cNvSpPr txBox="1"/>
          <p:nvPr/>
        </p:nvSpPr>
        <p:spPr>
          <a:xfrm>
            <a:off x="1393825" y="2276475"/>
            <a:ext cx="5576888" cy="706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 eaLnBrk="0" hangingPunct="0"/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②机械防松：开口销与槽形螺母、止动垫片、</a:t>
            </a:r>
            <a:endParaRPr lang="zh-CN" altLang="en-US" b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0" hangingPunct="0"/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        止动垫片与圆螺母、串联金属丝                             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object 3"/>
          <p:cNvSpPr/>
          <p:nvPr/>
        </p:nvSpPr>
        <p:spPr>
          <a:xfrm>
            <a:off x="2820988" y="3457575"/>
            <a:ext cx="1839912" cy="206057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84250" y="3459163"/>
            <a:ext cx="1920875" cy="20574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637088" y="3459163"/>
            <a:ext cx="2009775" cy="2058987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50025" y="3457575"/>
            <a:ext cx="1722438" cy="203200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3507" name="矩形 3"/>
          <p:cNvSpPr/>
          <p:nvPr/>
        </p:nvSpPr>
        <p:spPr>
          <a:xfrm>
            <a:off x="1806575" y="287338"/>
            <a:ext cx="475297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连接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4-3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螺纹连接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3" grpId="0"/>
      <p:bldP spid="11275" grpId="0"/>
      <p:bldP spid="31750" grpId="0"/>
      <p:bldP spid="2" grpId="0" bldLvl="0" animBg="1"/>
      <p:bldP spid="10" grpId="0" bldLvl="0" animBg="1"/>
      <p:bldP spid="12" grpId="0" bldLvl="0" animBg="1"/>
      <p:bldP spid="13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81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553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6554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554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6554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554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6554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554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554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7913" y="1052513"/>
            <a:ext cx="49879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三、螺纹联接的预紧与防松方法</a:t>
            </a:r>
            <a:endParaRPr lang="zh-CN" altLang="zh-CN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275" name="文本框 11274"/>
          <p:cNvSpPr txBox="1"/>
          <p:nvPr/>
        </p:nvSpPr>
        <p:spPr>
          <a:xfrm>
            <a:off x="1087438" y="1763713"/>
            <a:ext cx="2341562" cy="3984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、</a:t>
            </a:r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螺纹联接的防松</a:t>
            </a:r>
            <a:endParaRPr lang="zh-CN" altLang="en-US" b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1751" name="文本框 31750"/>
          <p:cNvSpPr txBox="1"/>
          <p:nvPr/>
        </p:nvSpPr>
        <p:spPr>
          <a:xfrm>
            <a:off x="1087438" y="2617788"/>
            <a:ext cx="4514850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不可拆防松：冲点、焊接、黏接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object 3"/>
          <p:cNvSpPr/>
          <p:nvPr/>
        </p:nvSpPr>
        <p:spPr>
          <a:xfrm>
            <a:off x="933450" y="3511550"/>
            <a:ext cx="2289175" cy="187642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object 2"/>
          <p:cNvSpPr/>
          <p:nvPr/>
        </p:nvSpPr>
        <p:spPr>
          <a:xfrm>
            <a:off x="3140075" y="3810000"/>
            <a:ext cx="2084388" cy="111125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02288" y="3810000"/>
            <a:ext cx="1714500" cy="1277938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5554" name="矩形 4"/>
          <p:cNvSpPr/>
          <p:nvPr/>
        </p:nvSpPr>
        <p:spPr>
          <a:xfrm>
            <a:off x="1806575" y="287338"/>
            <a:ext cx="475297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连接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4-3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螺纹连接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3" grpId="0"/>
      <p:bldP spid="11275" grpId="0"/>
      <p:bldP spid="31751" grpId="0"/>
      <p:bldP spid="2" grpId="0" bldLvl="0" animBg="1"/>
      <p:bldP spid="4" grpId="0" bldLvl="0" animBg="1"/>
      <p:bldP spid="7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87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7587" name="组合 287753"/>
          <p:cNvGrpSpPr/>
          <p:nvPr/>
        </p:nvGrpSpPr>
        <p:grpSpPr>
          <a:xfrm>
            <a:off x="0" y="128588"/>
            <a:ext cx="9144000" cy="936625"/>
            <a:chOff x="0" y="73"/>
            <a:chExt cx="5760" cy="590"/>
          </a:xfrm>
        </p:grpSpPr>
        <p:sp>
          <p:nvSpPr>
            <p:cNvPr id="6758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758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6759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759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6759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759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759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95960" y="2089150"/>
            <a:ext cx="7567295" cy="125412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 idx="4294967295"/>
          </p:nvPr>
        </p:nvSpPr>
        <p:spPr>
          <a:xfrm>
            <a:off x="755650" y="2348865"/>
            <a:ext cx="1109663" cy="506413"/>
          </a:xfrm>
        </p:spPr>
        <p:txBody>
          <a:bodyPr vert="horz" wrap="square" lIns="0" tIns="15240" rIns="0" bIns="0" rtlCol="0">
            <a:spAutoFit/>
          </a:bodyPr>
          <a:p>
            <a:pPr marL="12700" marR="0" indent="0" algn="ctr" defTabSz="914400" rtl="0" eaLnBrk="1" fontAlgn="base" latinLnBrk="0" hangingPunct="1">
              <a:lnSpc>
                <a:spcPct val="100000"/>
              </a:lnSpc>
              <a:spcBef>
                <a:spcPts val="12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3200" b="0" i="0" u="none" strike="noStrike" kern="1200" cap="none" spc="20" normalizeH="0" baseline="0" noProof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小</a:t>
            </a:r>
            <a:r>
              <a:rPr kumimoji="0" sz="3200" b="0" i="0" u="none" strike="noStrike" kern="1200" cap="none" spc="20" normalizeH="0" baseline="0" noProof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结</a:t>
            </a:r>
            <a:endParaRPr kumimoji="0" sz="3200" b="0" i="0" u="none" strike="noStrike" kern="1200" cap="none" spc="20" normalizeH="0" baseline="0" noProof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</p:txBody>
      </p:sp>
      <p:sp>
        <p:nvSpPr>
          <p:cNvPr id="6" name="object 15"/>
          <p:cNvSpPr txBox="1"/>
          <p:nvPr/>
        </p:nvSpPr>
        <p:spPr>
          <a:xfrm rot="-2280000">
            <a:off x="2219960" y="1758315"/>
            <a:ext cx="2559050" cy="25558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p>
            <a:pPr>
              <a:lnSpc>
                <a:spcPts val="2000"/>
              </a:lnSpc>
            </a:pPr>
            <a:r>
              <a:rPr lang="zh-CN" altLang="zh-CN" sz="2800" b="0" baseline="1000">
                <a:latin typeface="宋体" panose="02010600030101010101" pitchFamily="2" charset="-122"/>
                <a:ea typeface="宋体" panose="02010600030101010101" pitchFamily="2" charset="-122"/>
              </a:rPr>
              <a:t>螺纹的主要参数和类型</a:t>
            </a:r>
            <a:endParaRPr lang="zh-CN" altLang="zh-CN" sz="2800" b="0" baseline="1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19325" y="2711450"/>
            <a:ext cx="461963" cy="42545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 rot="-2280000">
            <a:off x="3639503" y="2031365"/>
            <a:ext cx="1793875" cy="25558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p>
            <a:pPr>
              <a:lnSpc>
                <a:spcPts val="2000"/>
              </a:lnSpc>
            </a:pPr>
            <a:r>
              <a:rPr lang="zh-CN" altLang="zh-CN" sz="2800" b="0" baseline="3000">
                <a:latin typeface="宋体" panose="02010600030101010101" pitchFamily="2" charset="-122"/>
                <a:ea typeface="宋体" panose="02010600030101010101" pitchFamily="2" charset="-122"/>
              </a:rPr>
              <a:t>螺纹连接的类型</a:t>
            </a:r>
            <a:endParaRPr lang="zh-CN" altLang="zh-CN" sz="2800" b="0" baseline="3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 rot="-2280000">
            <a:off x="5039995" y="2096135"/>
            <a:ext cx="1622425" cy="25558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p>
            <a:pPr>
              <a:lnSpc>
                <a:spcPts val="2000"/>
              </a:lnSpc>
            </a:pPr>
            <a:r>
              <a:rPr lang="zh-CN" altLang="zh-CN" sz="2800" b="0" baseline="1000">
                <a:latin typeface="宋体" panose="02010600030101010101" pitchFamily="2" charset="-122"/>
                <a:ea typeface="宋体" panose="02010600030101010101" pitchFamily="2" charset="-122"/>
              </a:rPr>
              <a:t>螺纹连接的预紧</a:t>
            </a:r>
            <a:endParaRPr lang="zh-CN" altLang="zh-CN" sz="2800" b="0" baseline="1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 rot="19320000">
            <a:off x="6558915" y="2054225"/>
            <a:ext cx="1703388" cy="2555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>
              <a:lnSpc>
                <a:spcPts val="2000"/>
              </a:lnSpc>
            </a:pPr>
            <a:r>
              <a:rPr lang="zh-CN" sz="2800" b="0" spc="-52" baseline="100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螺纹</a:t>
            </a:r>
            <a:r>
              <a:rPr sz="2800" b="0" spc="-52" baseline="100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连</a:t>
            </a:r>
            <a:r>
              <a:rPr sz="2800" b="0" spc="-7" baseline="100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接</a:t>
            </a:r>
            <a:r>
              <a:rPr lang="zh-CN" sz="2800" b="0" spc="-7" baseline="100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的防松</a:t>
            </a:r>
            <a:endParaRPr lang="zh-CN" sz="2800" b="0" spc="-7" baseline="1000" noProof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572250" y="3744913"/>
            <a:ext cx="1717675" cy="1868487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82663" y="3744913"/>
            <a:ext cx="1766887" cy="1868487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" name="object 26"/>
          <p:cNvSpPr/>
          <p:nvPr/>
        </p:nvSpPr>
        <p:spPr>
          <a:xfrm>
            <a:off x="2905125" y="3744913"/>
            <a:ext cx="1692275" cy="1868487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" name="object 26"/>
          <p:cNvSpPr/>
          <p:nvPr/>
        </p:nvSpPr>
        <p:spPr>
          <a:xfrm>
            <a:off x="4741863" y="3756025"/>
            <a:ext cx="1687512" cy="1857375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object 29"/>
          <p:cNvSpPr txBox="1"/>
          <p:nvPr/>
        </p:nvSpPr>
        <p:spPr>
          <a:xfrm>
            <a:off x="1103313" y="3756025"/>
            <a:ext cx="1646238" cy="1858963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p>
            <a:pPr marL="393700" indent="-381000">
              <a:spcBef>
                <a:spcPts val="960"/>
              </a:spcBef>
              <a:buFont typeface="Wingdings" panose="05000000000000000000"/>
              <a:buChar char=""/>
              <a:tabLst>
                <a:tab pos="393065" algn="l"/>
                <a:tab pos="393700" algn="l"/>
              </a:tabLst>
            </a:pPr>
            <a:r>
              <a:rPr lang="zh-CN" sz="1600" b="0" noProof="1" dirty="0">
                <a:solidFill>
                  <a:srgbClr val="16375E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旋向、线数</a:t>
            </a:r>
            <a:endParaRPr lang="zh-CN" sz="1600" b="0" noProof="1" dirty="0">
              <a:solidFill>
                <a:srgbClr val="16375E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415290" indent="-402590">
              <a:spcBef>
                <a:spcPts val="960"/>
              </a:spcBef>
              <a:buFont typeface="Wingdings" panose="05000000000000000000"/>
              <a:buChar char=""/>
              <a:tabLst>
                <a:tab pos="414655" algn="l"/>
                <a:tab pos="415290" algn="l"/>
              </a:tabLst>
            </a:pPr>
            <a:r>
              <a:rPr lang="zh-CN" sz="1600" b="0" noProof="1" dirty="0">
                <a:solidFill>
                  <a:srgbClr val="16375E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直径、牙型</a:t>
            </a:r>
            <a:endParaRPr lang="zh-CN" sz="1600" b="0" noProof="1" dirty="0">
              <a:solidFill>
                <a:srgbClr val="16375E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415290" indent="-402590">
              <a:spcBef>
                <a:spcPts val="960"/>
              </a:spcBef>
              <a:buFont typeface="Wingdings" panose="05000000000000000000"/>
              <a:buChar char=""/>
              <a:tabLst>
                <a:tab pos="414655" algn="l"/>
                <a:tab pos="415290" algn="l"/>
              </a:tabLst>
            </a:pPr>
            <a:r>
              <a:rPr lang="zh-CN" sz="1600" b="0" noProof="1" dirty="0">
                <a:solidFill>
                  <a:srgbClr val="16375E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螺距（导程）</a:t>
            </a:r>
            <a:endParaRPr lang="zh-CN" sz="1600" b="0" noProof="1" dirty="0">
              <a:solidFill>
                <a:srgbClr val="16375E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415290" indent="-402590">
              <a:spcBef>
                <a:spcPts val="960"/>
              </a:spcBef>
              <a:buFont typeface="Wingdings" panose="05000000000000000000"/>
              <a:buChar char=""/>
              <a:tabLst>
                <a:tab pos="414655" algn="l"/>
                <a:tab pos="415290" algn="l"/>
              </a:tabLst>
            </a:pPr>
            <a:r>
              <a:rPr lang="zh-CN" sz="1600" b="0" noProof="1" dirty="0">
                <a:solidFill>
                  <a:srgbClr val="16375E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螺纹升角</a:t>
            </a:r>
            <a:endParaRPr lang="zh-CN" sz="1600" b="0" noProof="1" dirty="0">
              <a:solidFill>
                <a:srgbClr val="16375E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415290" indent="-402590">
              <a:spcBef>
                <a:spcPts val="960"/>
              </a:spcBef>
              <a:buFont typeface="Wingdings" panose="05000000000000000000"/>
              <a:buChar char=""/>
              <a:tabLst>
                <a:tab pos="414655" algn="l"/>
                <a:tab pos="415290" algn="l"/>
              </a:tabLst>
            </a:pPr>
            <a:r>
              <a:rPr lang="zh-CN" sz="1600" b="0" noProof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旋合长度</a:t>
            </a:r>
            <a:endParaRPr lang="zh-CN" sz="1600" b="0"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3" name="object 26"/>
          <p:cNvSpPr txBox="1"/>
          <p:nvPr/>
        </p:nvSpPr>
        <p:spPr>
          <a:xfrm>
            <a:off x="4783138" y="4113213"/>
            <a:ext cx="1535113" cy="111918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p>
            <a:pPr marL="393700" indent="-381000">
              <a:spcBef>
                <a:spcPts val="1060"/>
              </a:spcBef>
              <a:buFont typeface="Wingdings" panose="05000000000000000000"/>
              <a:buChar char=""/>
              <a:tabLst>
                <a:tab pos="393065" algn="l"/>
                <a:tab pos="393700" algn="l"/>
              </a:tabLst>
            </a:pPr>
            <a:r>
              <a:rPr sz="1600" b="0" noProof="1" dirty="0">
                <a:solidFill>
                  <a:srgbClr val="16375E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预紧的目</a:t>
            </a:r>
            <a:r>
              <a:rPr sz="1600" b="0" spc="-5" noProof="1" dirty="0">
                <a:solidFill>
                  <a:srgbClr val="16375E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</a:t>
            </a:r>
            <a:endParaRPr sz="1600" b="0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93065" marR="5080" indent="-393065">
              <a:lnSpc>
                <a:spcPct val="150000"/>
              </a:lnSpc>
              <a:buFont typeface="Wingdings" panose="05000000000000000000"/>
              <a:buChar char=""/>
              <a:tabLst>
                <a:tab pos="393065" algn="l"/>
                <a:tab pos="393700" algn="l"/>
              </a:tabLst>
            </a:pPr>
            <a:r>
              <a:rPr sz="1600" b="0" noProof="1" dirty="0">
                <a:solidFill>
                  <a:srgbClr val="16375E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常用螺纹</a:t>
            </a:r>
            <a:r>
              <a:rPr sz="1600" b="0" spc="-5" noProof="1" dirty="0">
                <a:solidFill>
                  <a:srgbClr val="16375E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紧 </a:t>
            </a:r>
            <a:r>
              <a:rPr sz="1600" b="0" noProof="1" dirty="0">
                <a:solidFill>
                  <a:srgbClr val="16375E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固工</a:t>
            </a:r>
            <a:r>
              <a:rPr sz="1600" b="0" spc="-5" noProof="1" dirty="0">
                <a:solidFill>
                  <a:srgbClr val="16375E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具</a:t>
            </a:r>
            <a:endParaRPr sz="1600" b="0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28"/>
          <p:cNvSpPr txBox="1"/>
          <p:nvPr/>
        </p:nvSpPr>
        <p:spPr>
          <a:xfrm>
            <a:off x="6691313" y="4041775"/>
            <a:ext cx="1457325" cy="111918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p>
            <a:pPr marL="415290" indent="-402590">
              <a:spcBef>
                <a:spcPts val="1060"/>
              </a:spcBef>
              <a:buFont typeface="Wingdings" panose="05000000000000000000"/>
              <a:buChar char=""/>
              <a:tabLst>
                <a:tab pos="414655" algn="l"/>
                <a:tab pos="415290" algn="l"/>
              </a:tabLst>
            </a:pPr>
            <a:r>
              <a:rPr sz="1600" b="0" noProof="1" dirty="0">
                <a:solidFill>
                  <a:srgbClr val="16375E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摩擦防</a:t>
            </a:r>
            <a:r>
              <a:rPr sz="1600" b="0" spc="-5" noProof="1" dirty="0">
                <a:solidFill>
                  <a:srgbClr val="16375E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松</a:t>
            </a:r>
            <a:endParaRPr sz="1600" b="0"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415290" indent="-402590">
              <a:spcBef>
                <a:spcPts val="960"/>
              </a:spcBef>
              <a:buFont typeface="Wingdings" panose="05000000000000000000"/>
              <a:buChar char=""/>
              <a:tabLst>
                <a:tab pos="414655" algn="l"/>
                <a:tab pos="415290" algn="l"/>
              </a:tabLst>
            </a:pPr>
            <a:r>
              <a:rPr sz="1600" b="0" noProof="1" dirty="0">
                <a:solidFill>
                  <a:srgbClr val="16375E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机械防</a:t>
            </a:r>
            <a:r>
              <a:rPr sz="1600" b="0" spc="-5" noProof="1" dirty="0">
                <a:solidFill>
                  <a:srgbClr val="16375E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松</a:t>
            </a:r>
            <a:endParaRPr sz="1600" b="0"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415290" indent="-402590">
              <a:spcBef>
                <a:spcPts val="960"/>
              </a:spcBef>
              <a:buFont typeface="Wingdings" panose="05000000000000000000"/>
              <a:buChar char=""/>
              <a:tabLst>
                <a:tab pos="414655" algn="l"/>
                <a:tab pos="415290" algn="l"/>
              </a:tabLst>
            </a:pPr>
            <a:r>
              <a:rPr sz="1600" b="0" noProof="1" dirty="0">
                <a:solidFill>
                  <a:srgbClr val="16375E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其他防</a:t>
            </a:r>
            <a:r>
              <a:rPr sz="1600" b="0" spc="-5" noProof="1" dirty="0">
                <a:solidFill>
                  <a:srgbClr val="16375E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松</a:t>
            </a:r>
            <a:endParaRPr sz="1600" b="0"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67610" name="矩形 4"/>
          <p:cNvSpPr/>
          <p:nvPr/>
        </p:nvSpPr>
        <p:spPr>
          <a:xfrm>
            <a:off x="1806575" y="287338"/>
            <a:ext cx="475297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连接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4-3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螺纹连接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9" name="object 29"/>
          <p:cNvSpPr txBox="1"/>
          <p:nvPr/>
        </p:nvSpPr>
        <p:spPr>
          <a:xfrm>
            <a:off x="2881313" y="3862388"/>
            <a:ext cx="1646238" cy="148907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p>
            <a:pPr marL="393700" indent="-381000">
              <a:spcBef>
                <a:spcPts val="1060"/>
              </a:spcBef>
              <a:buFont typeface="Wingdings" panose="05000000000000000000"/>
              <a:buChar char=""/>
              <a:tabLst>
                <a:tab pos="393065" algn="l"/>
                <a:tab pos="393700" algn="l"/>
              </a:tabLst>
            </a:pPr>
            <a:r>
              <a:rPr sz="1600" b="0" noProof="1" dirty="0">
                <a:solidFill>
                  <a:srgbClr val="16375E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螺栓连</a:t>
            </a:r>
            <a:r>
              <a:rPr sz="1600" b="0" spc="-5" noProof="1" dirty="0">
                <a:solidFill>
                  <a:srgbClr val="16375E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接</a:t>
            </a:r>
            <a:endParaRPr sz="1600" b="0"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393700" indent="-381000">
              <a:spcBef>
                <a:spcPts val="960"/>
              </a:spcBef>
              <a:buFont typeface="Wingdings" panose="05000000000000000000"/>
              <a:buChar char=""/>
              <a:tabLst>
                <a:tab pos="393065" algn="l"/>
                <a:tab pos="393700" algn="l"/>
              </a:tabLst>
            </a:pPr>
            <a:r>
              <a:rPr sz="1600" b="0" noProof="1" dirty="0">
                <a:solidFill>
                  <a:srgbClr val="16375E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螺钉连</a:t>
            </a:r>
            <a:r>
              <a:rPr sz="1600" b="0" spc="-5" noProof="1" dirty="0">
                <a:solidFill>
                  <a:srgbClr val="16375E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接</a:t>
            </a:r>
            <a:endParaRPr sz="1600" b="0"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393700" indent="-381000">
              <a:spcBef>
                <a:spcPts val="960"/>
              </a:spcBef>
              <a:buFont typeface="Wingdings" panose="05000000000000000000"/>
              <a:buChar char=""/>
              <a:tabLst>
                <a:tab pos="393065" algn="l"/>
                <a:tab pos="393700" algn="l"/>
              </a:tabLst>
            </a:pPr>
            <a:r>
              <a:rPr sz="1600" b="0" noProof="1" dirty="0">
                <a:solidFill>
                  <a:srgbClr val="16375E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双头螺柱连</a:t>
            </a:r>
            <a:r>
              <a:rPr sz="1600" b="0" spc="-5" noProof="1" dirty="0">
                <a:solidFill>
                  <a:srgbClr val="16375E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接</a:t>
            </a:r>
            <a:endParaRPr sz="1600" b="0"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415290" indent="-402590">
              <a:spcBef>
                <a:spcPts val="960"/>
              </a:spcBef>
              <a:buFont typeface="Wingdings" panose="05000000000000000000"/>
              <a:buChar char=""/>
              <a:tabLst>
                <a:tab pos="414655" algn="l"/>
                <a:tab pos="415290" algn="l"/>
              </a:tabLst>
            </a:pPr>
            <a:r>
              <a:rPr sz="1600" b="0" noProof="1" dirty="0">
                <a:solidFill>
                  <a:srgbClr val="16375E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紧定螺钉连</a:t>
            </a:r>
            <a:r>
              <a:rPr sz="1600" b="0" spc="-5" noProof="1" dirty="0">
                <a:solidFill>
                  <a:srgbClr val="16375E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接</a:t>
            </a:r>
            <a:endParaRPr sz="1600" b="0"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12" grpId="0"/>
      <p:bldP spid="6" grpId="0"/>
      <p:bldP spid="13" grpId="0" bldLvl="0" animBg="1"/>
      <p:bldP spid="18" grpId="0"/>
      <p:bldP spid="20" grpId="0"/>
      <p:bldP spid="22" grpId="0"/>
      <p:bldP spid="28" grpId="0" bldLvl="0" animBg="1"/>
      <p:bldP spid="26" grpId="0" bldLvl="0" animBg="1"/>
      <p:bldP spid="7" grpId="0" bldLvl="0" animBg="1"/>
      <p:bldP spid="8" grpId="0" bldLvl="0" animBg="1"/>
      <p:bldP spid="28" grpId="1" bldLvl="0" animBg="1"/>
      <p:bldP spid="26" grpId="1" bldLvl="0" animBg="1"/>
      <p:bldP spid="7" grpId="1" bldLvl="0" animBg="1"/>
      <p:bldP spid="8" grpId="1" bldLvl="0" animBg="1"/>
      <p:bldP spid="2" grpId="0"/>
      <p:bldP spid="3" grpId="0"/>
      <p:bldP spid="4" grpId="0"/>
      <p:bldP spid="17" grpId="0" bldLvl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3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433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1434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434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1434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434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1434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434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434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234" name="文本框 99"/>
          <p:cNvSpPr txBox="1"/>
          <p:nvPr/>
        </p:nvSpPr>
        <p:spPr>
          <a:xfrm>
            <a:off x="1027113" y="1516063"/>
            <a:ext cx="3613150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1、螺旋线与螺纹的自锁性</a:t>
            </a:r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6013" y="1052513"/>
            <a:ext cx="31464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一、螺纹的基本知识</a:t>
            </a:r>
            <a:endParaRPr lang="zh-CN" altLang="zh-CN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236" name="文本框 533536"/>
          <p:cNvSpPr txBox="1"/>
          <p:nvPr/>
        </p:nvSpPr>
        <p:spPr>
          <a:xfrm>
            <a:off x="1090613" y="2052638"/>
            <a:ext cx="6434137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/>
            <a:r>
              <a:rPr lang="zh-CN" altLang="en-US" b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螺旋线</a:t>
            </a:r>
            <a:r>
              <a:rPr lang="en-US" altLang="zh-CN" b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一动点在一圆柱体的表面上，一边绕轴线等速旋转，同时沿轴向作等速移动的轨迹。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33506" name="图片 533505" descr="螺纹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575" y="3808413"/>
            <a:ext cx="1419225" cy="21272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33518" name="组合 533517"/>
          <p:cNvGrpSpPr/>
          <p:nvPr/>
        </p:nvGrpSpPr>
        <p:grpSpPr>
          <a:xfrm>
            <a:off x="5445125" y="3322638"/>
            <a:ext cx="1185863" cy="2630487"/>
            <a:chOff x="3667" y="1573"/>
            <a:chExt cx="1215" cy="2715"/>
          </a:xfrm>
        </p:grpSpPr>
        <p:grpSp>
          <p:nvGrpSpPr>
            <p:cNvPr id="14353" name="组合 533518"/>
            <p:cNvGrpSpPr/>
            <p:nvPr/>
          </p:nvGrpSpPr>
          <p:grpSpPr>
            <a:xfrm>
              <a:off x="3667" y="1573"/>
              <a:ext cx="1215" cy="2714"/>
              <a:chOff x="2726" y="243"/>
              <a:chExt cx="758" cy="2236"/>
            </a:xfrm>
          </p:grpSpPr>
          <p:grpSp>
            <p:nvGrpSpPr>
              <p:cNvPr id="14354" name="组合 533519"/>
              <p:cNvGrpSpPr/>
              <p:nvPr/>
            </p:nvGrpSpPr>
            <p:grpSpPr>
              <a:xfrm>
                <a:off x="2732" y="656"/>
                <a:ext cx="745" cy="1823"/>
                <a:chOff x="3729" y="130"/>
                <a:chExt cx="627" cy="1411"/>
              </a:xfrm>
            </p:grpSpPr>
            <p:sp>
              <p:nvSpPr>
                <p:cNvPr id="14355" name="直接连接符 533520"/>
                <p:cNvSpPr/>
                <p:nvPr/>
              </p:nvSpPr>
              <p:spPr>
                <a:xfrm>
                  <a:off x="3729" y="357"/>
                  <a:ext cx="0" cy="912"/>
                </a:xfrm>
                <a:prstGeom prst="line">
                  <a:avLst/>
                </a:prstGeom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4356" name="直接连接符 533521"/>
                <p:cNvSpPr/>
                <p:nvPr/>
              </p:nvSpPr>
              <p:spPr>
                <a:xfrm>
                  <a:off x="4356" y="353"/>
                  <a:ext cx="0" cy="912"/>
                </a:xfrm>
                <a:prstGeom prst="line">
                  <a:avLst/>
                </a:prstGeom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4357" name="椭圆 533522"/>
                <p:cNvSpPr/>
                <p:nvPr/>
              </p:nvSpPr>
              <p:spPr>
                <a:xfrm>
                  <a:off x="3731" y="189"/>
                  <a:ext cx="625" cy="318"/>
                </a:xfrm>
                <a:prstGeom prst="ellipse">
                  <a:avLst/>
                </a:pr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endParaRPr lang="zh-CN" altLang="en-US">
                    <a:latin typeface="楷体_GB2312" pitchFamily="49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4358" name="任意多边形 533523"/>
                <p:cNvSpPr/>
                <p:nvPr/>
              </p:nvSpPr>
              <p:spPr>
                <a:xfrm rot="5400000">
                  <a:off x="3966" y="1008"/>
                  <a:ext cx="139" cy="625"/>
                </a:xfrm>
                <a:custGeom>
                  <a:avLst/>
                  <a:gdLst/>
                  <a:ahLst/>
                  <a:cxnLst>
                    <a:cxn ang="270">
                      <a:pos x="0" y="0"/>
                    </a:cxn>
                    <a:cxn ang="90">
                      <a:pos x="1526" y="43145"/>
                    </a:cxn>
                    <a:cxn ang="90">
                      <a:pos x="0" y="21600"/>
                    </a:cxn>
                  </a:cxnLst>
                  <a:pathLst>
                    <a:path w="21600" h="43146" fill="none">
                      <a:moveTo>
                        <a:pt x="0" y="0"/>
                      </a:moveTo>
                      <a:cubicBezTo>
                        <a:pt x="11929" y="0"/>
                        <a:pt x="21600" y="9671"/>
                        <a:pt x="21600" y="21600"/>
                      </a:cubicBezTo>
                      <a:cubicBezTo>
                        <a:pt x="21600" y="33016"/>
                        <a:pt x="12744" y="42363"/>
                        <a:pt x="1533" y="43146"/>
                      </a:cubicBezTo>
                    </a:path>
                    <a:path w="21600" h="43146" stroke="0">
                      <a:moveTo>
                        <a:pt x="0" y="0"/>
                      </a:moveTo>
                      <a:cubicBezTo>
                        <a:pt x="11929" y="0"/>
                        <a:pt x="21600" y="9671"/>
                        <a:pt x="21600" y="21600"/>
                      </a:cubicBezTo>
                      <a:cubicBezTo>
                        <a:pt x="21600" y="33016"/>
                        <a:pt x="12744" y="42363"/>
                        <a:pt x="1533" y="4314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4359" name="直接连接符 533524"/>
                <p:cNvSpPr/>
                <p:nvPr/>
              </p:nvSpPr>
              <p:spPr>
                <a:xfrm>
                  <a:off x="4046" y="130"/>
                  <a:ext cx="0" cy="1411"/>
                </a:xfrm>
                <a:prstGeom prst="line">
                  <a:avLst/>
                </a:prstGeom>
                <a:ln w="12700" cap="flat" cmpd="sng">
                  <a:solidFill>
                    <a:srgbClr val="FF0000"/>
                  </a:solidFill>
                  <a:prstDash val="lgDashDot"/>
                  <a:round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4360" name="组合 533525"/>
              <p:cNvGrpSpPr/>
              <p:nvPr/>
            </p:nvGrpSpPr>
            <p:grpSpPr>
              <a:xfrm>
                <a:off x="2726" y="243"/>
                <a:ext cx="758" cy="664"/>
                <a:chOff x="2726" y="243"/>
                <a:chExt cx="758" cy="664"/>
              </a:xfrm>
            </p:grpSpPr>
            <p:grpSp>
              <p:nvGrpSpPr>
                <p:cNvPr id="14361" name="组合 533526"/>
                <p:cNvGrpSpPr/>
                <p:nvPr/>
              </p:nvGrpSpPr>
              <p:grpSpPr>
                <a:xfrm>
                  <a:off x="2726" y="585"/>
                  <a:ext cx="758" cy="322"/>
                  <a:chOff x="2232" y="1802"/>
                  <a:chExt cx="638" cy="249"/>
                </a:xfrm>
              </p:grpSpPr>
              <p:sp>
                <p:nvSpPr>
                  <p:cNvPr id="14362" name="直接连接符 533527"/>
                  <p:cNvSpPr/>
                  <p:nvPr/>
                </p:nvSpPr>
                <p:spPr>
                  <a:xfrm flipV="1">
                    <a:off x="2232" y="1802"/>
                    <a:ext cx="0" cy="249"/>
                  </a:xfrm>
                  <a:prstGeom prst="line">
                    <a:avLst/>
                  </a:prstGeom>
                  <a:ln w="12700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4363" name="直接连接符 533528"/>
                  <p:cNvSpPr/>
                  <p:nvPr/>
                </p:nvSpPr>
                <p:spPr>
                  <a:xfrm flipV="1">
                    <a:off x="2863" y="1805"/>
                    <a:ext cx="0" cy="246"/>
                  </a:xfrm>
                  <a:prstGeom prst="line">
                    <a:avLst/>
                  </a:prstGeom>
                  <a:ln w="12700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4364" name="直接连接符 533529"/>
                  <p:cNvSpPr/>
                  <p:nvPr/>
                </p:nvSpPr>
                <p:spPr>
                  <a:xfrm>
                    <a:off x="2238" y="1821"/>
                    <a:ext cx="632" cy="0"/>
                  </a:xfrm>
                  <a:prstGeom prst="line">
                    <a:avLst/>
                  </a:prstGeom>
                  <a:ln w="9525" cap="flat" cmpd="sng">
                    <a:solidFill>
                      <a:srgbClr val="FF0000"/>
                    </a:solidFill>
                    <a:prstDash val="solid"/>
                    <a:round/>
                    <a:headEnd type="triangle" w="sm" len="lg"/>
                    <a:tailEnd type="triangle" w="sm" len="lg"/>
                  </a:ln>
                </p:spPr>
              </p:sp>
            </p:grpSp>
            <p:sp>
              <p:nvSpPr>
                <p:cNvPr id="14365" name="文本框 533530"/>
                <p:cNvSpPr txBox="1"/>
                <p:nvPr/>
              </p:nvSpPr>
              <p:spPr>
                <a:xfrm>
                  <a:off x="2967" y="243"/>
                  <a:ext cx="268" cy="314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lIns="0" tIns="0" rIns="0" bIns="0" anchor="t" anchorCtr="1">
                  <a:spAutoFit/>
                </a:bodyPr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2400" i="1">
                      <a:solidFill>
                        <a:srgbClr val="000099"/>
                      </a:solidFill>
                      <a:latin typeface="黑体" panose="02010609060101010101" pitchFamily="2" charset="-122"/>
                      <a:ea typeface="黑体" panose="02010609060101010101" pitchFamily="2" charset="-122"/>
                    </a:rPr>
                    <a:t>d</a:t>
                  </a:r>
                  <a:r>
                    <a:rPr lang="en-US" altLang="zh-CN" sz="2400" i="1" baseline="-25000">
                      <a:solidFill>
                        <a:srgbClr val="000099"/>
                      </a:solidFill>
                      <a:latin typeface="黑体" panose="02010609060101010101" pitchFamily="2" charset="-122"/>
                      <a:ea typeface="黑体" panose="02010609060101010101" pitchFamily="2" charset="-122"/>
                    </a:rPr>
                    <a:t>2</a:t>
                  </a:r>
                  <a:endParaRPr lang="en-US" altLang="zh-CN" sz="2400" i="1">
                    <a:solidFill>
                      <a:srgbClr val="000099"/>
                    </a:solidFill>
                    <a:latin typeface="黑体" panose="02010609060101010101" pitchFamily="2" charset="-122"/>
                    <a:ea typeface="黑体" panose="02010609060101010101" pitchFamily="2" charset="-122"/>
                  </a:endParaRPr>
                </a:p>
              </p:txBody>
            </p:sp>
          </p:grpSp>
        </p:grpSp>
        <p:sp>
          <p:nvSpPr>
            <p:cNvPr id="14366" name="任意多边形 533531"/>
            <p:cNvSpPr/>
            <p:nvPr/>
          </p:nvSpPr>
          <p:spPr>
            <a:xfrm>
              <a:off x="3677" y="3301"/>
              <a:ext cx="1187" cy="259"/>
            </a:xfrm>
            <a:custGeom>
              <a:avLst/>
              <a:gdLst/>
              <a:ahLst/>
              <a:cxnLst/>
              <a:pathLst>
                <a:path w="623" h="165">
                  <a:moveTo>
                    <a:pt x="0" y="42"/>
                  </a:moveTo>
                  <a:cubicBezTo>
                    <a:pt x="6" y="39"/>
                    <a:pt x="19" y="29"/>
                    <a:pt x="38" y="23"/>
                  </a:cubicBezTo>
                  <a:cubicBezTo>
                    <a:pt x="57" y="17"/>
                    <a:pt x="87" y="6"/>
                    <a:pt x="117" y="3"/>
                  </a:cubicBezTo>
                  <a:cubicBezTo>
                    <a:pt x="147" y="0"/>
                    <a:pt x="186" y="1"/>
                    <a:pt x="218" y="3"/>
                  </a:cubicBezTo>
                  <a:cubicBezTo>
                    <a:pt x="250" y="5"/>
                    <a:pt x="274" y="7"/>
                    <a:pt x="307" y="14"/>
                  </a:cubicBezTo>
                  <a:cubicBezTo>
                    <a:pt x="340" y="21"/>
                    <a:pt x="386" y="33"/>
                    <a:pt x="418" y="43"/>
                  </a:cubicBezTo>
                  <a:cubicBezTo>
                    <a:pt x="450" y="53"/>
                    <a:pt x="480" y="67"/>
                    <a:pt x="501" y="76"/>
                  </a:cubicBezTo>
                  <a:cubicBezTo>
                    <a:pt x="522" y="85"/>
                    <a:pt x="531" y="91"/>
                    <a:pt x="545" y="99"/>
                  </a:cubicBezTo>
                  <a:cubicBezTo>
                    <a:pt x="559" y="107"/>
                    <a:pt x="576" y="116"/>
                    <a:pt x="587" y="123"/>
                  </a:cubicBezTo>
                  <a:cubicBezTo>
                    <a:pt x="598" y="130"/>
                    <a:pt x="605" y="136"/>
                    <a:pt x="611" y="143"/>
                  </a:cubicBezTo>
                  <a:cubicBezTo>
                    <a:pt x="617" y="150"/>
                    <a:pt x="621" y="161"/>
                    <a:pt x="623" y="165"/>
                  </a:cubicBez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67" name="任意多边形 533532"/>
            <p:cNvSpPr/>
            <p:nvPr/>
          </p:nvSpPr>
          <p:spPr>
            <a:xfrm>
              <a:off x="3669" y="2805"/>
              <a:ext cx="1187" cy="258"/>
            </a:xfrm>
            <a:custGeom>
              <a:avLst/>
              <a:gdLst/>
              <a:ahLst/>
              <a:cxnLst/>
              <a:pathLst>
                <a:path w="623" h="165">
                  <a:moveTo>
                    <a:pt x="0" y="42"/>
                  </a:moveTo>
                  <a:cubicBezTo>
                    <a:pt x="6" y="39"/>
                    <a:pt x="19" y="29"/>
                    <a:pt x="38" y="23"/>
                  </a:cubicBezTo>
                  <a:cubicBezTo>
                    <a:pt x="57" y="17"/>
                    <a:pt x="87" y="6"/>
                    <a:pt x="117" y="3"/>
                  </a:cubicBezTo>
                  <a:cubicBezTo>
                    <a:pt x="147" y="0"/>
                    <a:pt x="186" y="1"/>
                    <a:pt x="218" y="3"/>
                  </a:cubicBezTo>
                  <a:cubicBezTo>
                    <a:pt x="250" y="5"/>
                    <a:pt x="274" y="7"/>
                    <a:pt x="307" y="14"/>
                  </a:cubicBezTo>
                  <a:cubicBezTo>
                    <a:pt x="340" y="21"/>
                    <a:pt x="386" y="33"/>
                    <a:pt x="418" y="43"/>
                  </a:cubicBezTo>
                  <a:cubicBezTo>
                    <a:pt x="450" y="53"/>
                    <a:pt x="480" y="67"/>
                    <a:pt x="501" y="76"/>
                  </a:cubicBezTo>
                  <a:cubicBezTo>
                    <a:pt x="522" y="85"/>
                    <a:pt x="531" y="91"/>
                    <a:pt x="545" y="99"/>
                  </a:cubicBezTo>
                  <a:cubicBezTo>
                    <a:pt x="559" y="107"/>
                    <a:pt x="576" y="116"/>
                    <a:pt x="587" y="123"/>
                  </a:cubicBezTo>
                  <a:cubicBezTo>
                    <a:pt x="598" y="130"/>
                    <a:pt x="605" y="136"/>
                    <a:pt x="611" y="143"/>
                  </a:cubicBezTo>
                  <a:cubicBezTo>
                    <a:pt x="617" y="150"/>
                    <a:pt x="621" y="161"/>
                    <a:pt x="623" y="165"/>
                  </a:cubicBez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68" name="任意多边形 533533"/>
            <p:cNvSpPr/>
            <p:nvPr/>
          </p:nvSpPr>
          <p:spPr>
            <a:xfrm>
              <a:off x="3685" y="3091"/>
              <a:ext cx="1175" cy="355"/>
            </a:xfrm>
            <a:custGeom>
              <a:avLst/>
              <a:gdLst/>
              <a:ahLst/>
              <a:cxnLst/>
              <a:pathLst>
                <a:path w="617" h="226">
                  <a:moveTo>
                    <a:pt x="2" y="195"/>
                  </a:moveTo>
                  <a:cubicBezTo>
                    <a:pt x="0" y="202"/>
                    <a:pt x="0" y="210"/>
                    <a:pt x="17" y="215"/>
                  </a:cubicBezTo>
                  <a:cubicBezTo>
                    <a:pt x="34" y="219"/>
                    <a:pt x="79" y="222"/>
                    <a:pt x="109" y="223"/>
                  </a:cubicBezTo>
                  <a:cubicBezTo>
                    <a:pt x="140" y="225"/>
                    <a:pt x="174" y="226"/>
                    <a:pt x="205" y="223"/>
                  </a:cubicBezTo>
                  <a:cubicBezTo>
                    <a:pt x="236" y="220"/>
                    <a:pt x="261" y="216"/>
                    <a:pt x="289" y="209"/>
                  </a:cubicBezTo>
                  <a:cubicBezTo>
                    <a:pt x="318" y="202"/>
                    <a:pt x="349" y="193"/>
                    <a:pt x="381" y="179"/>
                  </a:cubicBezTo>
                  <a:cubicBezTo>
                    <a:pt x="413" y="165"/>
                    <a:pt x="453" y="144"/>
                    <a:pt x="483" y="125"/>
                  </a:cubicBezTo>
                  <a:cubicBezTo>
                    <a:pt x="513" y="106"/>
                    <a:pt x="544" y="80"/>
                    <a:pt x="564" y="64"/>
                  </a:cubicBezTo>
                  <a:cubicBezTo>
                    <a:pt x="584" y="48"/>
                    <a:pt x="592" y="40"/>
                    <a:pt x="601" y="29"/>
                  </a:cubicBezTo>
                  <a:cubicBezTo>
                    <a:pt x="610" y="18"/>
                    <a:pt x="614" y="6"/>
                    <a:pt x="617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69" name="任意多边形 533534"/>
            <p:cNvSpPr/>
            <p:nvPr/>
          </p:nvSpPr>
          <p:spPr>
            <a:xfrm>
              <a:off x="3685" y="2586"/>
              <a:ext cx="1175" cy="355"/>
            </a:xfrm>
            <a:custGeom>
              <a:avLst/>
              <a:gdLst/>
              <a:ahLst/>
              <a:cxnLst/>
              <a:pathLst>
                <a:path w="617" h="226">
                  <a:moveTo>
                    <a:pt x="2" y="195"/>
                  </a:moveTo>
                  <a:cubicBezTo>
                    <a:pt x="0" y="202"/>
                    <a:pt x="0" y="210"/>
                    <a:pt x="17" y="215"/>
                  </a:cubicBezTo>
                  <a:cubicBezTo>
                    <a:pt x="34" y="219"/>
                    <a:pt x="79" y="222"/>
                    <a:pt x="109" y="223"/>
                  </a:cubicBezTo>
                  <a:cubicBezTo>
                    <a:pt x="140" y="225"/>
                    <a:pt x="174" y="226"/>
                    <a:pt x="205" y="223"/>
                  </a:cubicBezTo>
                  <a:cubicBezTo>
                    <a:pt x="236" y="220"/>
                    <a:pt x="261" y="216"/>
                    <a:pt x="289" y="209"/>
                  </a:cubicBezTo>
                  <a:cubicBezTo>
                    <a:pt x="318" y="202"/>
                    <a:pt x="349" y="193"/>
                    <a:pt x="381" y="179"/>
                  </a:cubicBezTo>
                  <a:cubicBezTo>
                    <a:pt x="413" y="165"/>
                    <a:pt x="453" y="144"/>
                    <a:pt x="483" y="125"/>
                  </a:cubicBezTo>
                  <a:cubicBezTo>
                    <a:pt x="513" y="106"/>
                    <a:pt x="544" y="80"/>
                    <a:pt x="564" y="64"/>
                  </a:cubicBezTo>
                  <a:cubicBezTo>
                    <a:pt x="584" y="48"/>
                    <a:pt x="592" y="40"/>
                    <a:pt x="601" y="29"/>
                  </a:cubicBezTo>
                  <a:cubicBezTo>
                    <a:pt x="610" y="18"/>
                    <a:pt x="614" y="6"/>
                    <a:pt x="617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70" name="任意多边形 533535"/>
            <p:cNvSpPr/>
            <p:nvPr/>
          </p:nvSpPr>
          <p:spPr>
            <a:xfrm>
              <a:off x="3685" y="3580"/>
              <a:ext cx="1175" cy="355"/>
            </a:xfrm>
            <a:custGeom>
              <a:avLst/>
              <a:gdLst/>
              <a:ahLst/>
              <a:cxnLst/>
              <a:pathLst>
                <a:path w="617" h="226">
                  <a:moveTo>
                    <a:pt x="2" y="195"/>
                  </a:moveTo>
                  <a:cubicBezTo>
                    <a:pt x="0" y="202"/>
                    <a:pt x="0" y="210"/>
                    <a:pt x="17" y="215"/>
                  </a:cubicBezTo>
                  <a:cubicBezTo>
                    <a:pt x="34" y="219"/>
                    <a:pt x="79" y="222"/>
                    <a:pt x="109" y="223"/>
                  </a:cubicBezTo>
                  <a:cubicBezTo>
                    <a:pt x="140" y="225"/>
                    <a:pt x="174" y="226"/>
                    <a:pt x="205" y="223"/>
                  </a:cubicBezTo>
                  <a:cubicBezTo>
                    <a:pt x="236" y="220"/>
                    <a:pt x="261" y="216"/>
                    <a:pt x="289" y="209"/>
                  </a:cubicBezTo>
                  <a:cubicBezTo>
                    <a:pt x="318" y="202"/>
                    <a:pt x="349" y="193"/>
                    <a:pt x="381" y="179"/>
                  </a:cubicBezTo>
                  <a:cubicBezTo>
                    <a:pt x="413" y="165"/>
                    <a:pt x="453" y="144"/>
                    <a:pt x="483" y="125"/>
                  </a:cubicBezTo>
                  <a:cubicBezTo>
                    <a:pt x="513" y="106"/>
                    <a:pt x="544" y="80"/>
                    <a:pt x="564" y="64"/>
                  </a:cubicBezTo>
                  <a:cubicBezTo>
                    <a:pt x="584" y="48"/>
                    <a:pt x="592" y="40"/>
                    <a:pt x="601" y="29"/>
                  </a:cubicBezTo>
                  <a:cubicBezTo>
                    <a:pt x="610" y="18"/>
                    <a:pt x="614" y="6"/>
                    <a:pt x="617" y="0"/>
                  </a:cubicBez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533538" name="文本框 533537"/>
          <p:cNvSpPr txBox="1"/>
          <p:nvPr/>
        </p:nvSpPr>
        <p:spPr>
          <a:xfrm>
            <a:off x="1116013" y="2830513"/>
            <a:ext cx="6465887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/>
            <a:r>
              <a:rPr lang="zh-CN" altLang="en-US" b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螺纹</a:t>
            </a:r>
            <a:r>
              <a:rPr lang="en-US" altLang="zh-CN" b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 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在圆柱或圆锥表面上，沿螺旋线所形成的具有相同剖面的连续沟槽和凸起称为</a:t>
            </a:r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螺纹。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372" name="矩形 1"/>
          <p:cNvSpPr/>
          <p:nvPr/>
        </p:nvSpPr>
        <p:spPr>
          <a:xfrm>
            <a:off x="1806575" y="287338"/>
            <a:ext cx="475297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连接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4-3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螺纹连接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3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53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3" grpId="0"/>
      <p:bldP spid="533538" grpId="0"/>
      <p:bldP spid="9236" grpId="0"/>
      <p:bldP spid="92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84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6387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1638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638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1639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639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1639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639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639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2" name="对象 1"/>
          <p:cNvGraphicFramePr/>
          <p:nvPr/>
        </p:nvGraphicFramePr>
        <p:xfrm>
          <a:off x="4846638" y="2419350"/>
          <a:ext cx="3379787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5638800" imgH="2971800" progId="Paint.Picture">
                  <p:embed/>
                </p:oleObj>
              </mc:Choice>
              <mc:Fallback>
                <p:oleObj name="" r:id="rId3" imgW="5638800" imgH="2971800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46638" y="2419350"/>
                        <a:ext cx="3379787" cy="2019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4" name="文本框 99"/>
          <p:cNvSpPr txBox="1"/>
          <p:nvPr/>
        </p:nvSpPr>
        <p:spPr>
          <a:xfrm>
            <a:off x="923925" y="1763713"/>
            <a:ext cx="3367088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1、螺旋线与螺纹的自锁性</a:t>
            </a:r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98525" y="1052513"/>
            <a:ext cx="31591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一、螺纹的基本知识</a:t>
            </a:r>
            <a:endParaRPr lang="zh-CN" altLang="zh-CN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236" name="文本框 533536"/>
          <p:cNvSpPr txBox="1"/>
          <p:nvPr/>
        </p:nvSpPr>
        <p:spPr>
          <a:xfrm>
            <a:off x="1028700" y="2522538"/>
            <a:ext cx="3086100" cy="10144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/>
            <a:r>
              <a:rPr lang="en-US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螺纹升角：形成螺旋线的直角三角形斜边</a:t>
            </a:r>
            <a:r>
              <a:rPr lang="en-US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AC</a:t>
            </a:r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与底边</a:t>
            </a:r>
            <a:r>
              <a:rPr lang="en-US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AB</a:t>
            </a:r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之间的夹角Φ。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6400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5" imgW="914400" imgH="215900" progId="Equation.KSEE3">
                  <p:embed/>
                </p:oleObj>
              </mc:Choice>
              <mc:Fallback>
                <p:oleObj name="" r:id="rId5" imgW="914400" imgH="215900" progId="Equation.KSEE3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028700" y="3925888"/>
            <a:ext cx="3028950" cy="10144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摩擦角一定时，螺纹升角越小，螺纹连接的自锁性越好。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402" name="矩形 2"/>
          <p:cNvSpPr/>
          <p:nvPr/>
        </p:nvSpPr>
        <p:spPr>
          <a:xfrm>
            <a:off x="1806575" y="287338"/>
            <a:ext cx="475297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连接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4-3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螺纹连接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9234" grpId="0"/>
      <p:bldP spid="4" grpId="0"/>
      <p:bldP spid="9236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3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8435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18436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8437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18438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8439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18440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441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8442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828675" y="1746250"/>
            <a:ext cx="2416175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）螺纹的旋向</a:t>
            </a:r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57763" name="文本框 757762"/>
          <p:cNvSpPr txBox="1"/>
          <p:nvPr/>
        </p:nvSpPr>
        <p:spPr>
          <a:xfrm>
            <a:off x="5829300" y="4992688"/>
            <a:ext cx="1460500" cy="39846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algn="ctr"/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右旋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常用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57764" name="文本框 757763"/>
          <p:cNvSpPr txBox="1"/>
          <p:nvPr/>
        </p:nvSpPr>
        <p:spPr>
          <a:xfrm>
            <a:off x="4124325" y="4992688"/>
            <a:ext cx="1322388" cy="3984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ctr"/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左旋</a:t>
            </a:r>
            <a:endParaRPr lang="zh-CN" altLang="en-US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757791" name="组合 757790"/>
          <p:cNvGrpSpPr/>
          <p:nvPr/>
        </p:nvGrpSpPr>
        <p:grpSpPr>
          <a:xfrm>
            <a:off x="4316413" y="1835150"/>
            <a:ext cx="1130300" cy="2374900"/>
            <a:chOff x="1860" y="642"/>
            <a:chExt cx="787" cy="1739"/>
          </a:xfrm>
        </p:grpSpPr>
        <p:sp>
          <p:nvSpPr>
            <p:cNvPr id="18448" name="任意多边形 757791"/>
            <p:cNvSpPr/>
            <p:nvPr/>
          </p:nvSpPr>
          <p:spPr>
            <a:xfrm>
              <a:off x="1865" y="2209"/>
              <a:ext cx="412" cy="172"/>
            </a:xfrm>
            <a:custGeom>
              <a:avLst/>
              <a:gdLst/>
              <a:ahLst/>
              <a:cxnLst/>
              <a:pathLst>
                <a:path w="237" h="99">
                  <a:moveTo>
                    <a:pt x="237" y="45"/>
                  </a:moveTo>
                  <a:lnTo>
                    <a:pt x="195" y="75"/>
                  </a:lnTo>
                  <a:lnTo>
                    <a:pt x="165" y="87"/>
                  </a:lnTo>
                  <a:lnTo>
                    <a:pt x="123" y="96"/>
                  </a:lnTo>
                  <a:lnTo>
                    <a:pt x="72" y="99"/>
                  </a:lnTo>
                  <a:lnTo>
                    <a:pt x="33" y="96"/>
                  </a:lnTo>
                  <a:lnTo>
                    <a:pt x="12" y="90"/>
                  </a:lnTo>
                  <a:lnTo>
                    <a:pt x="0" y="69"/>
                  </a:lnTo>
                  <a:lnTo>
                    <a:pt x="33" y="0"/>
                  </a:lnTo>
                  <a:lnTo>
                    <a:pt x="198" y="15"/>
                  </a:lnTo>
                  <a:lnTo>
                    <a:pt x="237" y="45"/>
                  </a:lnTo>
                  <a:close/>
                </a:path>
              </a:pathLst>
            </a:custGeom>
            <a:solidFill>
              <a:srgbClr val="FFFF99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49" name="任意多边形 757792"/>
            <p:cNvSpPr/>
            <p:nvPr/>
          </p:nvSpPr>
          <p:spPr>
            <a:xfrm>
              <a:off x="1891" y="642"/>
              <a:ext cx="740" cy="89"/>
            </a:xfrm>
            <a:custGeom>
              <a:avLst/>
              <a:gdLst/>
              <a:ahLst/>
              <a:cxnLst/>
              <a:pathLst>
                <a:path w="426" h="51">
                  <a:moveTo>
                    <a:pt x="426" y="51"/>
                  </a:moveTo>
                  <a:lnTo>
                    <a:pt x="375" y="0"/>
                  </a:lnTo>
                  <a:lnTo>
                    <a:pt x="0" y="0"/>
                  </a:lnTo>
                  <a:lnTo>
                    <a:pt x="171" y="27"/>
                  </a:lnTo>
                  <a:lnTo>
                    <a:pt x="426" y="51"/>
                  </a:lnTo>
                  <a:close/>
                </a:path>
              </a:pathLst>
            </a:custGeom>
            <a:solidFill>
              <a:srgbClr val="FFFF99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50" name="任意多边形 757793"/>
            <p:cNvSpPr/>
            <p:nvPr/>
          </p:nvSpPr>
          <p:spPr>
            <a:xfrm>
              <a:off x="1881" y="642"/>
              <a:ext cx="740" cy="161"/>
            </a:xfrm>
            <a:custGeom>
              <a:avLst/>
              <a:gdLst/>
              <a:ahLst/>
              <a:cxnLst/>
              <a:pathLst>
                <a:path w="426" h="93">
                  <a:moveTo>
                    <a:pt x="0" y="0"/>
                  </a:moveTo>
                  <a:lnTo>
                    <a:pt x="57" y="51"/>
                  </a:lnTo>
                  <a:lnTo>
                    <a:pt x="375" y="93"/>
                  </a:lnTo>
                  <a:lnTo>
                    <a:pt x="426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18451" name="组合 757794"/>
            <p:cNvGrpSpPr/>
            <p:nvPr/>
          </p:nvGrpSpPr>
          <p:grpSpPr>
            <a:xfrm>
              <a:off x="1865" y="720"/>
              <a:ext cx="772" cy="250"/>
              <a:chOff x="2397" y="1083"/>
              <a:chExt cx="444" cy="144"/>
            </a:xfrm>
          </p:grpSpPr>
          <p:sp>
            <p:nvSpPr>
              <p:cNvPr id="18452" name="任意多边形 757795"/>
              <p:cNvSpPr/>
              <p:nvPr/>
            </p:nvSpPr>
            <p:spPr>
              <a:xfrm>
                <a:off x="2400" y="1083"/>
                <a:ext cx="438" cy="105"/>
              </a:xfrm>
              <a:custGeom>
                <a:avLst/>
                <a:gdLst/>
                <a:ahLst/>
                <a:cxnLst/>
                <a:pathLst>
                  <a:path w="438" h="105">
                    <a:moveTo>
                      <a:pt x="63" y="0"/>
                    </a:moveTo>
                    <a:lnTo>
                      <a:pt x="384" y="48"/>
                    </a:lnTo>
                    <a:lnTo>
                      <a:pt x="438" y="105"/>
                    </a:lnTo>
                    <a:lnTo>
                      <a:pt x="0" y="45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FFF99"/>
              </a:solidFill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8453" name="任意多边形 757796"/>
              <p:cNvSpPr/>
              <p:nvPr/>
            </p:nvSpPr>
            <p:spPr>
              <a:xfrm>
                <a:off x="2397" y="1125"/>
                <a:ext cx="444" cy="102"/>
              </a:xfrm>
              <a:custGeom>
                <a:avLst/>
                <a:gdLst/>
                <a:ahLst/>
                <a:cxnLst/>
                <a:pathLst>
                  <a:path w="444" h="102">
                    <a:moveTo>
                      <a:pt x="0" y="0"/>
                    </a:moveTo>
                    <a:lnTo>
                      <a:pt x="60" y="60"/>
                    </a:lnTo>
                    <a:lnTo>
                      <a:pt x="378" y="102"/>
                    </a:lnTo>
                    <a:lnTo>
                      <a:pt x="444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8454" name="任意多边形 757797"/>
            <p:cNvSpPr/>
            <p:nvPr/>
          </p:nvSpPr>
          <p:spPr>
            <a:xfrm>
              <a:off x="1876" y="887"/>
              <a:ext cx="761" cy="177"/>
            </a:xfrm>
            <a:custGeom>
              <a:avLst/>
              <a:gdLst/>
              <a:ahLst/>
              <a:cxnLst/>
              <a:pathLst>
                <a:path w="438" h="102">
                  <a:moveTo>
                    <a:pt x="63" y="0"/>
                  </a:moveTo>
                  <a:lnTo>
                    <a:pt x="384" y="48"/>
                  </a:lnTo>
                  <a:lnTo>
                    <a:pt x="438" y="102"/>
                  </a:lnTo>
                  <a:lnTo>
                    <a:pt x="0" y="4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99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55" name="任意多边形 757798"/>
            <p:cNvSpPr/>
            <p:nvPr/>
          </p:nvSpPr>
          <p:spPr>
            <a:xfrm>
              <a:off x="1876" y="965"/>
              <a:ext cx="761" cy="172"/>
            </a:xfrm>
            <a:custGeom>
              <a:avLst/>
              <a:gdLst/>
              <a:ahLst/>
              <a:cxnLst/>
              <a:pathLst>
                <a:path w="438" h="99">
                  <a:moveTo>
                    <a:pt x="0" y="0"/>
                  </a:moveTo>
                  <a:lnTo>
                    <a:pt x="57" y="57"/>
                  </a:lnTo>
                  <a:lnTo>
                    <a:pt x="378" y="99"/>
                  </a:lnTo>
                  <a:lnTo>
                    <a:pt x="438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18456" name="组合 757799"/>
            <p:cNvGrpSpPr/>
            <p:nvPr/>
          </p:nvGrpSpPr>
          <p:grpSpPr>
            <a:xfrm>
              <a:off x="1876" y="1053"/>
              <a:ext cx="771" cy="250"/>
              <a:chOff x="2400" y="1179"/>
              <a:chExt cx="444" cy="144"/>
            </a:xfrm>
          </p:grpSpPr>
          <p:sp>
            <p:nvSpPr>
              <p:cNvPr id="18457" name="任意多边形 757800"/>
              <p:cNvSpPr/>
              <p:nvPr/>
            </p:nvSpPr>
            <p:spPr>
              <a:xfrm>
                <a:off x="2403" y="1179"/>
                <a:ext cx="438" cy="102"/>
              </a:xfrm>
              <a:custGeom>
                <a:avLst/>
                <a:gdLst/>
                <a:ahLst/>
                <a:cxnLst/>
                <a:pathLst>
                  <a:path w="438" h="102">
                    <a:moveTo>
                      <a:pt x="63" y="0"/>
                    </a:moveTo>
                    <a:lnTo>
                      <a:pt x="384" y="48"/>
                    </a:lnTo>
                    <a:lnTo>
                      <a:pt x="438" y="102"/>
                    </a:lnTo>
                    <a:lnTo>
                      <a:pt x="0" y="45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FFF99"/>
              </a:solidFill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8458" name="任意多边形 757801"/>
              <p:cNvSpPr/>
              <p:nvPr/>
            </p:nvSpPr>
            <p:spPr>
              <a:xfrm>
                <a:off x="2400" y="1221"/>
                <a:ext cx="444" cy="102"/>
              </a:xfrm>
              <a:custGeom>
                <a:avLst/>
                <a:gdLst/>
                <a:ahLst/>
                <a:cxnLst/>
                <a:pathLst>
                  <a:path w="444" h="102">
                    <a:moveTo>
                      <a:pt x="0" y="0"/>
                    </a:moveTo>
                    <a:lnTo>
                      <a:pt x="60" y="60"/>
                    </a:lnTo>
                    <a:lnTo>
                      <a:pt x="381" y="102"/>
                    </a:lnTo>
                    <a:lnTo>
                      <a:pt x="444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8459" name="组合 757802"/>
            <p:cNvGrpSpPr/>
            <p:nvPr/>
          </p:nvGrpSpPr>
          <p:grpSpPr>
            <a:xfrm>
              <a:off x="1865" y="1220"/>
              <a:ext cx="772" cy="250"/>
              <a:chOff x="2400" y="1179"/>
              <a:chExt cx="444" cy="144"/>
            </a:xfrm>
          </p:grpSpPr>
          <p:sp>
            <p:nvSpPr>
              <p:cNvPr id="18460" name="任意多边形 757803"/>
              <p:cNvSpPr/>
              <p:nvPr/>
            </p:nvSpPr>
            <p:spPr>
              <a:xfrm>
                <a:off x="2403" y="1179"/>
                <a:ext cx="438" cy="102"/>
              </a:xfrm>
              <a:custGeom>
                <a:avLst/>
                <a:gdLst/>
                <a:ahLst/>
                <a:cxnLst/>
                <a:pathLst>
                  <a:path w="438" h="102">
                    <a:moveTo>
                      <a:pt x="63" y="0"/>
                    </a:moveTo>
                    <a:lnTo>
                      <a:pt x="384" y="48"/>
                    </a:lnTo>
                    <a:lnTo>
                      <a:pt x="438" y="102"/>
                    </a:lnTo>
                    <a:lnTo>
                      <a:pt x="0" y="45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FFF99"/>
              </a:solidFill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8461" name="任意多边形 757804"/>
              <p:cNvSpPr/>
              <p:nvPr/>
            </p:nvSpPr>
            <p:spPr>
              <a:xfrm>
                <a:off x="2400" y="1221"/>
                <a:ext cx="444" cy="102"/>
              </a:xfrm>
              <a:custGeom>
                <a:avLst/>
                <a:gdLst/>
                <a:ahLst/>
                <a:cxnLst/>
                <a:pathLst>
                  <a:path w="444" h="102">
                    <a:moveTo>
                      <a:pt x="0" y="0"/>
                    </a:moveTo>
                    <a:lnTo>
                      <a:pt x="60" y="60"/>
                    </a:lnTo>
                    <a:lnTo>
                      <a:pt x="381" y="102"/>
                    </a:lnTo>
                    <a:lnTo>
                      <a:pt x="444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8462" name="任意多边形 757805"/>
            <p:cNvSpPr/>
            <p:nvPr/>
          </p:nvSpPr>
          <p:spPr>
            <a:xfrm>
              <a:off x="1876" y="1381"/>
              <a:ext cx="761" cy="177"/>
            </a:xfrm>
            <a:custGeom>
              <a:avLst/>
              <a:gdLst/>
              <a:ahLst/>
              <a:cxnLst/>
              <a:pathLst>
                <a:path w="438" h="102">
                  <a:moveTo>
                    <a:pt x="63" y="0"/>
                  </a:moveTo>
                  <a:lnTo>
                    <a:pt x="384" y="48"/>
                  </a:lnTo>
                  <a:lnTo>
                    <a:pt x="438" y="102"/>
                  </a:lnTo>
                  <a:lnTo>
                    <a:pt x="0" y="4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99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63" name="任意多边形 757806"/>
            <p:cNvSpPr/>
            <p:nvPr/>
          </p:nvSpPr>
          <p:spPr>
            <a:xfrm>
              <a:off x="1870" y="1454"/>
              <a:ext cx="772" cy="177"/>
            </a:xfrm>
            <a:custGeom>
              <a:avLst/>
              <a:gdLst/>
              <a:ahLst/>
              <a:cxnLst/>
              <a:pathLst>
                <a:path w="444" h="102">
                  <a:moveTo>
                    <a:pt x="0" y="0"/>
                  </a:moveTo>
                  <a:lnTo>
                    <a:pt x="60" y="60"/>
                  </a:lnTo>
                  <a:lnTo>
                    <a:pt x="381" y="102"/>
                  </a:lnTo>
                  <a:lnTo>
                    <a:pt x="444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64" name="任意多边形 757807"/>
            <p:cNvSpPr/>
            <p:nvPr/>
          </p:nvSpPr>
          <p:spPr>
            <a:xfrm>
              <a:off x="1870" y="1553"/>
              <a:ext cx="772" cy="172"/>
            </a:xfrm>
            <a:custGeom>
              <a:avLst/>
              <a:gdLst/>
              <a:ahLst/>
              <a:cxnLst/>
              <a:pathLst>
                <a:path w="772" h="172">
                  <a:moveTo>
                    <a:pt x="110" y="0"/>
                  </a:moveTo>
                  <a:lnTo>
                    <a:pt x="674" y="76"/>
                  </a:lnTo>
                  <a:lnTo>
                    <a:pt x="772" y="172"/>
                  </a:lnTo>
                  <a:lnTo>
                    <a:pt x="10" y="78"/>
                  </a:lnTo>
                  <a:lnTo>
                    <a:pt x="0" y="68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FF99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65" name="任意多边形 757808"/>
            <p:cNvSpPr/>
            <p:nvPr/>
          </p:nvSpPr>
          <p:spPr>
            <a:xfrm>
              <a:off x="1865" y="1621"/>
              <a:ext cx="777" cy="739"/>
            </a:xfrm>
            <a:custGeom>
              <a:avLst/>
              <a:gdLst/>
              <a:ahLst/>
              <a:cxnLst/>
              <a:pathLst>
                <a:path w="447" h="426">
                  <a:moveTo>
                    <a:pt x="0" y="0"/>
                  </a:moveTo>
                  <a:lnTo>
                    <a:pt x="447" y="60"/>
                  </a:lnTo>
                  <a:lnTo>
                    <a:pt x="447" y="363"/>
                  </a:lnTo>
                  <a:lnTo>
                    <a:pt x="426" y="387"/>
                  </a:lnTo>
                  <a:lnTo>
                    <a:pt x="378" y="414"/>
                  </a:lnTo>
                  <a:lnTo>
                    <a:pt x="339" y="426"/>
                  </a:lnTo>
                  <a:lnTo>
                    <a:pt x="300" y="426"/>
                  </a:lnTo>
                  <a:lnTo>
                    <a:pt x="255" y="408"/>
                  </a:lnTo>
                  <a:lnTo>
                    <a:pt x="216" y="390"/>
                  </a:lnTo>
                  <a:lnTo>
                    <a:pt x="132" y="369"/>
                  </a:lnTo>
                  <a:lnTo>
                    <a:pt x="84" y="369"/>
                  </a:lnTo>
                  <a:lnTo>
                    <a:pt x="51" y="378"/>
                  </a:lnTo>
                  <a:lnTo>
                    <a:pt x="18" y="390"/>
                  </a:lnTo>
                  <a:lnTo>
                    <a:pt x="3" y="408"/>
                  </a:lnTo>
                  <a:lnTo>
                    <a:pt x="3" y="99"/>
                  </a:lnTo>
                  <a:lnTo>
                    <a:pt x="258" y="105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66" name="任意多边形 757809"/>
            <p:cNvSpPr/>
            <p:nvPr/>
          </p:nvSpPr>
          <p:spPr>
            <a:xfrm>
              <a:off x="1870" y="1735"/>
              <a:ext cx="454" cy="68"/>
            </a:xfrm>
            <a:custGeom>
              <a:avLst/>
              <a:gdLst/>
              <a:ahLst/>
              <a:cxnLst/>
              <a:pathLst>
                <a:path w="261" h="39">
                  <a:moveTo>
                    <a:pt x="48" y="0"/>
                  </a:moveTo>
                  <a:lnTo>
                    <a:pt x="0" y="36"/>
                  </a:lnTo>
                  <a:lnTo>
                    <a:pt x="261" y="3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99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67" name="任意多边形 757810"/>
            <p:cNvSpPr/>
            <p:nvPr/>
          </p:nvSpPr>
          <p:spPr>
            <a:xfrm>
              <a:off x="1860" y="1668"/>
              <a:ext cx="464" cy="135"/>
            </a:xfrm>
            <a:custGeom>
              <a:avLst/>
              <a:gdLst/>
              <a:ahLst/>
              <a:cxnLst/>
              <a:pathLst>
                <a:path w="267" h="78">
                  <a:moveTo>
                    <a:pt x="0" y="0"/>
                  </a:moveTo>
                  <a:lnTo>
                    <a:pt x="267" y="78"/>
                  </a:lnTo>
                  <a:lnTo>
                    <a:pt x="45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57812" name="组合 757811"/>
          <p:cNvGrpSpPr/>
          <p:nvPr/>
        </p:nvGrpSpPr>
        <p:grpSpPr>
          <a:xfrm flipH="1">
            <a:off x="5995988" y="1828800"/>
            <a:ext cx="1120775" cy="2349500"/>
            <a:chOff x="2394" y="1044"/>
            <a:chExt cx="453" cy="1002"/>
          </a:xfrm>
        </p:grpSpPr>
        <p:sp>
          <p:nvSpPr>
            <p:cNvPr id="18469" name="任意多边形 757812"/>
            <p:cNvSpPr/>
            <p:nvPr/>
          </p:nvSpPr>
          <p:spPr>
            <a:xfrm>
              <a:off x="2397" y="1947"/>
              <a:ext cx="237" cy="99"/>
            </a:xfrm>
            <a:custGeom>
              <a:avLst/>
              <a:gdLst/>
              <a:ahLst/>
              <a:cxnLst/>
              <a:pathLst>
                <a:path w="237" h="99">
                  <a:moveTo>
                    <a:pt x="237" y="45"/>
                  </a:moveTo>
                  <a:lnTo>
                    <a:pt x="195" y="75"/>
                  </a:lnTo>
                  <a:lnTo>
                    <a:pt x="165" y="87"/>
                  </a:lnTo>
                  <a:lnTo>
                    <a:pt x="123" y="96"/>
                  </a:lnTo>
                  <a:lnTo>
                    <a:pt x="72" y="99"/>
                  </a:lnTo>
                  <a:lnTo>
                    <a:pt x="33" y="96"/>
                  </a:lnTo>
                  <a:lnTo>
                    <a:pt x="12" y="90"/>
                  </a:lnTo>
                  <a:lnTo>
                    <a:pt x="0" y="69"/>
                  </a:lnTo>
                  <a:lnTo>
                    <a:pt x="33" y="0"/>
                  </a:lnTo>
                  <a:lnTo>
                    <a:pt x="198" y="15"/>
                  </a:lnTo>
                  <a:lnTo>
                    <a:pt x="237" y="45"/>
                  </a:lnTo>
                  <a:close/>
                </a:path>
              </a:pathLst>
            </a:custGeom>
            <a:solidFill>
              <a:srgbClr val="FFFF99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70" name="任意多边形 757813"/>
            <p:cNvSpPr/>
            <p:nvPr/>
          </p:nvSpPr>
          <p:spPr>
            <a:xfrm>
              <a:off x="2412" y="1044"/>
              <a:ext cx="426" cy="51"/>
            </a:xfrm>
            <a:custGeom>
              <a:avLst/>
              <a:gdLst/>
              <a:ahLst/>
              <a:cxnLst/>
              <a:pathLst>
                <a:path w="426" h="51">
                  <a:moveTo>
                    <a:pt x="426" y="51"/>
                  </a:moveTo>
                  <a:lnTo>
                    <a:pt x="375" y="0"/>
                  </a:lnTo>
                  <a:lnTo>
                    <a:pt x="0" y="0"/>
                  </a:lnTo>
                  <a:lnTo>
                    <a:pt x="171" y="27"/>
                  </a:lnTo>
                  <a:lnTo>
                    <a:pt x="426" y="51"/>
                  </a:lnTo>
                  <a:close/>
                </a:path>
              </a:pathLst>
            </a:custGeom>
            <a:solidFill>
              <a:srgbClr val="FFFF99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71" name="任意多边形 757814"/>
            <p:cNvSpPr/>
            <p:nvPr/>
          </p:nvSpPr>
          <p:spPr>
            <a:xfrm>
              <a:off x="2406" y="1044"/>
              <a:ext cx="426" cy="93"/>
            </a:xfrm>
            <a:custGeom>
              <a:avLst/>
              <a:gdLst/>
              <a:ahLst/>
              <a:cxnLst/>
              <a:pathLst>
                <a:path w="426" h="93">
                  <a:moveTo>
                    <a:pt x="0" y="0"/>
                  </a:moveTo>
                  <a:lnTo>
                    <a:pt x="57" y="51"/>
                  </a:lnTo>
                  <a:lnTo>
                    <a:pt x="375" y="93"/>
                  </a:lnTo>
                  <a:lnTo>
                    <a:pt x="426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18472" name="组合 757815"/>
            <p:cNvGrpSpPr/>
            <p:nvPr/>
          </p:nvGrpSpPr>
          <p:grpSpPr>
            <a:xfrm>
              <a:off x="2397" y="1089"/>
              <a:ext cx="444" cy="144"/>
              <a:chOff x="2397" y="1083"/>
              <a:chExt cx="444" cy="144"/>
            </a:xfrm>
          </p:grpSpPr>
          <p:sp>
            <p:nvSpPr>
              <p:cNvPr id="18473" name="任意多边形 757816"/>
              <p:cNvSpPr/>
              <p:nvPr/>
            </p:nvSpPr>
            <p:spPr>
              <a:xfrm>
                <a:off x="2400" y="1083"/>
                <a:ext cx="438" cy="105"/>
              </a:xfrm>
              <a:custGeom>
                <a:avLst/>
                <a:gdLst/>
                <a:ahLst/>
                <a:cxnLst/>
                <a:pathLst>
                  <a:path w="438" h="105">
                    <a:moveTo>
                      <a:pt x="63" y="0"/>
                    </a:moveTo>
                    <a:lnTo>
                      <a:pt x="384" y="48"/>
                    </a:lnTo>
                    <a:lnTo>
                      <a:pt x="438" y="105"/>
                    </a:lnTo>
                    <a:lnTo>
                      <a:pt x="0" y="45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FFF99"/>
              </a:solidFill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8474" name="任意多边形 757817"/>
              <p:cNvSpPr/>
              <p:nvPr/>
            </p:nvSpPr>
            <p:spPr>
              <a:xfrm>
                <a:off x="2397" y="1125"/>
                <a:ext cx="444" cy="102"/>
              </a:xfrm>
              <a:custGeom>
                <a:avLst/>
                <a:gdLst/>
                <a:ahLst/>
                <a:cxnLst/>
                <a:pathLst>
                  <a:path w="444" h="102">
                    <a:moveTo>
                      <a:pt x="0" y="0"/>
                    </a:moveTo>
                    <a:lnTo>
                      <a:pt x="60" y="60"/>
                    </a:lnTo>
                    <a:lnTo>
                      <a:pt x="378" y="102"/>
                    </a:lnTo>
                    <a:lnTo>
                      <a:pt x="444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8475" name="任意多边形 757818"/>
            <p:cNvSpPr/>
            <p:nvPr/>
          </p:nvSpPr>
          <p:spPr>
            <a:xfrm>
              <a:off x="2403" y="1185"/>
              <a:ext cx="438" cy="102"/>
            </a:xfrm>
            <a:custGeom>
              <a:avLst/>
              <a:gdLst/>
              <a:ahLst/>
              <a:cxnLst/>
              <a:pathLst>
                <a:path w="438" h="102">
                  <a:moveTo>
                    <a:pt x="63" y="0"/>
                  </a:moveTo>
                  <a:lnTo>
                    <a:pt x="384" y="48"/>
                  </a:lnTo>
                  <a:lnTo>
                    <a:pt x="438" y="102"/>
                  </a:lnTo>
                  <a:lnTo>
                    <a:pt x="0" y="4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99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76" name="任意多边形 757819"/>
            <p:cNvSpPr/>
            <p:nvPr/>
          </p:nvSpPr>
          <p:spPr>
            <a:xfrm>
              <a:off x="2403" y="1230"/>
              <a:ext cx="438" cy="99"/>
            </a:xfrm>
            <a:custGeom>
              <a:avLst/>
              <a:gdLst/>
              <a:ahLst/>
              <a:cxnLst/>
              <a:pathLst>
                <a:path w="438" h="99">
                  <a:moveTo>
                    <a:pt x="0" y="0"/>
                  </a:moveTo>
                  <a:lnTo>
                    <a:pt x="57" y="57"/>
                  </a:lnTo>
                  <a:lnTo>
                    <a:pt x="378" y="99"/>
                  </a:lnTo>
                  <a:lnTo>
                    <a:pt x="438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18477" name="组合 757820"/>
            <p:cNvGrpSpPr/>
            <p:nvPr/>
          </p:nvGrpSpPr>
          <p:grpSpPr>
            <a:xfrm>
              <a:off x="2403" y="1281"/>
              <a:ext cx="444" cy="144"/>
              <a:chOff x="2400" y="1179"/>
              <a:chExt cx="444" cy="144"/>
            </a:xfrm>
          </p:grpSpPr>
          <p:sp>
            <p:nvSpPr>
              <p:cNvPr id="18478" name="任意多边形 757821"/>
              <p:cNvSpPr/>
              <p:nvPr/>
            </p:nvSpPr>
            <p:spPr>
              <a:xfrm>
                <a:off x="2403" y="1179"/>
                <a:ext cx="438" cy="102"/>
              </a:xfrm>
              <a:custGeom>
                <a:avLst/>
                <a:gdLst/>
                <a:ahLst/>
                <a:cxnLst/>
                <a:pathLst>
                  <a:path w="438" h="102">
                    <a:moveTo>
                      <a:pt x="63" y="0"/>
                    </a:moveTo>
                    <a:lnTo>
                      <a:pt x="384" y="48"/>
                    </a:lnTo>
                    <a:lnTo>
                      <a:pt x="438" y="102"/>
                    </a:lnTo>
                    <a:lnTo>
                      <a:pt x="0" y="45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FFF99"/>
              </a:solidFill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8479" name="任意多边形 757822"/>
              <p:cNvSpPr/>
              <p:nvPr/>
            </p:nvSpPr>
            <p:spPr>
              <a:xfrm>
                <a:off x="2400" y="1221"/>
                <a:ext cx="444" cy="102"/>
              </a:xfrm>
              <a:custGeom>
                <a:avLst/>
                <a:gdLst/>
                <a:ahLst/>
                <a:cxnLst/>
                <a:pathLst>
                  <a:path w="444" h="102">
                    <a:moveTo>
                      <a:pt x="0" y="0"/>
                    </a:moveTo>
                    <a:lnTo>
                      <a:pt x="60" y="60"/>
                    </a:lnTo>
                    <a:lnTo>
                      <a:pt x="381" y="102"/>
                    </a:lnTo>
                    <a:lnTo>
                      <a:pt x="444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8480" name="组合 757823"/>
            <p:cNvGrpSpPr/>
            <p:nvPr/>
          </p:nvGrpSpPr>
          <p:grpSpPr>
            <a:xfrm>
              <a:off x="2397" y="1377"/>
              <a:ext cx="444" cy="144"/>
              <a:chOff x="2400" y="1179"/>
              <a:chExt cx="444" cy="144"/>
            </a:xfrm>
          </p:grpSpPr>
          <p:sp>
            <p:nvSpPr>
              <p:cNvPr id="18481" name="任意多边形 757824"/>
              <p:cNvSpPr/>
              <p:nvPr/>
            </p:nvSpPr>
            <p:spPr>
              <a:xfrm>
                <a:off x="2403" y="1179"/>
                <a:ext cx="438" cy="102"/>
              </a:xfrm>
              <a:custGeom>
                <a:avLst/>
                <a:gdLst/>
                <a:ahLst/>
                <a:cxnLst/>
                <a:pathLst>
                  <a:path w="438" h="102">
                    <a:moveTo>
                      <a:pt x="63" y="0"/>
                    </a:moveTo>
                    <a:lnTo>
                      <a:pt x="384" y="48"/>
                    </a:lnTo>
                    <a:lnTo>
                      <a:pt x="438" y="102"/>
                    </a:lnTo>
                    <a:lnTo>
                      <a:pt x="0" y="45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FFF99"/>
              </a:solidFill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8482" name="任意多边形 757825"/>
              <p:cNvSpPr/>
              <p:nvPr/>
            </p:nvSpPr>
            <p:spPr>
              <a:xfrm>
                <a:off x="2400" y="1221"/>
                <a:ext cx="444" cy="102"/>
              </a:xfrm>
              <a:custGeom>
                <a:avLst/>
                <a:gdLst/>
                <a:ahLst/>
                <a:cxnLst/>
                <a:pathLst>
                  <a:path w="444" h="102">
                    <a:moveTo>
                      <a:pt x="0" y="0"/>
                    </a:moveTo>
                    <a:lnTo>
                      <a:pt x="60" y="60"/>
                    </a:lnTo>
                    <a:lnTo>
                      <a:pt x="381" y="102"/>
                    </a:lnTo>
                    <a:lnTo>
                      <a:pt x="444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8483" name="任意多边形 757826"/>
            <p:cNvSpPr/>
            <p:nvPr/>
          </p:nvSpPr>
          <p:spPr>
            <a:xfrm>
              <a:off x="2403" y="1470"/>
              <a:ext cx="438" cy="102"/>
            </a:xfrm>
            <a:custGeom>
              <a:avLst/>
              <a:gdLst/>
              <a:ahLst/>
              <a:cxnLst/>
              <a:pathLst>
                <a:path w="438" h="102">
                  <a:moveTo>
                    <a:pt x="63" y="0"/>
                  </a:moveTo>
                  <a:lnTo>
                    <a:pt x="384" y="48"/>
                  </a:lnTo>
                  <a:lnTo>
                    <a:pt x="438" y="102"/>
                  </a:lnTo>
                  <a:lnTo>
                    <a:pt x="0" y="4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99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84" name="任意多边形 757827"/>
            <p:cNvSpPr/>
            <p:nvPr/>
          </p:nvSpPr>
          <p:spPr>
            <a:xfrm>
              <a:off x="2400" y="1512"/>
              <a:ext cx="444" cy="102"/>
            </a:xfrm>
            <a:custGeom>
              <a:avLst/>
              <a:gdLst/>
              <a:ahLst/>
              <a:cxnLst/>
              <a:pathLst>
                <a:path w="444" h="102">
                  <a:moveTo>
                    <a:pt x="0" y="0"/>
                  </a:moveTo>
                  <a:lnTo>
                    <a:pt x="60" y="60"/>
                  </a:lnTo>
                  <a:lnTo>
                    <a:pt x="381" y="102"/>
                  </a:lnTo>
                  <a:lnTo>
                    <a:pt x="444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85" name="任意多边形 757828"/>
            <p:cNvSpPr/>
            <p:nvPr/>
          </p:nvSpPr>
          <p:spPr>
            <a:xfrm>
              <a:off x="2400" y="1569"/>
              <a:ext cx="444" cy="99"/>
            </a:xfrm>
            <a:custGeom>
              <a:avLst/>
              <a:gdLst/>
              <a:ahLst/>
              <a:cxnLst/>
              <a:pathLst>
                <a:path w="444" h="99">
                  <a:moveTo>
                    <a:pt x="63" y="0"/>
                  </a:moveTo>
                  <a:lnTo>
                    <a:pt x="390" y="45"/>
                  </a:lnTo>
                  <a:lnTo>
                    <a:pt x="444" y="99"/>
                  </a:lnTo>
                  <a:lnTo>
                    <a:pt x="6" y="45"/>
                  </a:lnTo>
                  <a:lnTo>
                    <a:pt x="0" y="39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99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86" name="任意多边形 757829"/>
            <p:cNvSpPr/>
            <p:nvPr/>
          </p:nvSpPr>
          <p:spPr>
            <a:xfrm>
              <a:off x="2397" y="1608"/>
              <a:ext cx="447" cy="426"/>
            </a:xfrm>
            <a:custGeom>
              <a:avLst/>
              <a:gdLst/>
              <a:ahLst/>
              <a:cxnLst/>
              <a:pathLst>
                <a:path w="447" h="426">
                  <a:moveTo>
                    <a:pt x="0" y="0"/>
                  </a:moveTo>
                  <a:lnTo>
                    <a:pt x="447" y="60"/>
                  </a:lnTo>
                  <a:lnTo>
                    <a:pt x="447" y="363"/>
                  </a:lnTo>
                  <a:lnTo>
                    <a:pt x="426" y="387"/>
                  </a:lnTo>
                  <a:lnTo>
                    <a:pt x="378" y="414"/>
                  </a:lnTo>
                  <a:lnTo>
                    <a:pt x="339" y="426"/>
                  </a:lnTo>
                  <a:lnTo>
                    <a:pt x="300" y="426"/>
                  </a:lnTo>
                  <a:lnTo>
                    <a:pt x="255" y="408"/>
                  </a:lnTo>
                  <a:lnTo>
                    <a:pt x="216" y="390"/>
                  </a:lnTo>
                  <a:lnTo>
                    <a:pt x="132" y="369"/>
                  </a:lnTo>
                  <a:lnTo>
                    <a:pt x="84" y="369"/>
                  </a:lnTo>
                  <a:lnTo>
                    <a:pt x="51" y="378"/>
                  </a:lnTo>
                  <a:lnTo>
                    <a:pt x="18" y="390"/>
                  </a:lnTo>
                  <a:lnTo>
                    <a:pt x="3" y="408"/>
                  </a:lnTo>
                  <a:lnTo>
                    <a:pt x="3" y="99"/>
                  </a:lnTo>
                  <a:lnTo>
                    <a:pt x="258" y="105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87" name="任意多边形 757830"/>
            <p:cNvSpPr/>
            <p:nvPr/>
          </p:nvSpPr>
          <p:spPr>
            <a:xfrm>
              <a:off x="2400" y="1674"/>
              <a:ext cx="261" cy="39"/>
            </a:xfrm>
            <a:custGeom>
              <a:avLst/>
              <a:gdLst/>
              <a:ahLst/>
              <a:cxnLst/>
              <a:pathLst>
                <a:path w="261" h="39">
                  <a:moveTo>
                    <a:pt x="48" y="0"/>
                  </a:moveTo>
                  <a:lnTo>
                    <a:pt x="0" y="36"/>
                  </a:lnTo>
                  <a:lnTo>
                    <a:pt x="261" y="3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99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88" name="任意多边形 757831"/>
            <p:cNvSpPr/>
            <p:nvPr/>
          </p:nvSpPr>
          <p:spPr>
            <a:xfrm>
              <a:off x="2394" y="1635"/>
              <a:ext cx="267" cy="78"/>
            </a:xfrm>
            <a:custGeom>
              <a:avLst/>
              <a:gdLst/>
              <a:ahLst/>
              <a:cxnLst/>
              <a:pathLst>
                <a:path w="267" h="78">
                  <a:moveTo>
                    <a:pt x="0" y="0"/>
                  </a:moveTo>
                  <a:lnTo>
                    <a:pt x="267" y="78"/>
                  </a:lnTo>
                  <a:lnTo>
                    <a:pt x="45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57833" name="组合 757832"/>
          <p:cNvGrpSpPr/>
          <p:nvPr/>
        </p:nvGrpSpPr>
        <p:grpSpPr>
          <a:xfrm flipH="1">
            <a:off x="7289800" y="3597275"/>
            <a:ext cx="862013" cy="966788"/>
            <a:chOff x="2084" y="1730"/>
            <a:chExt cx="414" cy="416"/>
          </a:xfrm>
        </p:grpSpPr>
        <p:sp>
          <p:nvSpPr>
            <p:cNvPr id="18490" name="任意多边形 757833"/>
            <p:cNvSpPr/>
            <p:nvPr/>
          </p:nvSpPr>
          <p:spPr>
            <a:xfrm>
              <a:off x="2084" y="1740"/>
              <a:ext cx="414" cy="406"/>
            </a:xfrm>
            <a:custGeom>
              <a:avLst/>
              <a:gdLst/>
              <a:ahLst/>
              <a:cxnLst/>
              <a:pathLst>
                <a:path w="414" h="406">
                  <a:moveTo>
                    <a:pt x="8" y="236"/>
                  </a:moveTo>
                  <a:lnTo>
                    <a:pt x="64" y="234"/>
                  </a:lnTo>
                  <a:lnTo>
                    <a:pt x="96" y="234"/>
                  </a:lnTo>
                  <a:lnTo>
                    <a:pt x="122" y="220"/>
                  </a:lnTo>
                  <a:lnTo>
                    <a:pt x="138" y="198"/>
                  </a:lnTo>
                  <a:lnTo>
                    <a:pt x="150" y="172"/>
                  </a:lnTo>
                  <a:lnTo>
                    <a:pt x="168" y="154"/>
                  </a:lnTo>
                  <a:lnTo>
                    <a:pt x="198" y="134"/>
                  </a:lnTo>
                  <a:lnTo>
                    <a:pt x="232" y="96"/>
                  </a:lnTo>
                  <a:lnTo>
                    <a:pt x="246" y="62"/>
                  </a:lnTo>
                  <a:lnTo>
                    <a:pt x="250" y="30"/>
                  </a:lnTo>
                  <a:lnTo>
                    <a:pt x="252" y="0"/>
                  </a:lnTo>
                  <a:lnTo>
                    <a:pt x="276" y="0"/>
                  </a:lnTo>
                  <a:lnTo>
                    <a:pt x="290" y="8"/>
                  </a:lnTo>
                  <a:lnTo>
                    <a:pt x="298" y="28"/>
                  </a:lnTo>
                  <a:lnTo>
                    <a:pt x="302" y="54"/>
                  </a:lnTo>
                  <a:lnTo>
                    <a:pt x="298" y="74"/>
                  </a:lnTo>
                  <a:lnTo>
                    <a:pt x="290" y="106"/>
                  </a:lnTo>
                  <a:lnTo>
                    <a:pt x="302" y="104"/>
                  </a:lnTo>
                  <a:lnTo>
                    <a:pt x="314" y="106"/>
                  </a:lnTo>
                  <a:lnTo>
                    <a:pt x="342" y="116"/>
                  </a:lnTo>
                  <a:lnTo>
                    <a:pt x="364" y="124"/>
                  </a:lnTo>
                  <a:lnTo>
                    <a:pt x="388" y="130"/>
                  </a:lnTo>
                  <a:lnTo>
                    <a:pt x="404" y="146"/>
                  </a:lnTo>
                  <a:lnTo>
                    <a:pt x="410" y="162"/>
                  </a:lnTo>
                  <a:lnTo>
                    <a:pt x="406" y="182"/>
                  </a:lnTo>
                  <a:lnTo>
                    <a:pt x="394" y="200"/>
                  </a:lnTo>
                  <a:lnTo>
                    <a:pt x="406" y="206"/>
                  </a:lnTo>
                  <a:lnTo>
                    <a:pt x="412" y="216"/>
                  </a:lnTo>
                  <a:lnTo>
                    <a:pt x="414" y="234"/>
                  </a:lnTo>
                  <a:lnTo>
                    <a:pt x="410" y="250"/>
                  </a:lnTo>
                  <a:lnTo>
                    <a:pt x="398" y="264"/>
                  </a:lnTo>
                  <a:lnTo>
                    <a:pt x="380" y="276"/>
                  </a:lnTo>
                  <a:lnTo>
                    <a:pt x="402" y="278"/>
                  </a:lnTo>
                  <a:lnTo>
                    <a:pt x="408" y="292"/>
                  </a:lnTo>
                  <a:lnTo>
                    <a:pt x="408" y="310"/>
                  </a:lnTo>
                  <a:lnTo>
                    <a:pt x="394" y="322"/>
                  </a:lnTo>
                  <a:lnTo>
                    <a:pt x="376" y="330"/>
                  </a:lnTo>
                  <a:lnTo>
                    <a:pt x="396" y="328"/>
                  </a:lnTo>
                  <a:lnTo>
                    <a:pt x="402" y="346"/>
                  </a:lnTo>
                  <a:lnTo>
                    <a:pt x="396" y="368"/>
                  </a:lnTo>
                  <a:lnTo>
                    <a:pt x="382" y="384"/>
                  </a:lnTo>
                  <a:lnTo>
                    <a:pt x="352" y="398"/>
                  </a:lnTo>
                  <a:lnTo>
                    <a:pt x="326" y="396"/>
                  </a:lnTo>
                  <a:lnTo>
                    <a:pt x="310" y="404"/>
                  </a:lnTo>
                  <a:lnTo>
                    <a:pt x="278" y="406"/>
                  </a:lnTo>
                  <a:lnTo>
                    <a:pt x="246" y="406"/>
                  </a:lnTo>
                  <a:lnTo>
                    <a:pt x="210" y="404"/>
                  </a:lnTo>
                  <a:lnTo>
                    <a:pt x="174" y="400"/>
                  </a:lnTo>
                  <a:lnTo>
                    <a:pt x="150" y="392"/>
                  </a:lnTo>
                  <a:lnTo>
                    <a:pt x="108" y="388"/>
                  </a:lnTo>
                  <a:lnTo>
                    <a:pt x="64" y="396"/>
                  </a:lnTo>
                  <a:lnTo>
                    <a:pt x="28" y="402"/>
                  </a:lnTo>
                  <a:lnTo>
                    <a:pt x="12" y="374"/>
                  </a:lnTo>
                  <a:lnTo>
                    <a:pt x="4" y="328"/>
                  </a:lnTo>
                  <a:lnTo>
                    <a:pt x="0" y="282"/>
                  </a:lnTo>
                  <a:lnTo>
                    <a:pt x="2" y="248"/>
                  </a:lnTo>
                  <a:lnTo>
                    <a:pt x="8" y="236"/>
                  </a:lnTo>
                  <a:close/>
                </a:path>
              </a:pathLst>
            </a:custGeom>
            <a:solidFill>
              <a:srgbClr val="FFCC99"/>
            </a:solidFill>
            <a:ln w="9525" cap="flat" cmpd="sng">
              <a:solidFill>
                <a:srgbClr val="CC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91" name="任意多边形 757834"/>
            <p:cNvSpPr/>
            <p:nvPr/>
          </p:nvSpPr>
          <p:spPr>
            <a:xfrm>
              <a:off x="2334" y="1730"/>
              <a:ext cx="26" cy="64"/>
            </a:xfrm>
            <a:custGeom>
              <a:avLst/>
              <a:gdLst/>
              <a:ahLst/>
              <a:cxnLst/>
              <a:pathLst>
                <a:path w="26" h="64">
                  <a:moveTo>
                    <a:pt x="2" y="0"/>
                  </a:moveTo>
                  <a:lnTo>
                    <a:pt x="0" y="18"/>
                  </a:lnTo>
                  <a:lnTo>
                    <a:pt x="0" y="56"/>
                  </a:lnTo>
                  <a:lnTo>
                    <a:pt x="12" y="64"/>
                  </a:lnTo>
                  <a:lnTo>
                    <a:pt x="22" y="56"/>
                  </a:lnTo>
                  <a:lnTo>
                    <a:pt x="26" y="34"/>
                  </a:lnTo>
                  <a:lnTo>
                    <a:pt x="24" y="18"/>
                  </a:lnTo>
                  <a:lnTo>
                    <a:pt x="20" y="6"/>
                  </a:lnTo>
                  <a:lnTo>
                    <a:pt x="2" y="0"/>
                  </a:lnTo>
                  <a:close/>
                </a:path>
              </a:pathLst>
            </a:custGeom>
            <a:gradFill rotWithShape="0">
              <a:gsLst>
                <a:gs pos="0">
                  <a:srgbClr val="FF9999"/>
                </a:gs>
                <a:gs pos="100000">
                  <a:srgbClr val="FF6600"/>
                </a:gs>
              </a:gsLst>
              <a:lin ang="5400000" scaled="1"/>
              <a:tileRect/>
            </a:gradFill>
            <a:ln w="952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92" name="任意多边形 757835"/>
            <p:cNvSpPr/>
            <p:nvPr/>
          </p:nvSpPr>
          <p:spPr>
            <a:xfrm>
              <a:off x="2194" y="1996"/>
              <a:ext cx="16" cy="52"/>
            </a:xfrm>
            <a:custGeom>
              <a:avLst/>
              <a:gdLst/>
              <a:ahLst/>
              <a:cxnLst/>
              <a:pathLst>
                <a:path w="16" h="52">
                  <a:moveTo>
                    <a:pt x="4" y="0"/>
                  </a:moveTo>
                  <a:cubicBezTo>
                    <a:pt x="2" y="5"/>
                    <a:pt x="0" y="11"/>
                    <a:pt x="0" y="18"/>
                  </a:cubicBezTo>
                  <a:cubicBezTo>
                    <a:pt x="0" y="25"/>
                    <a:pt x="3" y="34"/>
                    <a:pt x="6" y="40"/>
                  </a:cubicBezTo>
                  <a:cubicBezTo>
                    <a:pt x="9" y="46"/>
                    <a:pt x="14" y="50"/>
                    <a:pt x="16" y="52"/>
                  </a:cubicBezTo>
                </a:path>
              </a:pathLst>
            </a:custGeom>
            <a:noFill/>
            <a:ln w="19050" cap="flat" cmpd="sng">
              <a:solidFill>
                <a:srgbClr val="CC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93" name="任意多边形 757836"/>
            <p:cNvSpPr/>
            <p:nvPr/>
          </p:nvSpPr>
          <p:spPr>
            <a:xfrm>
              <a:off x="2209" y="2076"/>
              <a:ext cx="17" cy="58"/>
            </a:xfrm>
            <a:custGeom>
              <a:avLst/>
              <a:gdLst/>
              <a:ahLst/>
              <a:cxnLst/>
              <a:pathLst>
                <a:path w="17" h="58">
                  <a:moveTo>
                    <a:pt x="1" y="0"/>
                  </a:moveTo>
                  <a:cubicBezTo>
                    <a:pt x="0" y="6"/>
                    <a:pt x="0" y="13"/>
                    <a:pt x="1" y="18"/>
                  </a:cubicBezTo>
                  <a:cubicBezTo>
                    <a:pt x="2" y="23"/>
                    <a:pt x="4" y="25"/>
                    <a:pt x="7" y="32"/>
                  </a:cubicBezTo>
                  <a:cubicBezTo>
                    <a:pt x="10" y="39"/>
                    <a:pt x="15" y="54"/>
                    <a:pt x="17" y="58"/>
                  </a:cubicBezTo>
                </a:path>
              </a:pathLst>
            </a:custGeom>
            <a:noFill/>
            <a:ln w="19050" cap="flat" cmpd="sng">
              <a:solidFill>
                <a:srgbClr val="CC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94" name="任意多边形 757837"/>
            <p:cNvSpPr/>
            <p:nvPr/>
          </p:nvSpPr>
          <p:spPr>
            <a:xfrm>
              <a:off x="2346" y="1842"/>
              <a:ext cx="30" cy="60"/>
            </a:xfrm>
            <a:custGeom>
              <a:avLst/>
              <a:gdLst/>
              <a:ahLst/>
              <a:cxnLst/>
              <a:pathLst>
                <a:path w="30" h="60">
                  <a:moveTo>
                    <a:pt x="30" y="0"/>
                  </a:moveTo>
                  <a:cubicBezTo>
                    <a:pt x="29" y="5"/>
                    <a:pt x="28" y="11"/>
                    <a:pt x="26" y="16"/>
                  </a:cubicBezTo>
                  <a:cubicBezTo>
                    <a:pt x="24" y="21"/>
                    <a:pt x="22" y="27"/>
                    <a:pt x="20" y="32"/>
                  </a:cubicBezTo>
                  <a:cubicBezTo>
                    <a:pt x="18" y="37"/>
                    <a:pt x="17" y="43"/>
                    <a:pt x="14" y="48"/>
                  </a:cubicBezTo>
                  <a:cubicBezTo>
                    <a:pt x="11" y="53"/>
                    <a:pt x="2" y="58"/>
                    <a:pt x="0" y="60"/>
                  </a:cubicBezTo>
                </a:path>
              </a:pathLst>
            </a:custGeom>
            <a:noFill/>
            <a:ln w="19050" cap="flat" cmpd="sng">
              <a:solidFill>
                <a:srgbClr val="CC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95" name="任意多边形 757838"/>
            <p:cNvSpPr/>
            <p:nvPr/>
          </p:nvSpPr>
          <p:spPr>
            <a:xfrm>
              <a:off x="2368" y="1900"/>
              <a:ext cx="78" cy="56"/>
            </a:xfrm>
            <a:custGeom>
              <a:avLst/>
              <a:gdLst/>
              <a:ahLst/>
              <a:cxnLst/>
              <a:pathLst>
                <a:path w="78" h="56">
                  <a:moveTo>
                    <a:pt x="78" y="0"/>
                  </a:moveTo>
                  <a:cubicBezTo>
                    <a:pt x="70" y="1"/>
                    <a:pt x="63" y="2"/>
                    <a:pt x="58" y="6"/>
                  </a:cubicBezTo>
                  <a:cubicBezTo>
                    <a:pt x="53" y="10"/>
                    <a:pt x="53" y="17"/>
                    <a:pt x="50" y="22"/>
                  </a:cubicBezTo>
                  <a:cubicBezTo>
                    <a:pt x="47" y="27"/>
                    <a:pt x="47" y="31"/>
                    <a:pt x="42" y="34"/>
                  </a:cubicBezTo>
                  <a:cubicBezTo>
                    <a:pt x="37" y="37"/>
                    <a:pt x="29" y="38"/>
                    <a:pt x="22" y="42"/>
                  </a:cubicBezTo>
                  <a:cubicBezTo>
                    <a:pt x="15" y="46"/>
                    <a:pt x="4" y="54"/>
                    <a:pt x="0" y="56"/>
                  </a:cubicBezTo>
                </a:path>
              </a:pathLst>
            </a:custGeom>
            <a:noFill/>
            <a:ln w="19050" cap="flat" cmpd="sng">
              <a:solidFill>
                <a:srgbClr val="CC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96" name="任意多边形 757839"/>
            <p:cNvSpPr/>
            <p:nvPr/>
          </p:nvSpPr>
          <p:spPr>
            <a:xfrm>
              <a:off x="2366" y="1940"/>
              <a:ext cx="110" cy="64"/>
            </a:xfrm>
            <a:custGeom>
              <a:avLst/>
              <a:gdLst/>
              <a:ahLst/>
              <a:cxnLst/>
              <a:pathLst>
                <a:path w="110" h="64">
                  <a:moveTo>
                    <a:pt x="110" y="0"/>
                  </a:moveTo>
                  <a:cubicBezTo>
                    <a:pt x="105" y="5"/>
                    <a:pt x="100" y="11"/>
                    <a:pt x="94" y="16"/>
                  </a:cubicBezTo>
                  <a:cubicBezTo>
                    <a:pt x="88" y="21"/>
                    <a:pt x="87" y="25"/>
                    <a:pt x="76" y="30"/>
                  </a:cubicBezTo>
                  <a:cubicBezTo>
                    <a:pt x="65" y="35"/>
                    <a:pt x="39" y="40"/>
                    <a:pt x="26" y="46"/>
                  </a:cubicBezTo>
                  <a:cubicBezTo>
                    <a:pt x="13" y="52"/>
                    <a:pt x="4" y="61"/>
                    <a:pt x="0" y="64"/>
                  </a:cubicBezTo>
                </a:path>
              </a:pathLst>
            </a:custGeom>
            <a:noFill/>
            <a:ln w="19050" cap="flat" cmpd="sng">
              <a:solidFill>
                <a:srgbClr val="CC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97" name="任意多边形 757840"/>
            <p:cNvSpPr/>
            <p:nvPr/>
          </p:nvSpPr>
          <p:spPr>
            <a:xfrm>
              <a:off x="2364" y="1956"/>
              <a:ext cx="34" cy="30"/>
            </a:xfrm>
            <a:custGeom>
              <a:avLst/>
              <a:gdLst/>
              <a:ahLst/>
              <a:cxnLst/>
              <a:pathLst>
                <a:path w="34" h="30">
                  <a:moveTo>
                    <a:pt x="14" y="0"/>
                  </a:moveTo>
                  <a:lnTo>
                    <a:pt x="24" y="2"/>
                  </a:lnTo>
                  <a:lnTo>
                    <a:pt x="34" y="10"/>
                  </a:lnTo>
                  <a:lnTo>
                    <a:pt x="28" y="26"/>
                  </a:lnTo>
                  <a:lnTo>
                    <a:pt x="12" y="30"/>
                  </a:lnTo>
                  <a:lnTo>
                    <a:pt x="0" y="20"/>
                  </a:lnTo>
                  <a:lnTo>
                    <a:pt x="0" y="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6600"/>
            </a:solidFill>
            <a:ln w="952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98" name="任意多边形 757841"/>
            <p:cNvSpPr/>
            <p:nvPr/>
          </p:nvSpPr>
          <p:spPr>
            <a:xfrm>
              <a:off x="2372" y="2016"/>
              <a:ext cx="94" cy="16"/>
            </a:xfrm>
            <a:custGeom>
              <a:avLst/>
              <a:gdLst/>
              <a:ahLst/>
              <a:cxnLst/>
              <a:pathLst>
                <a:path w="94" h="16">
                  <a:moveTo>
                    <a:pt x="94" y="0"/>
                  </a:moveTo>
                  <a:cubicBezTo>
                    <a:pt x="89" y="2"/>
                    <a:pt x="84" y="4"/>
                    <a:pt x="76" y="6"/>
                  </a:cubicBezTo>
                  <a:cubicBezTo>
                    <a:pt x="68" y="8"/>
                    <a:pt x="54" y="10"/>
                    <a:pt x="46" y="12"/>
                  </a:cubicBezTo>
                  <a:cubicBezTo>
                    <a:pt x="38" y="14"/>
                    <a:pt x="38" y="16"/>
                    <a:pt x="30" y="16"/>
                  </a:cubicBezTo>
                  <a:cubicBezTo>
                    <a:pt x="22" y="16"/>
                    <a:pt x="6" y="14"/>
                    <a:pt x="0" y="14"/>
                  </a:cubicBezTo>
                </a:path>
              </a:pathLst>
            </a:custGeom>
            <a:noFill/>
            <a:ln w="19050" cap="flat" cmpd="sng">
              <a:solidFill>
                <a:srgbClr val="CC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99" name="任意多边形 757842"/>
            <p:cNvSpPr/>
            <p:nvPr/>
          </p:nvSpPr>
          <p:spPr>
            <a:xfrm>
              <a:off x="2388" y="2062"/>
              <a:ext cx="80" cy="9"/>
            </a:xfrm>
            <a:custGeom>
              <a:avLst/>
              <a:gdLst/>
              <a:ahLst/>
              <a:cxnLst/>
              <a:pathLst>
                <a:path w="80" h="9">
                  <a:moveTo>
                    <a:pt x="80" y="6"/>
                  </a:moveTo>
                  <a:cubicBezTo>
                    <a:pt x="71" y="6"/>
                    <a:pt x="63" y="6"/>
                    <a:pt x="56" y="6"/>
                  </a:cubicBezTo>
                  <a:cubicBezTo>
                    <a:pt x="49" y="6"/>
                    <a:pt x="45" y="8"/>
                    <a:pt x="40" y="8"/>
                  </a:cubicBezTo>
                  <a:cubicBezTo>
                    <a:pt x="35" y="8"/>
                    <a:pt x="35" y="9"/>
                    <a:pt x="28" y="8"/>
                  </a:cubicBezTo>
                  <a:cubicBezTo>
                    <a:pt x="21" y="7"/>
                    <a:pt x="6" y="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rgbClr val="CC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00" name="任意多边形 757843"/>
            <p:cNvSpPr/>
            <p:nvPr/>
          </p:nvSpPr>
          <p:spPr>
            <a:xfrm rot="2192566">
              <a:off x="2380" y="2078"/>
              <a:ext cx="36" cy="24"/>
            </a:xfrm>
            <a:custGeom>
              <a:avLst/>
              <a:gdLst/>
              <a:ahLst/>
              <a:cxnLst/>
              <a:pathLst>
                <a:path w="36" h="24">
                  <a:moveTo>
                    <a:pt x="16" y="0"/>
                  </a:moveTo>
                  <a:lnTo>
                    <a:pt x="28" y="2"/>
                  </a:lnTo>
                  <a:lnTo>
                    <a:pt x="36" y="8"/>
                  </a:lnTo>
                  <a:lnTo>
                    <a:pt x="26" y="20"/>
                  </a:lnTo>
                  <a:lnTo>
                    <a:pt x="10" y="24"/>
                  </a:lnTo>
                  <a:lnTo>
                    <a:pt x="0" y="14"/>
                  </a:lnTo>
                  <a:lnTo>
                    <a:pt x="2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6600"/>
            </a:solidFill>
            <a:ln w="952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01" name="任意多边形 757844"/>
            <p:cNvSpPr/>
            <p:nvPr/>
          </p:nvSpPr>
          <p:spPr>
            <a:xfrm>
              <a:off x="2368" y="2038"/>
              <a:ext cx="36" cy="24"/>
            </a:xfrm>
            <a:custGeom>
              <a:avLst/>
              <a:gdLst/>
              <a:ahLst/>
              <a:cxnLst/>
              <a:pathLst>
                <a:path w="36" h="24">
                  <a:moveTo>
                    <a:pt x="16" y="0"/>
                  </a:moveTo>
                  <a:lnTo>
                    <a:pt x="28" y="2"/>
                  </a:lnTo>
                  <a:lnTo>
                    <a:pt x="36" y="8"/>
                  </a:lnTo>
                  <a:lnTo>
                    <a:pt x="26" y="20"/>
                  </a:lnTo>
                  <a:lnTo>
                    <a:pt x="10" y="24"/>
                  </a:lnTo>
                  <a:lnTo>
                    <a:pt x="0" y="14"/>
                  </a:lnTo>
                  <a:lnTo>
                    <a:pt x="2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6600"/>
            </a:solidFill>
            <a:ln w="952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02" name="任意多边形 757845"/>
            <p:cNvSpPr/>
            <p:nvPr/>
          </p:nvSpPr>
          <p:spPr>
            <a:xfrm>
              <a:off x="2362" y="1998"/>
              <a:ext cx="32" cy="30"/>
            </a:xfrm>
            <a:custGeom>
              <a:avLst/>
              <a:gdLst/>
              <a:ahLst/>
              <a:cxnLst/>
              <a:pathLst>
                <a:path w="32" h="30">
                  <a:moveTo>
                    <a:pt x="12" y="0"/>
                  </a:moveTo>
                  <a:lnTo>
                    <a:pt x="22" y="2"/>
                  </a:lnTo>
                  <a:lnTo>
                    <a:pt x="32" y="10"/>
                  </a:lnTo>
                  <a:lnTo>
                    <a:pt x="26" y="26"/>
                  </a:lnTo>
                  <a:lnTo>
                    <a:pt x="10" y="30"/>
                  </a:lnTo>
                  <a:lnTo>
                    <a:pt x="0" y="20"/>
                  </a:lnTo>
                  <a:lnTo>
                    <a:pt x="2" y="1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6600"/>
            </a:solidFill>
            <a:ln w="952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03" name="任意多边形 757846"/>
            <p:cNvSpPr/>
            <p:nvPr/>
          </p:nvSpPr>
          <p:spPr>
            <a:xfrm>
              <a:off x="2276" y="2020"/>
              <a:ext cx="44" cy="22"/>
            </a:xfrm>
            <a:custGeom>
              <a:avLst/>
              <a:gdLst/>
              <a:ahLst/>
              <a:cxnLst/>
              <a:pathLst>
                <a:path w="44" h="22">
                  <a:moveTo>
                    <a:pt x="0" y="12"/>
                  </a:moveTo>
                  <a:cubicBezTo>
                    <a:pt x="5" y="16"/>
                    <a:pt x="11" y="22"/>
                    <a:pt x="16" y="22"/>
                  </a:cubicBezTo>
                  <a:cubicBezTo>
                    <a:pt x="21" y="22"/>
                    <a:pt x="27" y="16"/>
                    <a:pt x="32" y="12"/>
                  </a:cubicBezTo>
                  <a:cubicBezTo>
                    <a:pt x="37" y="8"/>
                    <a:pt x="42" y="2"/>
                    <a:pt x="44" y="0"/>
                  </a:cubicBezTo>
                </a:path>
              </a:pathLst>
            </a:custGeom>
            <a:noFill/>
            <a:ln w="19050" cap="flat" cmpd="sng">
              <a:solidFill>
                <a:srgbClr val="CC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04" name="任意多边形 757847"/>
            <p:cNvSpPr/>
            <p:nvPr/>
          </p:nvSpPr>
          <p:spPr>
            <a:xfrm>
              <a:off x="2220" y="2006"/>
              <a:ext cx="26" cy="28"/>
            </a:xfrm>
            <a:custGeom>
              <a:avLst/>
              <a:gdLst/>
              <a:ahLst/>
              <a:cxnLst/>
              <a:pathLst>
                <a:path w="26" h="28">
                  <a:moveTo>
                    <a:pt x="0" y="0"/>
                  </a:moveTo>
                  <a:cubicBezTo>
                    <a:pt x="2" y="3"/>
                    <a:pt x="4" y="7"/>
                    <a:pt x="8" y="12"/>
                  </a:cubicBezTo>
                  <a:cubicBezTo>
                    <a:pt x="12" y="17"/>
                    <a:pt x="23" y="25"/>
                    <a:pt x="26" y="28"/>
                  </a:cubicBezTo>
                </a:path>
              </a:pathLst>
            </a:custGeom>
            <a:noFill/>
            <a:ln w="19050" cap="flat" cmpd="sng">
              <a:solidFill>
                <a:srgbClr val="CC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05" name="任意多边形 757848"/>
            <p:cNvSpPr/>
            <p:nvPr/>
          </p:nvSpPr>
          <p:spPr>
            <a:xfrm>
              <a:off x="2366" y="1876"/>
              <a:ext cx="15" cy="44"/>
            </a:xfrm>
            <a:custGeom>
              <a:avLst/>
              <a:gdLst/>
              <a:ahLst/>
              <a:cxnLst/>
              <a:pathLst>
                <a:path w="15" h="44">
                  <a:moveTo>
                    <a:pt x="0" y="0"/>
                  </a:moveTo>
                  <a:cubicBezTo>
                    <a:pt x="5" y="4"/>
                    <a:pt x="10" y="8"/>
                    <a:pt x="12" y="12"/>
                  </a:cubicBezTo>
                  <a:cubicBezTo>
                    <a:pt x="14" y="16"/>
                    <a:pt x="15" y="21"/>
                    <a:pt x="14" y="26"/>
                  </a:cubicBezTo>
                  <a:cubicBezTo>
                    <a:pt x="13" y="31"/>
                    <a:pt x="9" y="40"/>
                    <a:pt x="8" y="44"/>
                  </a:cubicBezTo>
                </a:path>
              </a:pathLst>
            </a:custGeom>
            <a:noFill/>
            <a:ln w="19050" cap="flat" cmpd="sng">
              <a:solidFill>
                <a:srgbClr val="CC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06" name="任意多边形 757849"/>
            <p:cNvSpPr/>
            <p:nvPr/>
          </p:nvSpPr>
          <p:spPr>
            <a:xfrm>
              <a:off x="2398" y="1884"/>
              <a:ext cx="20" cy="30"/>
            </a:xfrm>
            <a:custGeom>
              <a:avLst/>
              <a:gdLst/>
              <a:ahLst/>
              <a:cxnLst/>
              <a:pathLst>
                <a:path w="20" h="30">
                  <a:moveTo>
                    <a:pt x="8" y="0"/>
                  </a:moveTo>
                  <a:cubicBezTo>
                    <a:pt x="4" y="3"/>
                    <a:pt x="0" y="7"/>
                    <a:pt x="2" y="12"/>
                  </a:cubicBezTo>
                  <a:cubicBezTo>
                    <a:pt x="4" y="17"/>
                    <a:pt x="12" y="23"/>
                    <a:pt x="20" y="30"/>
                  </a:cubicBezTo>
                </a:path>
              </a:pathLst>
            </a:custGeom>
            <a:noFill/>
            <a:ln w="19050" cap="flat" cmpd="sng">
              <a:solidFill>
                <a:srgbClr val="CC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07" name="任意多边形 757850"/>
            <p:cNvSpPr/>
            <p:nvPr/>
          </p:nvSpPr>
          <p:spPr>
            <a:xfrm>
              <a:off x="2388" y="2098"/>
              <a:ext cx="96" cy="24"/>
            </a:xfrm>
            <a:custGeom>
              <a:avLst/>
              <a:gdLst/>
              <a:ahLst/>
              <a:cxnLst/>
              <a:pathLst>
                <a:path w="96" h="24">
                  <a:moveTo>
                    <a:pt x="96" y="4"/>
                  </a:moveTo>
                  <a:cubicBezTo>
                    <a:pt x="91" y="9"/>
                    <a:pt x="86" y="15"/>
                    <a:pt x="80" y="18"/>
                  </a:cubicBezTo>
                  <a:cubicBezTo>
                    <a:pt x="74" y="21"/>
                    <a:pt x="67" y="24"/>
                    <a:pt x="62" y="24"/>
                  </a:cubicBezTo>
                  <a:cubicBezTo>
                    <a:pt x="57" y="24"/>
                    <a:pt x="52" y="19"/>
                    <a:pt x="48" y="18"/>
                  </a:cubicBezTo>
                  <a:cubicBezTo>
                    <a:pt x="44" y="17"/>
                    <a:pt x="40" y="17"/>
                    <a:pt x="36" y="16"/>
                  </a:cubicBezTo>
                  <a:cubicBezTo>
                    <a:pt x="32" y="15"/>
                    <a:pt x="28" y="13"/>
                    <a:pt x="24" y="12"/>
                  </a:cubicBezTo>
                  <a:cubicBezTo>
                    <a:pt x="20" y="11"/>
                    <a:pt x="16" y="14"/>
                    <a:pt x="12" y="12"/>
                  </a:cubicBezTo>
                  <a:cubicBezTo>
                    <a:pt x="8" y="10"/>
                    <a:pt x="4" y="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rgbClr val="CC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08" name="任意多边形 757851"/>
            <p:cNvSpPr/>
            <p:nvPr/>
          </p:nvSpPr>
          <p:spPr>
            <a:xfrm>
              <a:off x="2385" y="1902"/>
              <a:ext cx="7" cy="26"/>
            </a:xfrm>
            <a:custGeom>
              <a:avLst/>
              <a:gdLst/>
              <a:ahLst/>
              <a:cxnLst/>
              <a:pathLst>
                <a:path w="7" h="26">
                  <a:moveTo>
                    <a:pt x="7" y="0"/>
                  </a:moveTo>
                  <a:cubicBezTo>
                    <a:pt x="4" y="4"/>
                    <a:pt x="2" y="8"/>
                    <a:pt x="1" y="12"/>
                  </a:cubicBezTo>
                  <a:cubicBezTo>
                    <a:pt x="0" y="16"/>
                    <a:pt x="2" y="23"/>
                    <a:pt x="3" y="26"/>
                  </a:cubicBezTo>
                </a:path>
              </a:pathLst>
            </a:custGeom>
            <a:noFill/>
            <a:ln w="12700" cap="flat" cmpd="sng">
              <a:solidFill>
                <a:srgbClr val="CC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09" name="任意多边形 757852"/>
            <p:cNvSpPr/>
            <p:nvPr/>
          </p:nvSpPr>
          <p:spPr>
            <a:xfrm>
              <a:off x="2446" y="2092"/>
              <a:ext cx="2" cy="18"/>
            </a:xfrm>
            <a:custGeom>
              <a:avLst/>
              <a:gdLst/>
              <a:ahLst/>
              <a:cxnLst/>
              <a:pathLst>
                <a:path w="2" h="18">
                  <a:moveTo>
                    <a:pt x="2" y="0"/>
                  </a:moveTo>
                  <a:cubicBezTo>
                    <a:pt x="2" y="2"/>
                    <a:pt x="0" y="7"/>
                    <a:pt x="0" y="10"/>
                  </a:cubicBezTo>
                  <a:cubicBezTo>
                    <a:pt x="0" y="13"/>
                    <a:pt x="0" y="16"/>
                    <a:pt x="0" y="18"/>
                  </a:cubicBezTo>
                </a:path>
              </a:pathLst>
            </a:custGeom>
            <a:noFill/>
            <a:ln w="9525" cap="flat" cmpd="sng">
              <a:solidFill>
                <a:srgbClr val="CC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10" name="直接连接符 757853"/>
            <p:cNvSpPr/>
            <p:nvPr/>
          </p:nvSpPr>
          <p:spPr>
            <a:xfrm>
              <a:off x="2412" y="1892"/>
              <a:ext cx="16" cy="4"/>
            </a:xfrm>
            <a:prstGeom prst="line">
              <a:avLst/>
            </a:prstGeom>
            <a:ln w="9525" cap="flat" cmpd="sng">
              <a:solidFill>
                <a:srgbClr val="CC99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511" name="直接连接符 757854"/>
            <p:cNvSpPr/>
            <p:nvPr/>
          </p:nvSpPr>
          <p:spPr>
            <a:xfrm>
              <a:off x="2424" y="1950"/>
              <a:ext cx="6" cy="16"/>
            </a:xfrm>
            <a:prstGeom prst="line">
              <a:avLst/>
            </a:prstGeom>
            <a:ln w="9525" cap="flat" cmpd="sng">
              <a:solidFill>
                <a:srgbClr val="CC99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512" name="任意多边形 757855"/>
            <p:cNvSpPr/>
            <p:nvPr/>
          </p:nvSpPr>
          <p:spPr>
            <a:xfrm>
              <a:off x="2428" y="1988"/>
              <a:ext cx="6" cy="22"/>
            </a:xfrm>
            <a:custGeom>
              <a:avLst/>
              <a:gdLst/>
              <a:ahLst/>
              <a:cxnLst/>
              <a:pathLst>
                <a:path w="6" h="22">
                  <a:moveTo>
                    <a:pt x="0" y="0"/>
                  </a:moveTo>
                  <a:cubicBezTo>
                    <a:pt x="2" y="9"/>
                    <a:pt x="5" y="18"/>
                    <a:pt x="6" y="22"/>
                  </a:cubicBezTo>
                </a:path>
              </a:pathLst>
            </a:custGeom>
            <a:noFill/>
            <a:ln w="9525" cap="flat" cmpd="sng">
              <a:solidFill>
                <a:srgbClr val="CC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13" name="直接连接符 757856"/>
            <p:cNvSpPr/>
            <p:nvPr/>
          </p:nvSpPr>
          <p:spPr>
            <a:xfrm>
              <a:off x="2428" y="2044"/>
              <a:ext cx="10" cy="16"/>
            </a:xfrm>
            <a:prstGeom prst="line">
              <a:avLst/>
            </a:prstGeom>
            <a:ln w="9525" cap="flat" cmpd="sng">
              <a:solidFill>
                <a:srgbClr val="CC99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757858" name="上箭头 757857"/>
          <p:cNvSpPr/>
          <p:nvPr/>
        </p:nvSpPr>
        <p:spPr>
          <a:xfrm>
            <a:off x="3983038" y="2751138"/>
            <a:ext cx="141287" cy="671512"/>
          </a:xfrm>
          <a:prstGeom prst="upArrow">
            <a:avLst>
              <a:gd name="adj1" fmla="val 50000"/>
              <a:gd name="adj2" fmla="val 118666"/>
            </a:avLst>
          </a:prstGeom>
          <a:solidFill>
            <a:srgbClr val="33CC33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57859" name="右弧形箭头 757858"/>
          <p:cNvSpPr/>
          <p:nvPr/>
        </p:nvSpPr>
        <p:spPr>
          <a:xfrm>
            <a:off x="4551363" y="4402138"/>
            <a:ext cx="611187" cy="433387"/>
          </a:xfrm>
          <a:prstGeom prst="curvedLeftArrow">
            <a:avLst>
              <a:gd name="adj1" fmla="val 14635"/>
              <a:gd name="adj2" fmla="val 38329"/>
              <a:gd name="adj3" fmla="val 73796"/>
            </a:avLst>
          </a:prstGeom>
          <a:solidFill>
            <a:srgbClr val="33CC33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57860" name="上箭头 757859"/>
          <p:cNvSpPr/>
          <p:nvPr/>
        </p:nvSpPr>
        <p:spPr>
          <a:xfrm>
            <a:off x="7383463" y="2708275"/>
            <a:ext cx="141287" cy="671513"/>
          </a:xfrm>
          <a:prstGeom prst="upArrow">
            <a:avLst>
              <a:gd name="adj1" fmla="val 50000"/>
              <a:gd name="adj2" fmla="val 118666"/>
            </a:avLst>
          </a:prstGeom>
          <a:solidFill>
            <a:srgbClr val="33CC33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57861" name="左弧形箭头 757860"/>
          <p:cNvSpPr/>
          <p:nvPr/>
        </p:nvSpPr>
        <p:spPr>
          <a:xfrm>
            <a:off x="6272213" y="4416425"/>
            <a:ext cx="576262" cy="404813"/>
          </a:xfrm>
          <a:prstGeom prst="curvedRightArrow">
            <a:avLst>
              <a:gd name="adj1" fmla="val 20000"/>
              <a:gd name="adj2" fmla="val 40000"/>
              <a:gd name="adj3" fmla="val 82702"/>
            </a:avLst>
          </a:prstGeom>
          <a:solidFill>
            <a:srgbClr val="33CC33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42988" y="2413000"/>
            <a:ext cx="2517775" cy="2862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en-US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螺纹旋向是螺旋线在圆柱面上的旋转方向。</a:t>
            </a:r>
            <a:endParaRPr lang="zh-CN" altLang="en-US" b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0">
                <a:latin typeface="楷体_GB2312" pitchFamily="49" charset="-122"/>
                <a:ea typeface="宋体" panose="02010600030101010101" pitchFamily="2" charset="-122"/>
              </a:rPr>
              <a:t>    顺时针方向旋入的称为右旋螺纹。</a:t>
            </a:r>
            <a:endParaRPr lang="zh-CN" altLang="en-US" b="0">
              <a:latin typeface="楷体_GB2312" pitchFamily="49" charset="-122"/>
              <a:ea typeface="宋体" panose="02010600030101010101" pitchFamily="2" charset="-122"/>
            </a:endParaRPr>
          </a:p>
          <a:p>
            <a:r>
              <a:rPr lang="zh-CN" altLang="en-US" b="0">
                <a:latin typeface="楷体_GB2312" pitchFamily="49" charset="-122"/>
                <a:ea typeface="宋体" panose="02010600030101010101" pitchFamily="2" charset="-122"/>
              </a:rPr>
              <a:t>    逆时针方向旋入的称为左旋螺纹。</a:t>
            </a:r>
            <a:endParaRPr lang="zh-CN" altLang="en-US" b="0">
              <a:latin typeface="楷体_GB2312" pitchFamily="49" charset="-122"/>
              <a:ea typeface="宋体" panose="02010600030101010101" pitchFamily="2" charset="-122"/>
            </a:endParaRPr>
          </a:p>
          <a:p>
            <a:endParaRPr lang="zh-CN" altLang="en-US" b="0">
              <a:latin typeface="楷体_GB2312" pitchFamily="49" charset="-122"/>
              <a:ea typeface="宋体" panose="02010600030101010101" pitchFamily="2" charset="-122"/>
            </a:endParaRPr>
          </a:p>
          <a:p>
            <a:r>
              <a:rPr lang="zh-CN" altLang="en-US" b="0">
                <a:latin typeface="楷体_GB2312" pitchFamily="49" charset="-122"/>
                <a:ea typeface="宋体" panose="02010600030101010101" pitchFamily="2" charset="-122"/>
              </a:rPr>
              <a:t>可用</a:t>
            </a:r>
            <a:r>
              <a:rPr lang="zh-CN" altLang="en-US" b="0">
                <a:solidFill>
                  <a:srgbClr val="FF0000"/>
                </a:solidFill>
                <a:latin typeface="楷体_GB2312" pitchFamily="49" charset="-122"/>
                <a:ea typeface="宋体" panose="02010600030101010101" pitchFamily="2" charset="-122"/>
              </a:rPr>
              <a:t>右手法则</a:t>
            </a:r>
            <a:r>
              <a:rPr lang="zh-CN" altLang="en-US" b="0">
                <a:latin typeface="楷体_GB2312" pitchFamily="49" charset="-122"/>
                <a:ea typeface="宋体" panose="02010600030101010101" pitchFamily="2" charset="-122"/>
              </a:rPr>
              <a:t>来判定。</a:t>
            </a:r>
            <a:endParaRPr lang="zh-CN" altLang="en-US" b="0">
              <a:latin typeface="楷体_GB2312" pitchFamily="49" charset="-122"/>
              <a:ea typeface="宋体" panose="02010600030101010101" pitchFamily="2" charset="-122"/>
            </a:endParaRPr>
          </a:p>
        </p:txBody>
      </p:sp>
      <p:sp>
        <p:nvSpPr>
          <p:cNvPr id="18519" name="矩形 1"/>
          <p:cNvSpPr/>
          <p:nvPr/>
        </p:nvSpPr>
        <p:spPr>
          <a:xfrm>
            <a:off x="1806575" y="287338"/>
            <a:ext cx="475297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连接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4-3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螺纹连接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9234" name="文本框 99"/>
          <p:cNvSpPr txBox="1"/>
          <p:nvPr/>
        </p:nvSpPr>
        <p:spPr>
          <a:xfrm>
            <a:off x="949325" y="1011238"/>
            <a:ext cx="410368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、螺纹的主要参数</a:t>
            </a:r>
            <a:endParaRPr lang="zh-CN" altLang="en-US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57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5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5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5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5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5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75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75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5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757858" grpId="0" bldLvl="0" animBg="1"/>
      <p:bldP spid="757859" grpId="0" bldLvl="0" animBg="1"/>
      <p:bldP spid="757764" grpId="0"/>
      <p:bldP spid="757860" grpId="0" bldLvl="0" animBg="1"/>
      <p:bldP spid="757861" grpId="0" bldLvl="0" animBg="1"/>
      <p:bldP spid="757763" grpId="0"/>
      <p:bldP spid="5" grpId="0"/>
      <p:bldP spid="92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3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0483" name="组合 287753"/>
          <p:cNvGrpSpPr/>
          <p:nvPr/>
        </p:nvGrpSpPr>
        <p:grpSpPr>
          <a:xfrm>
            <a:off x="0" y="74613"/>
            <a:ext cx="9144000" cy="936625"/>
            <a:chOff x="0" y="73"/>
            <a:chExt cx="5760" cy="590"/>
          </a:xfrm>
        </p:grpSpPr>
        <p:sp>
          <p:nvSpPr>
            <p:cNvPr id="20484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0485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20486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0487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20488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0489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0490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234" name="文本框 99"/>
          <p:cNvSpPr txBox="1"/>
          <p:nvPr/>
        </p:nvSpPr>
        <p:spPr>
          <a:xfrm>
            <a:off x="949325" y="1011238"/>
            <a:ext cx="410368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、螺纹的主要参数</a:t>
            </a:r>
            <a:endParaRPr lang="zh-CN" altLang="en-US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50594" name="文本框 750593"/>
          <p:cNvSpPr txBox="1"/>
          <p:nvPr/>
        </p:nvSpPr>
        <p:spPr>
          <a:xfrm>
            <a:off x="771525" y="1471613"/>
            <a:ext cx="3498850" cy="4603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400" b="0" dirty="0"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400" b="0" dirty="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400" b="0" dirty="0"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  <a:r>
              <a:rPr lang="en-US" altLang="zh-CN" sz="2400" b="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400" b="0" dirty="0">
                <a:latin typeface="黑体" panose="02010609060101010101" pitchFamily="2" charset="-122"/>
                <a:ea typeface="黑体" panose="02010609060101010101" pitchFamily="2" charset="-122"/>
              </a:rPr>
              <a:t>螺纹的线数</a:t>
            </a:r>
            <a:r>
              <a:rPr lang="en-US" altLang="zh-CN" sz="2400" b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n</a:t>
            </a:r>
            <a:endParaRPr lang="en-US" altLang="zh-CN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50595" name="文本框 750594"/>
          <p:cNvSpPr txBox="1"/>
          <p:nvPr/>
        </p:nvSpPr>
        <p:spPr>
          <a:xfrm>
            <a:off x="949325" y="1965325"/>
            <a:ext cx="6535738" cy="132238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沿</a:t>
            </a:r>
            <a:r>
              <a:rPr lang="zh-CN" altLang="en-US" b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一条螺旋线</a:t>
            </a:r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形成的螺纹叫做</a:t>
            </a:r>
            <a:r>
              <a:rPr lang="zh-CN" altLang="en-US" b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单线螺纹</a:t>
            </a:r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zh-CN" altLang="en-US" b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b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    沿</a:t>
            </a:r>
            <a:r>
              <a:rPr lang="zh-CN" altLang="en-US" b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两条或两条以上</a:t>
            </a:r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在轴向等距分布的螺旋线所形成的螺纹叫做</a:t>
            </a:r>
            <a:r>
              <a:rPr lang="zh-CN" altLang="en-US" b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多线螺纹</a:t>
            </a:r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圆柱形 5"/>
          <p:cNvSpPr/>
          <p:nvPr/>
        </p:nvSpPr>
        <p:spPr>
          <a:xfrm>
            <a:off x="1209675" y="3503613"/>
            <a:ext cx="1282700" cy="2246312"/>
          </a:xfrm>
          <a:prstGeom prst="can">
            <a:avLst>
              <a:gd name="adj" fmla="val 43981"/>
            </a:avLst>
          </a:prstGeom>
          <a:gradFill rotWithShape="0">
            <a:gsLst>
              <a:gs pos="0">
                <a:srgbClr val="16360B"/>
              </a:gs>
              <a:gs pos="50000">
                <a:srgbClr val="66FF33"/>
              </a:gs>
              <a:gs pos="100000">
                <a:srgbClr val="16360B"/>
              </a:gs>
            </a:gsLst>
            <a:lin ang="0" scaled="1"/>
            <a:tileRect/>
          </a:gradFill>
          <a:ln w="9525">
            <a:noFill/>
          </a:ln>
        </p:spPr>
        <p:txBody>
          <a:bodyPr anchor="t" anchorCtr="0"/>
          <a:p>
            <a:endParaRPr lang="zh-CN" altLang="en-US"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750599" name="组合 750598"/>
          <p:cNvGrpSpPr/>
          <p:nvPr/>
        </p:nvGrpSpPr>
        <p:grpSpPr>
          <a:xfrm>
            <a:off x="1098550" y="3981450"/>
            <a:ext cx="1273175" cy="306388"/>
            <a:chOff x="4001" y="762"/>
            <a:chExt cx="854" cy="269"/>
          </a:xfrm>
        </p:grpSpPr>
        <p:sp>
          <p:nvSpPr>
            <p:cNvPr id="20497" name="任意多边形 750599"/>
            <p:cNvSpPr/>
            <p:nvPr/>
          </p:nvSpPr>
          <p:spPr>
            <a:xfrm>
              <a:off x="4008" y="839"/>
              <a:ext cx="720" cy="192"/>
            </a:xfrm>
            <a:custGeom>
              <a:avLst/>
              <a:gdLst/>
              <a:ahLst/>
              <a:cxnLst/>
              <a:pathLst>
                <a:path w="720" h="192">
                  <a:moveTo>
                    <a:pt x="0" y="0"/>
                  </a:moveTo>
                  <a:lnTo>
                    <a:pt x="60" y="87"/>
                  </a:lnTo>
                  <a:lnTo>
                    <a:pt x="99" y="120"/>
                  </a:lnTo>
                  <a:lnTo>
                    <a:pt x="162" y="153"/>
                  </a:lnTo>
                  <a:lnTo>
                    <a:pt x="222" y="180"/>
                  </a:lnTo>
                  <a:lnTo>
                    <a:pt x="291" y="192"/>
                  </a:lnTo>
                  <a:lnTo>
                    <a:pt x="360" y="186"/>
                  </a:lnTo>
                  <a:lnTo>
                    <a:pt x="429" y="174"/>
                  </a:lnTo>
                  <a:lnTo>
                    <a:pt x="483" y="162"/>
                  </a:lnTo>
                  <a:lnTo>
                    <a:pt x="531" y="144"/>
                  </a:lnTo>
                  <a:lnTo>
                    <a:pt x="594" y="114"/>
                  </a:lnTo>
                  <a:lnTo>
                    <a:pt x="657" y="78"/>
                  </a:lnTo>
                  <a:lnTo>
                    <a:pt x="720" y="30"/>
                  </a:lnTo>
                  <a:lnTo>
                    <a:pt x="453" y="108"/>
                  </a:lnTo>
                  <a:lnTo>
                    <a:pt x="231" y="10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9933FF"/>
                </a:gs>
                <a:gs pos="100000">
                  <a:srgbClr val="471876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98" name="任意多边形 750600"/>
            <p:cNvSpPr/>
            <p:nvPr/>
          </p:nvSpPr>
          <p:spPr>
            <a:xfrm>
              <a:off x="4001" y="762"/>
              <a:ext cx="854" cy="216"/>
            </a:xfrm>
            <a:custGeom>
              <a:avLst/>
              <a:gdLst/>
              <a:ahLst/>
              <a:cxnLst/>
              <a:pathLst>
                <a:path w="854" h="216">
                  <a:moveTo>
                    <a:pt x="100" y="8"/>
                  </a:moveTo>
                  <a:cubicBezTo>
                    <a:pt x="72" y="0"/>
                    <a:pt x="65" y="18"/>
                    <a:pt x="49" y="26"/>
                  </a:cubicBezTo>
                  <a:cubicBezTo>
                    <a:pt x="33" y="34"/>
                    <a:pt x="2" y="43"/>
                    <a:pt x="1" y="56"/>
                  </a:cubicBezTo>
                  <a:cubicBezTo>
                    <a:pt x="0" y="69"/>
                    <a:pt x="22" y="91"/>
                    <a:pt x="40" y="107"/>
                  </a:cubicBezTo>
                  <a:cubicBezTo>
                    <a:pt x="58" y="123"/>
                    <a:pt x="87" y="139"/>
                    <a:pt x="109" y="152"/>
                  </a:cubicBezTo>
                  <a:cubicBezTo>
                    <a:pt x="131" y="165"/>
                    <a:pt x="148" y="173"/>
                    <a:pt x="169" y="182"/>
                  </a:cubicBezTo>
                  <a:cubicBezTo>
                    <a:pt x="190" y="191"/>
                    <a:pt x="216" y="201"/>
                    <a:pt x="238" y="206"/>
                  </a:cubicBezTo>
                  <a:cubicBezTo>
                    <a:pt x="260" y="211"/>
                    <a:pt x="280" y="214"/>
                    <a:pt x="304" y="215"/>
                  </a:cubicBezTo>
                  <a:cubicBezTo>
                    <a:pt x="328" y="216"/>
                    <a:pt x="354" y="216"/>
                    <a:pt x="382" y="215"/>
                  </a:cubicBezTo>
                  <a:cubicBezTo>
                    <a:pt x="410" y="214"/>
                    <a:pt x="442" y="211"/>
                    <a:pt x="472" y="206"/>
                  </a:cubicBezTo>
                  <a:cubicBezTo>
                    <a:pt x="502" y="201"/>
                    <a:pt x="533" y="194"/>
                    <a:pt x="562" y="185"/>
                  </a:cubicBezTo>
                  <a:cubicBezTo>
                    <a:pt x="591" y="176"/>
                    <a:pt x="619" y="166"/>
                    <a:pt x="649" y="152"/>
                  </a:cubicBezTo>
                  <a:cubicBezTo>
                    <a:pt x="679" y="138"/>
                    <a:pt x="711" y="123"/>
                    <a:pt x="739" y="104"/>
                  </a:cubicBezTo>
                  <a:cubicBezTo>
                    <a:pt x="767" y="85"/>
                    <a:pt x="800" y="54"/>
                    <a:pt x="817" y="38"/>
                  </a:cubicBezTo>
                  <a:cubicBezTo>
                    <a:pt x="834" y="22"/>
                    <a:pt x="854" y="2"/>
                    <a:pt x="841" y="5"/>
                  </a:cubicBezTo>
                  <a:cubicBezTo>
                    <a:pt x="828" y="8"/>
                    <a:pt x="768" y="46"/>
                    <a:pt x="739" y="59"/>
                  </a:cubicBezTo>
                  <a:cubicBezTo>
                    <a:pt x="710" y="72"/>
                    <a:pt x="695" y="76"/>
                    <a:pt x="667" y="83"/>
                  </a:cubicBezTo>
                  <a:cubicBezTo>
                    <a:pt x="639" y="90"/>
                    <a:pt x="603" y="97"/>
                    <a:pt x="571" y="101"/>
                  </a:cubicBezTo>
                  <a:cubicBezTo>
                    <a:pt x="539" y="105"/>
                    <a:pt x="515" y="107"/>
                    <a:pt x="475" y="107"/>
                  </a:cubicBezTo>
                  <a:cubicBezTo>
                    <a:pt x="435" y="107"/>
                    <a:pt x="374" y="103"/>
                    <a:pt x="331" y="98"/>
                  </a:cubicBezTo>
                  <a:cubicBezTo>
                    <a:pt x="288" y="93"/>
                    <a:pt x="255" y="89"/>
                    <a:pt x="217" y="74"/>
                  </a:cubicBezTo>
                  <a:cubicBezTo>
                    <a:pt x="179" y="59"/>
                    <a:pt x="127" y="16"/>
                    <a:pt x="100" y="8"/>
                  </a:cubicBezTo>
                  <a:close/>
                </a:path>
              </a:pathLst>
            </a:custGeom>
            <a:gradFill rotWithShape="0">
              <a:gsLst>
                <a:gs pos="0">
                  <a:srgbClr val="9966FF"/>
                </a:gs>
                <a:gs pos="100000">
                  <a:srgbClr val="472F76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50602" name="组合 750601"/>
          <p:cNvGrpSpPr/>
          <p:nvPr/>
        </p:nvGrpSpPr>
        <p:grpSpPr>
          <a:xfrm>
            <a:off x="1465263" y="5219700"/>
            <a:ext cx="1154112" cy="512763"/>
            <a:chOff x="4222" y="1668"/>
            <a:chExt cx="757" cy="461"/>
          </a:xfrm>
        </p:grpSpPr>
        <p:sp>
          <p:nvSpPr>
            <p:cNvPr id="20500" name="任意多边形 750602"/>
            <p:cNvSpPr/>
            <p:nvPr/>
          </p:nvSpPr>
          <p:spPr>
            <a:xfrm>
              <a:off x="4272" y="2027"/>
              <a:ext cx="456" cy="102"/>
            </a:xfrm>
            <a:custGeom>
              <a:avLst/>
              <a:gdLst/>
              <a:ahLst/>
              <a:cxnLst/>
              <a:pathLst>
                <a:path w="456" h="102">
                  <a:moveTo>
                    <a:pt x="372" y="72"/>
                  </a:moveTo>
                  <a:lnTo>
                    <a:pt x="408" y="45"/>
                  </a:lnTo>
                  <a:lnTo>
                    <a:pt x="456" y="0"/>
                  </a:lnTo>
                  <a:lnTo>
                    <a:pt x="159" y="84"/>
                  </a:lnTo>
                  <a:lnTo>
                    <a:pt x="0" y="63"/>
                  </a:lnTo>
                  <a:lnTo>
                    <a:pt x="36" y="75"/>
                  </a:lnTo>
                  <a:lnTo>
                    <a:pt x="60" y="84"/>
                  </a:lnTo>
                  <a:lnTo>
                    <a:pt x="114" y="93"/>
                  </a:lnTo>
                  <a:lnTo>
                    <a:pt x="150" y="99"/>
                  </a:lnTo>
                  <a:lnTo>
                    <a:pt x="183" y="99"/>
                  </a:lnTo>
                  <a:lnTo>
                    <a:pt x="240" y="102"/>
                  </a:lnTo>
                  <a:lnTo>
                    <a:pt x="285" y="99"/>
                  </a:lnTo>
                  <a:lnTo>
                    <a:pt x="327" y="90"/>
                  </a:lnTo>
                  <a:lnTo>
                    <a:pt x="372" y="72"/>
                  </a:lnTo>
                  <a:close/>
                </a:path>
              </a:pathLst>
            </a:custGeom>
            <a:gradFill rotWithShape="0">
              <a:gsLst>
                <a:gs pos="0">
                  <a:srgbClr val="9933FF"/>
                </a:gs>
                <a:gs pos="100000">
                  <a:srgbClr val="471876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01" name="任意多边形 750603"/>
            <p:cNvSpPr/>
            <p:nvPr/>
          </p:nvSpPr>
          <p:spPr>
            <a:xfrm>
              <a:off x="4222" y="1668"/>
              <a:ext cx="757" cy="446"/>
            </a:xfrm>
            <a:custGeom>
              <a:avLst/>
              <a:gdLst/>
              <a:ahLst/>
              <a:cxnLst/>
              <a:pathLst>
                <a:path w="757" h="446">
                  <a:moveTo>
                    <a:pt x="170" y="443"/>
                  </a:moveTo>
                  <a:cubicBezTo>
                    <a:pt x="209" y="446"/>
                    <a:pt x="232" y="441"/>
                    <a:pt x="263" y="437"/>
                  </a:cubicBezTo>
                  <a:cubicBezTo>
                    <a:pt x="294" y="433"/>
                    <a:pt x="325" y="427"/>
                    <a:pt x="356" y="419"/>
                  </a:cubicBezTo>
                  <a:cubicBezTo>
                    <a:pt x="387" y="411"/>
                    <a:pt x="427" y="399"/>
                    <a:pt x="452" y="389"/>
                  </a:cubicBezTo>
                  <a:cubicBezTo>
                    <a:pt x="477" y="379"/>
                    <a:pt x="485" y="372"/>
                    <a:pt x="509" y="358"/>
                  </a:cubicBezTo>
                  <a:cubicBezTo>
                    <a:pt x="533" y="344"/>
                    <a:pt x="570" y="326"/>
                    <a:pt x="599" y="304"/>
                  </a:cubicBezTo>
                  <a:cubicBezTo>
                    <a:pt x="628" y="282"/>
                    <a:pt x="661" y="253"/>
                    <a:pt x="686" y="226"/>
                  </a:cubicBezTo>
                  <a:cubicBezTo>
                    <a:pt x="711" y="199"/>
                    <a:pt x="741" y="168"/>
                    <a:pt x="749" y="142"/>
                  </a:cubicBezTo>
                  <a:cubicBezTo>
                    <a:pt x="757" y="116"/>
                    <a:pt x="748" y="93"/>
                    <a:pt x="734" y="70"/>
                  </a:cubicBezTo>
                  <a:cubicBezTo>
                    <a:pt x="720" y="47"/>
                    <a:pt x="680" y="0"/>
                    <a:pt x="665" y="4"/>
                  </a:cubicBezTo>
                  <a:cubicBezTo>
                    <a:pt x="650" y="8"/>
                    <a:pt x="656" y="66"/>
                    <a:pt x="641" y="94"/>
                  </a:cubicBezTo>
                  <a:cubicBezTo>
                    <a:pt x="626" y="122"/>
                    <a:pt x="600" y="149"/>
                    <a:pt x="575" y="172"/>
                  </a:cubicBezTo>
                  <a:cubicBezTo>
                    <a:pt x="550" y="195"/>
                    <a:pt x="523" y="212"/>
                    <a:pt x="491" y="232"/>
                  </a:cubicBezTo>
                  <a:cubicBezTo>
                    <a:pt x="459" y="252"/>
                    <a:pt x="401" y="283"/>
                    <a:pt x="383" y="293"/>
                  </a:cubicBezTo>
                  <a:cubicBezTo>
                    <a:pt x="365" y="303"/>
                    <a:pt x="402" y="283"/>
                    <a:pt x="383" y="292"/>
                  </a:cubicBezTo>
                  <a:cubicBezTo>
                    <a:pt x="364" y="301"/>
                    <a:pt x="313" y="331"/>
                    <a:pt x="272" y="347"/>
                  </a:cubicBezTo>
                  <a:cubicBezTo>
                    <a:pt x="231" y="363"/>
                    <a:pt x="181" y="375"/>
                    <a:pt x="137" y="386"/>
                  </a:cubicBezTo>
                  <a:cubicBezTo>
                    <a:pt x="93" y="397"/>
                    <a:pt x="0" y="404"/>
                    <a:pt x="5" y="413"/>
                  </a:cubicBezTo>
                  <a:cubicBezTo>
                    <a:pt x="10" y="422"/>
                    <a:pt x="136" y="437"/>
                    <a:pt x="170" y="443"/>
                  </a:cubicBezTo>
                  <a:close/>
                </a:path>
              </a:pathLst>
            </a:custGeom>
            <a:gradFill rotWithShape="0">
              <a:gsLst>
                <a:gs pos="0">
                  <a:srgbClr val="472F76"/>
                </a:gs>
                <a:gs pos="100000">
                  <a:srgbClr val="9966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50605" name="组合 750604"/>
          <p:cNvGrpSpPr/>
          <p:nvPr/>
        </p:nvGrpSpPr>
        <p:grpSpPr>
          <a:xfrm>
            <a:off x="1106488" y="4997450"/>
            <a:ext cx="1512887" cy="579438"/>
            <a:chOff x="1440" y="2152"/>
            <a:chExt cx="988" cy="523"/>
          </a:xfrm>
        </p:grpSpPr>
        <p:sp>
          <p:nvSpPr>
            <p:cNvPr id="20503" name="任意多边形 750605"/>
            <p:cNvSpPr/>
            <p:nvPr/>
          </p:nvSpPr>
          <p:spPr>
            <a:xfrm>
              <a:off x="1448" y="2483"/>
              <a:ext cx="720" cy="192"/>
            </a:xfrm>
            <a:custGeom>
              <a:avLst/>
              <a:gdLst/>
              <a:ahLst/>
              <a:cxnLst/>
              <a:pathLst>
                <a:path w="720" h="192">
                  <a:moveTo>
                    <a:pt x="0" y="0"/>
                  </a:moveTo>
                  <a:lnTo>
                    <a:pt x="60" y="87"/>
                  </a:lnTo>
                  <a:lnTo>
                    <a:pt x="99" y="120"/>
                  </a:lnTo>
                  <a:lnTo>
                    <a:pt x="162" y="153"/>
                  </a:lnTo>
                  <a:lnTo>
                    <a:pt x="222" y="180"/>
                  </a:lnTo>
                  <a:lnTo>
                    <a:pt x="291" y="192"/>
                  </a:lnTo>
                  <a:lnTo>
                    <a:pt x="360" y="186"/>
                  </a:lnTo>
                  <a:lnTo>
                    <a:pt x="423" y="177"/>
                  </a:lnTo>
                  <a:lnTo>
                    <a:pt x="483" y="162"/>
                  </a:lnTo>
                  <a:lnTo>
                    <a:pt x="531" y="144"/>
                  </a:lnTo>
                  <a:lnTo>
                    <a:pt x="594" y="114"/>
                  </a:lnTo>
                  <a:lnTo>
                    <a:pt x="657" y="78"/>
                  </a:lnTo>
                  <a:lnTo>
                    <a:pt x="720" y="30"/>
                  </a:lnTo>
                  <a:lnTo>
                    <a:pt x="453" y="108"/>
                  </a:lnTo>
                  <a:lnTo>
                    <a:pt x="231" y="10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3E0000"/>
                </a:gs>
                <a:gs pos="50000">
                  <a:srgbClr val="CC0000"/>
                </a:gs>
                <a:gs pos="100000">
                  <a:srgbClr val="3E0000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04" name="任意多边形 750606"/>
            <p:cNvSpPr/>
            <p:nvPr/>
          </p:nvSpPr>
          <p:spPr>
            <a:xfrm>
              <a:off x="1440" y="2152"/>
              <a:ext cx="988" cy="470"/>
            </a:xfrm>
            <a:custGeom>
              <a:avLst/>
              <a:gdLst/>
              <a:ahLst/>
              <a:cxnLst/>
              <a:pathLst>
                <a:path w="988" h="470">
                  <a:moveTo>
                    <a:pt x="110" y="268"/>
                  </a:moveTo>
                  <a:cubicBezTo>
                    <a:pt x="83" y="260"/>
                    <a:pt x="74" y="273"/>
                    <a:pt x="56" y="280"/>
                  </a:cubicBezTo>
                  <a:cubicBezTo>
                    <a:pt x="38" y="287"/>
                    <a:pt x="4" y="297"/>
                    <a:pt x="2" y="310"/>
                  </a:cubicBezTo>
                  <a:cubicBezTo>
                    <a:pt x="0" y="323"/>
                    <a:pt x="23" y="345"/>
                    <a:pt x="41" y="361"/>
                  </a:cubicBezTo>
                  <a:cubicBezTo>
                    <a:pt x="59" y="377"/>
                    <a:pt x="88" y="393"/>
                    <a:pt x="110" y="406"/>
                  </a:cubicBezTo>
                  <a:cubicBezTo>
                    <a:pt x="132" y="419"/>
                    <a:pt x="149" y="427"/>
                    <a:pt x="170" y="436"/>
                  </a:cubicBezTo>
                  <a:cubicBezTo>
                    <a:pt x="191" y="445"/>
                    <a:pt x="217" y="455"/>
                    <a:pt x="239" y="460"/>
                  </a:cubicBezTo>
                  <a:cubicBezTo>
                    <a:pt x="261" y="465"/>
                    <a:pt x="281" y="468"/>
                    <a:pt x="305" y="469"/>
                  </a:cubicBezTo>
                  <a:cubicBezTo>
                    <a:pt x="329" y="470"/>
                    <a:pt x="355" y="470"/>
                    <a:pt x="383" y="469"/>
                  </a:cubicBezTo>
                  <a:cubicBezTo>
                    <a:pt x="411" y="468"/>
                    <a:pt x="443" y="465"/>
                    <a:pt x="473" y="460"/>
                  </a:cubicBezTo>
                  <a:cubicBezTo>
                    <a:pt x="503" y="455"/>
                    <a:pt x="534" y="448"/>
                    <a:pt x="563" y="439"/>
                  </a:cubicBezTo>
                  <a:cubicBezTo>
                    <a:pt x="592" y="430"/>
                    <a:pt x="620" y="420"/>
                    <a:pt x="650" y="406"/>
                  </a:cubicBezTo>
                  <a:cubicBezTo>
                    <a:pt x="680" y="392"/>
                    <a:pt x="710" y="375"/>
                    <a:pt x="740" y="358"/>
                  </a:cubicBezTo>
                  <a:cubicBezTo>
                    <a:pt x="770" y="341"/>
                    <a:pt x="801" y="326"/>
                    <a:pt x="830" y="304"/>
                  </a:cubicBezTo>
                  <a:cubicBezTo>
                    <a:pt x="859" y="282"/>
                    <a:pt x="892" y="253"/>
                    <a:pt x="917" y="226"/>
                  </a:cubicBezTo>
                  <a:cubicBezTo>
                    <a:pt x="942" y="199"/>
                    <a:pt x="972" y="168"/>
                    <a:pt x="980" y="142"/>
                  </a:cubicBezTo>
                  <a:cubicBezTo>
                    <a:pt x="988" y="116"/>
                    <a:pt x="979" y="93"/>
                    <a:pt x="965" y="70"/>
                  </a:cubicBezTo>
                  <a:cubicBezTo>
                    <a:pt x="951" y="47"/>
                    <a:pt x="911" y="0"/>
                    <a:pt x="896" y="4"/>
                  </a:cubicBezTo>
                  <a:cubicBezTo>
                    <a:pt x="881" y="8"/>
                    <a:pt x="887" y="66"/>
                    <a:pt x="872" y="94"/>
                  </a:cubicBezTo>
                  <a:cubicBezTo>
                    <a:pt x="857" y="122"/>
                    <a:pt x="831" y="149"/>
                    <a:pt x="806" y="172"/>
                  </a:cubicBezTo>
                  <a:cubicBezTo>
                    <a:pt x="781" y="195"/>
                    <a:pt x="754" y="212"/>
                    <a:pt x="722" y="232"/>
                  </a:cubicBezTo>
                  <a:cubicBezTo>
                    <a:pt x="690" y="252"/>
                    <a:pt x="656" y="274"/>
                    <a:pt x="614" y="292"/>
                  </a:cubicBezTo>
                  <a:cubicBezTo>
                    <a:pt x="572" y="310"/>
                    <a:pt x="517" y="330"/>
                    <a:pt x="470" y="340"/>
                  </a:cubicBezTo>
                  <a:cubicBezTo>
                    <a:pt x="423" y="350"/>
                    <a:pt x="374" y="354"/>
                    <a:pt x="332" y="352"/>
                  </a:cubicBezTo>
                  <a:cubicBezTo>
                    <a:pt x="290" y="350"/>
                    <a:pt x="255" y="342"/>
                    <a:pt x="218" y="328"/>
                  </a:cubicBezTo>
                  <a:cubicBezTo>
                    <a:pt x="181" y="314"/>
                    <a:pt x="132" y="280"/>
                    <a:pt x="110" y="268"/>
                  </a:cubicBezTo>
                  <a:close/>
                </a:path>
              </a:pathLst>
            </a:custGeom>
            <a:gradFill rotWithShape="0">
              <a:gsLst>
                <a:gs pos="0">
                  <a:srgbClr val="FF7C80"/>
                </a:gs>
                <a:gs pos="100000">
                  <a:srgbClr val="76393B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50608" name="组合 750607"/>
          <p:cNvGrpSpPr/>
          <p:nvPr/>
        </p:nvGrpSpPr>
        <p:grpSpPr>
          <a:xfrm>
            <a:off x="1098550" y="4754563"/>
            <a:ext cx="1520825" cy="587375"/>
            <a:chOff x="3991" y="1287"/>
            <a:chExt cx="988" cy="523"/>
          </a:xfrm>
        </p:grpSpPr>
        <p:sp>
          <p:nvSpPr>
            <p:cNvPr id="20506" name="任意多边形 750608"/>
            <p:cNvSpPr/>
            <p:nvPr/>
          </p:nvSpPr>
          <p:spPr>
            <a:xfrm>
              <a:off x="3999" y="1618"/>
              <a:ext cx="720" cy="192"/>
            </a:xfrm>
            <a:custGeom>
              <a:avLst/>
              <a:gdLst/>
              <a:ahLst/>
              <a:cxnLst/>
              <a:pathLst>
                <a:path w="720" h="192">
                  <a:moveTo>
                    <a:pt x="0" y="0"/>
                  </a:moveTo>
                  <a:lnTo>
                    <a:pt x="60" y="87"/>
                  </a:lnTo>
                  <a:lnTo>
                    <a:pt x="99" y="120"/>
                  </a:lnTo>
                  <a:lnTo>
                    <a:pt x="162" y="153"/>
                  </a:lnTo>
                  <a:lnTo>
                    <a:pt x="222" y="180"/>
                  </a:lnTo>
                  <a:lnTo>
                    <a:pt x="291" y="192"/>
                  </a:lnTo>
                  <a:lnTo>
                    <a:pt x="360" y="186"/>
                  </a:lnTo>
                  <a:lnTo>
                    <a:pt x="423" y="177"/>
                  </a:lnTo>
                  <a:lnTo>
                    <a:pt x="483" y="162"/>
                  </a:lnTo>
                  <a:lnTo>
                    <a:pt x="531" y="144"/>
                  </a:lnTo>
                  <a:lnTo>
                    <a:pt x="594" y="114"/>
                  </a:lnTo>
                  <a:lnTo>
                    <a:pt x="657" y="78"/>
                  </a:lnTo>
                  <a:lnTo>
                    <a:pt x="720" y="30"/>
                  </a:lnTo>
                  <a:lnTo>
                    <a:pt x="453" y="108"/>
                  </a:lnTo>
                  <a:lnTo>
                    <a:pt x="231" y="10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9933FF"/>
                </a:gs>
                <a:gs pos="100000">
                  <a:srgbClr val="471876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07" name="任意多边形 750609"/>
            <p:cNvSpPr/>
            <p:nvPr/>
          </p:nvSpPr>
          <p:spPr>
            <a:xfrm>
              <a:off x="3991" y="1287"/>
              <a:ext cx="988" cy="470"/>
            </a:xfrm>
            <a:custGeom>
              <a:avLst/>
              <a:gdLst/>
              <a:ahLst/>
              <a:cxnLst/>
              <a:pathLst>
                <a:path w="988" h="470">
                  <a:moveTo>
                    <a:pt x="110" y="268"/>
                  </a:moveTo>
                  <a:cubicBezTo>
                    <a:pt x="83" y="260"/>
                    <a:pt x="74" y="273"/>
                    <a:pt x="56" y="280"/>
                  </a:cubicBezTo>
                  <a:cubicBezTo>
                    <a:pt x="38" y="287"/>
                    <a:pt x="4" y="297"/>
                    <a:pt x="2" y="310"/>
                  </a:cubicBezTo>
                  <a:cubicBezTo>
                    <a:pt x="0" y="323"/>
                    <a:pt x="23" y="345"/>
                    <a:pt x="41" y="361"/>
                  </a:cubicBezTo>
                  <a:cubicBezTo>
                    <a:pt x="59" y="377"/>
                    <a:pt x="88" y="393"/>
                    <a:pt x="110" y="406"/>
                  </a:cubicBezTo>
                  <a:cubicBezTo>
                    <a:pt x="132" y="419"/>
                    <a:pt x="149" y="427"/>
                    <a:pt x="170" y="436"/>
                  </a:cubicBezTo>
                  <a:cubicBezTo>
                    <a:pt x="191" y="445"/>
                    <a:pt x="217" y="455"/>
                    <a:pt x="239" y="460"/>
                  </a:cubicBezTo>
                  <a:cubicBezTo>
                    <a:pt x="261" y="465"/>
                    <a:pt x="281" y="468"/>
                    <a:pt x="305" y="469"/>
                  </a:cubicBezTo>
                  <a:cubicBezTo>
                    <a:pt x="329" y="470"/>
                    <a:pt x="355" y="470"/>
                    <a:pt x="383" y="469"/>
                  </a:cubicBezTo>
                  <a:cubicBezTo>
                    <a:pt x="411" y="468"/>
                    <a:pt x="443" y="465"/>
                    <a:pt x="473" y="460"/>
                  </a:cubicBezTo>
                  <a:cubicBezTo>
                    <a:pt x="503" y="455"/>
                    <a:pt x="534" y="448"/>
                    <a:pt x="563" y="439"/>
                  </a:cubicBezTo>
                  <a:cubicBezTo>
                    <a:pt x="592" y="430"/>
                    <a:pt x="620" y="420"/>
                    <a:pt x="650" y="406"/>
                  </a:cubicBezTo>
                  <a:cubicBezTo>
                    <a:pt x="680" y="392"/>
                    <a:pt x="710" y="375"/>
                    <a:pt x="740" y="358"/>
                  </a:cubicBezTo>
                  <a:cubicBezTo>
                    <a:pt x="770" y="341"/>
                    <a:pt x="801" y="326"/>
                    <a:pt x="830" y="304"/>
                  </a:cubicBezTo>
                  <a:cubicBezTo>
                    <a:pt x="859" y="282"/>
                    <a:pt x="892" y="253"/>
                    <a:pt x="917" y="226"/>
                  </a:cubicBezTo>
                  <a:cubicBezTo>
                    <a:pt x="942" y="199"/>
                    <a:pt x="972" y="168"/>
                    <a:pt x="980" y="142"/>
                  </a:cubicBezTo>
                  <a:cubicBezTo>
                    <a:pt x="988" y="116"/>
                    <a:pt x="979" y="93"/>
                    <a:pt x="965" y="70"/>
                  </a:cubicBezTo>
                  <a:cubicBezTo>
                    <a:pt x="951" y="47"/>
                    <a:pt x="911" y="0"/>
                    <a:pt x="896" y="4"/>
                  </a:cubicBezTo>
                  <a:cubicBezTo>
                    <a:pt x="881" y="8"/>
                    <a:pt x="887" y="66"/>
                    <a:pt x="872" y="94"/>
                  </a:cubicBezTo>
                  <a:cubicBezTo>
                    <a:pt x="857" y="122"/>
                    <a:pt x="831" y="149"/>
                    <a:pt x="806" y="172"/>
                  </a:cubicBezTo>
                  <a:cubicBezTo>
                    <a:pt x="781" y="195"/>
                    <a:pt x="754" y="212"/>
                    <a:pt x="722" y="232"/>
                  </a:cubicBezTo>
                  <a:cubicBezTo>
                    <a:pt x="690" y="252"/>
                    <a:pt x="656" y="274"/>
                    <a:pt x="614" y="292"/>
                  </a:cubicBezTo>
                  <a:cubicBezTo>
                    <a:pt x="572" y="310"/>
                    <a:pt x="517" y="330"/>
                    <a:pt x="470" y="340"/>
                  </a:cubicBezTo>
                  <a:cubicBezTo>
                    <a:pt x="423" y="350"/>
                    <a:pt x="374" y="354"/>
                    <a:pt x="332" y="352"/>
                  </a:cubicBezTo>
                  <a:cubicBezTo>
                    <a:pt x="290" y="350"/>
                    <a:pt x="255" y="342"/>
                    <a:pt x="218" y="328"/>
                  </a:cubicBezTo>
                  <a:cubicBezTo>
                    <a:pt x="181" y="314"/>
                    <a:pt x="132" y="280"/>
                    <a:pt x="110" y="268"/>
                  </a:cubicBezTo>
                  <a:close/>
                </a:path>
              </a:pathLst>
            </a:custGeom>
            <a:gradFill rotWithShape="0">
              <a:gsLst>
                <a:gs pos="0">
                  <a:srgbClr val="472F76"/>
                </a:gs>
                <a:gs pos="100000">
                  <a:srgbClr val="9966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50611" name="组合 750610"/>
          <p:cNvGrpSpPr/>
          <p:nvPr/>
        </p:nvGrpSpPr>
        <p:grpSpPr>
          <a:xfrm>
            <a:off x="1098550" y="4449763"/>
            <a:ext cx="1520825" cy="644525"/>
            <a:chOff x="1440" y="2152"/>
            <a:chExt cx="988" cy="523"/>
          </a:xfrm>
        </p:grpSpPr>
        <p:sp>
          <p:nvSpPr>
            <p:cNvPr id="20509" name="任意多边形 750611"/>
            <p:cNvSpPr/>
            <p:nvPr/>
          </p:nvSpPr>
          <p:spPr>
            <a:xfrm>
              <a:off x="1448" y="2483"/>
              <a:ext cx="720" cy="192"/>
            </a:xfrm>
            <a:custGeom>
              <a:avLst/>
              <a:gdLst/>
              <a:ahLst/>
              <a:cxnLst/>
              <a:pathLst>
                <a:path w="720" h="192">
                  <a:moveTo>
                    <a:pt x="0" y="0"/>
                  </a:moveTo>
                  <a:lnTo>
                    <a:pt x="60" y="87"/>
                  </a:lnTo>
                  <a:lnTo>
                    <a:pt x="99" y="120"/>
                  </a:lnTo>
                  <a:lnTo>
                    <a:pt x="162" y="153"/>
                  </a:lnTo>
                  <a:lnTo>
                    <a:pt x="222" y="180"/>
                  </a:lnTo>
                  <a:lnTo>
                    <a:pt x="291" y="192"/>
                  </a:lnTo>
                  <a:lnTo>
                    <a:pt x="360" y="186"/>
                  </a:lnTo>
                  <a:lnTo>
                    <a:pt x="423" y="177"/>
                  </a:lnTo>
                  <a:lnTo>
                    <a:pt x="483" y="162"/>
                  </a:lnTo>
                  <a:lnTo>
                    <a:pt x="531" y="144"/>
                  </a:lnTo>
                  <a:lnTo>
                    <a:pt x="594" y="114"/>
                  </a:lnTo>
                  <a:lnTo>
                    <a:pt x="657" y="78"/>
                  </a:lnTo>
                  <a:lnTo>
                    <a:pt x="720" y="30"/>
                  </a:lnTo>
                  <a:lnTo>
                    <a:pt x="453" y="108"/>
                  </a:lnTo>
                  <a:lnTo>
                    <a:pt x="231" y="10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3E0000"/>
                </a:gs>
                <a:gs pos="50000">
                  <a:srgbClr val="CC0000"/>
                </a:gs>
                <a:gs pos="100000">
                  <a:srgbClr val="3E0000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10" name="任意多边形 750612"/>
            <p:cNvSpPr/>
            <p:nvPr/>
          </p:nvSpPr>
          <p:spPr>
            <a:xfrm>
              <a:off x="1440" y="2152"/>
              <a:ext cx="988" cy="470"/>
            </a:xfrm>
            <a:custGeom>
              <a:avLst/>
              <a:gdLst/>
              <a:ahLst/>
              <a:cxnLst/>
              <a:pathLst>
                <a:path w="988" h="470">
                  <a:moveTo>
                    <a:pt x="110" y="268"/>
                  </a:moveTo>
                  <a:cubicBezTo>
                    <a:pt x="83" y="260"/>
                    <a:pt x="74" y="273"/>
                    <a:pt x="56" y="280"/>
                  </a:cubicBezTo>
                  <a:cubicBezTo>
                    <a:pt x="38" y="287"/>
                    <a:pt x="4" y="297"/>
                    <a:pt x="2" y="310"/>
                  </a:cubicBezTo>
                  <a:cubicBezTo>
                    <a:pt x="0" y="323"/>
                    <a:pt x="23" y="345"/>
                    <a:pt x="41" y="361"/>
                  </a:cubicBezTo>
                  <a:cubicBezTo>
                    <a:pt x="59" y="377"/>
                    <a:pt x="88" y="393"/>
                    <a:pt x="110" y="406"/>
                  </a:cubicBezTo>
                  <a:cubicBezTo>
                    <a:pt x="132" y="419"/>
                    <a:pt x="149" y="427"/>
                    <a:pt x="170" y="436"/>
                  </a:cubicBezTo>
                  <a:cubicBezTo>
                    <a:pt x="191" y="445"/>
                    <a:pt x="217" y="455"/>
                    <a:pt x="239" y="460"/>
                  </a:cubicBezTo>
                  <a:cubicBezTo>
                    <a:pt x="261" y="465"/>
                    <a:pt x="281" y="468"/>
                    <a:pt x="305" y="469"/>
                  </a:cubicBezTo>
                  <a:cubicBezTo>
                    <a:pt x="329" y="470"/>
                    <a:pt x="355" y="470"/>
                    <a:pt x="383" y="469"/>
                  </a:cubicBezTo>
                  <a:cubicBezTo>
                    <a:pt x="411" y="468"/>
                    <a:pt x="443" y="465"/>
                    <a:pt x="473" y="460"/>
                  </a:cubicBezTo>
                  <a:cubicBezTo>
                    <a:pt x="503" y="455"/>
                    <a:pt x="534" y="448"/>
                    <a:pt x="563" y="439"/>
                  </a:cubicBezTo>
                  <a:cubicBezTo>
                    <a:pt x="592" y="430"/>
                    <a:pt x="620" y="420"/>
                    <a:pt x="650" y="406"/>
                  </a:cubicBezTo>
                  <a:cubicBezTo>
                    <a:pt x="680" y="392"/>
                    <a:pt x="710" y="375"/>
                    <a:pt x="740" y="358"/>
                  </a:cubicBezTo>
                  <a:cubicBezTo>
                    <a:pt x="770" y="341"/>
                    <a:pt x="801" y="326"/>
                    <a:pt x="830" y="304"/>
                  </a:cubicBezTo>
                  <a:cubicBezTo>
                    <a:pt x="859" y="282"/>
                    <a:pt x="892" y="253"/>
                    <a:pt x="917" y="226"/>
                  </a:cubicBezTo>
                  <a:cubicBezTo>
                    <a:pt x="942" y="199"/>
                    <a:pt x="972" y="168"/>
                    <a:pt x="980" y="142"/>
                  </a:cubicBezTo>
                  <a:cubicBezTo>
                    <a:pt x="988" y="116"/>
                    <a:pt x="979" y="93"/>
                    <a:pt x="965" y="70"/>
                  </a:cubicBezTo>
                  <a:cubicBezTo>
                    <a:pt x="951" y="47"/>
                    <a:pt x="911" y="0"/>
                    <a:pt x="896" y="4"/>
                  </a:cubicBezTo>
                  <a:cubicBezTo>
                    <a:pt x="881" y="8"/>
                    <a:pt x="887" y="66"/>
                    <a:pt x="872" y="94"/>
                  </a:cubicBezTo>
                  <a:cubicBezTo>
                    <a:pt x="857" y="122"/>
                    <a:pt x="831" y="149"/>
                    <a:pt x="806" y="172"/>
                  </a:cubicBezTo>
                  <a:cubicBezTo>
                    <a:pt x="781" y="195"/>
                    <a:pt x="754" y="212"/>
                    <a:pt x="722" y="232"/>
                  </a:cubicBezTo>
                  <a:cubicBezTo>
                    <a:pt x="690" y="252"/>
                    <a:pt x="656" y="274"/>
                    <a:pt x="614" y="292"/>
                  </a:cubicBezTo>
                  <a:cubicBezTo>
                    <a:pt x="572" y="310"/>
                    <a:pt x="517" y="330"/>
                    <a:pt x="470" y="340"/>
                  </a:cubicBezTo>
                  <a:cubicBezTo>
                    <a:pt x="423" y="350"/>
                    <a:pt x="374" y="354"/>
                    <a:pt x="332" y="352"/>
                  </a:cubicBezTo>
                  <a:cubicBezTo>
                    <a:pt x="290" y="350"/>
                    <a:pt x="255" y="342"/>
                    <a:pt x="218" y="328"/>
                  </a:cubicBezTo>
                  <a:cubicBezTo>
                    <a:pt x="181" y="314"/>
                    <a:pt x="132" y="280"/>
                    <a:pt x="110" y="268"/>
                  </a:cubicBezTo>
                  <a:close/>
                </a:path>
              </a:pathLst>
            </a:custGeom>
            <a:gradFill rotWithShape="0">
              <a:gsLst>
                <a:gs pos="0">
                  <a:srgbClr val="FF7C80"/>
                </a:gs>
                <a:gs pos="100000">
                  <a:srgbClr val="76393B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50614" name="组合 750613"/>
          <p:cNvGrpSpPr/>
          <p:nvPr/>
        </p:nvGrpSpPr>
        <p:grpSpPr>
          <a:xfrm>
            <a:off x="1114425" y="4159250"/>
            <a:ext cx="1504950" cy="646113"/>
            <a:chOff x="4001" y="907"/>
            <a:chExt cx="987" cy="526"/>
          </a:xfrm>
        </p:grpSpPr>
        <p:sp>
          <p:nvSpPr>
            <p:cNvPr id="20512" name="任意多边形 750614"/>
            <p:cNvSpPr/>
            <p:nvPr/>
          </p:nvSpPr>
          <p:spPr>
            <a:xfrm>
              <a:off x="4008" y="1241"/>
              <a:ext cx="720" cy="192"/>
            </a:xfrm>
            <a:custGeom>
              <a:avLst/>
              <a:gdLst/>
              <a:ahLst/>
              <a:cxnLst/>
              <a:pathLst>
                <a:path w="720" h="192">
                  <a:moveTo>
                    <a:pt x="0" y="0"/>
                  </a:moveTo>
                  <a:lnTo>
                    <a:pt x="60" y="87"/>
                  </a:lnTo>
                  <a:lnTo>
                    <a:pt x="99" y="120"/>
                  </a:lnTo>
                  <a:lnTo>
                    <a:pt x="162" y="153"/>
                  </a:lnTo>
                  <a:lnTo>
                    <a:pt x="222" y="180"/>
                  </a:lnTo>
                  <a:lnTo>
                    <a:pt x="291" y="192"/>
                  </a:lnTo>
                  <a:lnTo>
                    <a:pt x="360" y="186"/>
                  </a:lnTo>
                  <a:lnTo>
                    <a:pt x="435" y="177"/>
                  </a:lnTo>
                  <a:lnTo>
                    <a:pt x="483" y="162"/>
                  </a:lnTo>
                  <a:lnTo>
                    <a:pt x="531" y="144"/>
                  </a:lnTo>
                  <a:lnTo>
                    <a:pt x="594" y="114"/>
                  </a:lnTo>
                  <a:lnTo>
                    <a:pt x="657" y="78"/>
                  </a:lnTo>
                  <a:lnTo>
                    <a:pt x="720" y="30"/>
                  </a:lnTo>
                  <a:lnTo>
                    <a:pt x="453" y="108"/>
                  </a:lnTo>
                  <a:lnTo>
                    <a:pt x="231" y="10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9933FF"/>
                </a:gs>
                <a:gs pos="100000">
                  <a:srgbClr val="471876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13" name="任意多边形 750615"/>
            <p:cNvSpPr/>
            <p:nvPr/>
          </p:nvSpPr>
          <p:spPr>
            <a:xfrm>
              <a:off x="4001" y="907"/>
              <a:ext cx="987" cy="473"/>
            </a:xfrm>
            <a:custGeom>
              <a:avLst/>
              <a:gdLst/>
              <a:ahLst/>
              <a:cxnLst/>
              <a:pathLst>
                <a:path w="987" h="473">
                  <a:moveTo>
                    <a:pt x="100" y="265"/>
                  </a:moveTo>
                  <a:cubicBezTo>
                    <a:pt x="72" y="257"/>
                    <a:pt x="65" y="275"/>
                    <a:pt x="49" y="283"/>
                  </a:cubicBezTo>
                  <a:cubicBezTo>
                    <a:pt x="33" y="291"/>
                    <a:pt x="2" y="300"/>
                    <a:pt x="1" y="313"/>
                  </a:cubicBezTo>
                  <a:cubicBezTo>
                    <a:pt x="0" y="326"/>
                    <a:pt x="22" y="348"/>
                    <a:pt x="40" y="364"/>
                  </a:cubicBezTo>
                  <a:cubicBezTo>
                    <a:pt x="58" y="380"/>
                    <a:pt x="87" y="396"/>
                    <a:pt x="109" y="409"/>
                  </a:cubicBezTo>
                  <a:cubicBezTo>
                    <a:pt x="131" y="422"/>
                    <a:pt x="148" y="430"/>
                    <a:pt x="169" y="439"/>
                  </a:cubicBezTo>
                  <a:cubicBezTo>
                    <a:pt x="190" y="448"/>
                    <a:pt x="216" y="458"/>
                    <a:pt x="238" y="463"/>
                  </a:cubicBezTo>
                  <a:cubicBezTo>
                    <a:pt x="260" y="468"/>
                    <a:pt x="280" y="471"/>
                    <a:pt x="304" y="472"/>
                  </a:cubicBezTo>
                  <a:cubicBezTo>
                    <a:pt x="328" y="473"/>
                    <a:pt x="354" y="473"/>
                    <a:pt x="382" y="472"/>
                  </a:cubicBezTo>
                  <a:cubicBezTo>
                    <a:pt x="410" y="471"/>
                    <a:pt x="442" y="468"/>
                    <a:pt x="472" y="463"/>
                  </a:cubicBezTo>
                  <a:cubicBezTo>
                    <a:pt x="502" y="458"/>
                    <a:pt x="533" y="451"/>
                    <a:pt x="562" y="442"/>
                  </a:cubicBezTo>
                  <a:cubicBezTo>
                    <a:pt x="591" y="433"/>
                    <a:pt x="619" y="423"/>
                    <a:pt x="649" y="409"/>
                  </a:cubicBezTo>
                  <a:cubicBezTo>
                    <a:pt x="679" y="395"/>
                    <a:pt x="709" y="378"/>
                    <a:pt x="739" y="361"/>
                  </a:cubicBezTo>
                  <a:cubicBezTo>
                    <a:pt x="769" y="344"/>
                    <a:pt x="800" y="329"/>
                    <a:pt x="829" y="307"/>
                  </a:cubicBezTo>
                  <a:cubicBezTo>
                    <a:pt x="858" y="285"/>
                    <a:pt x="891" y="256"/>
                    <a:pt x="916" y="229"/>
                  </a:cubicBezTo>
                  <a:cubicBezTo>
                    <a:pt x="941" y="202"/>
                    <a:pt x="971" y="171"/>
                    <a:pt x="979" y="145"/>
                  </a:cubicBezTo>
                  <a:cubicBezTo>
                    <a:pt x="987" y="119"/>
                    <a:pt x="980" y="97"/>
                    <a:pt x="964" y="73"/>
                  </a:cubicBezTo>
                  <a:cubicBezTo>
                    <a:pt x="948" y="49"/>
                    <a:pt x="898" y="0"/>
                    <a:pt x="883" y="4"/>
                  </a:cubicBezTo>
                  <a:cubicBezTo>
                    <a:pt x="868" y="8"/>
                    <a:pt x="884" y="68"/>
                    <a:pt x="871" y="97"/>
                  </a:cubicBezTo>
                  <a:cubicBezTo>
                    <a:pt x="858" y="126"/>
                    <a:pt x="830" y="152"/>
                    <a:pt x="805" y="175"/>
                  </a:cubicBezTo>
                  <a:cubicBezTo>
                    <a:pt x="780" y="198"/>
                    <a:pt x="753" y="215"/>
                    <a:pt x="721" y="235"/>
                  </a:cubicBezTo>
                  <a:cubicBezTo>
                    <a:pt x="689" y="255"/>
                    <a:pt x="655" y="277"/>
                    <a:pt x="613" y="295"/>
                  </a:cubicBezTo>
                  <a:cubicBezTo>
                    <a:pt x="571" y="313"/>
                    <a:pt x="516" y="333"/>
                    <a:pt x="469" y="343"/>
                  </a:cubicBezTo>
                  <a:cubicBezTo>
                    <a:pt x="422" y="353"/>
                    <a:pt x="373" y="357"/>
                    <a:pt x="331" y="355"/>
                  </a:cubicBezTo>
                  <a:cubicBezTo>
                    <a:pt x="289" y="353"/>
                    <a:pt x="255" y="346"/>
                    <a:pt x="217" y="331"/>
                  </a:cubicBezTo>
                  <a:cubicBezTo>
                    <a:pt x="179" y="316"/>
                    <a:pt x="127" y="273"/>
                    <a:pt x="100" y="265"/>
                  </a:cubicBezTo>
                  <a:close/>
                </a:path>
              </a:pathLst>
            </a:custGeom>
            <a:gradFill rotWithShape="0">
              <a:gsLst>
                <a:gs pos="0">
                  <a:srgbClr val="472F76"/>
                </a:gs>
                <a:gs pos="100000">
                  <a:srgbClr val="9966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50617" name="组合 750616"/>
          <p:cNvGrpSpPr/>
          <p:nvPr/>
        </p:nvGrpSpPr>
        <p:grpSpPr>
          <a:xfrm>
            <a:off x="1098550" y="3981450"/>
            <a:ext cx="1520825" cy="488950"/>
            <a:chOff x="1440" y="2152"/>
            <a:chExt cx="988" cy="523"/>
          </a:xfrm>
        </p:grpSpPr>
        <p:sp>
          <p:nvSpPr>
            <p:cNvPr id="20515" name="任意多边形 750617"/>
            <p:cNvSpPr/>
            <p:nvPr/>
          </p:nvSpPr>
          <p:spPr>
            <a:xfrm>
              <a:off x="1448" y="2483"/>
              <a:ext cx="720" cy="192"/>
            </a:xfrm>
            <a:custGeom>
              <a:avLst/>
              <a:gdLst/>
              <a:ahLst/>
              <a:cxnLst/>
              <a:pathLst>
                <a:path w="720" h="192">
                  <a:moveTo>
                    <a:pt x="0" y="0"/>
                  </a:moveTo>
                  <a:lnTo>
                    <a:pt x="60" y="87"/>
                  </a:lnTo>
                  <a:lnTo>
                    <a:pt x="99" y="120"/>
                  </a:lnTo>
                  <a:lnTo>
                    <a:pt x="162" y="153"/>
                  </a:lnTo>
                  <a:lnTo>
                    <a:pt x="222" y="180"/>
                  </a:lnTo>
                  <a:lnTo>
                    <a:pt x="291" y="192"/>
                  </a:lnTo>
                  <a:lnTo>
                    <a:pt x="360" y="186"/>
                  </a:lnTo>
                  <a:lnTo>
                    <a:pt x="423" y="177"/>
                  </a:lnTo>
                  <a:lnTo>
                    <a:pt x="483" y="162"/>
                  </a:lnTo>
                  <a:lnTo>
                    <a:pt x="531" y="144"/>
                  </a:lnTo>
                  <a:lnTo>
                    <a:pt x="594" y="114"/>
                  </a:lnTo>
                  <a:lnTo>
                    <a:pt x="657" y="78"/>
                  </a:lnTo>
                  <a:lnTo>
                    <a:pt x="720" y="30"/>
                  </a:lnTo>
                  <a:lnTo>
                    <a:pt x="453" y="108"/>
                  </a:lnTo>
                  <a:lnTo>
                    <a:pt x="231" y="10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3E0000"/>
                </a:gs>
                <a:gs pos="50000">
                  <a:srgbClr val="CC0000"/>
                </a:gs>
                <a:gs pos="100000">
                  <a:srgbClr val="3E0000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16" name="任意多边形 750618"/>
            <p:cNvSpPr/>
            <p:nvPr/>
          </p:nvSpPr>
          <p:spPr>
            <a:xfrm>
              <a:off x="1440" y="2152"/>
              <a:ext cx="988" cy="470"/>
            </a:xfrm>
            <a:custGeom>
              <a:avLst/>
              <a:gdLst/>
              <a:ahLst/>
              <a:cxnLst/>
              <a:pathLst>
                <a:path w="988" h="470">
                  <a:moveTo>
                    <a:pt x="110" y="268"/>
                  </a:moveTo>
                  <a:cubicBezTo>
                    <a:pt x="83" y="260"/>
                    <a:pt x="74" y="273"/>
                    <a:pt x="56" y="280"/>
                  </a:cubicBezTo>
                  <a:cubicBezTo>
                    <a:pt x="38" y="287"/>
                    <a:pt x="4" y="297"/>
                    <a:pt x="2" y="310"/>
                  </a:cubicBezTo>
                  <a:cubicBezTo>
                    <a:pt x="0" y="323"/>
                    <a:pt x="23" y="345"/>
                    <a:pt x="41" y="361"/>
                  </a:cubicBezTo>
                  <a:cubicBezTo>
                    <a:pt x="59" y="377"/>
                    <a:pt x="88" y="393"/>
                    <a:pt x="110" y="406"/>
                  </a:cubicBezTo>
                  <a:cubicBezTo>
                    <a:pt x="132" y="419"/>
                    <a:pt x="149" y="427"/>
                    <a:pt x="170" y="436"/>
                  </a:cubicBezTo>
                  <a:cubicBezTo>
                    <a:pt x="191" y="445"/>
                    <a:pt x="217" y="455"/>
                    <a:pt x="239" y="460"/>
                  </a:cubicBezTo>
                  <a:cubicBezTo>
                    <a:pt x="261" y="465"/>
                    <a:pt x="281" y="468"/>
                    <a:pt x="305" y="469"/>
                  </a:cubicBezTo>
                  <a:cubicBezTo>
                    <a:pt x="329" y="470"/>
                    <a:pt x="355" y="470"/>
                    <a:pt x="383" y="469"/>
                  </a:cubicBezTo>
                  <a:cubicBezTo>
                    <a:pt x="411" y="468"/>
                    <a:pt x="443" y="465"/>
                    <a:pt x="473" y="460"/>
                  </a:cubicBezTo>
                  <a:cubicBezTo>
                    <a:pt x="503" y="455"/>
                    <a:pt x="534" y="448"/>
                    <a:pt x="563" y="439"/>
                  </a:cubicBezTo>
                  <a:cubicBezTo>
                    <a:pt x="592" y="430"/>
                    <a:pt x="620" y="420"/>
                    <a:pt x="650" y="406"/>
                  </a:cubicBezTo>
                  <a:cubicBezTo>
                    <a:pt x="680" y="392"/>
                    <a:pt x="710" y="375"/>
                    <a:pt x="740" y="358"/>
                  </a:cubicBezTo>
                  <a:cubicBezTo>
                    <a:pt x="770" y="341"/>
                    <a:pt x="801" y="326"/>
                    <a:pt x="830" y="304"/>
                  </a:cubicBezTo>
                  <a:cubicBezTo>
                    <a:pt x="859" y="282"/>
                    <a:pt x="892" y="253"/>
                    <a:pt x="917" y="226"/>
                  </a:cubicBezTo>
                  <a:cubicBezTo>
                    <a:pt x="942" y="199"/>
                    <a:pt x="972" y="168"/>
                    <a:pt x="980" y="142"/>
                  </a:cubicBezTo>
                  <a:cubicBezTo>
                    <a:pt x="988" y="116"/>
                    <a:pt x="979" y="93"/>
                    <a:pt x="965" y="70"/>
                  </a:cubicBezTo>
                  <a:cubicBezTo>
                    <a:pt x="951" y="47"/>
                    <a:pt x="911" y="0"/>
                    <a:pt x="896" y="4"/>
                  </a:cubicBezTo>
                  <a:cubicBezTo>
                    <a:pt x="881" y="8"/>
                    <a:pt x="887" y="66"/>
                    <a:pt x="872" y="94"/>
                  </a:cubicBezTo>
                  <a:cubicBezTo>
                    <a:pt x="857" y="122"/>
                    <a:pt x="831" y="149"/>
                    <a:pt x="806" y="172"/>
                  </a:cubicBezTo>
                  <a:cubicBezTo>
                    <a:pt x="781" y="195"/>
                    <a:pt x="754" y="212"/>
                    <a:pt x="722" y="232"/>
                  </a:cubicBezTo>
                  <a:cubicBezTo>
                    <a:pt x="690" y="252"/>
                    <a:pt x="656" y="274"/>
                    <a:pt x="614" y="292"/>
                  </a:cubicBezTo>
                  <a:cubicBezTo>
                    <a:pt x="572" y="310"/>
                    <a:pt x="517" y="330"/>
                    <a:pt x="470" y="340"/>
                  </a:cubicBezTo>
                  <a:cubicBezTo>
                    <a:pt x="423" y="350"/>
                    <a:pt x="374" y="354"/>
                    <a:pt x="332" y="352"/>
                  </a:cubicBezTo>
                  <a:cubicBezTo>
                    <a:pt x="290" y="350"/>
                    <a:pt x="255" y="342"/>
                    <a:pt x="218" y="328"/>
                  </a:cubicBezTo>
                  <a:cubicBezTo>
                    <a:pt x="181" y="314"/>
                    <a:pt x="132" y="280"/>
                    <a:pt x="110" y="268"/>
                  </a:cubicBezTo>
                  <a:close/>
                </a:path>
              </a:pathLst>
            </a:custGeom>
            <a:gradFill rotWithShape="0">
              <a:gsLst>
                <a:gs pos="0">
                  <a:srgbClr val="FF7C80"/>
                </a:gs>
                <a:gs pos="100000">
                  <a:srgbClr val="76393B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750596" name="文本框 750595"/>
          <p:cNvSpPr txBox="1"/>
          <p:nvPr/>
        </p:nvSpPr>
        <p:spPr>
          <a:xfrm>
            <a:off x="3792538" y="5432425"/>
            <a:ext cx="1203325" cy="39846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algn="ctr"/>
            <a:r>
              <a:rPr lang="zh-CN" altLang="en-US" dirty="0">
                <a:solidFill>
                  <a:srgbClr val="3333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单线螺纹</a:t>
            </a:r>
            <a:endParaRPr lang="zh-CN" altLang="en-US" dirty="0">
              <a:solidFill>
                <a:srgbClr val="33339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50597" name="文本框 750596"/>
          <p:cNvSpPr txBox="1"/>
          <p:nvPr/>
        </p:nvSpPr>
        <p:spPr>
          <a:xfrm>
            <a:off x="6243638" y="5432425"/>
            <a:ext cx="1203325" cy="39846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algn="ctr"/>
            <a:r>
              <a:rPr lang="zh-CN" altLang="en-US" dirty="0">
                <a:solidFill>
                  <a:srgbClr val="3333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双线螺纹</a:t>
            </a:r>
            <a:endParaRPr lang="zh-CN" altLang="en-US" dirty="0">
              <a:solidFill>
                <a:srgbClr val="33339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750620" name="组合 750619"/>
          <p:cNvGrpSpPr/>
          <p:nvPr/>
        </p:nvGrpSpPr>
        <p:grpSpPr>
          <a:xfrm>
            <a:off x="3394075" y="4235450"/>
            <a:ext cx="1866900" cy="900113"/>
            <a:chOff x="1082" y="2527"/>
            <a:chExt cx="1176" cy="567"/>
          </a:xfrm>
        </p:grpSpPr>
        <p:sp>
          <p:nvSpPr>
            <p:cNvPr id="20520" name="矩形 750620"/>
            <p:cNvSpPr/>
            <p:nvPr/>
          </p:nvSpPr>
          <p:spPr>
            <a:xfrm>
              <a:off x="1571" y="2638"/>
              <a:ext cx="687" cy="345"/>
            </a:xfrm>
            <a:prstGeom prst="rect">
              <a:avLst/>
            </a:prstGeom>
            <a:gradFill rotWithShape="0">
              <a:gsLst>
                <a:gs pos="0">
                  <a:srgbClr val="454545"/>
                </a:gs>
                <a:gs pos="50000">
                  <a:srgbClr val="969696"/>
                </a:gs>
                <a:gs pos="100000">
                  <a:srgbClr val="454545"/>
                </a:gs>
              </a:gsLst>
              <a:lin ang="5400000" scaled="1"/>
              <a:tileRect/>
            </a:gradFill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p>
              <a:endParaRPr lang="zh-CN" altLang="en-US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0521" name="任意多边形 750621"/>
            <p:cNvSpPr/>
            <p:nvPr/>
          </p:nvSpPr>
          <p:spPr>
            <a:xfrm>
              <a:off x="1085" y="2818"/>
              <a:ext cx="159" cy="273"/>
            </a:xfrm>
            <a:custGeom>
              <a:avLst/>
              <a:gdLst/>
              <a:ahLst/>
              <a:cxnLst/>
              <a:pathLst>
                <a:path w="159" h="273">
                  <a:moveTo>
                    <a:pt x="39" y="0"/>
                  </a:moveTo>
                  <a:lnTo>
                    <a:pt x="12" y="60"/>
                  </a:lnTo>
                  <a:lnTo>
                    <a:pt x="0" y="132"/>
                  </a:lnTo>
                  <a:lnTo>
                    <a:pt x="6" y="180"/>
                  </a:lnTo>
                  <a:lnTo>
                    <a:pt x="15" y="228"/>
                  </a:lnTo>
                  <a:lnTo>
                    <a:pt x="30" y="258"/>
                  </a:lnTo>
                  <a:lnTo>
                    <a:pt x="48" y="273"/>
                  </a:lnTo>
                  <a:lnTo>
                    <a:pt x="75" y="243"/>
                  </a:lnTo>
                  <a:lnTo>
                    <a:pt x="159" y="7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bg2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22" name="任意多边形 750622"/>
            <p:cNvSpPr/>
            <p:nvPr/>
          </p:nvSpPr>
          <p:spPr>
            <a:xfrm>
              <a:off x="1598" y="2530"/>
              <a:ext cx="102" cy="462"/>
            </a:xfrm>
            <a:custGeom>
              <a:avLst/>
              <a:gdLst/>
              <a:ahLst/>
              <a:cxnLst/>
              <a:pathLst>
                <a:path w="102" h="462">
                  <a:moveTo>
                    <a:pt x="0" y="102"/>
                  </a:moveTo>
                  <a:lnTo>
                    <a:pt x="7" y="50"/>
                  </a:lnTo>
                  <a:lnTo>
                    <a:pt x="25" y="8"/>
                  </a:lnTo>
                  <a:lnTo>
                    <a:pt x="39" y="0"/>
                  </a:lnTo>
                  <a:lnTo>
                    <a:pt x="51" y="9"/>
                  </a:lnTo>
                  <a:lnTo>
                    <a:pt x="72" y="48"/>
                  </a:lnTo>
                  <a:lnTo>
                    <a:pt x="87" y="111"/>
                  </a:lnTo>
                  <a:lnTo>
                    <a:pt x="90" y="180"/>
                  </a:lnTo>
                  <a:lnTo>
                    <a:pt x="96" y="291"/>
                  </a:lnTo>
                  <a:lnTo>
                    <a:pt x="102" y="369"/>
                  </a:lnTo>
                  <a:lnTo>
                    <a:pt x="102" y="435"/>
                  </a:lnTo>
                  <a:lnTo>
                    <a:pt x="99" y="462"/>
                  </a:lnTo>
                  <a:lnTo>
                    <a:pt x="87" y="384"/>
                  </a:lnTo>
                  <a:lnTo>
                    <a:pt x="75" y="306"/>
                  </a:lnTo>
                  <a:lnTo>
                    <a:pt x="60" y="222"/>
                  </a:lnTo>
                  <a:lnTo>
                    <a:pt x="39" y="16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18900000" scaled="1"/>
              <a:tileRect/>
            </a:gra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23" name="任意多边形 750623"/>
            <p:cNvSpPr/>
            <p:nvPr/>
          </p:nvSpPr>
          <p:spPr>
            <a:xfrm>
              <a:off x="1694" y="2527"/>
              <a:ext cx="129" cy="567"/>
            </a:xfrm>
            <a:custGeom>
              <a:avLst/>
              <a:gdLst/>
              <a:ahLst/>
              <a:cxnLst/>
              <a:pathLst>
                <a:path w="129" h="567">
                  <a:moveTo>
                    <a:pt x="0" y="0"/>
                  </a:moveTo>
                  <a:lnTo>
                    <a:pt x="18" y="63"/>
                  </a:lnTo>
                  <a:lnTo>
                    <a:pt x="24" y="195"/>
                  </a:lnTo>
                  <a:lnTo>
                    <a:pt x="27" y="297"/>
                  </a:lnTo>
                  <a:lnTo>
                    <a:pt x="33" y="375"/>
                  </a:lnTo>
                  <a:lnTo>
                    <a:pt x="39" y="480"/>
                  </a:lnTo>
                  <a:lnTo>
                    <a:pt x="57" y="543"/>
                  </a:lnTo>
                  <a:lnTo>
                    <a:pt x="72" y="561"/>
                  </a:lnTo>
                  <a:lnTo>
                    <a:pt x="99" y="567"/>
                  </a:lnTo>
                  <a:lnTo>
                    <a:pt x="111" y="534"/>
                  </a:lnTo>
                  <a:lnTo>
                    <a:pt x="123" y="495"/>
                  </a:lnTo>
                  <a:lnTo>
                    <a:pt x="129" y="456"/>
                  </a:lnTo>
                  <a:lnTo>
                    <a:pt x="108" y="420"/>
                  </a:lnTo>
                  <a:lnTo>
                    <a:pt x="102" y="369"/>
                  </a:lnTo>
                  <a:lnTo>
                    <a:pt x="96" y="321"/>
                  </a:lnTo>
                  <a:lnTo>
                    <a:pt x="81" y="255"/>
                  </a:lnTo>
                  <a:lnTo>
                    <a:pt x="69" y="201"/>
                  </a:lnTo>
                  <a:lnTo>
                    <a:pt x="51" y="150"/>
                  </a:lnTo>
                  <a:lnTo>
                    <a:pt x="39" y="102"/>
                  </a:lnTo>
                  <a:lnTo>
                    <a:pt x="21" y="4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18900000" scaled="1"/>
              <a:tileRect/>
            </a:gra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24" name="任意多边形 750624"/>
            <p:cNvSpPr/>
            <p:nvPr/>
          </p:nvSpPr>
          <p:spPr>
            <a:xfrm>
              <a:off x="1634" y="2527"/>
              <a:ext cx="155" cy="567"/>
            </a:xfrm>
            <a:custGeom>
              <a:avLst/>
              <a:gdLst/>
              <a:ahLst/>
              <a:cxnLst/>
              <a:pathLst>
                <a:path w="155" h="567">
                  <a:moveTo>
                    <a:pt x="0" y="0"/>
                  </a:moveTo>
                  <a:lnTo>
                    <a:pt x="18" y="21"/>
                  </a:lnTo>
                  <a:lnTo>
                    <a:pt x="42" y="84"/>
                  </a:lnTo>
                  <a:lnTo>
                    <a:pt x="51" y="132"/>
                  </a:lnTo>
                  <a:lnTo>
                    <a:pt x="54" y="183"/>
                  </a:lnTo>
                  <a:lnTo>
                    <a:pt x="57" y="258"/>
                  </a:lnTo>
                  <a:lnTo>
                    <a:pt x="57" y="321"/>
                  </a:lnTo>
                  <a:lnTo>
                    <a:pt x="63" y="405"/>
                  </a:lnTo>
                  <a:lnTo>
                    <a:pt x="63" y="474"/>
                  </a:lnTo>
                  <a:lnTo>
                    <a:pt x="72" y="516"/>
                  </a:lnTo>
                  <a:lnTo>
                    <a:pt x="90" y="555"/>
                  </a:lnTo>
                  <a:lnTo>
                    <a:pt x="108" y="567"/>
                  </a:lnTo>
                  <a:lnTo>
                    <a:pt x="155" y="565"/>
                  </a:lnTo>
                  <a:lnTo>
                    <a:pt x="135" y="543"/>
                  </a:lnTo>
                  <a:lnTo>
                    <a:pt x="123" y="510"/>
                  </a:lnTo>
                  <a:lnTo>
                    <a:pt x="111" y="468"/>
                  </a:lnTo>
                  <a:lnTo>
                    <a:pt x="108" y="405"/>
                  </a:lnTo>
                  <a:lnTo>
                    <a:pt x="105" y="315"/>
                  </a:lnTo>
                  <a:lnTo>
                    <a:pt x="105" y="249"/>
                  </a:lnTo>
                  <a:lnTo>
                    <a:pt x="102" y="186"/>
                  </a:lnTo>
                  <a:lnTo>
                    <a:pt x="93" y="120"/>
                  </a:lnTo>
                  <a:lnTo>
                    <a:pt x="87" y="75"/>
                  </a:lnTo>
                  <a:lnTo>
                    <a:pt x="78" y="36"/>
                  </a:lnTo>
                  <a:lnTo>
                    <a:pt x="6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50000">
                  <a:srgbClr val="B2B2B2"/>
                </a:gs>
                <a:gs pos="100000">
                  <a:srgbClr val="525252"/>
                </a:gs>
              </a:gsLst>
              <a:lin ang="5400000" scaled="1"/>
              <a:tileRect/>
            </a:gra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25" name="任意多边形 750625"/>
            <p:cNvSpPr/>
            <p:nvPr/>
          </p:nvSpPr>
          <p:spPr>
            <a:xfrm>
              <a:off x="1766" y="2528"/>
              <a:ext cx="102" cy="464"/>
            </a:xfrm>
            <a:custGeom>
              <a:avLst/>
              <a:gdLst/>
              <a:ahLst/>
              <a:cxnLst/>
              <a:pathLst>
                <a:path w="102" h="464">
                  <a:moveTo>
                    <a:pt x="0" y="104"/>
                  </a:moveTo>
                  <a:lnTo>
                    <a:pt x="5" y="70"/>
                  </a:lnTo>
                  <a:lnTo>
                    <a:pt x="13" y="34"/>
                  </a:lnTo>
                  <a:lnTo>
                    <a:pt x="23" y="10"/>
                  </a:lnTo>
                  <a:lnTo>
                    <a:pt x="35" y="0"/>
                  </a:lnTo>
                  <a:lnTo>
                    <a:pt x="51" y="11"/>
                  </a:lnTo>
                  <a:lnTo>
                    <a:pt x="72" y="50"/>
                  </a:lnTo>
                  <a:lnTo>
                    <a:pt x="87" y="113"/>
                  </a:lnTo>
                  <a:lnTo>
                    <a:pt x="90" y="182"/>
                  </a:lnTo>
                  <a:lnTo>
                    <a:pt x="96" y="293"/>
                  </a:lnTo>
                  <a:lnTo>
                    <a:pt x="102" y="371"/>
                  </a:lnTo>
                  <a:lnTo>
                    <a:pt x="102" y="437"/>
                  </a:lnTo>
                  <a:lnTo>
                    <a:pt x="99" y="464"/>
                  </a:lnTo>
                  <a:lnTo>
                    <a:pt x="87" y="386"/>
                  </a:lnTo>
                  <a:lnTo>
                    <a:pt x="75" y="308"/>
                  </a:lnTo>
                  <a:lnTo>
                    <a:pt x="60" y="224"/>
                  </a:lnTo>
                  <a:lnTo>
                    <a:pt x="39" y="164"/>
                  </a:lnTo>
                  <a:lnTo>
                    <a:pt x="0" y="104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18900000" scaled="1"/>
              <a:tileRect/>
            </a:gra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26" name="任意多边形 750626"/>
            <p:cNvSpPr/>
            <p:nvPr/>
          </p:nvSpPr>
          <p:spPr>
            <a:xfrm>
              <a:off x="1862" y="2527"/>
              <a:ext cx="129" cy="567"/>
            </a:xfrm>
            <a:custGeom>
              <a:avLst/>
              <a:gdLst/>
              <a:ahLst/>
              <a:cxnLst/>
              <a:pathLst>
                <a:path w="129" h="567">
                  <a:moveTo>
                    <a:pt x="0" y="0"/>
                  </a:moveTo>
                  <a:lnTo>
                    <a:pt x="18" y="63"/>
                  </a:lnTo>
                  <a:lnTo>
                    <a:pt x="24" y="195"/>
                  </a:lnTo>
                  <a:lnTo>
                    <a:pt x="27" y="297"/>
                  </a:lnTo>
                  <a:lnTo>
                    <a:pt x="33" y="375"/>
                  </a:lnTo>
                  <a:lnTo>
                    <a:pt x="39" y="480"/>
                  </a:lnTo>
                  <a:lnTo>
                    <a:pt x="57" y="543"/>
                  </a:lnTo>
                  <a:lnTo>
                    <a:pt x="72" y="561"/>
                  </a:lnTo>
                  <a:lnTo>
                    <a:pt x="99" y="567"/>
                  </a:lnTo>
                  <a:lnTo>
                    <a:pt x="111" y="534"/>
                  </a:lnTo>
                  <a:lnTo>
                    <a:pt x="123" y="495"/>
                  </a:lnTo>
                  <a:lnTo>
                    <a:pt x="129" y="456"/>
                  </a:lnTo>
                  <a:lnTo>
                    <a:pt x="117" y="420"/>
                  </a:lnTo>
                  <a:lnTo>
                    <a:pt x="102" y="363"/>
                  </a:lnTo>
                  <a:lnTo>
                    <a:pt x="93" y="315"/>
                  </a:lnTo>
                  <a:lnTo>
                    <a:pt x="84" y="255"/>
                  </a:lnTo>
                  <a:lnTo>
                    <a:pt x="72" y="195"/>
                  </a:lnTo>
                  <a:lnTo>
                    <a:pt x="57" y="147"/>
                  </a:lnTo>
                  <a:lnTo>
                    <a:pt x="39" y="102"/>
                  </a:lnTo>
                  <a:lnTo>
                    <a:pt x="21" y="4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18900000" scaled="1"/>
              <a:tileRect/>
            </a:gra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27" name="任意多边形 750627"/>
            <p:cNvSpPr/>
            <p:nvPr/>
          </p:nvSpPr>
          <p:spPr>
            <a:xfrm>
              <a:off x="1802" y="2527"/>
              <a:ext cx="153" cy="567"/>
            </a:xfrm>
            <a:custGeom>
              <a:avLst/>
              <a:gdLst/>
              <a:ahLst/>
              <a:cxnLst/>
              <a:pathLst>
                <a:path w="153" h="567">
                  <a:moveTo>
                    <a:pt x="0" y="0"/>
                  </a:moveTo>
                  <a:lnTo>
                    <a:pt x="18" y="21"/>
                  </a:lnTo>
                  <a:lnTo>
                    <a:pt x="42" y="84"/>
                  </a:lnTo>
                  <a:lnTo>
                    <a:pt x="51" y="132"/>
                  </a:lnTo>
                  <a:lnTo>
                    <a:pt x="54" y="183"/>
                  </a:lnTo>
                  <a:lnTo>
                    <a:pt x="57" y="258"/>
                  </a:lnTo>
                  <a:lnTo>
                    <a:pt x="57" y="321"/>
                  </a:lnTo>
                  <a:lnTo>
                    <a:pt x="63" y="405"/>
                  </a:lnTo>
                  <a:lnTo>
                    <a:pt x="63" y="474"/>
                  </a:lnTo>
                  <a:lnTo>
                    <a:pt x="72" y="516"/>
                  </a:lnTo>
                  <a:lnTo>
                    <a:pt x="90" y="555"/>
                  </a:lnTo>
                  <a:lnTo>
                    <a:pt x="108" y="567"/>
                  </a:lnTo>
                  <a:lnTo>
                    <a:pt x="153" y="565"/>
                  </a:lnTo>
                  <a:lnTo>
                    <a:pt x="135" y="543"/>
                  </a:lnTo>
                  <a:lnTo>
                    <a:pt x="123" y="510"/>
                  </a:lnTo>
                  <a:lnTo>
                    <a:pt x="111" y="468"/>
                  </a:lnTo>
                  <a:lnTo>
                    <a:pt x="108" y="405"/>
                  </a:lnTo>
                  <a:lnTo>
                    <a:pt x="105" y="315"/>
                  </a:lnTo>
                  <a:lnTo>
                    <a:pt x="105" y="249"/>
                  </a:lnTo>
                  <a:lnTo>
                    <a:pt x="102" y="186"/>
                  </a:lnTo>
                  <a:lnTo>
                    <a:pt x="93" y="120"/>
                  </a:lnTo>
                  <a:lnTo>
                    <a:pt x="87" y="75"/>
                  </a:lnTo>
                  <a:lnTo>
                    <a:pt x="78" y="36"/>
                  </a:lnTo>
                  <a:lnTo>
                    <a:pt x="6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50000">
                  <a:srgbClr val="B2B2B2"/>
                </a:gs>
                <a:gs pos="100000">
                  <a:srgbClr val="525252"/>
                </a:gs>
              </a:gsLst>
              <a:lin ang="5400000" scaled="1"/>
              <a:tileRect/>
            </a:gra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28" name="任意多边形 750628"/>
            <p:cNvSpPr/>
            <p:nvPr/>
          </p:nvSpPr>
          <p:spPr>
            <a:xfrm>
              <a:off x="1937" y="2528"/>
              <a:ext cx="102" cy="464"/>
            </a:xfrm>
            <a:custGeom>
              <a:avLst/>
              <a:gdLst/>
              <a:ahLst/>
              <a:cxnLst/>
              <a:pathLst>
                <a:path w="102" h="464">
                  <a:moveTo>
                    <a:pt x="0" y="104"/>
                  </a:moveTo>
                  <a:lnTo>
                    <a:pt x="2" y="68"/>
                  </a:lnTo>
                  <a:lnTo>
                    <a:pt x="12" y="32"/>
                  </a:lnTo>
                  <a:lnTo>
                    <a:pt x="24" y="10"/>
                  </a:lnTo>
                  <a:lnTo>
                    <a:pt x="36" y="0"/>
                  </a:lnTo>
                  <a:lnTo>
                    <a:pt x="51" y="11"/>
                  </a:lnTo>
                  <a:lnTo>
                    <a:pt x="72" y="50"/>
                  </a:lnTo>
                  <a:lnTo>
                    <a:pt x="87" y="113"/>
                  </a:lnTo>
                  <a:lnTo>
                    <a:pt x="90" y="182"/>
                  </a:lnTo>
                  <a:lnTo>
                    <a:pt x="96" y="293"/>
                  </a:lnTo>
                  <a:lnTo>
                    <a:pt x="102" y="371"/>
                  </a:lnTo>
                  <a:lnTo>
                    <a:pt x="102" y="437"/>
                  </a:lnTo>
                  <a:lnTo>
                    <a:pt x="99" y="464"/>
                  </a:lnTo>
                  <a:lnTo>
                    <a:pt x="87" y="386"/>
                  </a:lnTo>
                  <a:lnTo>
                    <a:pt x="75" y="308"/>
                  </a:lnTo>
                  <a:lnTo>
                    <a:pt x="60" y="224"/>
                  </a:lnTo>
                  <a:lnTo>
                    <a:pt x="39" y="164"/>
                  </a:lnTo>
                  <a:lnTo>
                    <a:pt x="0" y="104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50000">
                  <a:srgbClr val="B2B2B2"/>
                </a:gs>
                <a:gs pos="100000">
                  <a:srgbClr val="525252"/>
                </a:gs>
              </a:gsLst>
              <a:lin ang="5400000" scaled="1"/>
              <a:tileRect/>
            </a:gra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29" name="任意多边形 750629"/>
            <p:cNvSpPr/>
            <p:nvPr/>
          </p:nvSpPr>
          <p:spPr>
            <a:xfrm>
              <a:off x="2033" y="2527"/>
              <a:ext cx="129" cy="567"/>
            </a:xfrm>
            <a:custGeom>
              <a:avLst/>
              <a:gdLst/>
              <a:ahLst/>
              <a:cxnLst/>
              <a:pathLst>
                <a:path w="129" h="567">
                  <a:moveTo>
                    <a:pt x="0" y="0"/>
                  </a:moveTo>
                  <a:lnTo>
                    <a:pt x="18" y="63"/>
                  </a:lnTo>
                  <a:lnTo>
                    <a:pt x="24" y="195"/>
                  </a:lnTo>
                  <a:lnTo>
                    <a:pt x="27" y="297"/>
                  </a:lnTo>
                  <a:lnTo>
                    <a:pt x="33" y="375"/>
                  </a:lnTo>
                  <a:lnTo>
                    <a:pt x="39" y="480"/>
                  </a:lnTo>
                  <a:lnTo>
                    <a:pt x="57" y="543"/>
                  </a:lnTo>
                  <a:lnTo>
                    <a:pt x="72" y="561"/>
                  </a:lnTo>
                  <a:lnTo>
                    <a:pt x="99" y="567"/>
                  </a:lnTo>
                  <a:lnTo>
                    <a:pt x="111" y="534"/>
                  </a:lnTo>
                  <a:lnTo>
                    <a:pt x="123" y="495"/>
                  </a:lnTo>
                  <a:lnTo>
                    <a:pt x="129" y="456"/>
                  </a:lnTo>
                  <a:lnTo>
                    <a:pt x="117" y="426"/>
                  </a:lnTo>
                  <a:lnTo>
                    <a:pt x="99" y="363"/>
                  </a:lnTo>
                  <a:lnTo>
                    <a:pt x="90" y="309"/>
                  </a:lnTo>
                  <a:lnTo>
                    <a:pt x="84" y="252"/>
                  </a:lnTo>
                  <a:lnTo>
                    <a:pt x="69" y="201"/>
                  </a:lnTo>
                  <a:lnTo>
                    <a:pt x="60" y="147"/>
                  </a:lnTo>
                  <a:lnTo>
                    <a:pt x="39" y="102"/>
                  </a:lnTo>
                  <a:lnTo>
                    <a:pt x="21" y="4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18900000" scaled="1"/>
              <a:tileRect/>
            </a:gra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30" name="任意多边形 750630"/>
            <p:cNvSpPr/>
            <p:nvPr/>
          </p:nvSpPr>
          <p:spPr>
            <a:xfrm>
              <a:off x="1973" y="2527"/>
              <a:ext cx="154" cy="567"/>
            </a:xfrm>
            <a:custGeom>
              <a:avLst/>
              <a:gdLst/>
              <a:ahLst/>
              <a:cxnLst/>
              <a:pathLst>
                <a:path w="154" h="567">
                  <a:moveTo>
                    <a:pt x="0" y="0"/>
                  </a:moveTo>
                  <a:lnTo>
                    <a:pt x="18" y="21"/>
                  </a:lnTo>
                  <a:lnTo>
                    <a:pt x="42" y="84"/>
                  </a:lnTo>
                  <a:lnTo>
                    <a:pt x="51" y="132"/>
                  </a:lnTo>
                  <a:lnTo>
                    <a:pt x="54" y="183"/>
                  </a:lnTo>
                  <a:lnTo>
                    <a:pt x="57" y="258"/>
                  </a:lnTo>
                  <a:lnTo>
                    <a:pt x="57" y="321"/>
                  </a:lnTo>
                  <a:lnTo>
                    <a:pt x="63" y="405"/>
                  </a:lnTo>
                  <a:lnTo>
                    <a:pt x="63" y="474"/>
                  </a:lnTo>
                  <a:lnTo>
                    <a:pt x="72" y="516"/>
                  </a:lnTo>
                  <a:lnTo>
                    <a:pt x="90" y="555"/>
                  </a:lnTo>
                  <a:lnTo>
                    <a:pt x="108" y="567"/>
                  </a:lnTo>
                  <a:lnTo>
                    <a:pt x="154" y="565"/>
                  </a:lnTo>
                  <a:lnTo>
                    <a:pt x="135" y="543"/>
                  </a:lnTo>
                  <a:lnTo>
                    <a:pt x="123" y="510"/>
                  </a:lnTo>
                  <a:lnTo>
                    <a:pt x="111" y="468"/>
                  </a:lnTo>
                  <a:lnTo>
                    <a:pt x="108" y="405"/>
                  </a:lnTo>
                  <a:lnTo>
                    <a:pt x="105" y="315"/>
                  </a:lnTo>
                  <a:lnTo>
                    <a:pt x="105" y="249"/>
                  </a:lnTo>
                  <a:lnTo>
                    <a:pt x="102" y="186"/>
                  </a:lnTo>
                  <a:lnTo>
                    <a:pt x="93" y="120"/>
                  </a:lnTo>
                  <a:lnTo>
                    <a:pt x="87" y="75"/>
                  </a:lnTo>
                  <a:lnTo>
                    <a:pt x="78" y="36"/>
                  </a:lnTo>
                  <a:lnTo>
                    <a:pt x="6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50000">
                  <a:srgbClr val="B2B2B2"/>
                </a:gs>
                <a:gs pos="100000">
                  <a:srgbClr val="525252"/>
                </a:gs>
              </a:gsLst>
              <a:lin ang="5400000" scaled="1"/>
              <a:tileRect/>
            </a:gra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31" name="任意多边形 750631"/>
            <p:cNvSpPr/>
            <p:nvPr/>
          </p:nvSpPr>
          <p:spPr>
            <a:xfrm>
              <a:off x="2108" y="2528"/>
              <a:ext cx="102" cy="464"/>
            </a:xfrm>
            <a:custGeom>
              <a:avLst/>
              <a:gdLst/>
              <a:ahLst/>
              <a:cxnLst/>
              <a:pathLst>
                <a:path w="102" h="464">
                  <a:moveTo>
                    <a:pt x="0" y="104"/>
                  </a:moveTo>
                  <a:lnTo>
                    <a:pt x="9" y="62"/>
                  </a:lnTo>
                  <a:lnTo>
                    <a:pt x="17" y="30"/>
                  </a:lnTo>
                  <a:lnTo>
                    <a:pt x="27" y="12"/>
                  </a:lnTo>
                  <a:lnTo>
                    <a:pt x="39" y="0"/>
                  </a:lnTo>
                  <a:lnTo>
                    <a:pt x="51" y="11"/>
                  </a:lnTo>
                  <a:lnTo>
                    <a:pt x="72" y="50"/>
                  </a:lnTo>
                  <a:lnTo>
                    <a:pt x="87" y="113"/>
                  </a:lnTo>
                  <a:lnTo>
                    <a:pt x="90" y="182"/>
                  </a:lnTo>
                  <a:lnTo>
                    <a:pt x="96" y="293"/>
                  </a:lnTo>
                  <a:lnTo>
                    <a:pt x="102" y="371"/>
                  </a:lnTo>
                  <a:lnTo>
                    <a:pt x="102" y="437"/>
                  </a:lnTo>
                  <a:lnTo>
                    <a:pt x="99" y="464"/>
                  </a:lnTo>
                  <a:lnTo>
                    <a:pt x="90" y="422"/>
                  </a:lnTo>
                  <a:lnTo>
                    <a:pt x="87" y="386"/>
                  </a:lnTo>
                  <a:lnTo>
                    <a:pt x="75" y="308"/>
                  </a:lnTo>
                  <a:lnTo>
                    <a:pt x="60" y="230"/>
                  </a:lnTo>
                  <a:lnTo>
                    <a:pt x="39" y="164"/>
                  </a:lnTo>
                  <a:lnTo>
                    <a:pt x="0" y="104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18900000" scaled="1"/>
              <a:tileRect/>
            </a:gra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32" name="任意多边形 750632"/>
            <p:cNvSpPr/>
            <p:nvPr/>
          </p:nvSpPr>
          <p:spPr>
            <a:xfrm>
              <a:off x="2144" y="2527"/>
              <a:ext cx="113" cy="563"/>
            </a:xfrm>
            <a:custGeom>
              <a:avLst/>
              <a:gdLst/>
              <a:ahLst/>
              <a:cxnLst/>
              <a:pathLst>
                <a:path w="113" h="563">
                  <a:moveTo>
                    <a:pt x="0" y="0"/>
                  </a:moveTo>
                  <a:lnTo>
                    <a:pt x="18" y="21"/>
                  </a:lnTo>
                  <a:lnTo>
                    <a:pt x="42" y="84"/>
                  </a:lnTo>
                  <a:lnTo>
                    <a:pt x="51" y="132"/>
                  </a:lnTo>
                  <a:lnTo>
                    <a:pt x="54" y="183"/>
                  </a:lnTo>
                  <a:lnTo>
                    <a:pt x="57" y="258"/>
                  </a:lnTo>
                  <a:lnTo>
                    <a:pt x="57" y="321"/>
                  </a:lnTo>
                  <a:lnTo>
                    <a:pt x="63" y="405"/>
                  </a:lnTo>
                  <a:lnTo>
                    <a:pt x="63" y="468"/>
                  </a:lnTo>
                  <a:lnTo>
                    <a:pt x="69" y="507"/>
                  </a:lnTo>
                  <a:lnTo>
                    <a:pt x="81" y="547"/>
                  </a:lnTo>
                  <a:lnTo>
                    <a:pt x="99" y="563"/>
                  </a:lnTo>
                  <a:lnTo>
                    <a:pt x="113" y="561"/>
                  </a:lnTo>
                  <a:lnTo>
                    <a:pt x="113" y="461"/>
                  </a:lnTo>
                  <a:lnTo>
                    <a:pt x="108" y="405"/>
                  </a:lnTo>
                  <a:lnTo>
                    <a:pt x="103" y="321"/>
                  </a:lnTo>
                  <a:lnTo>
                    <a:pt x="103" y="245"/>
                  </a:lnTo>
                  <a:lnTo>
                    <a:pt x="99" y="187"/>
                  </a:lnTo>
                  <a:lnTo>
                    <a:pt x="93" y="120"/>
                  </a:lnTo>
                  <a:lnTo>
                    <a:pt x="87" y="75"/>
                  </a:lnTo>
                  <a:lnTo>
                    <a:pt x="78" y="36"/>
                  </a:lnTo>
                  <a:lnTo>
                    <a:pt x="6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50000">
                  <a:srgbClr val="B2B2B2"/>
                </a:gs>
                <a:gs pos="100000">
                  <a:srgbClr val="525252"/>
                </a:gs>
              </a:gsLst>
              <a:lin ang="5400000" scaled="1"/>
              <a:tileRect/>
            </a:gra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33" name="任意多边形 750633"/>
            <p:cNvSpPr/>
            <p:nvPr/>
          </p:nvSpPr>
          <p:spPr>
            <a:xfrm>
              <a:off x="1082" y="2527"/>
              <a:ext cx="501" cy="564"/>
            </a:xfrm>
            <a:custGeom>
              <a:avLst/>
              <a:gdLst/>
              <a:ahLst/>
              <a:cxnLst/>
              <a:pathLst>
                <a:path w="501" h="564">
                  <a:moveTo>
                    <a:pt x="51" y="564"/>
                  </a:moveTo>
                  <a:lnTo>
                    <a:pt x="375" y="564"/>
                  </a:lnTo>
                  <a:lnTo>
                    <a:pt x="414" y="492"/>
                  </a:lnTo>
                  <a:lnTo>
                    <a:pt x="462" y="489"/>
                  </a:lnTo>
                  <a:lnTo>
                    <a:pt x="438" y="240"/>
                  </a:lnTo>
                  <a:lnTo>
                    <a:pt x="501" y="240"/>
                  </a:lnTo>
                  <a:lnTo>
                    <a:pt x="497" y="185"/>
                  </a:lnTo>
                  <a:lnTo>
                    <a:pt x="453" y="0"/>
                  </a:lnTo>
                  <a:lnTo>
                    <a:pt x="51" y="1"/>
                  </a:lnTo>
                  <a:lnTo>
                    <a:pt x="19" y="49"/>
                  </a:lnTo>
                  <a:lnTo>
                    <a:pt x="0" y="123"/>
                  </a:lnTo>
                  <a:lnTo>
                    <a:pt x="3" y="195"/>
                  </a:lnTo>
                  <a:lnTo>
                    <a:pt x="24" y="258"/>
                  </a:lnTo>
                  <a:lnTo>
                    <a:pt x="66" y="333"/>
                  </a:lnTo>
                  <a:lnTo>
                    <a:pt x="90" y="411"/>
                  </a:lnTo>
                  <a:lnTo>
                    <a:pt x="84" y="477"/>
                  </a:lnTo>
                  <a:lnTo>
                    <a:pt x="69" y="543"/>
                  </a:lnTo>
                  <a:lnTo>
                    <a:pt x="51" y="564"/>
                  </a:lnTo>
                  <a:close/>
                </a:path>
              </a:pathLst>
            </a:custGeom>
            <a:gradFill rotWithShape="0">
              <a:gsLst>
                <a:gs pos="0">
                  <a:srgbClr val="6D6D6D"/>
                </a:gs>
                <a:gs pos="50000">
                  <a:srgbClr val="B2B2B2"/>
                </a:gs>
                <a:gs pos="100000">
                  <a:srgbClr val="6D6D6D"/>
                </a:gs>
              </a:gsLst>
              <a:lin ang="5400000" scaled="1"/>
              <a:tileRect/>
            </a:gra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34" name="任意多边形 750634"/>
            <p:cNvSpPr/>
            <p:nvPr/>
          </p:nvSpPr>
          <p:spPr>
            <a:xfrm>
              <a:off x="1412" y="2776"/>
              <a:ext cx="84" cy="315"/>
            </a:xfrm>
            <a:custGeom>
              <a:avLst/>
              <a:gdLst/>
              <a:ahLst/>
              <a:cxnLst/>
              <a:pathLst>
                <a:path w="84" h="315">
                  <a:moveTo>
                    <a:pt x="0" y="0"/>
                  </a:moveTo>
                  <a:lnTo>
                    <a:pt x="0" y="99"/>
                  </a:lnTo>
                  <a:lnTo>
                    <a:pt x="0" y="168"/>
                  </a:lnTo>
                  <a:lnTo>
                    <a:pt x="3" y="234"/>
                  </a:lnTo>
                  <a:lnTo>
                    <a:pt x="12" y="285"/>
                  </a:lnTo>
                  <a:lnTo>
                    <a:pt x="27" y="309"/>
                  </a:lnTo>
                  <a:lnTo>
                    <a:pt x="45" y="315"/>
                  </a:lnTo>
                  <a:lnTo>
                    <a:pt x="60" y="300"/>
                  </a:lnTo>
                  <a:lnTo>
                    <a:pt x="84" y="240"/>
                  </a:lnTo>
                  <a:lnTo>
                    <a:pt x="54" y="204"/>
                  </a:lnTo>
                  <a:lnTo>
                    <a:pt x="42" y="174"/>
                  </a:lnTo>
                  <a:lnTo>
                    <a:pt x="27" y="132"/>
                  </a:lnTo>
                  <a:lnTo>
                    <a:pt x="15" y="75"/>
                  </a:lnTo>
                  <a:lnTo>
                    <a:pt x="9" y="4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18900000" scaled="1"/>
              <a:tileRect/>
            </a:gra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35" name="任意多边形 750635"/>
            <p:cNvSpPr/>
            <p:nvPr/>
          </p:nvSpPr>
          <p:spPr>
            <a:xfrm>
              <a:off x="1515" y="2750"/>
              <a:ext cx="101" cy="341"/>
            </a:xfrm>
            <a:custGeom>
              <a:avLst/>
              <a:gdLst/>
              <a:ahLst/>
              <a:cxnLst/>
              <a:pathLst>
                <a:path w="101" h="341">
                  <a:moveTo>
                    <a:pt x="52" y="6"/>
                  </a:moveTo>
                  <a:lnTo>
                    <a:pt x="0" y="0"/>
                  </a:lnTo>
                  <a:lnTo>
                    <a:pt x="2" y="98"/>
                  </a:lnTo>
                  <a:lnTo>
                    <a:pt x="8" y="182"/>
                  </a:lnTo>
                  <a:lnTo>
                    <a:pt x="11" y="233"/>
                  </a:lnTo>
                  <a:lnTo>
                    <a:pt x="23" y="302"/>
                  </a:lnTo>
                  <a:lnTo>
                    <a:pt x="44" y="338"/>
                  </a:lnTo>
                  <a:lnTo>
                    <a:pt x="101" y="341"/>
                  </a:lnTo>
                  <a:lnTo>
                    <a:pt x="77" y="305"/>
                  </a:lnTo>
                  <a:lnTo>
                    <a:pt x="52" y="6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5400000" scaled="1"/>
              <a:tileRect/>
            </a:gra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36" name="任意多边形 750636"/>
            <p:cNvSpPr/>
            <p:nvPr/>
          </p:nvSpPr>
          <p:spPr>
            <a:xfrm>
              <a:off x="1535" y="2527"/>
              <a:ext cx="129" cy="561"/>
            </a:xfrm>
            <a:custGeom>
              <a:avLst/>
              <a:gdLst/>
              <a:ahLst/>
              <a:cxnLst/>
              <a:pathLst>
                <a:path w="129" h="561">
                  <a:moveTo>
                    <a:pt x="0" y="0"/>
                  </a:moveTo>
                  <a:lnTo>
                    <a:pt x="15" y="69"/>
                  </a:lnTo>
                  <a:lnTo>
                    <a:pt x="24" y="195"/>
                  </a:lnTo>
                  <a:lnTo>
                    <a:pt x="27" y="297"/>
                  </a:lnTo>
                  <a:lnTo>
                    <a:pt x="33" y="375"/>
                  </a:lnTo>
                  <a:lnTo>
                    <a:pt x="39" y="480"/>
                  </a:lnTo>
                  <a:lnTo>
                    <a:pt x="57" y="543"/>
                  </a:lnTo>
                  <a:lnTo>
                    <a:pt x="72" y="561"/>
                  </a:lnTo>
                  <a:lnTo>
                    <a:pt x="90" y="559"/>
                  </a:lnTo>
                  <a:lnTo>
                    <a:pt x="112" y="533"/>
                  </a:lnTo>
                  <a:lnTo>
                    <a:pt x="123" y="495"/>
                  </a:lnTo>
                  <a:lnTo>
                    <a:pt x="129" y="456"/>
                  </a:lnTo>
                  <a:lnTo>
                    <a:pt x="105" y="414"/>
                  </a:lnTo>
                  <a:lnTo>
                    <a:pt x="96" y="363"/>
                  </a:lnTo>
                  <a:lnTo>
                    <a:pt x="90" y="312"/>
                  </a:lnTo>
                  <a:lnTo>
                    <a:pt x="78" y="255"/>
                  </a:lnTo>
                  <a:lnTo>
                    <a:pt x="66" y="204"/>
                  </a:lnTo>
                  <a:lnTo>
                    <a:pt x="51" y="150"/>
                  </a:lnTo>
                  <a:lnTo>
                    <a:pt x="39" y="102"/>
                  </a:lnTo>
                  <a:lnTo>
                    <a:pt x="21" y="4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18900000" scaled="1"/>
              <a:tileRect/>
            </a:gra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750638" name="矩形 750637"/>
          <p:cNvSpPr/>
          <p:nvPr/>
        </p:nvSpPr>
        <p:spPr>
          <a:xfrm>
            <a:off x="6624638" y="4427538"/>
            <a:ext cx="1114425" cy="561975"/>
          </a:xfrm>
          <a:prstGeom prst="rect">
            <a:avLst/>
          </a:prstGeom>
          <a:gradFill rotWithShape="0">
            <a:gsLst>
              <a:gs pos="0">
                <a:srgbClr val="454545"/>
              </a:gs>
              <a:gs pos="50000">
                <a:srgbClr val="969696"/>
              </a:gs>
              <a:gs pos="100000">
                <a:srgbClr val="454545"/>
              </a:gs>
            </a:gsLst>
            <a:lin ang="5400000" scaled="1"/>
            <a:tileRect/>
          </a:gra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50639" name="任意多边形 750638"/>
          <p:cNvSpPr/>
          <p:nvPr/>
        </p:nvSpPr>
        <p:spPr>
          <a:xfrm>
            <a:off x="5821363" y="4678363"/>
            <a:ext cx="269875" cy="457200"/>
          </a:xfrm>
          <a:custGeom>
            <a:avLst/>
            <a:gdLst/>
            <a:ahLst/>
            <a:cxnLst/>
            <a:pathLst>
              <a:path w="170" h="288">
                <a:moveTo>
                  <a:pt x="60" y="0"/>
                </a:moveTo>
                <a:lnTo>
                  <a:pt x="34" y="36"/>
                </a:lnTo>
                <a:lnTo>
                  <a:pt x="16" y="72"/>
                </a:lnTo>
                <a:lnTo>
                  <a:pt x="4" y="106"/>
                </a:lnTo>
                <a:lnTo>
                  <a:pt x="0" y="160"/>
                </a:lnTo>
                <a:lnTo>
                  <a:pt x="6" y="194"/>
                </a:lnTo>
                <a:lnTo>
                  <a:pt x="18" y="248"/>
                </a:lnTo>
                <a:lnTo>
                  <a:pt x="36" y="278"/>
                </a:lnTo>
                <a:lnTo>
                  <a:pt x="52" y="288"/>
                </a:lnTo>
                <a:lnTo>
                  <a:pt x="82" y="282"/>
                </a:lnTo>
                <a:lnTo>
                  <a:pt x="130" y="252"/>
                </a:lnTo>
                <a:lnTo>
                  <a:pt x="170" y="90"/>
                </a:lnTo>
                <a:lnTo>
                  <a:pt x="60" y="0"/>
                </a:lnTo>
                <a:close/>
              </a:path>
            </a:pathLst>
          </a:custGeom>
          <a:solidFill>
            <a:srgbClr val="969696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50640" name="任意多边形 750639"/>
          <p:cNvSpPr/>
          <p:nvPr/>
        </p:nvSpPr>
        <p:spPr>
          <a:xfrm>
            <a:off x="6667500" y="4256088"/>
            <a:ext cx="290513" cy="733425"/>
          </a:xfrm>
          <a:custGeom>
            <a:avLst/>
            <a:gdLst/>
            <a:ahLst/>
            <a:cxnLst/>
            <a:pathLst>
              <a:path w="183" h="462">
                <a:moveTo>
                  <a:pt x="0" y="109"/>
                </a:moveTo>
                <a:lnTo>
                  <a:pt x="9" y="65"/>
                </a:lnTo>
                <a:lnTo>
                  <a:pt x="15" y="40"/>
                </a:lnTo>
                <a:lnTo>
                  <a:pt x="27" y="12"/>
                </a:lnTo>
                <a:lnTo>
                  <a:pt x="37" y="0"/>
                </a:lnTo>
                <a:lnTo>
                  <a:pt x="57" y="32"/>
                </a:lnTo>
                <a:lnTo>
                  <a:pt x="83" y="76"/>
                </a:lnTo>
                <a:lnTo>
                  <a:pt x="109" y="146"/>
                </a:lnTo>
                <a:lnTo>
                  <a:pt x="129" y="228"/>
                </a:lnTo>
                <a:lnTo>
                  <a:pt x="139" y="291"/>
                </a:lnTo>
                <a:lnTo>
                  <a:pt x="165" y="366"/>
                </a:lnTo>
                <a:lnTo>
                  <a:pt x="183" y="462"/>
                </a:lnTo>
                <a:lnTo>
                  <a:pt x="141" y="344"/>
                </a:lnTo>
                <a:lnTo>
                  <a:pt x="115" y="272"/>
                </a:lnTo>
                <a:lnTo>
                  <a:pt x="72" y="185"/>
                </a:lnTo>
                <a:lnTo>
                  <a:pt x="43" y="142"/>
                </a:lnTo>
                <a:lnTo>
                  <a:pt x="0" y="109"/>
                </a:lnTo>
                <a:close/>
              </a:path>
            </a:pathLst>
          </a:custGeom>
          <a:gradFill rotWithShape="0">
            <a:gsLst>
              <a:gs pos="0">
                <a:srgbClr val="5E2F00"/>
              </a:gs>
              <a:gs pos="100000">
                <a:srgbClr val="CC6600"/>
              </a:gs>
            </a:gsLst>
            <a:lin ang="18900000" scaled="1"/>
            <a:tileRect/>
          </a:gra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50641" name="任意多边形 750640"/>
          <p:cNvSpPr/>
          <p:nvPr/>
        </p:nvSpPr>
        <p:spPr>
          <a:xfrm>
            <a:off x="6910388" y="4467225"/>
            <a:ext cx="285750" cy="674688"/>
          </a:xfrm>
          <a:custGeom>
            <a:avLst/>
            <a:gdLst/>
            <a:ahLst/>
            <a:cxnLst/>
            <a:pathLst>
              <a:path w="180" h="425">
                <a:moveTo>
                  <a:pt x="0" y="0"/>
                </a:moveTo>
                <a:lnTo>
                  <a:pt x="40" y="77"/>
                </a:lnTo>
                <a:lnTo>
                  <a:pt x="58" y="123"/>
                </a:lnTo>
                <a:lnTo>
                  <a:pt x="82" y="173"/>
                </a:lnTo>
                <a:lnTo>
                  <a:pt x="110" y="239"/>
                </a:lnTo>
                <a:lnTo>
                  <a:pt x="132" y="277"/>
                </a:lnTo>
                <a:lnTo>
                  <a:pt x="154" y="307"/>
                </a:lnTo>
                <a:lnTo>
                  <a:pt x="180" y="325"/>
                </a:lnTo>
                <a:lnTo>
                  <a:pt x="178" y="365"/>
                </a:lnTo>
                <a:lnTo>
                  <a:pt x="172" y="399"/>
                </a:lnTo>
                <a:lnTo>
                  <a:pt x="156" y="419"/>
                </a:lnTo>
                <a:lnTo>
                  <a:pt x="134" y="425"/>
                </a:lnTo>
                <a:lnTo>
                  <a:pt x="122" y="405"/>
                </a:lnTo>
                <a:lnTo>
                  <a:pt x="110" y="389"/>
                </a:lnTo>
                <a:lnTo>
                  <a:pt x="100" y="359"/>
                </a:lnTo>
                <a:lnTo>
                  <a:pt x="76" y="287"/>
                </a:lnTo>
                <a:lnTo>
                  <a:pt x="54" y="221"/>
                </a:lnTo>
                <a:lnTo>
                  <a:pt x="34" y="144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5E2F00"/>
              </a:gs>
            </a:gsLst>
            <a:lin ang="18900000" scaled="1"/>
            <a:tileRect/>
          </a:gra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50642" name="任意多边形 750641"/>
          <p:cNvSpPr/>
          <p:nvPr/>
        </p:nvSpPr>
        <p:spPr>
          <a:xfrm>
            <a:off x="6726238" y="4256088"/>
            <a:ext cx="400050" cy="889000"/>
          </a:xfrm>
          <a:custGeom>
            <a:avLst/>
            <a:gdLst/>
            <a:ahLst/>
            <a:cxnLst/>
            <a:pathLst>
              <a:path w="252" h="560">
                <a:moveTo>
                  <a:pt x="0" y="0"/>
                </a:moveTo>
                <a:lnTo>
                  <a:pt x="66" y="0"/>
                </a:lnTo>
                <a:lnTo>
                  <a:pt x="92" y="56"/>
                </a:lnTo>
                <a:lnTo>
                  <a:pt x="118" y="122"/>
                </a:lnTo>
                <a:lnTo>
                  <a:pt x="131" y="171"/>
                </a:lnTo>
                <a:lnTo>
                  <a:pt x="146" y="228"/>
                </a:lnTo>
                <a:lnTo>
                  <a:pt x="162" y="298"/>
                </a:lnTo>
                <a:lnTo>
                  <a:pt x="182" y="374"/>
                </a:lnTo>
                <a:lnTo>
                  <a:pt x="198" y="430"/>
                </a:lnTo>
                <a:lnTo>
                  <a:pt x="216" y="476"/>
                </a:lnTo>
                <a:lnTo>
                  <a:pt x="252" y="558"/>
                </a:lnTo>
                <a:lnTo>
                  <a:pt x="194" y="560"/>
                </a:lnTo>
                <a:lnTo>
                  <a:pt x="170" y="524"/>
                </a:lnTo>
                <a:lnTo>
                  <a:pt x="156" y="488"/>
                </a:lnTo>
                <a:lnTo>
                  <a:pt x="136" y="422"/>
                </a:lnTo>
                <a:lnTo>
                  <a:pt x="107" y="315"/>
                </a:lnTo>
                <a:lnTo>
                  <a:pt x="92" y="238"/>
                </a:lnTo>
                <a:lnTo>
                  <a:pt x="63" y="137"/>
                </a:lnTo>
                <a:lnTo>
                  <a:pt x="35" y="6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50643" name="任意多边形 750642"/>
          <p:cNvSpPr/>
          <p:nvPr/>
        </p:nvSpPr>
        <p:spPr>
          <a:xfrm>
            <a:off x="6934200" y="4256088"/>
            <a:ext cx="290513" cy="733425"/>
          </a:xfrm>
          <a:custGeom>
            <a:avLst/>
            <a:gdLst/>
            <a:ahLst/>
            <a:cxnLst/>
            <a:pathLst>
              <a:path w="183" h="462">
                <a:moveTo>
                  <a:pt x="0" y="109"/>
                </a:moveTo>
                <a:lnTo>
                  <a:pt x="9" y="65"/>
                </a:lnTo>
                <a:lnTo>
                  <a:pt x="19" y="32"/>
                </a:lnTo>
                <a:lnTo>
                  <a:pt x="27" y="12"/>
                </a:lnTo>
                <a:lnTo>
                  <a:pt x="37" y="0"/>
                </a:lnTo>
                <a:lnTo>
                  <a:pt x="71" y="18"/>
                </a:lnTo>
                <a:lnTo>
                  <a:pt x="93" y="72"/>
                </a:lnTo>
                <a:lnTo>
                  <a:pt x="119" y="146"/>
                </a:lnTo>
                <a:lnTo>
                  <a:pt x="129" y="228"/>
                </a:lnTo>
                <a:lnTo>
                  <a:pt x="139" y="291"/>
                </a:lnTo>
                <a:lnTo>
                  <a:pt x="165" y="366"/>
                </a:lnTo>
                <a:lnTo>
                  <a:pt x="183" y="462"/>
                </a:lnTo>
                <a:lnTo>
                  <a:pt x="141" y="344"/>
                </a:lnTo>
                <a:lnTo>
                  <a:pt x="115" y="272"/>
                </a:lnTo>
                <a:lnTo>
                  <a:pt x="72" y="185"/>
                </a:lnTo>
                <a:lnTo>
                  <a:pt x="43" y="142"/>
                </a:lnTo>
                <a:lnTo>
                  <a:pt x="0" y="109"/>
                </a:lnTo>
                <a:close/>
              </a:path>
            </a:pathLst>
          </a:custGeom>
          <a:gradFill rotWithShape="0">
            <a:gsLst>
              <a:gs pos="0">
                <a:srgbClr val="525252"/>
              </a:gs>
              <a:gs pos="100000">
                <a:srgbClr val="B2B2B2"/>
              </a:gs>
            </a:gsLst>
            <a:lin ang="18900000" scaled="1"/>
            <a:tileRect/>
          </a:gra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50644" name="任意多边形 750643"/>
          <p:cNvSpPr/>
          <p:nvPr/>
        </p:nvSpPr>
        <p:spPr>
          <a:xfrm>
            <a:off x="7177088" y="4467225"/>
            <a:ext cx="285750" cy="677863"/>
          </a:xfrm>
          <a:custGeom>
            <a:avLst/>
            <a:gdLst/>
            <a:ahLst/>
            <a:cxnLst/>
            <a:pathLst>
              <a:path w="180" h="427">
                <a:moveTo>
                  <a:pt x="0" y="0"/>
                </a:moveTo>
                <a:lnTo>
                  <a:pt x="40" y="77"/>
                </a:lnTo>
                <a:lnTo>
                  <a:pt x="58" y="123"/>
                </a:lnTo>
                <a:lnTo>
                  <a:pt x="82" y="173"/>
                </a:lnTo>
                <a:lnTo>
                  <a:pt x="110" y="239"/>
                </a:lnTo>
                <a:lnTo>
                  <a:pt x="132" y="277"/>
                </a:lnTo>
                <a:lnTo>
                  <a:pt x="154" y="307"/>
                </a:lnTo>
                <a:lnTo>
                  <a:pt x="180" y="325"/>
                </a:lnTo>
                <a:lnTo>
                  <a:pt x="178" y="365"/>
                </a:lnTo>
                <a:lnTo>
                  <a:pt x="172" y="399"/>
                </a:lnTo>
                <a:lnTo>
                  <a:pt x="158" y="423"/>
                </a:lnTo>
                <a:lnTo>
                  <a:pt x="138" y="427"/>
                </a:lnTo>
                <a:lnTo>
                  <a:pt x="122" y="405"/>
                </a:lnTo>
                <a:lnTo>
                  <a:pt x="115" y="388"/>
                </a:lnTo>
                <a:lnTo>
                  <a:pt x="100" y="359"/>
                </a:lnTo>
                <a:lnTo>
                  <a:pt x="76" y="287"/>
                </a:lnTo>
                <a:lnTo>
                  <a:pt x="54" y="221"/>
                </a:lnTo>
                <a:lnTo>
                  <a:pt x="34" y="144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2B2B2"/>
              </a:gs>
              <a:gs pos="100000">
                <a:srgbClr val="525252"/>
              </a:gs>
            </a:gsLst>
            <a:lin ang="18900000" scaled="1"/>
            <a:tileRect/>
          </a:gra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50645" name="任意多边形 750644"/>
          <p:cNvSpPr/>
          <p:nvPr/>
        </p:nvSpPr>
        <p:spPr>
          <a:xfrm>
            <a:off x="6992938" y="4252913"/>
            <a:ext cx="400050" cy="892175"/>
          </a:xfrm>
          <a:custGeom>
            <a:avLst/>
            <a:gdLst/>
            <a:ahLst/>
            <a:cxnLst/>
            <a:pathLst>
              <a:path w="252" h="562">
                <a:moveTo>
                  <a:pt x="0" y="2"/>
                </a:moveTo>
                <a:lnTo>
                  <a:pt x="64" y="0"/>
                </a:lnTo>
                <a:lnTo>
                  <a:pt x="84" y="22"/>
                </a:lnTo>
                <a:lnTo>
                  <a:pt x="102" y="52"/>
                </a:lnTo>
                <a:lnTo>
                  <a:pt x="124" y="124"/>
                </a:lnTo>
                <a:lnTo>
                  <a:pt x="132" y="172"/>
                </a:lnTo>
                <a:lnTo>
                  <a:pt x="146" y="230"/>
                </a:lnTo>
                <a:lnTo>
                  <a:pt x="162" y="300"/>
                </a:lnTo>
                <a:lnTo>
                  <a:pt x="182" y="376"/>
                </a:lnTo>
                <a:lnTo>
                  <a:pt x="198" y="432"/>
                </a:lnTo>
                <a:lnTo>
                  <a:pt x="216" y="478"/>
                </a:lnTo>
                <a:lnTo>
                  <a:pt x="252" y="560"/>
                </a:lnTo>
                <a:lnTo>
                  <a:pt x="186" y="562"/>
                </a:lnTo>
                <a:lnTo>
                  <a:pt x="156" y="490"/>
                </a:lnTo>
                <a:lnTo>
                  <a:pt x="136" y="424"/>
                </a:lnTo>
                <a:lnTo>
                  <a:pt x="107" y="317"/>
                </a:lnTo>
                <a:lnTo>
                  <a:pt x="92" y="240"/>
                </a:lnTo>
                <a:lnTo>
                  <a:pt x="74" y="144"/>
                </a:lnTo>
                <a:lnTo>
                  <a:pt x="56" y="96"/>
                </a:lnTo>
                <a:lnTo>
                  <a:pt x="42" y="54"/>
                </a:lnTo>
                <a:lnTo>
                  <a:pt x="22" y="20"/>
                </a:lnTo>
                <a:lnTo>
                  <a:pt x="0" y="2"/>
                </a:lnTo>
                <a:close/>
              </a:path>
            </a:pathLst>
          </a:custGeom>
          <a:solidFill>
            <a:srgbClr val="CC9900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50646" name="任意多边形 750645"/>
          <p:cNvSpPr/>
          <p:nvPr/>
        </p:nvSpPr>
        <p:spPr>
          <a:xfrm>
            <a:off x="7210425" y="4259263"/>
            <a:ext cx="290513" cy="733425"/>
          </a:xfrm>
          <a:custGeom>
            <a:avLst/>
            <a:gdLst/>
            <a:ahLst/>
            <a:cxnLst/>
            <a:pathLst>
              <a:path w="183" h="462">
                <a:moveTo>
                  <a:pt x="0" y="109"/>
                </a:moveTo>
                <a:lnTo>
                  <a:pt x="9" y="65"/>
                </a:lnTo>
                <a:lnTo>
                  <a:pt x="19" y="32"/>
                </a:lnTo>
                <a:lnTo>
                  <a:pt x="29" y="14"/>
                </a:lnTo>
                <a:lnTo>
                  <a:pt x="37" y="0"/>
                </a:lnTo>
                <a:lnTo>
                  <a:pt x="63" y="20"/>
                </a:lnTo>
                <a:lnTo>
                  <a:pt x="97" y="78"/>
                </a:lnTo>
                <a:lnTo>
                  <a:pt x="109" y="146"/>
                </a:lnTo>
                <a:lnTo>
                  <a:pt x="129" y="228"/>
                </a:lnTo>
                <a:lnTo>
                  <a:pt x="139" y="291"/>
                </a:lnTo>
                <a:lnTo>
                  <a:pt x="165" y="366"/>
                </a:lnTo>
                <a:lnTo>
                  <a:pt x="183" y="462"/>
                </a:lnTo>
                <a:lnTo>
                  <a:pt x="141" y="344"/>
                </a:lnTo>
                <a:lnTo>
                  <a:pt x="115" y="272"/>
                </a:lnTo>
                <a:lnTo>
                  <a:pt x="72" y="185"/>
                </a:lnTo>
                <a:lnTo>
                  <a:pt x="43" y="142"/>
                </a:lnTo>
                <a:lnTo>
                  <a:pt x="0" y="109"/>
                </a:lnTo>
                <a:close/>
              </a:path>
            </a:pathLst>
          </a:custGeom>
          <a:gradFill rotWithShape="0">
            <a:gsLst>
              <a:gs pos="0">
                <a:srgbClr val="5E2F00"/>
              </a:gs>
              <a:gs pos="100000">
                <a:srgbClr val="CC6600"/>
              </a:gs>
            </a:gsLst>
            <a:lin ang="18900000" scaled="1"/>
            <a:tileRect/>
          </a:gra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50647" name="任意多边形 750646"/>
          <p:cNvSpPr/>
          <p:nvPr/>
        </p:nvSpPr>
        <p:spPr>
          <a:xfrm>
            <a:off x="7453313" y="4470400"/>
            <a:ext cx="285750" cy="674688"/>
          </a:xfrm>
          <a:custGeom>
            <a:avLst/>
            <a:gdLst/>
            <a:ahLst/>
            <a:cxnLst/>
            <a:pathLst>
              <a:path w="180" h="425">
                <a:moveTo>
                  <a:pt x="0" y="0"/>
                </a:moveTo>
                <a:lnTo>
                  <a:pt x="40" y="77"/>
                </a:lnTo>
                <a:lnTo>
                  <a:pt x="58" y="123"/>
                </a:lnTo>
                <a:lnTo>
                  <a:pt x="82" y="173"/>
                </a:lnTo>
                <a:lnTo>
                  <a:pt x="110" y="239"/>
                </a:lnTo>
                <a:lnTo>
                  <a:pt x="132" y="277"/>
                </a:lnTo>
                <a:lnTo>
                  <a:pt x="154" y="307"/>
                </a:lnTo>
                <a:lnTo>
                  <a:pt x="180" y="325"/>
                </a:lnTo>
                <a:lnTo>
                  <a:pt x="178" y="365"/>
                </a:lnTo>
                <a:lnTo>
                  <a:pt x="172" y="399"/>
                </a:lnTo>
                <a:lnTo>
                  <a:pt x="158" y="423"/>
                </a:lnTo>
                <a:lnTo>
                  <a:pt x="138" y="425"/>
                </a:lnTo>
                <a:lnTo>
                  <a:pt x="122" y="405"/>
                </a:lnTo>
                <a:lnTo>
                  <a:pt x="115" y="388"/>
                </a:lnTo>
                <a:lnTo>
                  <a:pt x="100" y="359"/>
                </a:lnTo>
                <a:lnTo>
                  <a:pt x="76" y="287"/>
                </a:lnTo>
                <a:lnTo>
                  <a:pt x="54" y="221"/>
                </a:lnTo>
                <a:lnTo>
                  <a:pt x="34" y="144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5E2F00"/>
              </a:gs>
            </a:gsLst>
            <a:lin ang="18900000" scaled="1"/>
            <a:tileRect/>
          </a:gra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50648" name="任意多边形 750647"/>
          <p:cNvSpPr/>
          <p:nvPr/>
        </p:nvSpPr>
        <p:spPr>
          <a:xfrm>
            <a:off x="7269163" y="4256088"/>
            <a:ext cx="400050" cy="889000"/>
          </a:xfrm>
          <a:custGeom>
            <a:avLst/>
            <a:gdLst/>
            <a:ahLst/>
            <a:cxnLst/>
            <a:pathLst>
              <a:path w="252" h="560">
                <a:moveTo>
                  <a:pt x="0" y="2"/>
                </a:moveTo>
                <a:lnTo>
                  <a:pt x="68" y="0"/>
                </a:lnTo>
                <a:lnTo>
                  <a:pt x="98" y="44"/>
                </a:lnTo>
                <a:lnTo>
                  <a:pt x="112" y="86"/>
                </a:lnTo>
                <a:lnTo>
                  <a:pt x="120" y="120"/>
                </a:lnTo>
                <a:lnTo>
                  <a:pt x="131" y="173"/>
                </a:lnTo>
                <a:lnTo>
                  <a:pt x="146" y="230"/>
                </a:lnTo>
                <a:lnTo>
                  <a:pt x="162" y="300"/>
                </a:lnTo>
                <a:lnTo>
                  <a:pt x="182" y="376"/>
                </a:lnTo>
                <a:lnTo>
                  <a:pt x="198" y="432"/>
                </a:lnTo>
                <a:lnTo>
                  <a:pt x="216" y="478"/>
                </a:lnTo>
                <a:lnTo>
                  <a:pt x="252" y="560"/>
                </a:lnTo>
                <a:lnTo>
                  <a:pt x="186" y="560"/>
                </a:lnTo>
                <a:lnTo>
                  <a:pt x="156" y="490"/>
                </a:lnTo>
                <a:lnTo>
                  <a:pt x="136" y="424"/>
                </a:lnTo>
                <a:lnTo>
                  <a:pt x="107" y="317"/>
                </a:lnTo>
                <a:lnTo>
                  <a:pt x="92" y="240"/>
                </a:lnTo>
                <a:lnTo>
                  <a:pt x="70" y="146"/>
                </a:lnTo>
                <a:lnTo>
                  <a:pt x="58" y="96"/>
                </a:lnTo>
                <a:lnTo>
                  <a:pt x="42" y="56"/>
                </a:lnTo>
                <a:lnTo>
                  <a:pt x="24" y="24"/>
                </a:lnTo>
                <a:lnTo>
                  <a:pt x="0" y="2"/>
                </a:lnTo>
                <a:close/>
              </a:path>
            </a:pathLst>
          </a:custGeom>
          <a:solidFill>
            <a:srgbClr val="FF0000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50649" name="任意多边形 750648"/>
          <p:cNvSpPr/>
          <p:nvPr/>
        </p:nvSpPr>
        <p:spPr>
          <a:xfrm>
            <a:off x="7477125" y="4249738"/>
            <a:ext cx="261938" cy="628650"/>
          </a:xfrm>
          <a:custGeom>
            <a:avLst/>
            <a:gdLst/>
            <a:ahLst/>
            <a:cxnLst/>
            <a:pathLst>
              <a:path w="165" h="396">
                <a:moveTo>
                  <a:pt x="0" y="109"/>
                </a:moveTo>
                <a:lnTo>
                  <a:pt x="9" y="65"/>
                </a:lnTo>
                <a:lnTo>
                  <a:pt x="19" y="32"/>
                </a:lnTo>
                <a:lnTo>
                  <a:pt x="27" y="14"/>
                </a:lnTo>
                <a:lnTo>
                  <a:pt x="37" y="0"/>
                </a:lnTo>
                <a:lnTo>
                  <a:pt x="69" y="12"/>
                </a:lnTo>
                <a:lnTo>
                  <a:pt x="77" y="30"/>
                </a:lnTo>
                <a:lnTo>
                  <a:pt x="91" y="52"/>
                </a:lnTo>
                <a:lnTo>
                  <a:pt x="95" y="80"/>
                </a:lnTo>
                <a:lnTo>
                  <a:pt x="109" y="146"/>
                </a:lnTo>
                <a:lnTo>
                  <a:pt x="129" y="228"/>
                </a:lnTo>
                <a:lnTo>
                  <a:pt x="139" y="291"/>
                </a:lnTo>
                <a:lnTo>
                  <a:pt x="165" y="366"/>
                </a:lnTo>
                <a:lnTo>
                  <a:pt x="163" y="396"/>
                </a:lnTo>
                <a:lnTo>
                  <a:pt x="141" y="344"/>
                </a:lnTo>
                <a:lnTo>
                  <a:pt x="115" y="272"/>
                </a:lnTo>
                <a:lnTo>
                  <a:pt x="72" y="185"/>
                </a:lnTo>
                <a:lnTo>
                  <a:pt x="43" y="142"/>
                </a:lnTo>
                <a:lnTo>
                  <a:pt x="0" y="109"/>
                </a:lnTo>
                <a:close/>
              </a:path>
            </a:pathLst>
          </a:custGeom>
          <a:gradFill rotWithShape="0">
            <a:gsLst>
              <a:gs pos="0">
                <a:srgbClr val="525252"/>
              </a:gs>
              <a:gs pos="100000">
                <a:srgbClr val="B2B2B2"/>
              </a:gs>
            </a:gsLst>
            <a:lin ang="18900000" scaled="1"/>
            <a:tileRect/>
          </a:gra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50650" name="任意多边形 750649"/>
          <p:cNvSpPr/>
          <p:nvPr/>
        </p:nvSpPr>
        <p:spPr>
          <a:xfrm>
            <a:off x="7539038" y="4249738"/>
            <a:ext cx="200025" cy="647700"/>
          </a:xfrm>
          <a:custGeom>
            <a:avLst/>
            <a:gdLst/>
            <a:ahLst/>
            <a:cxnLst/>
            <a:pathLst>
              <a:path w="126" h="408">
                <a:moveTo>
                  <a:pt x="0" y="0"/>
                </a:moveTo>
                <a:lnTo>
                  <a:pt x="60" y="0"/>
                </a:lnTo>
                <a:lnTo>
                  <a:pt x="74" y="18"/>
                </a:lnTo>
                <a:lnTo>
                  <a:pt x="86" y="44"/>
                </a:lnTo>
                <a:lnTo>
                  <a:pt x="102" y="80"/>
                </a:lnTo>
                <a:lnTo>
                  <a:pt x="116" y="128"/>
                </a:lnTo>
                <a:lnTo>
                  <a:pt x="126" y="166"/>
                </a:lnTo>
                <a:lnTo>
                  <a:pt x="126" y="408"/>
                </a:lnTo>
                <a:lnTo>
                  <a:pt x="112" y="340"/>
                </a:lnTo>
                <a:lnTo>
                  <a:pt x="106" y="298"/>
                </a:lnTo>
                <a:lnTo>
                  <a:pt x="90" y="240"/>
                </a:lnTo>
                <a:lnTo>
                  <a:pt x="74" y="168"/>
                </a:lnTo>
                <a:lnTo>
                  <a:pt x="64" y="124"/>
                </a:lnTo>
                <a:lnTo>
                  <a:pt x="48" y="80"/>
                </a:lnTo>
                <a:lnTo>
                  <a:pt x="30" y="40"/>
                </a:lnTo>
                <a:lnTo>
                  <a:pt x="18" y="16"/>
                </a:lnTo>
                <a:lnTo>
                  <a:pt x="0" y="0"/>
                </a:lnTo>
                <a:close/>
              </a:path>
            </a:pathLst>
          </a:custGeom>
          <a:solidFill>
            <a:srgbClr val="CC9900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50651" name="任意多边形 750650"/>
          <p:cNvSpPr/>
          <p:nvPr/>
        </p:nvSpPr>
        <p:spPr>
          <a:xfrm>
            <a:off x="5821363" y="4256088"/>
            <a:ext cx="879475" cy="882650"/>
          </a:xfrm>
          <a:custGeom>
            <a:avLst/>
            <a:gdLst/>
            <a:ahLst/>
            <a:cxnLst/>
            <a:pathLst>
              <a:path w="554" h="556">
                <a:moveTo>
                  <a:pt x="50" y="556"/>
                </a:moveTo>
                <a:lnTo>
                  <a:pt x="494" y="556"/>
                </a:lnTo>
                <a:lnTo>
                  <a:pt x="524" y="504"/>
                </a:lnTo>
                <a:lnTo>
                  <a:pt x="540" y="488"/>
                </a:lnTo>
                <a:lnTo>
                  <a:pt x="554" y="272"/>
                </a:lnTo>
                <a:lnTo>
                  <a:pt x="504" y="90"/>
                </a:lnTo>
                <a:lnTo>
                  <a:pt x="492" y="60"/>
                </a:lnTo>
                <a:lnTo>
                  <a:pt x="480" y="30"/>
                </a:lnTo>
                <a:lnTo>
                  <a:pt x="462" y="0"/>
                </a:lnTo>
                <a:lnTo>
                  <a:pt x="48" y="0"/>
                </a:lnTo>
                <a:lnTo>
                  <a:pt x="16" y="38"/>
                </a:lnTo>
                <a:lnTo>
                  <a:pt x="2" y="96"/>
                </a:lnTo>
                <a:lnTo>
                  <a:pt x="0" y="148"/>
                </a:lnTo>
                <a:lnTo>
                  <a:pt x="22" y="230"/>
                </a:lnTo>
                <a:lnTo>
                  <a:pt x="68" y="302"/>
                </a:lnTo>
                <a:lnTo>
                  <a:pt x="92" y="350"/>
                </a:lnTo>
                <a:lnTo>
                  <a:pt x="104" y="398"/>
                </a:lnTo>
                <a:lnTo>
                  <a:pt x="102" y="446"/>
                </a:lnTo>
                <a:lnTo>
                  <a:pt x="104" y="454"/>
                </a:lnTo>
                <a:lnTo>
                  <a:pt x="90" y="502"/>
                </a:lnTo>
                <a:lnTo>
                  <a:pt x="78" y="524"/>
                </a:lnTo>
                <a:lnTo>
                  <a:pt x="64" y="548"/>
                </a:lnTo>
                <a:lnTo>
                  <a:pt x="50" y="556"/>
                </a:lnTo>
                <a:close/>
              </a:path>
            </a:pathLst>
          </a:custGeom>
          <a:gradFill rotWithShape="0">
            <a:gsLst>
              <a:gs pos="0">
                <a:srgbClr val="5E7D00"/>
              </a:gs>
              <a:gs pos="50000">
                <a:schemeClr val="folHlink"/>
              </a:gs>
              <a:gs pos="100000">
                <a:srgbClr val="5E7D00"/>
              </a:gs>
            </a:gsLst>
            <a:lin ang="5400000" scaled="1"/>
            <a:tileRect/>
          </a:gra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50652" name="任意多边形 750651"/>
          <p:cNvSpPr/>
          <p:nvPr/>
        </p:nvSpPr>
        <p:spPr>
          <a:xfrm>
            <a:off x="6430963" y="4670425"/>
            <a:ext cx="234950" cy="465138"/>
          </a:xfrm>
          <a:custGeom>
            <a:avLst/>
            <a:gdLst/>
            <a:ahLst/>
            <a:cxnLst/>
            <a:pathLst>
              <a:path w="148" h="293">
                <a:moveTo>
                  <a:pt x="0" y="0"/>
                </a:moveTo>
                <a:lnTo>
                  <a:pt x="19" y="48"/>
                </a:lnTo>
                <a:lnTo>
                  <a:pt x="48" y="111"/>
                </a:lnTo>
                <a:lnTo>
                  <a:pt x="67" y="144"/>
                </a:lnTo>
                <a:lnTo>
                  <a:pt x="91" y="173"/>
                </a:lnTo>
                <a:lnTo>
                  <a:pt x="134" y="215"/>
                </a:lnTo>
                <a:lnTo>
                  <a:pt x="148" y="233"/>
                </a:lnTo>
                <a:lnTo>
                  <a:pt x="140" y="259"/>
                </a:lnTo>
                <a:lnTo>
                  <a:pt x="128" y="281"/>
                </a:lnTo>
                <a:lnTo>
                  <a:pt x="112" y="293"/>
                </a:lnTo>
                <a:lnTo>
                  <a:pt x="77" y="274"/>
                </a:lnTo>
                <a:lnTo>
                  <a:pt x="53" y="235"/>
                </a:lnTo>
                <a:lnTo>
                  <a:pt x="29" y="183"/>
                </a:lnTo>
                <a:lnTo>
                  <a:pt x="15" y="10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50653" name="任意多边形 750652"/>
          <p:cNvSpPr/>
          <p:nvPr/>
        </p:nvSpPr>
        <p:spPr>
          <a:xfrm>
            <a:off x="6624638" y="4427538"/>
            <a:ext cx="288925" cy="714375"/>
          </a:xfrm>
          <a:custGeom>
            <a:avLst/>
            <a:gdLst/>
            <a:ahLst/>
            <a:cxnLst/>
            <a:pathLst>
              <a:path w="182" h="450">
                <a:moveTo>
                  <a:pt x="0" y="0"/>
                </a:moveTo>
                <a:lnTo>
                  <a:pt x="36" y="100"/>
                </a:lnTo>
                <a:lnTo>
                  <a:pt x="54" y="146"/>
                </a:lnTo>
                <a:lnTo>
                  <a:pt x="78" y="196"/>
                </a:lnTo>
                <a:lnTo>
                  <a:pt x="106" y="262"/>
                </a:lnTo>
                <a:lnTo>
                  <a:pt x="128" y="300"/>
                </a:lnTo>
                <a:lnTo>
                  <a:pt x="150" y="330"/>
                </a:lnTo>
                <a:lnTo>
                  <a:pt x="182" y="358"/>
                </a:lnTo>
                <a:lnTo>
                  <a:pt x="176" y="390"/>
                </a:lnTo>
                <a:lnTo>
                  <a:pt x="168" y="422"/>
                </a:lnTo>
                <a:lnTo>
                  <a:pt x="154" y="446"/>
                </a:lnTo>
                <a:lnTo>
                  <a:pt x="134" y="450"/>
                </a:lnTo>
                <a:lnTo>
                  <a:pt x="114" y="434"/>
                </a:lnTo>
                <a:lnTo>
                  <a:pt x="106" y="416"/>
                </a:lnTo>
                <a:lnTo>
                  <a:pt x="88" y="378"/>
                </a:lnTo>
                <a:lnTo>
                  <a:pt x="54" y="310"/>
                </a:lnTo>
                <a:lnTo>
                  <a:pt x="50" y="244"/>
                </a:lnTo>
                <a:lnTo>
                  <a:pt x="30" y="167"/>
                </a:lnTo>
                <a:lnTo>
                  <a:pt x="18" y="108"/>
                </a:lnTo>
                <a:lnTo>
                  <a:pt x="6" y="4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2B2B2"/>
              </a:gs>
              <a:gs pos="100000">
                <a:srgbClr val="525252"/>
              </a:gs>
            </a:gsLst>
            <a:lin ang="18900000" scaled="1"/>
            <a:tileRect/>
          </a:gra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50654" name="任意多边形 750653"/>
          <p:cNvSpPr/>
          <p:nvPr/>
        </p:nvSpPr>
        <p:spPr>
          <a:xfrm>
            <a:off x="6570663" y="4678363"/>
            <a:ext cx="269875" cy="463550"/>
          </a:xfrm>
          <a:custGeom>
            <a:avLst/>
            <a:gdLst/>
            <a:ahLst/>
            <a:cxnLst/>
            <a:pathLst>
              <a:path w="170" h="292">
                <a:moveTo>
                  <a:pt x="0" y="2"/>
                </a:moveTo>
                <a:lnTo>
                  <a:pt x="12" y="54"/>
                </a:lnTo>
                <a:lnTo>
                  <a:pt x="38" y="136"/>
                </a:lnTo>
                <a:lnTo>
                  <a:pt x="66" y="234"/>
                </a:lnTo>
                <a:lnTo>
                  <a:pt x="86" y="278"/>
                </a:lnTo>
                <a:lnTo>
                  <a:pt x="96" y="292"/>
                </a:lnTo>
                <a:lnTo>
                  <a:pt x="170" y="292"/>
                </a:lnTo>
                <a:lnTo>
                  <a:pt x="152" y="268"/>
                </a:lnTo>
                <a:lnTo>
                  <a:pt x="136" y="232"/>
                </a:lnTo>
                <a:lnTo>
                  <a:pt x="120" y="194"/>
                </a:lnTo>
                <a:lnTo>
                  <a:pt x="100" y="136"/>
                </a:lnTo>
                <a:lnTo>
                  <a:pt x="86" y="88"/>
                </a:lnTo>
                <a:lnTo>
                  <a:pt x="72" y="38"/>
                </a:lnTo>
                <a:lnTo>
                  <a:pt x="64" y="0"/>
                </a:lnTo>
                <a:lnTo>
                  <a:pt x="0" y="2"/>
                </a:lnTo>
                <a:close/>
              </a:path>
            </a:pathLst>
          </a:custGeom>
          <a:solidFill>
            <a:srgbClr val="CC9900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0554" name="矩形 1"/>
          <p:cNvSpPr/>
          <p:nvPr/>
        </p:nvSpPr>
        <p:spPr>
          <a:xfrm>
            <a:off x="1806575" y="287338"/>
            <a:ext cx="475297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连接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4-3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螺纹连接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5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5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5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5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5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5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50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75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750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5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50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750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750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50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50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50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75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75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75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750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5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750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750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75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750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750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750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50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5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750597" grpId="0"/>
      <p:bldP spid="750594" grpId="0"/>
      <p:bldP spid="750595" grpId="0"/>
      <p:bldP spid="750596" grpId="0"/>
      <p:bldP spid="750638" grpId="0" bldLvl="0" animBg="1"/>
      <p:bldP spid="750639" grpId="0" bldLvl="0" animBg="1"/>
      <p:bldP spid="750640" grpId="0" bldLvl="0" animBg="1"/>
      <p:bldP spid="750641" grpId="0" bldLvl="0" animBg="1"/>
      <p:bldP spid="750642" grpId="0" bldLvl="0" animBg="1"/>
      <p:bldP spid="750643" grpId="0" bldLvl="0" animBg="1"/>
      <p:bldP spid="750644" grpId="0" bldLvl="0" animBg="1"/>
      <p:bldP spid="750645" grpId="0" bldLvl="0" animBg="1"/>
      <p:bldP spid="750646" grpId="0" bldLvl="0" animBg="1"/>
      <p:bldP spid="750647" grpId="0" bldLvl="0" animBg="1"/>
      <p:bldP spid="750648" grpId="0" bldLvl="0" animBg="1"/>
      <p:bldP spid="750649" grpId="0" bldLvl="0" animBg="1"/>
      <p:bldP spid="750650" grpId="0" bldLvl="0" animBg="1"/>
      <p:bldP spid="750651" grpId="0" bldLvl="0" animBg="1"/>
      <p:bldP spid="750652" grpId="0" bldLvl="0" animBg="1"/>
      <p:bldP spid="750653" grpId="0" bldLvl="0" animBg="1"/>
      <p:bldP spid="750654" grpId="0" bldLvl="0" animBg="1"/>
      <p:bldP spid="92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87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2531" name="组合 287753"/>
          <p:cNvGrpSpPr/>
          <p:nvPr/>
        </p:nvGrpSpPr>
        <p:grpSpPr>
          <a:xfrm>
            <a:off x="0" y="74613"/>
            <a:ext cx="9144000" cy="936625"/>
            <a:chOff x="0" y="73"/>
            <a:chExt cx="5760" cy="590"/>
          </a:xfrm>
        </p:grpSpPr>
        <p:sp>
          <p:nvSpPr>
            <p:cNvPr id="22532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2533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22534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2535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22536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2537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2538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819150" y="1585913"/>
            <a:ext cx="3235325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）螺纹的牙型</a:t>
            </a:r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46523" name="文本框 746522"/>
          <p:cNvSpPr txBox="1"/>
          <p:nvPr/>
        </p:nvSpPr>
        <p:spPr>
          <a:xfrm>
            <a:off x="984250" y="2105025"/>
            <a:ext cx="5519738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在通过螺纹轴线的剖面上，螺纹的轮廓形状。</a:t>
            </a:r>
            <a:endParaRPr lang="zh-CN" altLang="en-US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746500" name="组合 746499"/>
          <p:cNvGrpSpPr/>
          <p:nvPr/>
        </p:nvGrpSpPr>
        <p:grpSpPr>
          <a:xfrm>
            <a:off x="1460500" y="4346575"/>
            <a:ext cx="1546225" cy="1089025"/>
            <a:chOff x="873" y="3118"/>
            <a:chExt cx="1222" cy="884"/>
          </a:xfrm>
        </p:grpSpPr>
        <p:sp>
          <p:nvSpPr>
            <p:cNvPr id="22543" name="文本框 746500"/>
            <p:cNvSpPr txBox="1"/>
            <p:nvPr/>
          </p:nvSpPr>
          <p:spPr>
            <a:xfrm>
              <a:off x="1120" y="3118"/>
              <a:ext cx="749" cy="3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 anchorCtr="0">
              <a:spAutoFit/>
            </a:bodyPr>
            <a:p>
              <a:r>
                <a:rPr lang="zh-CN" altLang="en-US" b="0" dirty="0">
                  <a:latin typeface="宋体" panose="02010600030101010101" pitchFamily="2" charset="-122"/>
                  <a:ea typeface="宋体" panose="02010600030101010101" pitchFamily="2" charset="-122"/>
                </a:rPr>
                <a:t>三角形</a:t>
              </a:r>
              <a:endParaRPr lang="zh-CN" altLang="en-US" b="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pSp>
          <p:nvGrpSpPr>
            <p:cNvPr id="22544" name="组合 746501"/>
            <p:cNvGrpSpPr/>
            <p:nvPr/>
          </p:nvGrpSpPr>
          <p:grpSpPr>
            <a:xfrm>
              <a:off x="873" y="3434"/>
              <a:ext cx="1222" cy="568"/>
              <a:chOff x="873" y="3434"/>
              <a:chExt cx="1222" cy="568"/>
            </a:xfrm>
          </p:grpSpPr>
          <p:sp>
            <p:nvSpPr>
              <p:cNvPr id="22545" name="直接连接符 746502"/>
              <p:cNvSpPr/>
              <p:nvPr/>
            </p:nvSpPr>
            <p:spPr>
              <a:xfrm flipV="1">
                <a:off x="913" y="3434"/>
                <a:ext cx="236" cy="408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546" name="直接连接符 746503"/>
              <p:cNvSpPr/>
              <p:nvPr/>
            </p:nvSpPr>
            <p:spPr>
              <a:xfrm>
                <a:off x="1226" y="3436"/>
                <a:ext cx="234" cy="405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547" name="直接连接符 746504"/>
              <p:cNvSpPr/>
              <p:nvPr/>
            </p:nvSpPr>
            <p:spPr>
              <a:xfrm flipV="1">
                <a:off x="1528" y="3437"/>
                <a:ext cx="234" cy="404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548" name="直接连接符 746505"/>
              <p:cNvSpPr/>
              <p:nvPr/>
            </p:nvSpPr>
            <p:spPr>
              <a:xfrm>
                <a:off x="1840" y="3437"/>
                <a:ext cx="234" cy="404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549" name="直接连接符 746506"/>
              <p:cNvSpPr/>
              <p:nvPr/>
            </p:nvSpPr>
            <p:spPr>
              <a:xfrm>
                <a:off x="1142" y="3442"/>
                <a:ext cx="95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550" name="直接连接符 746507"/>
              <p:cNvSpPr/>
              <p:nvPr/>
            </p:nvSpPr>
            <p:spPr>
              <a:xfrm>
                <a:off x="1760" y="3442"/>
                <a:ext cx="87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551" name="直接连接符 746508"/>
              <p:cNvSpPr/>
              <p:nvPr/>
            </p:nvSpPr>
            <p:spPr>
              <a:xfrm>
                <a:off x="1468" y="3835"/>
                <a:ext cx="59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552" name="直接连接符 746509"/>
              <p:cNvSpPr/>
              <p:nvPr/>
            </p:nvSpPr>
            <p:spPr>
              <a:xfrm>
                <a:off x="2073" y="3836"/>
                <a:ext cx="22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553" name="直接连接符 746510"/>
              <p:cNvSpPr/>
              <p:nvPr/>
            </p:nvSpPr>
            <p:spPr>
              <a:xfrm flipH="1">
                <a:off x="879" y="3843"/>
                <a:ext cx="37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554" name="直接连接符 746511"/>
              <p:cNvSpPr/>
              <p:nvPr/>
            </p:nvSpPr>
            <p:spPr>
              <a:xfrm flipV="1">
                <a:off x="924" y="3595"/>
                <a:ext cx="392" cy="392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555" name="直接连接符 746512"/>
              <p:cNvSpPr/>
              <p:nvPr/>
            </p:nvSpPr>
            <p:spPr>
              <a:xfrm flipV="1">
                <a:off x="873" y="3501"/>
                <a:ext cx="392" cy="392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556" name="直接连接符 746513"/>
              <p:cNvSpPr/>
              <p:nvPr/>
            </p:nvSpPr>
            <p:spPr>
              <a:xfrm flipV="1">
                <a:off x="1098" y="3435"/>
                <a:ext cx="94" cy="94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557" name="任意多边形 746514"/>
              <p:cNvSpPr/>
              <p:nvPr/>
            </p:nvSpPr>
            <p:spPr>
              <a:xfrm>
                <a:off x="1054" y="3689"/>
                <a:ext cx="312" cy="313"/>
              </a:xfrm>
              <a:custGeom>
                <a:avLst/>
                <a:gdLst/>
                <a:ahLst/>
                <a:cxnLst/>
                <a:pathLst>
                  <a:path w="312" h="313">
                    <a:moveTo>
                      <a:pt x="0" y="313"/>
                    </a:moveTo>
                    <a:lnTo>
                      <a:pt x="312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558" name="任意多边形 746515"/>
              <p:cNvSpPr/>
              <p:nvPr/>
            </p:nvSpPr>
            <p:spPr>
              <a:xfrm>
                <a:off x="1200" y="3777"/>
                <a:ext cx="217" cy="218"/>
              </a:xfrm>
              <a:custGeom>
                <a:avLst/>
                <a:gdLst/>
                <a:ahLst/>
                <a:cxnLst/>
                <a:pathLst>
                  <a:path w="217" h="218">
                    <a:moveTo>
                      <a:pt x="0" y="218"/>
                    </a:moveTo>
                    <a:lnTo>
                      <a:pt x="217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559" name="直接连接符 746516"/>
              <p:cNvSpPr/>
              <p:nvPr/>
            </p:nvSpPr>
            <p:spPr>
              <a:xfrm flipV="1">
                <a:off x="1360" y="3835"/>
                <a:ext cx="152" cy="152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560" name="任意多边形 746517"/>
              <p:cNvSpPr/>
              <p:nvPr/>
            </p:nvSpPr>
            <p:spPr>
              <a:xfrm>
                <a:off x="1534" y="3478"/>
                <a:ext cx="335" cy="343"/>
              </a:xfrm>
              <a:custGeom>
                <a:avLst/>
                <a:gdLst/>
                <a:ahLst/>
                <a:cxnLst/>
                <a:pathLst>
                  <a:path w="335" h="343">
                    <a:moveTo>
                      <a:pt x="0" y="343"/>
                    </a:moveTo>
                    <a:lnTo>
                      <a:pt x="335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561" name="直接连接符 746518"/>
              <p:cNvSpPr/>
              <p:nvPr/>
            </p:nvSpPr>
            <p:spPr>
              <a:xfrm flipV="1">
                <a:off x="1505" y="3580"/>
                <a:ext cx="407" cy="407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562" name="直接连接符 746519"/>
              <p:cNvSpPr/>
              <p:nvPr/>
            </p:nvSpPr>
            <p:spPr>
              <a:xfrm flipV="1">
                <a:off x="1658" y="3675"/>
                <a:ext cx="312" cy="312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563" name="直接连接符 746520"/>
              <p:cNvSpPr/>
              <p:nvPr/>
            </p:nvSpPr>
            <p:spPr>
              <a:xfrm flipV="1">
                <a:off x="1803" y="3768"/>
                <a:ext cx="219" cy="219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564" name="任意多边形 746521"/>
              <p:cNvSpPr/>
              <p:nvPr/>
            </p:nvSpPr>
            <p:spPr>
              <a:xfrm>
                <a:off x="1927" y="3843"/>
                <a:ext cx="159" cy="152"/>
              </a:xfrm>
              <a:custGeom>
                <a:avLst/>
                <a:gdLst/>
                <a:ahLst/>
                <a:cxnLst/>
                <a:pathLst>
                  <a:path w="159" h="152">
                    <a:moveTo>
                      <a:pt x="0" y="152"/>
                    </a:moveTo>
                    <a:lnTo>
                      <a:pt x="159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746524" name="组合 746523"/>
          <p:cNvGrpSpPr/>
          <p:nvPr/>
        </p:nvGrpSpPr>
        <p:grpSpPr>
          <a:xfrm>
            <a:off x="4098925" y="4325938"/>
            <a:ext cx="1255713" cy="1130300"/>
            <a:chOff x="2582" y="3125"/>
            <a:chExt cx="763" cy="878"/>
          </a:xfrm>
        </p:grpSpPr>
        <p:grpSp>
          <p:nvGrpSpPr>
            <p:cNvPr id="22566" name="组合 746524"/>
            <p:cNvGrpSpPr/>
            <p:nvPr/>
          </p:nvGrpSpPr>
          <p:grpSpPr>
            <a:xfrm>
              <a:off x="2582" y="3442"/>
              <a:ext cx="763" cy="561"/>
              <a:chOff x="2582" y="3442"/>
              <a:chExt cx="763" cy="561"/>
            </a:xfrm>
          </p:grpSpPr>
          <p:sp>
            <p:nvSpPr>
              <p:cNvPr id="22567" name="直接连接符 746525"/>
              <p:cNvSpPr/>
              <p:nvPr/>
            </p:nvSpPr>
            <p:spPr>
              <a:xfrm>
                <a:off x="2712" y="3449"/>
                <a:ext cx="13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568" name="直接连接符 746526"/>
              <p:cNvSpPr/>
              <p:nvPr/>
            </p:nvSpPr>
            <p:spPr>
              <a:xfrm flipV="1">
                <a:off x="2633" y="3449"/>
                <a:ext cx="79" cy="275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569" name="直接连接符 746527"/>
              <p:cNvSpPr/>
              <p:nvPr/>
            </p:nvSpPr>
            <p:spPr>
              <a:xfrm>
                <a:off x="2829" y="3449"/>
                <a:ext cx="77" cy="288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570" name="直接连接符 746528"/>
              <p:cNvSpPr/>
              <p:nvPr/>
            </p:nvSpPr>
            <p:spPr>
              <a:xfrm>
                <a:off x="2902" y="3734"/>
                <a:ext cx="117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571" name="直接连接符 746529"/>
              <p:cNvSpPr/>
              <p:nvPr/>
            </p:nvSpPr>
            <p:spPr>
              <a:xfrm flipV="1">
                <a:off x="3018" y="3446"/>
                <a:ext cx="79" cy="294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572" name="直接连接符 746530"/>
              <p:cNvSpPr/>
              <p:nvPr/>
            </p:nvSpPr>
            <p:spPr>
              <a:xfrm>
                <a:off x="3092" y="3459"/>
                <a:ext cx="117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573" name="直接连接符 746531"/>
              <p:cNvSpPr/>
              <p:nvPr/>
            </p:nvSpPr>
            <p:spPr>
              <a:xfrm>
                <a:off x="3202" y="3444"/>
                <a:ext cx="77" cy="288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574" name="直接连接符 746532"/>
              <p:cNvSpPr/>
              <p:nvPr/>
            </p:nvSpPr>
            <p:spPr>
              <a:xfrm>
                <a:off x="3272" y="3725"/>
                <a:ext cx="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575" name="直接连接符 746533"/>
              <p:cNvSpPr/>
              <p:nvPr/>
            </p:nvSpPr>
            <p:spPr>
              <a:xfrm flipH="1">
                <a:off x="2596" y="3726"/>
                <a:ext cx="4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576" name="任意多边形 746534"/>
              <p:cNvSpPr/>
              <p:nvPr/>
            </p:nvSpPr>
            <p:spPr>
              <a:xfrm>
                <a:off x="2582" y="3617"/>
                <a:ext cx="298" cy="290"/>
              </a:xfrm>
              <a:custGeom>
                <a:avLst/>
                <a:gdLst/>
                <a:ahLst/>
                <a:cxnLst/>
                <a:pathLst>
                  <a:path w="298" h="290">
                    <a:moveTo>
                      <a:pt x="0" y="290"/>
                    </a:moveTo>
                    <a:lnTo>
                      <a:pt x="298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577" name="任意多边形 746535"/>
              <p:cNvSpPr/>
              <p:nvPr/>
            </p:nvSpPr>
            <p:spPr>
              <a:xfrm>
                <a:off x="2596" y="3522"/>
                <a:ext cx="247" cy="247"/>
              </a:xfrm>
              <a:custGeom>
                <a:avLst/>
                <a:gdLst/>
                <a:ahLst/>
                <a:cxnLst/>
                <a:pathLst>
                  <a:path w="247" h="247">
                    <a:moveTo>
                      <a:pt x="0" y="247"/>
                    </a:moveTo>
                    <a:lnTo>
                      <a:pt x="247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578" name="直接连接符 746536"/>
              <p:cNvSpPr/>
              <p:nvPr/>
            </p:nvSpPr>
            <p:spPr>
              <a:xfrm flipV="1">
                <a:off x="2691" y="3442"/>
                <a:ext cx="102" cy="102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579" name="直接连接符 746537"/>
              <p:cNvSpPr/>
              <p:nvPr/>
            </p:nvSpPr>
            <p:spPr>
              <a:xfrm flipV="1">
                <a:off x="2626" y="3726"/>
                <a:ext cx="276" cy="276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580" name="直接连接符 746538"/>
              <p:cNvSpPr/>
              <p:nvPr/>
            </p:nvSpPr>
            <p:spPr>
              <a:xfrm flipV="1">
                <a:off x="2771" y="3545"/>
                <a:ext cx="450" cy="45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581" name="直接连接符 746539"/>
              <p:cNvSpPr/>
              <p:nvPr/>
            </p:nvSpPr>
            <p:spPr>
              <a:xfrm flipV="1">
                <a:off x="3069" y="3451"/>
                <a:ext cx="116" cy="116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582" name="任意多边形 746540"/>
              <p:cNvSpPr/>
              <p:nvPr/>
            </p:nvSpPr>
            <p:spPr>
              <a:xfrm>
                <a:off x="2909" y="3653"/>
                <a:ext cx="349" cy="350"/>
              </a:xfrm>
              <a:custGeom>
                <a:avLst/>
                <a:gdLst/>
                <a:ahLst/>
                <a:cxnLst/>
                <a:pathLst>
                  <a:path w="349" h="350">
                    <a:moveTo>
                      <a:pt x="0" y="350"/>
                    </a:moveTo>
                    <a:lnTo>
                      <a:pt x="349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583" name="直接连接符 746541"/>
              <p:cNvSpPr/>
              <p:nvPr/>
            </p:nvSpPr>
            <p:spPr>
              <a:xfrm flipV="1">
                <a:off x="3054" y="3726"/>
                <a:ext cx="276" cy="276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584" name="直接连接符 746542"/>
              <p:cNvSpPr/>
              <p:nvPr/>
            </p:nvSpPr>
            <p:spPr>
              <a:xfrm flipV="1">
                <a:off x="3192" y="3856"/>
                <a:ext cx="146" cy="146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585" name="直接连接符 746543"/>
              <p:cNvSpPr/>
              <p:nvPr/>
            </p:nvSpPr>
            <p:spPr>
              <a:xfrm flipV="1">
                <a:off x="3316" y="3973"/>
                <a:ext cx="29" cy="29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22586" name="文本框 746544"/>
            <p:cNvSpPr txBox="1"/>
            <p:nvPr/>
          </p:nvSpPr>
          <p:spPr>
            <a:xfrm>
              <a:off x="2762" y="3125"/>
              <a:ext cx="435" cy="30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 anchorCtr="0">
              <a:spAutoFit/>
            </a:bodyPr>
            <a:p>
              <a:pPr algn="ctr"/>
              <a:r>
                <a:rPr lang="zh-CN" altLang="en-US" b="0" dirty="0">
                  <a:latin typeface="宋体" panose="02010600030101010101" pitchFamily="2" charset="-122"/>
                  <a:ea typeface="宋体" panose="02010600030101010101" pitchFamily="2" charset="-122"/>
                </a:rPr>
                <a:t>梯形</a:t>
              </a:r>
              <a:endParaRPr lang="zh-CN" altLang="en-US" b="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746546" name="组合 746545"/>
          <p:cNvGrpSpPr/>
          <p:nvPr/>
        </p:nvGrpSpPr>
        <p:grpSpPr>
          <a:xfrm>
            <a:off x="6357938" y="4254500"/>
            <a:ext cx="1231900" cy="1231900"/>
            <a:chOff x="3832" y="3137"/>
            <a:chExt cx="822" cy="872"/>
          </a:xfrm>
        </p:grpSpPr>
        <p:grpSp>
          <p:nvGrpSpPr>
            <p:cNvPr id="22588" name="组合 746546"/>
            <p:cNvGrpSpPr/>
            <p:nvPr/>
          </p:nvGrpSpPr>
          <p:grpSpPr>
            <a:xfrm>
              <a:off x="3832" y="3456"/>
              <a:ext cx="822" cy="553"/>
              <a:chOff x="3832" y="3456"/>
              <a:chExt cx="822" cy="553"/>
            </a:xfrm>
          </p:grpSpPr>
          <p:sp>
            <p:nvSpPr>
              <p:cNvPr id="22589" name="直接连接符 746547"/>
              <p:cNvSpPr/>
              <p:nvPr/>
            </p:nvSpPr>
            <p:spPr>
              <a:xfrm>
                <a:off x="4158" y="3456"/>
                <a:ext cx="15" cy="277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590" name="直接连接符 746548"/>
              <p:cNvSpPr/>
              <p:nvPr/>
            </p:nvSpPr>
            <p:spPr>
              <a:xfrm flipH="1">
                <a:off x="4045" y="3456"/>
                <a:ext cx="125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591" name="直接连接符 746549"/>
              <p:cNvSpPr/>
              <p:nvPr/>
            </p:nvSpPr>
            <p:spPr>
              <a:xfrm flipH="1">
                <a:off x="3893" y="3456"/>
                <a:ext cx="160" cy="278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592" name="直接连接符 746550"/>
              <p:cNvSpPr/>
              <p:nvPr/>
            </p:nvSpPr>
            <p:spPr>
              <a:xfrm>
                <a:off x="4566" y="3458"/>
                <a:ext cx="15" cy="277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593" name="直接连接符 746551"/>
              <p:cNvSpPr/>
              <p:nvPr/>
            </p:nvSpPr>
            <p:spPr>
              <a:xfrm flipH="1">
                <a:off x="4453" y="3458"/>
                <a:ext cx="124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594" name="直接连接符 746552"/>
              <p:cNvSpPr/>
              <p:nvPr/>
            </p:nvSpPr>
            <p:spPr>
              <a:xfrm flipH="1">
                <a:off x="4301" y="3458"/>
                <a:ext cx="160" cy="278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595" name="直接连接符 746553"/>
              <p:cNvSpPr/>
              <p:nvPr/>
            </p:nvSpPr>
            <p:spPr>
              <a:xfrm>
                <a:off x="4162" y="3726"/>
                <a:ext cx="153" cy="7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596" name="直接连接符 746554"/>
              <p:cNvSpPr/>
              <p:nvPr/>
            </p:nvSpPr>
            <p:spPr>
              <a:xfrm>
                <a:off x="4583" y="3733"/>
                <a:ext cx="66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597" name="直接连接符 746555"/>
              <p:cNvSpPr/>
              <p:nvPr/>
            </p:nvSpPr>
            <p:spPr>
              <a:xfrm flipH="1">
                <a:off x="3834" y="3733"/>
                <a:ext cx="8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598" name="任意多边形 746556"/>
              <p:cNvSpPr/>
              <p:nvPr/>
            </p:nvSpPr>
            <p:spPr>
              <a:xfrm>
                <a:off x="3832" y="3602"/>
                <a:ext cx="342" cy="335"/>
              </a:xfrm>
              <a:custGeom>
                <a:avLst/>
                <a:gdLst/>
                <a:ahLst/>
                <a:cxnLst/>
                <a:pathLst>
                  <a:path w="342" h="335">
                    <a:moveTo>
                      <a:pt x="0" y="335"/>
                    </a:moveTo>
                    <a:lnTo>
                      <a:pt x="342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599" name="任意多边形 746557"/>
              <p:cNvSpPr/>
              <p:nvPr/>
            </p:nvSpPr>
            <p:spPr>
              <a:xfrm>
                <a:off x="3840" y="3471"/>
                <a:ext cx="334" cy="336"/>
              </a:xfrm>
              <a:custGeom>
                <a:avLst/>
                <a:gdLst/>
                <a:ahLst/>
                <a:cxnLst/>
                <a:pathLst>
                  <a:path w="334" h="336">
                    <a:moveTo>
                      <a:pt x="0" y="336"/>
                    </a:moveTo>
                    <a:lnTo>
                      <a:pt x="334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600" name="任意多边形 746558"/>
              <p:cNvSpPr/>
              <p:nvPr/>
            </p:nvSpPr>
            <p:spPr>
              <a:xfrm>
                <a:off x="3890" y="3727"/>
                <a:ext cx="284" cy="282"/>
              </a:xfrm>
              <a:custGeom>
                <a:avLst/>
                <a:gdLst/>
                <a:ahLst/>
                <a:cxnLst/>
                <a:pathLst>
                  <a:path w="284" h="282">
                    <a:moveTo>
                      <a:pt x="0" y="282"/>
                    </a:moveTo>
                    <a:lnTo>
                      <a:pt x="284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601" name="直接连接符 746559"/>
              <p:cNvSpPr/>
              <p:nvPr/>
            </p:nvSpPr>
            <p:spPr>
              <a:xfrm flipV="1">
                <a:off x="4022" y="3457"/>
                <a:ext cx="545" cy="545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602" name="直接连接符 746560"/>
              <p:cNvSpPr/>
              <p:nvPr/>
            </p:nvSpPr>
            <p:spPr>
              <a:xfrm flipV="1">
                <a:off x="4145" y="3573"/>
                <a:ext cx="429" cy="429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603" name="任意多边形 746561"/>
              <p:cNvSpPr/>
              <p:nvPr/>
            </p:nvSpPr>
            <p:spPr>
              <a:xfrm>
                <a:off x="4261" y="3689"/>
                <a:ext cx="313" cy="320"/>
              </a:xfrm>
              <a:custGeom>
                <a:avLst/>
                <a:gdLst/>
                <a:ahLst/>
                <a:cxnLst/>
                <a:pathLst>
                  <a:path w="313" h="320">
                    <a:moveTo>
                      <a:pt x="0" y="320"/>
                    </a:moveTo>
                    <a:lnTo>
                      <a:pt x="313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604" name="直接连接符 746562"/>
              <p:cNvSpPr/>
              <p:nvPr/>
            </p:nvSpPr>
            <p:spPr>
              <a:xfrm flipV="1">
                <a:off x="4385" y="3747"/>
                <a:ext cx="255" cy="255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605" name="任意多边形 746563"/>
              <p:cNvSpPr/>
              <p:nvPr/>
            </p:nvSpPr>
            <p:spPr>
              <a:xfrm>
                <a:off x="4509" y="3871"/>
                <a:ext cx="131" cy="131"/>
              </a:xfrm>
              <a:custGeom>
                <a:avLst/>
                <a:gdLst/>
                <a:ahLst/>
                <a:cxnLst/>
                <a:pathLst>
                  <a:path w="131" h="131">
                    <a:moveTo>
                      <a:pt x="0" y="131"/>
                    </a:moveTo>
                    <a:lnTo>
                      <a:pt x="131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606" name="直接连接符 746564"/>
              <p:cNvSpPr/>
              <p:nvPr/>
            </p:nvSpPr>
            <p:spPr>
              <a:xfrm flipV="1">
                <a:off x="4625" y="3980"/>
                <a:ext cx="29" cy="29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22607" name="文本框 746565"/>
            <p:cNvSpPr txBox="1"/>
            <p:nvPr/>
          </p:nvSpPr>
          <p:spPr>
            <a:xfrm>
              <a:off x="3933" y="3137"/>
              <a:ext cx="682" cy="2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 anchorCtr="0">
              <a:spAutoFit/>
            </a:bodyPr>
            <a:p>
              <a:pPr algn="ctr"/>
              <a:r>
                <a:rPr lang="zh-CN" altLang="en-US" b="0" dirty="0">
                  <a:latin typeface="宋体" panose="02010600030101010101" pitchFamily="2" charset="-122"/>
                  <a:ea typeface="宋体" panose="02010600030101010101" pitchFamily="2" charset="-122"/>
                </a:rPr>
                <a:t>锯齿形</a:t>
              </a:r>
              <a:endParaRPr lang="zh-CN" altLang="en-US" b="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746567" name="文本框 746566"/>
          <p:cNvSpPr txBox="1"/>
          <p:nvPr/>
        </p:nvSpPr>
        <p:spPr>
          <a:xfrm>
            <a:off x="1123950" y="3770313"/>
            <a:ext cx="1452563" cy="39846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常用的有：</a:t>
            </a:r>
            <a:endParaRPr lang="zh-CN" altLang="en-US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746568" name="组合 746567"/>
          <p:cNvGrpSpPr/>
          <p:nvPr/>
        </p:nvGrpSpPr>
        <p:grpSpPr>
          <a:xfrm>
            <a:off x="5638800" y="2251075"/>
            <a:ext cx="1077913" cy="714375"/>
            <a:chOff x="3164" y="1274"/>
            <a:chExt cx="545" cy="361"/>
          </a:xfrm>
        </p:grpSpPr>
        <p:sp>
          <p:nvSpPr>
            <p:cNvPr id="22610" name="直接连接符 746568"/>
            <p:cNvSpPr/>
            <p:nvPr/>
          </p:nvSpPr>
          <p:spPr>
            <a:xfrm flipV="1">
              <a:off x="3164" y="1487"/>
              <a:ext cx="148" cy="148"/>
            </a:xfrm>
            <a:prstGeom prst="line">
              <a:avLst/>
            </a:prstGeom>
            <a:ln w="19050" cap="flat" cmpd="sng">
              <a:solidFill>
                <a:srgbClr val="FF3300"/>
              </a:solidFill>
              <a:prstDash val="solid"/>
              <a:round/>
              <a:headEnd type="triangle" w="sm" len="lg"/>
              <a:tailEnd type="none" w="med" len="med"/>
            </a:ln>
          </p:spPr>
        </p:sp>
        <p:sp>
          <p:nvSpPr>
            <p:cNvPr id="22611" name="文本框 746569"/>
            <p:cNvSpPr txBox="1"/>
            <p:nvPr/>
          </p:nvSpPr>
          <p:spPr>
            <a:xfrm>
              <a:off x="3356" y="1274"/>
              <a:ext cx="351" cy="20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anchor="ctr" anchorCtr="0">
              <a:spAutoFit/>
            </a:bodyPr>
            <a:p>
              <a:pPr algn="ctr" eaLnBrk="0" hangingPunct="0"/>
              <a:r>
                <a:rPr lang="zh-CN" altLang="en-US" dirty="0"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牙型</a:t>
              </a:r>
              <a:endParaRPr lang="zh-CN" altLang="en-US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2612" name="直接连接符 746570"/>
            <p:cNvSpPr/>
            <p:nvPr/>
          </p:nvSpPr>
          <p:spPr>
            <a:xfrm flipV="1">
              <a:off x="3316" y="1480"/>
              <a:ext cx="393" cy="7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746572" name="组合 746571"/>
          <p:cNvGrpSpPr/>
          <p:nvPr/>
        </p:nvGrpSpPr>
        <p:grpSpPr>
          <a:xfrm>
            <a:off x="3633788" y="2960688"/>
            <a:ext cx="2111375" cy="1004887"/>
            <a:chOff x="1986" y="1590"/>
            <a:chExt cx="1614" cy="935"/>
          </a:xfrm>
        </p:grpSpPr>
        <p:sp>
          <p:nvSpPr>
            <p:cNvPr id="22614" name="任意多边形 746572"/>
            <p:cNvSpPr/>
            <p:nvPr/>
          </p:nvSpPr>
          <p:spPr>
            <a:xfrm>
              <a:off x="3435" y="1602"/>
              <a:ext cx="112" cy="920"/>
            </a:xfrm>
            <a:custGeom>
              <a:avLst/>
              <a:gdLst/>
              <a:ahLst/>
              <a:cxnLst/>
              <a:pathLst>
                <a:path w="144" h="1184">
                  <a:moveTo>
                    <a:pt x="144" y="120"/>
                  </a:moveTo>
                  <a:lnTo>
                    <a:pt x="84" y="0"/>
                  </a:lnTo>
                  <a:lnTo>
                    <a:pt x="0" y="1184"/>
                  </a:lnTo>
                  <a:lnTo>
                    <a:pt x="80" y="1060"/>
                  </a:lnTo>
                  <a:lnTo>
                    <a:pt x="144" y="120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0" scaled="1"/>
              <a:tileRect/>
            </a:gradFill>
            <a:ln w="317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15" name="任意多边形 746573"/>
            <p:cNvSpPr/>
            <p:nvPr/>
          </p:nvSpPr>
          <p:spPr>
            <a:xfrm>
              <a:off x="3376" y="1596"/>
              <a:ext cx="128" cy="926"/>
            </a:xfrm>
            <a:custGeom>
              <a:avLst/>
              <a:gdLst/>
              <a:ahLst/>
              <a:cxnLst/>
              <a:pathLst>
                <a:path w="164" h="1192">
                  <a:moveTo>
                    <a:pt x="76" y="1192"/>
                  </a:moveTo>
                  <a:lnTo>
                    <a:pt x="164" y="0"/>
                  </a:lnTo>
                  <a:lnTo>
                    <a:pt x="69" y="136"/>
                  </a:lnTo>
                  <a:lnTo>
                    <a:pt x="0" y="1072"/>
                  </a:lnTo>
                  <a:lnTo>
                    <a:pt x="76" y="1192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0" scaled="1"/>
              <a:tileRect/>
            </a:gradFill>
            <a:ln w="317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16" name="任意多边形 746574"/>
            <p:cNvSpPr/>
            <p:nvPr/>
          </p:nvSpPr>
          <p:spPr>
            <a:xfrm>
              <a:off x="3317" y="1605"/>
              <a:ext cx="118" cy="920"/>
            </a:xfrm>
            <a:custGeom>
              <a:avLst/>
              <a:gdLst/>
              <a:ahLst/>
              <a:cxnLst/>
              <a:pathLst>
                <a:path w="152" h="1184">
                  <a:moveTo>
                    <a:pt x="76" y="0"/>
                  </a:moveTo>
                  <a:lnTo>
                    <a:pt x="152" y="120"/>
                  </a:lnTo>
                  <a:lnTo>
                    <a:pt x="76" y="1064"/>
                  </a:lnTo>
                  <a:lnTo>
                    <a:pt x="0" y="1184"/>
                  </a:lnTo>
                  <a:lnTo>
                    <a:pt x="76" y="0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0" scaled="1"/>
              <a:tileRect/>
            </a:gradFill>
            <a:ln w="317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17" name="任意多边形 746575"/>
            <p:cNvSpPr/>
            <p:nvPr/>
          </p:nvSpPr>
          <p:spPr>
            <a:xfrm>
              <a:off x="3255" y="1605"/>
              <a:ext cx="125" cy="920"/>
            </a:xfrm>
            <a:custGeom>
              <a:avLst/>
              <a:gdLst/>
              <a:ahLst/>
              <a:cxnLst/>
              <a:pathLst>
                <a:path w="160" h="1184">
                  <a:moveTo>
                    <a:pt x="84" y="1184"/>
                  </a:moveTo>
                  <a:lnTo>
                    <a:pt x="160" y="0"/>
                  </a:lnTo>
                  <a:lnTo>
                    <a:pt x="69" y="124"/>
                  </a:lnTo>
                  <a:lnTo>
                    <a:pt x="0" y="1060"/>
                  </a:lnTo>
                  <a:lnTo>
                    <a:pt x="84" y="1184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0" scaled="1"/>
              <a:tileRect/>
            </a:gradFill>
            <a:ln w="317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18" name="任意多边形 746576"/>
            <p:cNvSpPr/>
            <p:nvPr/>
          </p:nvSpPr>
          <p:spPr>
            <a:xfrm>
              <a:off x="3190" y="1605"/>
              <a:ext cx="124" cy="914"/>
            </a:xfrm>
            <a:custGeom>
              <a:avLst/>
              <a:gdLst/>
              <a:ahLst/>
              <a:cxnLst/>
              <a:pathLst>
                <a:path w="160" h="1176">
                  <a:moveTo>
                    <a:pt x="84" y="0"/>
                  </a:moveTo>
                  <a:lnTo>
                    <a:pt x="160" y="120"/>
                  </a:lnTo>
                  <a:lnTo>
                    <a:pt x="84" y="1064"/>
                  </a:lnTo>
                  <a:lnTo>
                    <a:pt x="0" y="1176"/>
                  </a:lnTo>
                  <a:lnTo>
                    <a:pt x="84" y="0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0" scaled="1"/>
              <a:tileRect/>
            </a:gradFill>
            <a:ln w="317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19" name="任意多边形 746577"/>
            <p:cNvSpPr/>
            <p:nvPr/>
          </p:nvSpPr>
          <p:spPr>
            <a:xfrm>
              <a:off x="3131" y="1605"/>
              <a:ext cx="127" cy="917"/>
            </a:xfrm>
            <a:custGeom>
              <a:avLst/>
              <a:gdLst/>
              <a:ahLst/>
              <a:cxnLst/>
              <a:pathLst>
                <a:path w="164" h="1180">
                  <a:moveTo>
                    <a:pt x="80" y="1180"/>
                  </a:moveTo>
                  <a:lnTo>
                    <a:pt x="164" y="0"/>
                  </a:lnTo>
                  <a:lnTo>
                    <a:pt x="73" y="120"/>
                  </a:lnTo>
                  <a:lnTo>
                    <a:pt x="0" y="1060"/>
                  </a:lnTo>
                  <a:lnTo>
                    <a:pt x="80" y="1180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0" scaled="1"/>
              <a:tileRect/>
            </a:gradFill>
            <a:ln w="317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20" name="任意多边形 746578"/>
            <p:cNvSpPr/>
            <p:nvPr/>
          </p:nvSpPr>
          <p:spPr>
            <a:xfrm>
              <a:off x="3072" y="1605"/>
              <a:ext cx="121" cy="914"/>
            </a:xfrm>
            <a:custGeom>
              <a:avLst/>
              <a:gdLst/>
              <a:ahLst/>
              <a:cxnLst/>
              <a:pathLst>
                <a:path w="156" h="1176">
                  <a:moveTo>
                    <a:pt x="84" y="0"/>
                  </a:moveTo>
                  <a:lnTo>
                    <a:pt x="156" y="116"/>
                  </a:lnTo>
                  <a:lnTo>
                    <a:pt x="80" y="1064"/>
                  </a:lnTo>
                  <a:lnTo>
                    <a:pt x="0" y="1176"/>
                  </a:lnTo>
                  <a:lnTo>
                    <a:pt x="84" y="0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0" scaled="1"/>
              <a:tileRect/>
            </a:gradFill>
            <a:ln w="317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21" name="任意多边形 746579"/>
            <p:cNvSpPr/>
            <p:nvPr/>
          </p:nvSpPr>
          <p:spPr>
            <a:xfrm>
              <a:off x="3013" y="1599"/>
              <a:ext cx="127" cy="920"/>
            </a:xfrm>
            <a:custGeom>
              <a:avLst/>
              <a:gdLst/>
              <a:ahLst/>
              <a:cxnLst/>
              <a:pathLst>
                <a:path w="164" h="1184">
                  <a:moveTo>
                    <a:pt x="80" y="1184"/>
                  </a:moveTo>
                  <a:lnTo>
                    <a:pt x="164" y="0"/>
                  </a:lnTo>
                  <a:lnTo>
                    <a:pt x="69" y="136"/>
                  </a:lnTo>
                  <a:lnTo>
                    <a:pt x="0" y="1072"/>
                  </a:lnTo>
                  <a:lnTo>
                    <a:pt x="80" y="1184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0" scaled="1"/>
              <a:tileRect/>
            </a:gradFill>
            <a:ln w="317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22" name="任意多边形 746580"/>
            <p:cNvSpPr/>
            <p:nvPr/>
          </p:nvSpPr>
          <p:spPr>
            <a:xfrm>
              <a:off x="2951" y="1596"/>
              <a:ext cx="121" cy="926"/>
            </a:xfrm>
            <a:custGeom>
              <a:avLst/>
              <a:gdLst/>
              <a:ahLst/>
              <a:cxnLst/>
              <a:pathLst>
                <a:path w="156" h="1192">
                  <a:moveTo>
                    <a:pt x="80" y="0"/>
                  </a:moveTo>
                  <a:lnTo>
                    <a:pt x="156" y="136"/>
                  </a:lnTo>
                  <a:lnTo>
                    <a:pt x="80" y="1080"/>
                  </a:lnTo>
                  <a:lnTo>
                    <a:pt x="0" y="1192"/>
                  </a:lnTo>
                  <a:lnTo>
                    <a:pt x="80" y="0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0" scaled="1"/>
              <a:tileRect/>
            </a:gradFill>
            <a:ln w="317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23" name="任意多边形 746581"/>
            <p:cNvSpPr/>
            <p:nvPr/>
          </p:nvSpPr>
          <p:spPr>
            <a:xfrm>
              <a:off x="2892" y="1602"/>
              <a:ext cx="124" cy="920"/>
            </a:xfrm>
            <a:custGeom>
              <a:avLst/>
              <a:gdLst/>
              <a:ahLst/>
              <a:cxnLst/>
              <a:pathLst>
                <a:path w="160" h="1184">
                  <a:moveTo>
                    <a:pt x="76" y="1184"/>
                  </a:moveTo>
                  <a:lnTo>
                    <a:pt x="160" y="0"/>
                  </a:lnTo>
                  <a:lnTo>
                    <a:pt x="69" y="132"/>
                  </a:lnTo>
                  <a:lnTo>
                    <a:pt x="0" y="1068"/>
                  </a:lnTo>
                  <a:lnTo>
                    <a:pt x="76" y="1184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0" scaled="1"/>
              <a:tileRect/>
            </a:gradFill>
            <a:ln w="317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24" name="任意多边形 746582"/>
            <p:cNvSpPr/>
            <p:nvPr/>
          </p:nvSpPr>
          <p:spPr>
            <a:xfrm>
              <a:off x="2833" y="1605"/>
              <a:ext cx="118" cy="917"/>
            </a:xfrm>
            <a:custGeom>
              <a:avLst/>
              <a:gdLst/>
              <a:ahLst/>
              <a:cxnLst/>
              <a:pathLst>
                <a:path w="152" h="1180">
                  <a:moveTo>
                    <a:pt x="80" y="0"/>
                  </a:moveTo>
                  <a:lnTo>
                    <a:pt x="152" y="124"/>
                  </a:lnTo>
                  <a:lnTo>
                    <a:pt x="76" y="1068"/>
                  </a:lnTo>
                  <a:lnTo>
                    <a:pt x="0" y="1180"/>
                  </a:lnTo>
                  <a:lnTo>
                    <a:pt x="80" y="0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0" scaled="1"/>
              <a:tileRect/>
            </a:gradFill>
            <a:ln w="317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25" name="任意多边形 746583"/>
            <p:cNvSpPr/>
            <p:nvPr/>
          </p:nvSpPr>
          <p:spPr>
            <a:xfrm>
              <a:off x="2783" y="1602"/>
              <a:ext cx="115" cy="917"/>
            </a:xfrm>
            <a:custGeom>
              <a:avLst/>
              <a:gdLst/>
              <a:ahLst/>
              <a:cxnLst/>
              <a:pathLst>
                <a:path w="148" h="1180">
                  <a:moveTo>
                    <a:pt x="68" y="1180"/>
                  </a:moveTo>
                  <a:lnTo>
                    <a:pt x="148" y="0"/>
                  </a:lnTo>
                  <a:lnTo>
                    <a:pt x="72" y="100"/>
                  </a:lnTo>
                  <a:lnTo>
                    <a:pt x="0" y="1088"/>
                  </a:lnTo>
                  <a:lnTo>
                    <a:pt x="68" y="1180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0" scaled="1"/>
              <a:tileRect/>
            </a:gradFill>
            <a:ln w="317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26" name="任意多边形 746584"/>
            <p:cNvSpPr/>
            <p:nvPr/>
          </p:nvSpPr>
          <p:spPr>
            <a:xfrm>
              <a:off x="2743" y="1599"/>
              <a:ext cx="102" cy="920"/>
            </a:xfrm>
            <a:custGeom>
              <a:avLst/>
              <a:gdLst/>
              <a:ahLst/>
              <a:cxnLst/>
              <a:pathLst>
                <a:path w="132" h="1184">
                  <a:moveTo>
                    <a:pt x="76" y="0"/>
                  </a:moveTo>
                  <a:lnTo>
                    <a:pt x="132" y="108"/>
                  </a:lnTo>
                  <a:lnTo>
                    <a:pt x="52" y="1096"/>
                  </a:lnTo>
                  <a:lnTo>
                    <a:pt x="0" y="1184"/>
                  </a:lnTo>
                  <a:lnTo>
                    <a:pt x="76" y="0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0" scaled="1"/>
              <a:tileRect/>
            </a:gradFill>
            <a:ln w="317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27" name="任意多边形 746585"/>
            <p:cNvSpPr/>
            <p:nvPr/>
          </p:nvSpPr>
          <p:spPr>
            <a:xfrm>
              <a:off x="2690" y="1602"/>
              <a:ext cx="103" cy="923"/>
            </a:xfrm>
            <a:custGeom>
              <a:avLst/>
              <a:gdLst/>
              <a:ahLst/>
              <a:cxnLst/>
              <a:pathLst>
                <a:path w="132" h="1188">
                  <a:moveTo>
                    <a:pt x="132" y="0"/>
                  </a:moveTo>
                  <a:lnTo>
                    <a:pt x="84" y="60"/>
                  </a:lnTo>
                  <a:lnTo>
                    <a:pt x="0" y="1120"/>
                  </a:lnTo>
                  <a:lnTo>
                    <a:pt x="40" y="1188"/>
                  </a:lnTo>
                  <a:lnTo>
                    <a:pt x="132" y="0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0" scaled="1"/>
              <a:tileRect/>
            </a:gradFill>
            <a:ln w="317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28" name="任意多边形 746586"/>
            <p:cNvSpPr/>
            <p:nvPr/>
          </p:nvSpPr>
          <p:spPr>
            <a:xfrm>
              <a:off x="2721" y="1602"/>
              <a:ext cx="87" cy="920"/>
            </a:xfrm>
            <a:custGeom>
              <a:avLst/>
              <a:gdLst/>
              <a:ahLst/>
              <a:cxnLst/>
              <a:pathLst>
                <a:path w="112" h="1184">
                  <a:moveTo>
                    <a:pt x="80" y="0"/>
                  </a:moveTo>
                  <a:lnTo>
                    <a:pt x="112" y="0"/>
                  </a:lnTo>
                  <a:lnTo>
                    <a:pt x="28" y="1184"/>
                  </a:lnTo>
                  <a:lnTo>
                    <a:pt x="0" y="1180"/>
                  </a:lnTo>
                  <a:lnTo>
                    <a:pt x="80" y="0"/>
                  </a:lnTo>
                  <a:close/>
                </a:path>
              </a:pathLst>
            </a:custGeom>
            <a:gradFill rotWithShape="0">
              <a:gsLst>
                <a:gs pos="0">
                  <a:srgbClr val="8E8E8E"/>
                </a:gs>
                <a:gs pos="50000">
                  <a:srgbClr val="B2B2B2"/>
                </a:gs>
                <a:gs pos="100000">
                  <a:srgbClr val="8E8E8E"/>
                </a:gs>
              </a:gsLst>
              <a:lin ang="5400000" scaled="1"/>
              <a:tileRect/>
            </a:gradFill>
            <a:ln w="317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29" name="任意多边形 746587"/>
            <p:cNvSpPr/>
            <p:nvPr/>
          </p:nvSpPr>
          <p:spPr>
            <a:xfrm>
              <a:off x="2650" y="1605"/>
              <a:ext cx="109" cy="914"/>
            </a:xfrm>
            <a:custGeom>
              <a:avLst/>
              <a:gdLst/>
              <a:ahLst/>
              <a:cxnLst/>
              <a:pathLst>
                <a:path w="140" h="1176">
                  <a:moveTo>
                    <a:pt x="140" y="60"/>
                  </a:moveTo>
                  <a:lnTo>
                    <a:pt x="92" y="0"/>
                  </a:lnTo>
                  <a:lnTo>
                    <a:pt x="0" y="1176"/>
                  </a:lnTo>
                  <a:lnTo>
                    <a:pt x="52" y="1124"/>
                  </a:lnTo>
                  <a:lnTo>
                    <a:pt x="140" y="60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0" scaled="1"/>
              <a:tileRect/>
            </a:gradFill>
            <a:ln w="317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30" name="任意多边形 746588"/>
            <p:cNvSpPr/>
            <p:nvPr/>
          </p:nvSpPr>
          <p:spPr>
            <a:xfrm>
              <a:off x="2577" y="1593"/>
              <a:ext cx="125" cy="917"/>
            </a:xfrm>
            <a:custGeom>
              <a:avLst/>
              <a:gdLst/>
              <a:ahLst/>
              <a:cxnLst/>
              <a:pathLst>
                <a:path w="160" h="1180">
                  <a:moveTo>
                    <a:pt x="76" y="1136"/>
                  </a:moveTo>
                  <a:lnTo>
                    <a:pt x="52" y="1176"/>
                  </a:lnTo>
                  <a:lnTo>
                    <a:pt x="0" y="1180"/>
                  </a:lnTo>
                  <a:lnTo>
                    <a:pt x="160" y="0"/>
                  </a:lnTo>
                  <a:lnTo>
                    <a:pt x="76" y="1136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0" scaled="1"/>
              <a:tileRect/>
            </a:gradFill>
            <a:ln w="317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31" name="任意多边形 746589"/>
            <p:cNvSpPr/>
            <p:nvPr/>
          </p:nvSpPr>
          <p:spPr>
            <a:xfrm>
              <a:off x="2523" y="1925"/>
              <a:ext cx="105" cy="591"/>
            </a:xfrm>
            <a:custGeom>
              <a:avLst/>
              <a:gdLst/>
              <a:ahLst/>
              <a:cxnLst/>
              <a:pathLst>
                <a:path w="136" h="760">
                  <a:moveTo>
                    <a:pt x="40" y="760"/>
                  </a:moveTo>
                  <a:lnTo>
                    <a:pt x="0" y="732"/>
                  </a:lnTo>
                  <a:lnTo>
                    <a:pt x="136" y="0"/>
                  </a:lnTo>
                  <a:lnTo>
                    <a:pt x="40" y="760"/>
                  </a:lnTo>
                  <a:close/>
                </a:path>
              </a:pathLst>
            </a:custGeom>
            <a:gradFill rotWithShape="0">
              <a:gsLst>
                <a:gs pos="0">
                  <a:srgbClr val="696969"/>
                </a:gs>
                <a:gs pos="100000">
                  <a:srgbClr val="B2B2B2"/>
                </a:gs>
              </a:gsLst>
              <a:lin ang="0" scaled="1"/>
              <a:tileRect/>
            </a:gradFill>
            <a:ln w="317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32" name="任意多边形 746590"/>
            <p:cNvSpPr/>
            <p:nvPr/>
          </p:nvSpPr>
          <p:spPr>
            <a:xfrm>
              <a:off x="2021" y="1602"/>
              <a:ext cx="711" cy="914"/>
            </a:xfrm>
            <a:custGeom>
              <a:avLst/>
              <a:gdLst/>
              <a:ahLst/>
              <a:cxnLst/>
              <a:pathLst>
                <a:path w="711" h="914">
                  <a:moveTo>
                    <a:pt x="711" y="3"/>
                  </a:moveTo>
                  <a:lnTo>
                    <a:pt x="43" y="0"/>
                  </a:lnTo>
                  <a:lnTo>
                    <a:pt x="28" y="50"/>
                  </a:lnTo>
                  <a:lnTo>
                    <a:pt x="0" y="199"/>
                  </a:lnTo>
                  <a:lnTo>
                    <a:pt x="12" y="404"/>
                  </a:lnTo>
                  <a:lnTo>
                    <a:pt x="68" y="519"/>
                  </a:lnTo>
                  <a:lnTo>
                    <a:pt x="109" y="672"/>
                  </a:lnTo>
                  <a:lnTo>
                    <a:pt x="102" y="830"/>
                  </a:lnTo>
                  <a:lnTo>
                    <a:pt x="67" y="882"/>
                  </a:lnTo>
                  <a:lnTo>
                    <a:pt x="79" y="906"/>
                  </a:lnTo>
                  <a:lnTo>
                    <a:pt x="556" y="914"/>
                  </a:lnTo>
                  <a:lnTo>
                    <a:pt x="633" y="485"/>
                  </a:lnTo>
                  <a:lnTo>
                    <a:pt x="711" y="3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50000">
                  <a:srgbClr val="B2B2B2"/>
                </a:gs>
                <a:gs pos="100000">
                  <a:srgbClr val="525252"/>
                </a:gs>
              </a:gsLst>
              <a:lin ang="5400000" scaled="1"/>
              <a:tileRect/>
            </a:gradFill>
            <a:ln w="317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33" name="任意多边形 746591"/>
            <p:cNvSpPr/>
            <p:nvPr/>
          </p:nvSpPr>
          <p:spPr>
            <a:xfrm>
              <a:off x="3498" y="1667"/>
              <a:ext cx="102" cy="818"/>
            </a:xfrm>
            <a:custGeom>
              <a:avLst/>
              <a:gdLst/>
              <a:ahLst/>
              <a:cxnLst/>
              <a:pathLst>
                <a:path w="132" h="1052">
                  <a:moveTo>
                    <a:pt x="0" y="976"/>
                  </a:moveTo>
                  <a:lnTo>
                    <a:pt x="52" y="1052"/>
                  </a:lnTo>
                  <a:lnTo>
                    <a:pt x="132" y="36"/>
                  </a:lnTo>
                  <a:lnTo>
                    <a:pt x="92" y="0"/>
                  </a:lnTo>
                  <a:lnTo>
                    <a:pt x="60" y="40"/>
                  </a:lnTo>
                  <a:lnTo>
                    <a:pt x="0" y="976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0" scaled="1"/>
              <a:tileRect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34" name="任意多边形 746592"/>
            <p:cNvSpPr/>
            <p:nvPr/>
          </p:nvSpPr>
          <p:spPr>
            <a:xfrm>
              <a:off x="3538" y="1695"/>
              <a:ext cx="62" cy="793"/>
            </a:xfrm>
            <a:custGeom>
              <a:avLst/>
              <a:gdLst/>
              <a:ahLst/>
              <a:cxnLst/>
              <a:pathLst>
                <a:path w="80" h="1020">
                  <a:moveTo>
                    <a:pt x="0" y="1020"/>
                  </a:moveTo>
                  <a:lnTo>
                    <a:pt x="80" y="936"/>
                  </a:lnTo>
                  <a:lnTo>
                    <a:pt x="80" y="0"/>
                  </a:lnTo>
                  <a:lnTo>
                    <a:pt x="0" y="1020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35" name="任意多边形 746593"/>
            <p:cNvSpPr/>
            <p:nvPr/>
          </p:nvSpPr>
          <p:spPr>
            <a:xfrm>
              <a:off x="2619" y="1602"/>
              <a:ext cx="102" cy="920"/>
            </a:xfrm>
            <a:custGeom>
              <a:avLst/>
              <a:gdLst/>
              <a:ahLst/>
              <a:cxnLst/>
              <a:pathLst>
                <a:path w="132" h="1184">
                  <a:moveTo>
                    <a:pt x="132" y="4"/>
                  </a:moveTo>
                  <a:lnTo>
                    <a:pt x="48" y="1184"/>
                  </a:lnTo>
                  <a:lnTo>
                    <a:pt x="0" y="1184"/>
                  </a:lnTo>
                  <a:lnTo>
                    <a:pt x="92" y="0"/>
                  </a:lnTo>
                  <a:lnTo>
                    <a:pt x="132" y="4"/>
                  </a:lnTo>
                  <a:close/>
                </a:path>
              </a:pathLst>
            </a:custGeom>
            <a:gradFill rotWithShape="0">
              <a:gsLst>
                <a:gs pos="0">
                  <a:srgbClr val="797979"/>
                </a:gs>
                <a:gs pos="50000">
                  <a:srgbClr val="B2B2B2"/>
                </a:gs>
                <a:gs pos="100000">
                  <a:srgbClr val="797979"/>
                </a:gs>
              </a:gsLst>
              <a:lin ang="5400000" scaled="1"/>
              <a:tileRect/>
            </a:gradFill>
            <a:ln w="317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36" name="任意多边形 746594"/>
            <p:cNvSpPr/>
            <p:nvPr/>
          </p:nvSpPr>
          <p:spPr>
            <a:xfrm>
              <a:off x="2624" y="1590"/>
              <a:ext cx="99" cy="923"/>
            </a:xfrm>
            <a:custGeom>
              <a:avLst/>
              <a:gdLst/>
              <a:ahLst/>
              <a:cxnLst/>
              <a:pathLst>
                <a:path w="128" h="1188">
                  <a:moveTo>
                    <a:pt x="128" y="28"/>
                  </a:moveTo>
                  <a:lnTo>
                    <a:pt x="100" y="0"/>
                  </a:lnTo>
                  <a:lnTo>
                    <a:pt x="0" y="1144"/>
                  </a:lnTo>
                  <a:lnTo>
                    <a:pt x="40" y="1188"/>
                  </a:lnTo>
                  <a:lnTo>
                    <a:pt x="128" y="28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0" scaled="1"/>
              <a:tileRect/>
            </a:gradFill>
            <a:ln w="317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37" name="任意多边形 746595"/>
            <p:cNvSpPr/>
            <p:nvPr/>
          </p:nvSpPr>
          <p:spPr>
            <a:xfrm>
              <a:off x="3090" y="1606"/>
              <a:ext cx="507" cy="267"/>
            </a:xfrm>
            <a:custGeom>
              <a:avLst/>
              <a:gdLst/>
              <a:ahLst/>
              <a:cxnLst/>
              <a:pathLst>
                <a:path w="652" h="344">
                  <a:moveTo>
                    <a:pt x="56" y="8"/>
                  </a:moveTo>
                  <a:lnTo>
                    <a:pt x="128" y="120"/>
                  </a:lnTo>
                  <a:lnTo>
                    <a:pt x="212" y="8"/>
                  </a:lnTo>
                  <a:lnTo>
                    <a:pt x="284" y="116"/>
                  </a:lnTo>
                  <a:lnTo>
                    <a:pt x="372" y="12"/>
                  </a:lnTo>
                  <a:lnTo>
                    <a:pt x="444" y="116"/>
                  </a:lnTo>
                  <a:lnTo>
                    <a:pt x="524" y="0"/>
                  </a:lnTo>
                  <a:lnTo>
                    <a:pt x="592" y="124"/>
                  </a:lnTo>
                  <a:lnTo>
                    <a:pt x="612" y="80"/>
                  </a:lnTo>
                  <a:lnTo>
                    <a:pt x="652" y="116"/>
                  </a:lnTo>
                  <a:lnTo>
                    <a:pt x="652" y="204"/>
                  </a:lnTo>
                  <a:lnTo>
                    <a:pt x="592" y="252"/>
                  </a:lnTo>
                  <a:lnTo>
                    <a:pt x="516" y="328"/>
                  </a:lnTo>
                  <a:lnTo>
                    <a:pt x="380" y="320"/>
                  </a:lnTo>
                  <a:lnTo>
                    <a:pt x="244" y="344"/>
                  </a:lnTo>
                  <a:lnTo>
                    <a:pt x="160" y="256"/>
                  </a:lnTo>
                  <a:lnTo>
                    <a:pt x="52" y="196"/>
                  </a:lnTo>
                  <a:lnTo>
                    <a:pt x="0" y="76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rgbClr val="DDDDDD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38" name="直接连接符 746596"/>
            <p:cNvSpPr/>
            <p:nvPr/>
          </p:nvSpPr>
          <p:spPr>
            <a:xfrm flipV="1">
              <a:off x="3103" y="1641"/>
              <a:ext cx="54" cy="54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639" name="任意多边形 746597"/>
            <p:cNvSpPr/>
            <p:nvPr/>
          </p:nvSpPr>
          <p:spPr>
            <a:xfrm>
              <a:off x="3127" y="1688"/>
              <a:ext cx="57" cy="58"/>
            </a:xfrm>
            <a:custGeom>
              <a:avLst/>
              <a:gdLst/>
              <a:ahLst/>
              <a:cxnLst/>
              <a:pathLst>
                <a:path w="68" h="68">
                  <a:moveTo>
                    <a:pt x="0" y="68"/>
                  </a:moveTo>
                  <a:lnTo>
                    <a:pt x="68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40" name="任意多边形 746598"/>
            <p:cNvSpPr/>
            <p:nvPr/>
          </p:nvSpPr>
          <p:spPr>
            <a:xfrm>
              <a:off x="3170" y="1665"/>
              <a:ext cx="113" cy="111"/>
            </a:xfrm>
            <a:custGeom>
              <a:avLst/>
              <a:gdLst/>
              <a:ahLst/>
              <a:cxnLst/>
              <a:pathLst>
                <a:path w="134" h="132">
                  <a:moveTo>
                    <a:pt x="0" y="132"/>
                  </a:moveTo>
                  <a:lnTo>
                    <a:pt x="134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41" name="任意多边形 746599"/>
            <p:cNvSpPr/>
            <p:nvPr/>
          </p:nvSpPr>
          <p:spPr>
            <a:xfrm>
              <a:off x="3211" y="1635"/>
              <a:ext cx="178" cy="175"/>
            </a:xfrm>
            <a:custGeom>
              <a:avLst/>
              <a:gdLst/>
              <a:ahLst/>
              <a:cxnLst/>
              <a:pathLst>
                <a:path w="212" h="208">
                  <a:moveTo>
                    <a:pt x="0" y="208"/>
                  </a:moveTo>
                  <a:lnTo>
                    <a:pt x="212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42" name="任意多边形 746600"/>
            <p:cNvSpPr/>
            <p:nvPr/>
          </p:nvSpPr>
          <p:spPr>
            <a:xfrm>
              <a:off x="3258" y="1675"/>
              <a:ext cx="168" cy="168"/>
            </a:xfrm>
            <a:custGeom>
              <a:avLst/>
              <a:gdLst/>
              <a:ahLst/>
              <a:cxnLst/>
              <a:pathLst>
                <a:path w="200" h="200">
                  <a:moveTo>
                    <a:pt x="0" y="200"/>
                  </a:moveTo>
                  <a:lnTo>
                    <a:pt x="20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43" name="任意多边形 746601"/>
            <p:cNvSpPr/>
            <p:nvPr/>
          </p:nvSpPr>
          <p:spPr>
            <a:xfrm>
              <a:off x="3312" y="1655"/>
              <a:ext cx="218" cy="215"/>
            </a:xfrm>
            <a:custGeom>
              <a:avLst/>
              <a:gdLst/>
              <a:ahLst/>
              <a:cxnLst/>
              <a:pathLst>
                <a:path w="260" h="256">
                  <a:moveTo>
                    <a:pt x="0" y="256"/>
                  </a:moveTo>
                  <a:lnTo>
                    <a:pt x="26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44" name="任意多边形 746602"/>
            <p:cNvSpPr/>
            <p:nvPr/>
          </p:nvSpPr>
          <p:spPr>
            <a:xfrm>
              <a:off x="3389" y="1682"/>
              <a:ext cx="188" cy="185"/>
            </a:xfrm>
            <a:custGeom>
              <a:avLst/>
              <a:gdLst/>
              <a:ahLst/>
              <a:cxnLst/>
              <a:pathLst>
                <a:path w="224" h="220">
                  <a:moveTo>
                    <a:pt x="0" y="220"/>
                  </a:moveTo>
                  <a:lnTo>
                    <a:pt x="224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45" name="任意多边形 746603"/>
            <p:cNvSpPr/>
            <p:nvPr/>
          </p:nvSpPr>
          <p:spPr>
            <a:xfrm>
              <a:off x="3466" y="1732"/>
              <a:ext cx="131" cy="131"/>
            </a:xfrm>
            <a:custGeom>
              <a:avLst/>
              <a:gdLst/>
              <a:ahLst/>
              <a:cxnLst/>
              <a:pathLst>
                <a:path w="156" h="156">
                  <a:moveTo>
                    <a:pt x="0" y="156"/>
                  </a:moveTo>
                  <a:lnTo>
                    <a:pt x="156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46" name="任意多边形 746604"/>
            <p:cNvSpPr/>
            <p:nvPr/>
          </p:nvSpPr>
          <p:spPr>
            <a:xfrm>
              <a:off x="1986" y="2046"/>
              <a:ext cx="156" cy="468"/>
            </a:xfrm>
            <a:custGeom>
              <a:avLst/>
              <a:gdLst/>
              <a:ahLst/>
              <a:cxnLst/>
              <a:pathLst>
                <a:path w="156" h="468">
                  <a:moveTo>
                    <a:pt x="66" y="0"/>
                  </a:moveTo>
                  <a:lnTo>
                    <a:pt x="126" y="102"/>
                  </a:lnTo>
                  <a:lnTo>
                    <a:pt x="156" y="234"/>
                  </a:lnTo>
                  <a:lnTo>
                    <a:pt x="156" y="330"/>
                  </a:lnTo>
                  <a:lnTo>
                    <a:pt x="150" y="420"/>
                  </a:lnTo>
                  <a:lnTo>
                    <a:pt x="120" y="462"/>
                  </a:lnTo>
                  <a:lnTo>
                    <a:pt x="84" y="468"/>
                  </a:lnTo>
                  <a:lnTo>
                    <a:pt x="48" y="450"/>
                  </a:lnTo>
                  <a:lnTo>
                    <a:pt x="18" y="414"/>
                  </a:lnTo>
                  <a:lnTo>
                    <a:pt x="0" y="330"/>
                  </a:lnTo>
                  <a:lnTo>
                    <a:pt x="0" y="216"/>
                  </a:lnTo>
                  <a:lnTo>
                    <a:pt x="24" y="12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2647" name="矩形 2"/>
          <p:cNvSpPr/>
          <p:nvPr/>
        </p:nvSpPr>
        <p:spPr>
          <a:xfrm>
            <a:off x="1806575" y="287338"/>
            <a:ext cx="475297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连接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4-3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螺纹连接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9234" name="文本框 99"/>
          <p:cNvSpPr txBox="1"/>
          <p:nvPr/>
        </p:nvSpPr>
        <p:spPr>
          <a:xfrm>
            <a:off x="949325" y="1011238"/>
            <a:ext cx="410368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、螺纹的主要参数</a:t>
            </a:r>
            <a:endParaRPr lang="zh-CN" altLang="en-US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46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74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4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74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74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746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74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746523" grpId="0"/>
      <p:bldP spid="746567" grpId="0"/>
      <p:bldP spid="92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87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457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2458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458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2458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458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2458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458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458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717550" y="1627188"/>
            <a:ext cx="3235325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）螺纹的直径</a:t>
            </a:r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4589" name="组合 748570"/>
          <p:cNvGrpSpPr/>
          <p:nvPr/>
        </p:nvGrpSpPr>
        <p:grpSpPr>
          <a:xfrm flipH="1">
            <a:off x="5418138" y="4183063"/>
            <a:ext cx="1863725" cy="1316037"/>
            <a:chOff x="3882" y="2082"/>
            <a:chExt cx="1528" cy="1520"/>
          </a:xfrm>
        </p:grpSpPr>
        <p:sp>
          <p:nvSpPr>
            <p:cNvPr id="24590" name="矩形 748571"/>
            <p:cNvSpPr/>
            <p:nvPr/>
          </p:nvSpPr>
          <p:spPr>
            <a:xfrm>
              <a:off x="3882" y="2082"/>
              <a:ext cx="1524" cy="1520"/>
            </a:xfrm>
            <a:prstGeom prst="rect">
              <a:avLst/>
            </a:prstGeom>
            <a:solidFill>
              <a:srgbClr val="CC00FF"/>
            </a:solidFill>
            <a:ln w="9525">
              <a:noFill/>
            </a:ln>
          </p:spPr>
          <p:txBody>
            <a:bodyPr anchor="t" anchorCtr="0"/>
            <a:p>
              <a:endParaRPr lang="zh-CN" altLang="en-US">
                <a:latin typeface="楷体_GB2312" pitchFamily="49" charset="-122"/>
                <a:ea typeface="楷体_GB2312" pitchFamily="49" charset="-122"/>
              </a:endParaRPr>
            </a:p>
          </p:txBody>
        </p:sp>
        <p:grpSp>
          <p:nvGrpSpPr>
            <p:cNvPr id="24591" name="组合 748572"/>
            <p:cNvGrpSpPr/>
            <p:nvPr/>
          </p:nvGrpSpPr>
          <p:grpSpPr>
            <a:xfrm>
              <a:off x="3882" y="2082"/>
              <a:ext cx="1528" cy="1520"/>
              <a:chOff x="3882" y="2082"/>
              <a:chExt cx="1528" cy="1520"/>
            </a:xfrm>
          </p:grpSpPr>
          <p:sp>
            <p:nvSpPr>
              <p:cNvPr id="24592" name="直接连接符 748573"/>
              <p:cNvSpPr/>
              <p:nvPr/>
            </p:nvSpPr>
            <p:spPr>
              <a:xfrm flipV="1">
                <a:off x="3887" y="2083"/>
                <a:ext cx="163" cy="163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593" name="任意多边形 748574"/>
              <p:cNvSpPr/>
              <p:nvPr/>
            </p:nvSpPr>
            <p:spPr>
              <a:xfrm>
                <a:off x="4040" y="2086"/>
                <a:ext cx="250" cy="250"/>
              </a:xfrm>
              <a:custGeom>
                <a:avLst/>
                <a:gdLst/>
                <a:ahLst/>
                <a:cxnLst/>
                <a:pathLst>
                  <a:path w="250" h="250">
                    <a:moveTo>
                      <a:pt x="0" y="250"/>
                    </a:moveTo>
                    <a:lnTo>
                      <a:pt x="250" y="0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594" name="任意多边形 748575"/>
              <p:cNvSpPr/>
              <p:nvPr/>
            </p:nvSpPr>
            <p:spPr>
              <a:xfrm>
                <a:off x="4334" y="2082"/>
                <a:ext cx="196" cy="197"/>
              </a:xfrm>
              <a:custGeom>
                <a:avLst/>
                <a:gdLst/>
                <a:ahLst/>
                <a:cxnLst/>
                <a:pathLst>
                  <a:path w="196" h="197">
                    <a:moveTo>
                      <a:pt x="0" y="197"/>
                    </a:moveTo>
                    <a:lnTo>
                      <a:pt x="196" y="0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595" name="任意多边形 748576"/>
              <p:cNvSpPr/>
              <p:nvPr/>
            </p:nvSpPr>
            <p:spPr>
              <a:xfrm>
                <a:off x="4527" y="2086"/>
                <a:ext cx="239" cy="239"/>
              </a:xfrm>
              <a:custGeom>
                <a:avLst/>
                <a:gdLst/>
                <a:ahLst/>
                <a:cxnLst/>
                <a:pathLst>
                  <a:path w="239" h="239">
                    <a:moveTo>
                      <a:pt x="0" y="239"/>
                    </a:moveTo>
                    <a:lnTo>
                      <a:pt x="239" y="0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596" name="任意多边形 748577"/>
              <p:cNvSpPr/>
              <p:nvPr/>
            </p:nvSpPr>
            <p:spPr>
              <a:xfrm>
                <a:off x="4808" y="2086"/>
                <a:ext cx="190" cy="190"/>
              </a:xfrm>
              <a:custGeom>
                <a:avLst/>
                <a:gdLst/>
                <a:ahLst/>
                <a:cxnLst/>
                <a:pathLst>
                  <a:path w="190" h="190">
                    <a:moveTo>
                      <a:pt x="0" y="190"/>
                    </a:moveTo>
                    <a:lnTo>
                      <a:pt x="190" y="0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597" name="任意多边形 748578"/>
              <p:cNvSpPr/>
              <p:nvPr/>
            </p:nvSpPr>
            <p:spPr>
              <a:xfrm>
                <a:off x="4994" y="2086"/>
                <a:ext cx="240" cy="238"/>
              </a:xfrm>
              <a:custGeom>
                <a:avLst/>
                <a:gdLst/>
                <a:ahLst/>
                <a:cxnLst/>
                <a:pathLst>
                  <a:path w="240" h="238">
                    <a:moveTo>
                      <a:pt x="0" y="238"/>
                    </a:moveTo>
                    <a:lnTo>
                      <a:pt x="240" y="0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598" name="任意多边形 748579"/>
              <p:cNvSpPr/>
              <p:nvPr/>
            </p:nvSpPr>
            <p:spPr>
              <a:xfrm>
                <a:off x="5186" y="2142"/>
                <a:ext cx="220" cy="224"/>
              </a:xfrm>
              <a:custGeom>
                <a:avLst/>
                <a:gdLst/>
                <a:ahLst/>
                <a:cxnLst/>
                <a:pathLst>
                  <a:path w="220" h="224">
                    <a:moveTo>
                      <a:pt x="0" y="224"/>
                    </a:moveTo>
                    <a:lnTo>
                      <a:pt x="220" y="0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599" name="直接连接符 748580"/>
              <p:cNvSpPr/>
              <p:nvPr/>
            </p:nvSpPr>
            <p:spPr>
              <a:xfrm>
                <a:off x="3882" y="3602"/>
                <a:ext cx="1528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24600" name="组合 748581"/>
              <p:cNvGrpSpPr/>
              <p:nvPr/>
            </p:nvGrpSpPr>
            <p:grpSpPr>
              <a:xfrm>
                <a:off x="3882" y="2246"/>
                <a:ext cx="1528" cy="1206"/>
                <a:chOff x="3532" y="2100"/>
                <a:chExt cx="1528" cy="1206"/>
              </a:xfrm>
            </p:grpSpPr>
            <p:sp>
              <p:nvSpPr>
                <p:cNvPr id="24601" name="任意多边形 748582"/>
                <p:cNvSpPr/>
                <p:nvPr/>
              </p:nvSpPr>
              <p:spPr>
                <a:xfrm>
                  <a:off x="3537" y="2100"/>
                  <a:ext cx="183" cy="1192"/>
                </a:xfrm>
                <a:custGeom>
                  <a:avLst/>
                  <a:gdLst/>
                  <a:ahLst/>
                  <a:cxnLst/>
                  <a:pathLst>
                    <a:path w="183" h="1192">
                      <a:moveTo>
                        <a:pt x="107" y="0"/>
                      </a:moveTo>
                      <a:lnTo>
                        <a:pt x="183" y="128"/>
                      </a:lnTo>
                      <a:lnTo>
                        <a:pt x="95" y="1068"/>
                      </a:lnTo>
                      <a:lnTo>
                        <a:pt x="0" y="1192"/>
                      </a:lnTo>
                      <a:lnTo>
                        <a:pt x="10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525252"/>
                    </a:gs>
                    <a:gs pos="100000">
                      <a:srgbClr val="B2B2B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4602" name="任意多边形 748583"/>
                <p:cNvSpPr/>
                <p:nvPr/>
              </p:nvSpPr>
              <p:spPr>
                <a:xfrm>
                  <a:off x="3632" y="2108"/>
                  <a:ext cx="176" cy="1180"/>
                </a:xfrm>
                <a:custGeom>
                  <a:avLst/>
                  <a:gdLst/>
                  <a:ahLst/>
                  <a:cxnLst/>
                  <a:pathLst>
                    <a:path w="176" h="1180">
                      <a:moveTo>
                        <a:pt x="84" y="120"/>
                      </a:moveTo>
                      <a:lnTo>
                        <a:pt x="176" y="0"/>
                      </a:lnTo>
                      <a:lnTo>
                        <a:pt x="76" y="1180"/>
                      </a:lnTo>
                      <a:lnTo>
                        <a:pt x="0" y="1052"/>
                      </a:lnTo>
                      <a:lnTo>
                        <a:pt x="84" y="12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52525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4603" name="任意多边形 748584"/>
                <p:cNvSpPr/>
                <p:nvPr/>
              </p:nvSpPr>
              <p:spPr>
                <a:xfrm>
                  <a:off x="3700" y="2104"/>
                  <a:ext cx="184" cy="1188"/>
                </a:xfrm>
                <a:custGeom>
                  <a:avLst/>
                  <a:gdLst/>
                  <a:ahLst/>
                  <a:cxnLst/>
                  <a:pathLst>
                    <a:path w="184" h="1188">
                      <a:moveTo>
                        <a:pt x="108" y="0"/>
                      </a:moveTo>
                      <a:lnTo>
                        <a:pt x="184" y="128"/>
                      </a:lnTo>
                      <a:lnTo>
                        <a:pt x="96" y="1068"/>
                      </a:lnTo>
                      <a:lnTo>
                        <a:pt x="0" y="1188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525252"/>
                    </a:gs>
                    <a:gs pos="100000">
                      <a:srgbClr val="B2B2B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4604" name="任意多边形 748585"/>
                <p:cNvSpPr/>
                <p:nvPr/>
              </p:nvSpPr>
              <p:spPr>
                <a:xfrm>
                  <a:off x="3796" y="2112"/>
                  <a:ext cx="176" cy="1176"/>
                </a:xfrm>
                <a:custGeom>
                  <a:avLst/>
                  <a:gdLst/>
                  <a:ahLst/>
                  <a:cxnLst/>
                  <a:pathLst>
                    <a:path w="176" h="1176">
                      <a:moveTo>
                        <a:pt x="84" y="120"/>
                      </a:moveTo>
                      <a:lnTo>
                        <a:pt x="176" y="0"/>
                      </a:lnTo>
                      <a:lnTo>
                        <a:pt x="77" y="1176"/>
                      </a:lnTo>
                      <a:lnTo>
                        <a:pt x="0" y="1052"/>
                      </a:lnTo>
                      <a:lnTo>
                        <a:pt x="84" y="12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52525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4605" name="任意多边形 748586"/>
                <p:cNvSpPr/>
                <p:nvPr/>
              </p:nvSpPr>
              <p:spPr>
                <a:xfrm>
                  <a:off x="3868" y="2100"/>
                  <a:ext cx="180" cy="1188"/>
                </a:xfrm>
                <a:custGeom>
                  <a:avLst/>
                  <a:gdLst/>
                  <a:ahLst/>
                  <a:cxnLst/>
                  <a:pathLst>
                    <a:path w="180" h="1188">
                      <a:moveTo>
                        <a:pt x="104" y="0"/>
                      </a:moveTo>
                      <a:lnTo>
                        <a:pt x="180" y="128"/>
                      </a:lnTo>
                      <a:lnTo>
                        <a:pt x="92" y="1068"/>
                      </a:lnTo>
                      <a:lnTo>
                        <a:pt x="0" y="1188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525252"/>
                    </a:gs>
                    <a:gs pos="100000">
                      <a:srgbClr val="B2B2B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4606" name="任意多边形 748587"/>
                <p:cNvSpPr/>
                <p:nvPr/>
              </p:nvSpPr>
              <p:spPr>
                <a:xfrm>
                  <a:off x="3960" y="2108"/>
                  <a:ext cx="176" cy="1176"/>
                </a:xfrm>
                <a:custGeom>
                  <a:avLst/>
                  <a:gdLst/>
                  <a:ahLst/>
                  <a:cxnLst/>
                  <a:pathLst>
                    <a:path w="176" h="1176">
                      <a:moveTo>
                        <a:pt x="84" y="120"/>
                      </a:moveTo>
                      <a:lnTo>
                        <a:pt x="176" y="0"/>
                      </a:lnTo>
                      <a:lnTo>
                        <a:pt x="77" y="1176"/>
                      </a:lnTo>
                      <a:lnTo>
                        <a:pt x="0" y="1052"/>
                      </a:lnTo>
                      <a:lnTo>
                        <a:pt x="84" y="12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52525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4607" name="任意多边形 748588"/>
                <p:cNvSpPr/>
                <p:nvPr/>
              </p:nvSpPr>
              <p:spPr>
                <a:xfrm>
                  <a:off x="4032" y="2100"/>
                  <a:ext cx="180" cy="1184"/>
                </a:xfrm>
                <a:custGeom>
                  <a:avLst/>
                  <a:gdLst/>
                  <a:ahLst/>
                  <a:cxnLst/>
                  <a:pathLst>
                    <a:path w="180" h="1184">
                      <a:moveTo>
                        <a:pt x="104" y="0"/>
                      </a:moveTo>
                      <a:lnTo>
                        <a:pt x="180" y="128"/>
                      </a:lnTo>
                      <a:lnTo>
                        <a:pt x="92" y="1068"/>
                      </a:lnTo>
                      <a:lnTo>
                        <a:pt x="0" y="1184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525252"/>
                    </a:gs>
                    <a:gs pos="100000">
                      <a:srgbClr val="B2B2B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4608" name="任意多边形 748589"/>
                <p:cNvSpPr/>
                <p:nvPr/>
              </p:nvSpPr>
              <p:spPr>
                <a:xfrm>
                  <a:off x="4124" y="2108"/>
                  <a:ext cx="176" cy="1186"/>
                </a:xfrm>
                <a:custGeom>
                  <a:avLst/>
                  <a:gdLst/>
                  <a:ahLst/>
                  <a:cxnLst/>
                  <a:pathLst>
                    <a:path w="176" h="1186">
                      <a:moveTo>
                        <a:pt x="84" y="120"/>
                      </a:moveTo>
                      <a:lnTo>
                        <a:pt x="176" y="0"/>
                      </a:lnTo>
                      <a:lnTo>
                        <a:pt x="88" y="1186"/>
                      </a:lnTo>
                      <a:lnTo>
                        <a:pt x="0" y="1052"/>
                      </a:lnTo>
                      <a:lnTo>
                        <a:pt x="84" y="12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52525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4609" name="任意多边形 748590"/>
                <p:cNvSpPr/>
                <p:nvPr/>
              </p:nvSpPr>
              <p:spPr>
                <a:xfrm>
                  <a:off x="4193" y="2100"/>
                  <a:ext cx="183" cy="1192"/>
                </a:xfrm>
                <a:custGeom>
                  <a:avLst/>
                  <a:gdLst/>
                  <a:ahLst/>
                  <a:cxnLst/>
                  <a:pathLst>
                    <a:path w="183" h="1192">
                      <a:moveTo>
                        <a:pt x="107" y="0"/>
                      </a:moveTo>
                      <a:lnTo>
                        <a:pt x="183" y="128"/>
                      </a:lnTo>
                      <a:lnTo>
                        <a:pt x="95" y="1068"/>
                      </a:lnTo>
                      <a:lnTo>
                        <a:pt x="0" y="1192"/>
                      </a:lnTo>
                      <a:lnTo>
                        <a:pt x="10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525252"/>
                    </a:gs>
                    <a:gs pos="100000">
                      <a:srgbClr val="B2B2B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4610" name="任意多边形 748591"/>
                <p:cNvSpPr/>
                <p:nvPr/>
              </p:nvSpPr>
              <p:spPr>
                <a:xfrm>
                  <a:off x="4288" y="2108"/>
                  <a:ext cx="176" cy="1198"/>
                </a:xfrm>
                <a:custGeom>
                  <a:avLst/>
                  <a:gdLst/>
                  <a:ahLst/>
                  <a:cxnLst/>
                  <a:pathLst>
                    <a:path w="176" h="1198">
                      <a:moveTo>
                        <a:pt x="84" y="120"/>
                      </a:moveTo>
                      <a:lnTo>
                        <a:pt x="176" y="0"/>
                      </a:lnTo>
                      <a:lnTo>
                        <a:pt x="80" y="1198"/>
                      </a:lnTo>
                      <a:lnTo>
                        <a:pt x="0" y="1052"/>
                      </a:lnTo>
                      <a:lnTo>
                        <a:pt x="84" y="12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52525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4611" name="任意多边形 748592"/>
                <p:cNvSpPr/>
                <p:nvPr/>
              </p:nvSpPr>
              <p:spPr>
                <a:xfrm>
                  <a:off x="4357" y="2104"/>
                  <a:ext cx="183" cy="1192"/>
                </a:xfrm>
                <a:custGeom>
                  <a:avLst/>
                  <a:gdLst/>
                  <a:ahLst/>
                  <a:cxnLst/>
                  <a:pathLst>
                    <a:path w="183" h="1192">
                      <a:moveTo>
                        <a:pt x="107" y="0"/>
                      </a:moveTo>
                      <a:lnTo>
                        <a:pt x="183" y="128"/>
                      </a:lnTo>
                      <a:lnTo>
                        <a:pt x="95" y="1068"/>
                      </a:lnTo>
                      <a:lnTo>
                        <a:pt x="0" y="1192"/>
                      </a:lnTo>
                      <a:lnTo>
                        <a:pt x="10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525252"/>
                    </a:gs>
                    <a:gs pos="100000">
                      <a:srgbClr val="B2B2B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4612" name="任意多边形 748593"/>
                <p:cNvSpPr/>
                <p:nvPr/>
              </p:nvSpPr>
              <p:spPr>
                <a:xfrm>
                  <a:off x="4452" y="2112"/>
                  <a:ext cx="176" cy="1172"/>
                </a:xfrm>
                <a:custGeom>
                  <a:avLst/>
                  <a:gdLst/>
                  <a:ahLst/>
                  <a:cxnLst/>
                  <a:pathLst>
                    <a:path w="176" h="1172">
                      <a:moveTo>
                        <a:pt x="84" y="120"/>
                      </a:moveTo>
                      <a:lnTo>
                        <a:pt x="176" y="0"/>
                      </a:lnTo>
                      <a:lnTo>
                        <a:pt x="72" y="1172"/>
                      </a:lnTo>
                      <a:lnTo>
                        <a:pt x="0" y="1052"/>
                      </a:lnTo>
                      <a:lnTo>
                        <a:pt x="84" y="12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52525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4613" name="任意多边形 748594"/>
                <p:cNvSpPr/>
                <p:nvPr/>
              </p:nvSpPr>
              <p:spPr>
                <a:xfrm>
                  <a:off x="4521" y="2104"/>
                  <a:ext cx="183" cy="1192"/>
                </a:xfrm>
                <a:custGeom>
                  <a:avLst/>
                  <a:gdLst/>
                  <a:ahLst/>
                  <a:cxnLst/>
                  <a:pathLst>
                    <a:path w="183" h="1192">
                      <a:moveTo>
                        <a:pt x="107" y="0"/>
                      </a:moveTo>
                      <a:lnTo>
                        <a:pt x="183" y="128"/>
                      </a:lnTo>
                      <a:lnTo>
                        <a:pt x="95" y="1068"/>
                      </a:lnTo>
                      <a:lnTo>
                        <a:pt x="0" y="1192"/>
                      </a:lnTo>
                      <a:lnTo>
                        <a:pt x="10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525252"/>
                    </a:gs>
                    <a:gs pos="100000">
                      <a:srgbClr val="B2B2B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4614" name="任意多边形 748595"/>
                <p:cNvSpPr/>
                <p:nvPr/>
              </p:nvSpPr>
              <p:spPr>
                <a:xfrm>
                  <a:off x="4616" y="2112"/>
                  <a:ext cx="176" cy="1180"/>
                </a:xfrm>
                <a:custGeom>
                  <a:avLst/>
                  <a:gdLst/>
                  <a:ahLst/>
                  <a:cxnLst/>
                  <a:pathLst>
                    <a:path w="176" h="1180">
                      <a:moveTo>
                        <a:pt x="84" y="120"/>
                      </a:moveTo>
                      <a:lnTo>
                        <a:pt x="176" y="0"/>
                      </a:lnTo>
                      <a:lnTo>
                        <a:pt x="72" y="1180"/>
                      </a:lnTo>
                      <a:lnTo>
                        <a:pt x="0" y="1052"/>
                      </a:lnTo>
                      <a:lnTo>
                        <a:pt x="84" y="12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52525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4615" name="任意多边形 748596"/>
                <p:cNvSpPr/>
                <p:nvPr/>
              </p:nvSpPr>
              <p:spPr>
                <a:xfrm>
                  <a:off x="4685" y="2104"/>
                  <a:ext cx="183" cy="1192"/>
                </a:xfrm>
                <a:custGeom>
                  <a:avLst/>
                  <a:gdLst/>
                  <a:ahLst/>
                  <a:cxnLst/>
                  <a:pathLst>
                    <a:path w="183" h="1192">
                      <a:moveTo>
                        <a:pt x="107" y="0"/>
                      </a:moveTo>
                      <a:lnTo>
                        <a:pt x="183" y="128"/>
                      </a:lnTo>
                      <a:lnTo>
                        <a:pt x="95" y="1068"/>
                      </a:lnTo>
                      <a:lnTo>
                        <a:pt x="0" y="1192"/>
                      </a:lnTo>
                      <a:lnTo>
                        <a:pt x="10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525252"/>
                    </a:gs>
                    <a:gs pos="100000">
                      <a:srgbClr val="B2B2B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4616" name="任意多边形 748597"/>
                <p:cNvSpPr/>
                <p:nvPr/>
              </p:nvSpPr>
              <p:spPr>
                <a:xfrm>
                  <a:off x="4780" y="2104"/>
                  <a:ext cx="172" cy="1184"/>
                </a:xfrm>
                <a:custGeom>
                  <a:avLst/>
                  <a:gdLst/>
                  <a:ahLst/>
                  <a:cxnLst/>
                  <a:pathLst>
                    <a:path w="172" h="1184">
                      <a:moveTo>
                        <a:pt x="84" y="128"/>
                      </a:moveTo>
                      <a:lnTo>
                        <a:pt x="172" y="0"/>
                      </a:lnTo>
                      <a:lnTo>
                        <a:pt x="77" y="1184"/>
                      </a:lnTo>
                      <a:lnTo>
                        <a:pt x="0" y="1060"/>
                      </a:lnTo>
                      <a:lnTo>
                        <a:pt x="84" y="12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52525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4617" name="任意多边形 748598"/>
                <p:cNvSpPr/>
                <p:nvPr/>
              </p:nvSpPr>
              <p:spPr>
                <a:xfrm>
                  <a:off x="4853" y="2104"/>
                  <a:ext cx="183" cy="1184"/>
                </a:xfrm>
                <a:custGeom>
                  <a:avLst/>
                  <a:gdLst/>
                  <a:ahLst/>
                  <a:cxnLst/>
                  <a:pathLst>
                    <a:path w="183" h="1184">
                      <a:moveTo>
                        <a:pt x="99" y="0"/>
                      </a:moveTo>
                      <a:lnTo>
                        <a:pt x="183" y="120"/>
                      </a:lnTo>
                      <a:lnTo>
                        <a:pt x="99" y="1060"/>
                      </a:lnTo>
                      <a:lnTo>
                        <a:pt x="0" y="1184"/>
                      </a:lnTo>
                      <a:lnTo>
                        <a:pt x="99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525252"/>
                    </a:gs>
                    <a:gs pos="100000">
                      <a:srgbClr val="B2B2B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4618" name="任意多边形 748599"/>
                <p:cNvSpPr/>
                <p:nvPr/>
              </p:nvSpPr>
              <p:spPr>
                <a:xfrm>
                  <a:off x="4944" y="2184"/>
                  <a:ext cx="116" cy="1108"/>
                </a:xfrm>
                <a:custGeom>
                  <a:avLst/>
                  <a:gdLst/>
                  <a:ahLst/>
                  <a:cxnLst/>
                  <a:pathLst>
                    <a:path w="116" h="1108">
                      <a:moveTo>
                        <a:pt x="88" y="52"/>
                      </a:moveTo>
                      <a:lnTo>
                        <a:pt x="116" y="0"/>
                      </a:lnTo>
                      <a:lnTo>
                        <a:pt x="81" y="1108"/>
                      </a:lnTo>
                      <a:lnTo>
                        <a:pt x="0" y="978"/>
                      </a:lnTo>
                      <a:lnTo>
                        <a:pt x="88" y="52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52525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4619" name="任意多边形 748600"/>
                <p:cNvSpPr/>
                <p:nvPr/>
              </p:nvSpPr>
              <p:spPr>
                <a:xfrm>
                  <a:off x="5016" y="2176"/>
                  <a:ext cx="44" cy="1108"/>
                </a:xfrm>
                <a:custGeom>
                  <a:avLst/>
                  <a:gdLst/>
                  <a:ahLst/>
                  <a:cxnLst/>
                  <a:pathLst>
                    <a:path w="44" h="1108">
                      <a:moveTo>
                        <a:pt x="0" y="1108"/>
                      </a:moveTo>
                      <a:lnTo>
                        <a:pt x="43" y="1044"/>
                      </a:lnTo>
                      <a:lnTo>
                        <a:pt x="44" y="0"/>
                      </a:lnTo>
                      <a:lnTo>
                        <a:pt x="0" y="110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525252"/>
                    </a:gs>
                    <a:gs pos="100000">
                      <a:srgbClr val="B2B2B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4620" name="任意多边形 748601"/>
                <p:cNvSpPr/>
                <p:nvPr/>
              </p:nvSpPr>
              <p:spPr>
                <a:xfrm>
                  <a:off x="3532" y="2100"/>
                  <a:ext cx="112" cy="1176"/>
                </a:xfrm>
                <a:custGeom>
                  <a:avLst/>
                  <a:gdLst/>
                  <a:ahLst/>
                  <a:cxnLst/>
                  <a:pathLst>
                    <a:path w="112" h="1176">
                      <a:moveTo>
                        <a:pt x="112" y="0"/>
                      </a:moveTo>
                      <a:lnTo>
                        <a:pt x="36" y="132"/>
                      </a:lnTo>
                      <a:lnTo>
                        <a:pt x="0" y="580"/>
                      </a:lnTo>
                      <a:lnTo>
                        <a:pt x="8" y="1176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52525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4621" name="任意多边形 748602"/>
                <p:cNvSpPr/>
                <p:nvPr/>
              </p:nvSpPr>
              <p:spPr>
                <a:xfrm>
                  <a:off x="3532" y="2166"/>
                  <a:ext cx="44" cy="534"/>
                </a:xfrm>
                <a:custGeom>
                  <a:avLst/>
                  <a:gdLst/>
                  <a:ahLst/>
                  <a:cxnLst/>
                  <a:pathLst>
                    <a:path w="44" h="534">
                      <a:moveTo>
                        <a:pt x="44" y="62"/>
                      </a:moveTo>
                      <a:lnTo>
                        <a:pt x="0" y="0"/>
                      </a:lnTo>
                      <a:lnTo>
                        <a:pt x="0" y="534"/>
                      </a:lnTo>
                      <a:lnTo>
                        <a:pt x="44" y="62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525252"/>
                    </a:gs>
                    <a:gs pos="100000">
                      <a:srgbClr val="B2B2B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24622" name="矩形 748603"/>
              <p:cNvSpPr/>
              <p:nvPr/>
            </p:nvSpPr>
            <p:spPr>
              <a:xfrm>
                <a:off x="3882" y="2082"/>
                <a:ext cx="1528" cy="1520"/>
              </a:xfrm>
              <a:prstGeom prst="rect">
                <a:avLst/>
              </a:prstGeom>
              <a:noFill/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4623" name="直接连接符 748604"/>
              <p:cNvSpPr/>
              <p:nvPr/>
            </p:nvSpPr>
            <p:spPr>
              <a:xfrm flipV="1">
                <a:off x="3887" y="3387"/>
                <a:ext cx="159" cy="159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624" name="直接连接符 748605"/>
              <p:cNvSpPr/>
              <p:nvPr/>
            </p:nvSpPr>
            <p:spPr>
              <a:xfrm flipV="1">
                <a:off x="4062" y="3338"/>
                <a:ext cx="264" cy="264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625" name="直接连接符 748606"/>
              <p:cNvSpPr/>
              <p:nvPr/>
            </p:nvSpPr>
            <p:spPr>
              <a:xfrm flipV="1">
                <a:off x="4302" y="3385"/>
                <a:ext cx="217" cy="217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626" name="直接连接符 748607"/>
              <p:cNvSpPr/>
              <p:nvPr/>
            </p:nvSpPr>
            <p:spPr>
              <a:xfrm flipV="1">
                <a:off x="4543" y="3331"/>
                <a:ext cx="271" cy="271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627" name="任意多边形 748608"/>
              <p:cNvSpPr/>
              <p:nvPr/>
            </p:nvSpPr>
            <p:spPr>
              <a:xfrm>
                <a:off x="4766" y="3370"/>
                <a:ext cx="236" cy="232"/>
              </a:xfrm>
              <a:custGeom>
                <a:avLst/>
                <a:gdLst/>
                <a:ahLst/>
                <a:cxnLst/>
                <a:pathLst>
                  <a:path w="236" h="232">
                    <a:moveTo>
                      <a:pt x="0" y="232"/>
                    </a:moveTo>
                    <a:lnTo>
                      <a:pt x="236" y="0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28" name="直接连接符 748609"/>
              <p:cNvSpPr/>
              <p:nvPr/>
            </p:nvSpPr>
            <p:spPr>
              <a:xfrm flipV="1">
                <a:off x="4998" y="3397"/>
                <a:ext cx="205" cy="205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629" name="直接连接符 748610"/>
              <p:cNvSpPr/>
              <p:nvPr/>
            </p:nvSpPr>
            <p:spPr>
              <a:xfrm flipV="1">
                <a:off x="5223" y="3419"/>
                <a:ext cx="183" cy="183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748615" name="组合 748614"/>
          <p:cNvGrpSpPr/>
          <p:nvPr/>
        </p:nvGrpSpPr>
        <p:grpSpPr>
          <a:xfrm>
            <a:off x="1219200" y="3814763"/>
            <a:ext cx="1570038" cy="563562"/>
            <a:chOff x="1493" y="1766"/>
            <a:chExt cx="712" cy="423"/>
          </a:xfrm>
        </p:grpSpPr>
        <p:sp>
          <p:nvSpPr>
            <p:cNvPr id="24631" name="文本框 748615"/>
            <p:cNvSpPr txBox="1"/>
            <p:nvPr/>
          </p:nvSpPr>
          <p:spPr>
            <a:xfrm>
              <a:off x="1493" y="1766"/>
              <a:ext cx="712" cy="2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>
              <a:spAutoFit/>
            </a:bodyPr>
            <a:p>
              <a:pPr algn="ctr"/>
              <a:r>
                <a:rPr lang="zh-CN" altLang="en-US" dirty="0"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牙底</a:t>
              </a:r>
              <a:endParaRPr lang="zh-CN" altLang="en-US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4632" name="直接连接符 748616"/>
            <p:cNvSpPr/>
            <p:nvPr/>
          </p:nvSpPr>
          <p:spPr>
            <a:xfrm flipH="1" flipV="1">
              <a:off x="2000" y="1921"/>
              <a:ext cx="72" cy="268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round/>
              <a:headEnd type="triangle" w="sm" len="lg"/>
              <a:tailEnd type="none" w="med" len="med"/>
            </a:ln>
          </p:spPr>
        </p:sp>
      </p:grpSp>
      <p:grpSp>
        <p:nvGrpSpPr>
          <p:cNvPr id="748621" name="组合 748620"/>
          <p:cNvGrpSpPr/>
          <p:nvPr/>
        </p:nvGrpSpPr>
        <p:grpSpPr>
          <a:xfrm>
            <a:off x="6451600" y="3784600"/>
            <a:ext cx="785813" cy="622300"/>
            <a:chOff x="4649" y="1683"/>
            <a:chExt cx="853" cy="439"/>
          </a:xfrm>
        </p:grpSpPr>
        <p:sp>
          <p:nvSpPr>
            <p:cNvPr id="24634" name="文本框 748621"/>
            <p:cNvSpPr txBox="1"/>
            <p:nvPr/>
          </p:nvSpPr>
          <p:spPr>
            <a:xfrm>
              <a:off x="4674" y="1683"/>
              <a:ext cx="828" cy="28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>
              <a:spAutoFit/>
            </a:bodyPr>
            <a:p>
              <a:pPr algn="ctr"/>
              <a:r>
                <a:rPr lang="zh-CN" altLang="en-US" dirty="0"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牙顶</a:t>
              </a:r>
              <a:endParaRPr lang="zh-CN" altLang="en-US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4635" name="直接连接符 748622"/>
            <p:cNvSpPr/>
            <p:nvPr/>
          </p:nvSpPr>
          <p:spPr>
            <a:xfrm flipH="1">
              <a:off x="4649" y="1914"/>
              <a:ext cx="215" cy="208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sm" len="lg"/>
            </a:ln>
          </p:spPr>
        </p:sp>
      </p:grpSp>
      <p:grpSp>
        <p:nvGrpSpPr>
          <p:cNvPr id="748624" name="组合 748623"/>
          <p:cNvGrpSpPr/>
          <p:nvPr/>
        </p:nvGrpSpPr>
        <p:grpSpPr>
          <a:xfrm>
            <a:off x="1401763" y="5359400"/>
            <a:ext cx="1209675" cy="620713"/>
            <a:chOff x="1301" y="3558"/>
            <a:chExt cx="846" cy="520"/>
          </a:xfrm>
        </p:grpSpPr>
        <p:sp>
          <p:nvSpPr>
            <p:cNvPr id="24637" name="文本框 748624"/>
            <p:cNvSpPr txBox="1"/>
            <p:nvPr/>
          </p:nvSpPr>
          <p:spPr>
            <a:xfrm>
              <a:off x="1301" y="3744"/>
              <a:ext cx="846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>
              <a:spAutoFit/>
            </a:bodyPr>
            <a:p>
              <a:pPr algn="ctr"/>
              <a:r>
                <a:rPr lang="zh-CN" altLang="en-US" dirty="0"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牙顶</a:t>
              </a:r>
              <a:endParaRPr lang="zh-CN" altLang="en-US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4638" name="直接连接符 748625"/>
            <p:cNvSpPr/>
            <p:nvPr/>
          </p:nvSpPr>
          <p:spPr>
            <a:xfrm flipV="1">
              <a:off x="1788" y="3558"/>
              <a:ext cx="186" cy="186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sm" len="lg"/>
            </a:ln>
          </p:spPr>
        </p:sp>
      </p:grpSp>
      <p:grpSp>
        <p:nvGrpSpPr>
          <p:cNvPr id="748627" name="组合 748626"/>
          <p:cNvGrpSpPr/>
          <p:nvPr/>
        </p:nvGrpSpPr>
        <p:grpSpPr>
          <a:xfrm>
            <a:off x="3346450" y="4381500"/>
            <a:ext cx="2168525" cy="884238"/>
            <a:chOff x="2272" y="2192"/>
            <a:chExt cx="1847" cy="1018"/>
          </a:xfrm>
        </p:grpSpPr>
        <p:sp>
          <p:nvSpPr>
            <p:cNvPr id="24640" name="直接连接符 748627"/>
            <p:cNvSpPr/>
            <p:nvPr/>
          </p:nvSpPr>
          <p:spPr>
            <a:xfrm>
              <a:off x="2272" y="2219"/>
              <a:ext cx="1767" cy="0"/>
            </a:xfrm>
            <a:prstGeom prst="line">
              <a:avLst/>
            </a:prstGeom>
            <a:ln w="1905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641" name="直接连接符 748628"/>
            <p:cNvSpPr/>
            <p:nvPr/>
          </p:nvSpPr>
          <p:spPr>
            <a:xfrm>
              <a:off x="2395" y="3183"/>
              <a:ext cx="1724" cy="0"/>
            </a:xfrm>
            <a:prstGeom prst="line">
              <a:avLst/>
            </a:prstGeom>
            <a:ln w="19050" cap="flat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642" name="直接连接符 748629"/>
            <p:cNvSpPr/>
            <p:nvPr/>
          </p:nvSpPr>
          <p:spPr>
            <a:xfrm flipH="1">
              <a:off x="3151" y="2192"/>
              <a:ext cx="0" cy="1018"/>
            </a:xfrm>
            <a:prstGeom prst="line">
              <a:avLst/>
            </a:prstGeom>
            <a:ln w="19050" cap="flat" cmpd="sng">
              <a:solidFill>
                <a:srgbClr val="CC0099"/>
              </a:solidFill>
              <a:prstDash val="solid"/>
              <a:round/>
              <a:headEnd type="triangle" w="sm" len="lg"/>
              <a:tailEnd type="triangle" w="sm" len="lg"/>
            </a:ln>
          </p:spPr>
        </p:sp>
        <p:sp>
          <p:nvSpPr>
            <p:cNvPr id="24643" name="文本框 748630"/>
            <p:cNvSpPr txBox="1"/>
            <p:nvPr/>
          </p:nvSpPr>
          <p:spPr>
            <a:xfrm rot="-5400000">
              <a:off x="2564" y="2558"/>
              <a:ext cx="832" cy="3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 anchorCtr="0">
              <a:spAutoFit/>
            </a:bodyPr>
            <a:p>
              <a:pPr algn="ctr"/>
              <a:r>
                <a:rPr lang="zh-CN" altLang="en-US" dirty="0">
                  <a:solidFill>
                    <a:srgbClr val="CC0099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小径</a:t>
              </a:r>
              <a:endParaRPr lang="zh-CN" altLang="en-US" dirty="0">
                <a:solidFill>
                  <a:srgbClr val="CC0099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748632" name="组合 748631"/>
          <p:cNvGrpSpPr/>
          <p:nvPr/>
        </p:nvGrpSpPr>
        <p:grpSpPr>
          <a:xfrm>
            <a:off x="3243263" y="4294188"/>
            <a:ext cx="2541587" cy="1065212"/>
            <a:chOff x="2580" y="2102"/>
            <a:chExt cx="1849" cy="1178"/>
          </a:xfrm>
        </p:grpSpPr>
        <p:sp>
          <p:nvSpPr>
            <p:cNvPr id="24645" name="直接连接符 748632"/>
            <p:cNvSpPr/>
            <p:nvPr/>
          </p:nvSpPr>
          <p:spPr>
            <a:xfrm>
              <a:off x="2580" y="2109"/>
              <a:ext cx="1849" cy="8"/>
            </a:xfrm>
            <a:prstGeom prst="line">
              <a:avLst/>
            </a:prstGeom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646" name="直接连接符 748633"/>
            <p:cNvSpPr/>
            <p:nvPr/>
          </p:nvSpPr>
          <p:spPr>
            <a:xfrm>
              <a:off x="2582" y="3273"/>
              <a:ext cx="1745" cy="0"/>
            </a:xfrm>
            <a:prstGeom prst="line">
              <a:avLst/>
            </a:prstGeom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647" name="直接连接符 748634"/>
            <p:cNvSpPr/>
            <p:nvPr/>
          </p:nvSpPr>
          <p:spPr>
            <a:xfrm>
              <a:off x="3827" y="2102"/>
              <a:ext cx="0" cy="1178"/>
            </a:xfrm>
            <a:prstGeom prst="line">
              <a:avLst/>
            </a:prstGeom>
            <a:ln w="19050" cap="flat" cmpd="sng">
              <a:solidFill>
                <a:schemeClr val="accent2"/>
              </a:solidFill>
              <a:prstDash val="solid"/>
              <a:round/>
              <a:headEnd type="triangle" w="sm" len="lg"/>
              <a:tailEnd type="triangle" w="sm" len="lg"/>
            </a:ln>
          </p:spPr>
        </p:sp>
        <p:sp>
          <p:nvSpPr>
            <p:cNvPr id="24648" name="文本框 748635"/>
            <p:cNvSpPr txBox="1"/>
            <p:nvPr/>
          </p:nvSpPr>
          <p:spPr>
            <a:xfrm rot="-5400000">
              <a:off x="3237" y="2631"/>
              <a:ext cx="863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 anchorCtr="0">
              <a:spAutoFit/>
            </a:bodyPr>
            <a:p>
              <a:pPr algn="ctr"/>
              <a:r>
                <a:rPr lang="zh-CN" altLang="en-US" dirty="0">
                  <a:solidFill>
                    <a:schemeClr val="accent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大径</a:t>
              </a:r>
              <a:endParaRPr lang="zh-CN" altLang="en-US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24649" name="组合 748545"/>
          <p:cNvGrpSpPr/>
          <p:nvPr/>
        </p:nvGrpSpPr>
        <p:grpSpPr>
          <a:xfrm>
            <a:off x="1303338" y="4294188"/>
            <a:ext cx="2185987" cy="1081087"/>
            <a:chOff x="486" y="2238"/>
            <a:chExt cx="2113" cy="1202"/>
          </a:xfrm>
        </p:grpSpPr>
        <p:sp>
          <p:nvSpPr>
            <p:cNvPr id="24650" name="任意多边形 748546"/>
            <p:cNvSpPr/>
            <p:nvPr/>
          </p:nvSpPr>
          <p:spPr>
            <a:xfrm>
              <a:off x="2387" y="2238"/>
              <a:ext cx="144" cy="1198"/>
            </a:xfrm>
            <a:custGeom>
              <a:avLst/>
              <a:gdLst/>
              <a:ahLst/>
              <a:cxnLst/>
              <a:pathLst>
                <a:path w="144" h="1198">
                  <a:moveTo>
                    <a:pt x="144" y="134"/>
                  </a:moveTo>
                  <a:lnTo>
                    <a:pt x="91" y="0"/>
                  </a:lnTo>
                  <a:lnTo>
                    <a:pt x="0" y="1198"/>
                  </a:lnTo>
                  <a:lnTo>
                    <a:pt x="80" y="1074"/>
                  </a:lnTo>
                  <a:lnTo>
                    <a:pt x="144" y="134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0" scaled="1"/>
              <a:tileRect/>
            </a:gradFill>
            <a:ln w="317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51" name="任意多边形 748547"/>
            <p:cNvSpPr/>
            <p:nvPr/>
          </p:nvSpPr>
          <p:spPr>
            <a:xfrm>
              <a:off x="2322" y="2244"/>
              <a:ext cx="164" cy="1192"/>
            </a:xfrm>
            <a:custGeom>
              <a:avLst/>
              <a:gdLst/>
              <a:ahLst/>
              <a:cxnLst/>
              <a:pathLst>
                <a:path w="164" h="1192">
                  <a:moveTo>
                    <a:pt x="76" y="1192"/>
                  </a:moveTo>
                  <a:lnTo>
                    <a:pt x="164" y="0"/>
                  </a:lnTo>
                  <a:lnTo>
                    <a:pt x="69" y="136"/>
                  </a:lnTo>
                  <a:lnTo>
                    <a:pt x="0" y="1072"/>
                  </a:lnTo>
                  <a:lnTo>
                    <a:pt x="76" y="1192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0" scaled="1"/>
              <a:tileRect/>
            </a:gradFill>
            <a:ln w="317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52" name="任意多边形 748548"/>
            <p:cNvSpPr/>
            <p:nvPr/>
          </p:nvSpPr>
          <p:spPr>
            <a:xfrm>
              <a:off x="2246" y="2256"/>
              <a:ext cx="152" cy="1184"/>
            </a:xfrm>
            <a:custGeom>
              <a:avLst/>
              <a:gdLst/>
              <a:ahLst/>
              <a:cxnLst/>
              <a:pathLst>
                <a:path w="152" h="1184">
                  <a:moveTo>
                    <a:pt x="76" y="0"/>
                  </a:moveTo>
                  <a:lnTo>
                    <a:pt x="152" y="120"/>
                  </a:lnTo>
                  <a:lnTo>
                    <a:pt x="76" y="1064"/>
                  </a:lnTo>
                  <a:lnTo>
                    <a:pt x="0" y="1184"/>
                  </a:lnTo>
                  <a:lnTo>
                    <a:pt x="76" y="0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0" scaled="1"/>
              <a:tileRect/>
            </a:gradFill>
            <a:ln w="317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53" name="任意多边形 748549"/>
            <p:cNvSpPr/>
            <p:nvPr/>
          </p:nvSpPr>
          <p:spPr>
            <a:xfrm>
              <a:off x="2166" y="2256"/>
              <a:ext cx="160" cy="1184"/>
            </a:xfrm>
            <a:custGeom>
              <a:avLst/>
              <a:gdLst/>
              <a:ahLst/>
              <a:cxnLst/>
              <a:pathLst>
                <a:path w="160" h="1184">
                  <a:moveTo>
                    <a:pt x="84" y="1184"/>
                  </a:moveTo>
                  <a:lnTo>
                    <a:pt x="160" y="0"/>
                  </a:lnTo>
                  <a:lnTo>
                    <a:pt x="69" y="124"/>
                  </a:lnTo>
                  <a:lnTo>
                    <a:pt x="0" y="1060"/>
                  </a:lnTo>
                  <a:lnTo>
                    <a:pt x="84" y="1184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0" scaled="1"/>
              <a:tileRect/>
            </a:gradFill>
            <a:ln w="317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54" name="任意多边形 748550"/>
            <p:cNvSpPr/>
            <p:nvPr/>
          </p:nvSpPr>
          <p:spPr>
            <a:xfrm>
              <a:off x="2082" y="2256"/>
              <a:ext cx="160" cy="1176"/>
            </a:xfrm>
            <a:custGeom>
              <a:avLst/>
              <a:gdLst/>
              <a:ahLst/>
              <a:cxnLst/>
              <a:pathLst>
                <a:path w="160" h="1176">
                  <a:moveTo>
                    <a:pt x="84" y="0"/>
                  </a:moveTo>
                  <a:lnTo>
                    <a:pt x="160" y="120"/>
                  </a:lnTo>
                  <a:lnTo>
                    <a:pt x="84" y="1064"/>
                  </a:lnTo>
                  <a:lnTo>
                    <a:pt x="0" y="1176"/>
                  </a:lnTo>
                  <a:lnTo>
                    <a:pt x="84" y="0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0" scaled="1"/>
              <a:tileRect/>
            </a:gradFill>
            <a:ln w="317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55" name="任意多边形 748551"/>
            <p:cNvSpPr/>
            <p:nvPr/>
          </p:nvSpPr>
          <p:spPr>
            <a:xfrm>
              <a:off x="2006" y="2256"/>
              <a:ext cx="164" cy="1180"/>
            </a:xfrm>
            <a:custGeom>
              <a:avLst/>
              <a:gdLst/>
              <a:ahLst/>
              <a:cxnLst/>
              <a:pathLst>
                <a:path w="164" h="1180">
                  <a:moveTo>
                    <a:pt x="80" y="1180"/>
                  </a:moveTo>
                  <a:lnTo>
                    <a:pt x="164" y="0"/>
                  </a:lnTo>
                  <a:lnTo>
                    <a:pt x="73" y="120"/>
                  </a:lnTo>
                  <a:lnTo>
                    <a:pt x="0" y="1060"/>
                  </a:lnTo>
                  <a:lnTo>
                    <a:pt x="80" y="1180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0" scaled="1"/>
              <a:tileRect/>
            </a:gradFill>
            <a:ln w="317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56" name="任意多边形 748552"/>
            <p:cNvSpPr/>
            <p:nvPr/>
          </p:nvSpPr>
          <p:spPr>
            <a:xfrm>
              <a:off x="1930" y="2256"/>
              <a:ext cx="156" cy="1176"/>
            </a:xfrm>
            <a:custGeom>
              <a:avLst/>
              <a:gdLst/>
              <a:ahLst/>
              <a:cxnLst/>
              <a:pathLst>
                <a:path w="156" h="1176">
                  <a:moveTo>
                    <a:pt x="84" y="0"/>
                  </a:moveTo>
                  <a:lnTo>
                    <a:pt x="156" y="116"/>
                  </a:lnTo>
                  <a:lnTo>
                    <a:pt x="80" y="1064"/>
                  </a:lnTo>
                  <a:lnTo>
                    <a:pt x="0" y="1176"/>
                  </a:lnTo>
                  <a:lnTo>
                    <a:pt x="84" y="0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0" scaled="1"/>
              <a:tileRect/>
            </a:gradFill>
            <a:ln w="317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57" name="任意多边形 748553"/>
            <p:cNvSpPr/>
            <p:nvPr/>
          </p:nvSpPr>
          <p:spPr>
            <a:xfrm>
              <a:off x="1854" y="2248"/>
              <a:ext cx="164" cy="1184"/>
            </a:xfrm>
            <a:custGeom>
              <a:avLst/>
              <a:gdLst/>
              <a:ahLst/>
              <a:cxnLst/>
              <a:pathLst>
                <a:path w="164" h="1184">
                  <a:moveTo>
                    <a:pt x="80" y="1184"/>
                  </a:moveTo>
                  <a:lnTo>
                    <a:pt x="164" y="0"/>
                  </a:lnTo>
                  <a:lnTo>
                    <a:pt x="69" y="136"/>
                  </a:lnTo>
                  <a:lnTo>
                    <a:pt x="0" y="1072"/>
                  </a:lnTo>
                  <a:lnTo>
                    <a:pt x="80" y="1184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0" scaled="1"/>
              <a:tileRect/>
            </a:gradFill>
            <a:ln w="317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58" name="任意多边形 748554"/>
            <p:cNvSpPr/>
            <p:nvPr/>
          </p:nvSpPr>
          <p:spPr>
            <a:xfrm>
              <a:off x="1774" y="2244"/>
              <a:ext cx="156" cy="1192"/>
            </a:xfrm>
            <a:custGeom>
              <a:avLst/>
              <a:gdLst/>
              <a:ahLst/>
              <a:cxnLst/>
              <a:pathLst>
                <a:path w="156" h="1192">
                  <a:moveTo>
                    <a:pt x="80" y="0"/>
                  </a:moveTo>
                  <a:lnTo>
                    <a:pt x="156" y="136"/>
                  </a:lnTo>
                  <a:lnTo>
                    <a:pt x="80" y="1080"/>
                  </a:lnTo>
                  <a:lnTo>
                    <a:pt x="0" y="1192"/>
                  </a:lnTo>
                  <a:lnTo>
                    <a:pt x="80" y="0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0" scaled="1"/>
              <a:tileRect/>
            </a:gradFill>
            <a:ln w="317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59" name="任意多边形 748555"/>
            <p:cNvSpPr/>
            <p:nvPr/>
          </p:nvSpPr>
          <p:spPr>
            <a:xfrm>
              <a:off x="1698" y="2252"/>
              <a:ext cx="160" cy="1184"/>
            </a:xfrm>
            <a:custGeom>
              <a:avLst/>
              <a:gdLst/>
              <a:ahLst/>
              <a:cxnLst/>
              <a:pathLst>
                <a:path w="160" h="1184">
                  <a:moveTo>
                    <a:pt x="76" y="1184"/>
                  </a:moveTo>
                  <a:lnTo>
                    <a:pt x="160" y="0"/>
                  </a:lnTo>
                  <a:lnTo>
                    <a:pt x="69" y="132"/>
                  </a:lnTo>
                  <a:lnTo>
                    <a:pt x="0" y="1068"/>
                  </a:lnTo>
                  <a:lnTo>
                    <a:pt x="76" y="1184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0" scaled="1"/>
              <a:tileRect/>
            </a:gradFill>
            <a:ln w="317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60" name="任意多边形 748556"/>
            <p:cNvSpPr/>
            <p:nvPr/>
          </p:nvSpPr>
          <p:spPr>
            <a:xfrm>
              <a:off x="1622" y="2256"/>
              <a:ext cx="152" cy="1180"/>
            </a:xfrm>
            <a:custGeom>
              <a:avLst/>
              <a:gdLst/>
              <a:ahLst/>
              <a:cxnLst/>
              <a:pathLst>
                <a:path w="152" h="1180">
                  <a:moveTo>
                    <a:pt x="80" y="0"/>
                  </a:moveTo>
                  <a:lnTo>
                    <a:pt x="152" y="124"/>
                  </a:lnTo>
                  <a:lnTo>
                    <a:pt x="76" y="1068"/>
                  </a:lnTo>
                  <a:lnTo>
                    <a:pt x="0" y="1180"/>
                  </a:lnTo>
                  <a:lnTo>
                    <a:pt x="80" y="0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0" scaled="1"/>
              <a:tileRect/>
            </a:gradFill>
            <a:ln w="317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61" name="任意多边形 748557"/>
            <p:cNvSpPr/>
            <p:nvPr/>
          </p:nvSpPr>
          <p:spPr>
            <a:xfrm>
              <a:off x="1558" y="2252"/>
              <a:ext cx="148" cy="1180"/>
            </a:xfrm>
            <a:custGeom>
              <a:avLst/>
              <a:gdLst/>
              <a:ahLst/>
              <a:cxnLst/>
              <a:pathLst>
                <a:path w="148" h="1180">
                  <a:moveTo>
                    <a:pt x="68" y="1180"/>
                  </a:moveTo>
                  <a:lnTo>
                    <a:pt x="148" y="0"/>
                  </a:lnTo>
                  <a:lnTo>
                    <a:pt x="72" y="100"/>
                  </a:lnTo>
                  <a:lnTo>
                    <a:pt x="0" y="1088"/>
                  </a:lnTo>
                  <a:lnTo>
                    <a:pt x="68" y="1180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0" scaled="1"/>
              <a:tileRect/>
            </a:gradFill>
            <a:ln w="317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62" name="任意多边形 748558"/>
            <p:cNvSpPr/>
            <p:nvPr/>
          </p:nvSpPr>
          <p:spPr>
            <a:xfrm>
              <a:off x="1506" y="2248"/>
              <a:ext cx="132" cy="1184"/>
            </a:xfrm>
            <a:custGeom>
              <a:avLst/>
              <a:gdLst/>
              <a:ahLst/>
              <a:cxnLst/>
              <a:pathLst>
                <a:path w="132" h="1184">
                  <a:moveTo>
                    <a:pt x="76" y="0"/>
                  </a:moveTo>
                  <a:lnTo>
                    <a:pt x="132" y="108"/>
                  </a:lnTo>
                  <a:lnTo>
                    <a:pt x="52" y="1096"/>
                  </a:lnTo>
                  <a:lnTo>
                    <a:pt x="0" y="1184"/>
                  </a:lnTo>
                  <a:lnTo>
                    <a:pt x="76" y="0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0" scaled="1"/>
              <a:tileRect/>
            </a:gradFill>
            <a:ln w="317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63" name="任意多边形 748559"/>
            <p:cNvSpPr/>
            <p:nvPr/>
          </p:nvSpPr>
          <p:spPr>
            <a:xfrm>
              <a:off x="1438" y="2252"/>
              <a:ext cx="132" cy="1188"/>
            </a:xfrm>
            <a:custGeom>
              <a:avLst/>
              <a:gdLst/>
              <a:ahLst/>
              <a:cxnLst/>
              <a:pathLst>
                <a:path w="132" h="1188">
                  <a:moveTo>
                    <a:pt x="132" y="0"/>
                  </a:moveTo>
                  <a:lnTo>
                    <a:pt x="84" y="60"/>
                  </a:lnTo>
                  <a:lnTo>
                    <a:pt x="0" y="1120"/>
                  </a:lnTo>
                  <a:lnTo>
                    <a:pt x="40" y="1188"/>
                  </a:lnTo>
                  <a:lnTo>
                    <a:pt x="132" y="0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0" scaled="1"/>
              <a:tileRect/>
            </a:gradFill>
            <a:ln w="317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64" name="任意多边形 748560"/>
            <p:cNvSpPr/>
            <p:nvPr/>
          </p:nvSpPr>
          <p:spPr>
            <a:xfrm>
              <a:off x="1478" y="2252"/>
              <a:ext cx="112" cy="1184"/>
            </a:xfrm>
            <a:custGeom>
              <a:avLst/>
              <a:gdLst/>
              <a:ahLst/>
              <a:cxnLst/>
              <a:pathLst>
                <a:path w="112" h="1184">
                  <a:moveTo>
                    <a:pt x="80" y="0"/>
                  </a:moveTo>
                  <a:lnTo>
                    <a:pt x="112" y="0"/>
                  </a:lnTo>
                  <a:lnTo>
                    <a:pt x="28" y="1184"/>
                  </a:lnTo>
                  <a:lnTo>
                    <a:pt x="0" y="1180"/>
                  </a:lnTo>
                  <a:lnTo>
                    <a:pt x="80" y="0"/>
                  </a:lnTo>
                  <a:close/>
                </a:path>
              </a:pathLst>
            </a:custGeom>
            <a:gradFill rotWithShape="0">
              <a:gsLst>
                <a:gs pos="0">
                  <a:srgbClr val="8E8E8E"/>
                </a:gs>
                <a:gs pos="50000">
                  <a:srgbClr val="B2B2B2"/>
                </a:gs>
                <a:gs pos="100000">
                  <a:srgbClr val="8E8E8E"/>
                </a:gs>
              </a:gsLst>
              <a:lin ang="5400000" scaled="1"/>
              <a:tileRect/>
            </a:gradFill>
            <a:ln w="317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65" name="任意多边形 748561"/>
            <p:cNvSpPr/>
            <p:nvPr/>
          </p:nvSpPr>
          <p:spPr>
            <a:xfrm>
              <a:off x="1386" y="2256"/>
              <a:ext cx="140" cy="1176"/>
            </a:xfrm>
            <a:custGeom>
              <a:avLst/>
              <a:gdLst/>
              <a:ahLst/>
              <a:cxnLst/>
              <a:pathLst>
                <a:path w="140" h="1176">
                  <a:moveTo>
                    <a:pt x="140" y="60"/>
                  </a:moveTo>
                  <a:lnTo>
                    <a:pt x="92" y="0"/>
                  </a:lnTo>
                  <a:lnTo>
                    <a:pt x="0" y="1176"/>
                  </a:lnTo>
                  <a:lnTo>
                    <a:pt x="52" y="1124"/>
                  </a:lnTo>
                  <a:lnTo>
                    <a:pt x="140" y="60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0" scaled="1"/>
              <a:tileRect/>
            </a:gradFill>
            <a:ln w="317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66" name="任意多边形 748562"/>
            <p:cNvSpPr/>
            <p:nvPr/>
          </p:nvSpPr>
          <p:spPr>
            <a:xfrm>
              <a:off x="1254" y="2256"/>
              <a:ext cx="160" cy="1180"/>
            </a:xfrm>
            <a:custGeom>
              <a:avLst/>
              <a:gdLst/>
              <a:ahLst/>
              <a:cxnLst/>
              <a:pathLst>
                <a:path w="160" h="1180">
                  <a:moveTo>
                    <a:pt x="76" y="1136"/>
                  </a:moveTo>
                  <a:lnTo>
                    <a:pt x="52" y="1176"/>
                  </a:lnTo>
                  <a:lnTo>
                    <a:pt x="0" y="1180"/>
                  </a:lnTo>
                  <a:lnTo>
                    <a:pt x="160" y="0"/>
                  </a:lnTo>
                  <a:lnTo>
                    <a:pt x="76" y="1136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0" scaled="1"/>
              <a:tileRect/>
            </a:gradFill>
            <a:ln w="317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67" name="任意多边形 748563"/>
            <p:cNvSpPr/>
            <p:nvPr/>
          </p:nvSpPr>
          <p:spPr>
            <a:xfrm>
              <a:off x="1222" y="2668"/>
              <a:ext cx="136" cy="760"/>
            </a:xfrm>
            <a:custGeom>
              <a:avLst/>
              <a:gdLst/>
              <a:ahLst/>
              <a:cxnLst/>
              <a:pathLst>
                <a:path w="136" h="760">
                  <a:moveTo>
                    <a:pt x="40" y="760"/>
                  </a:moveTo>
                  <a:lnTo>
                    <a:pt x="0" y="732"/>
                  </a:lnTo>
                  <a:lnTo>
                    <a:pt x="136" y="0"/>
                  </a:lnTo>
                  <a:lnTo>
                    <a:pt x="40" y="760"/>
                  </a:lnTo>
                  <a:close/>
                </a:path>
              </a:pathLst>
            </a:custGeom>
            <a:gradFill rotWithShape="0">
              <a:gsLst>
                <a:gs pos="0">
                  <a:srgbClr val="696969"/>
                </a:gs>
                <a:gs pos="100000">
                  <a:srgbClr val="B2B2B2"/>
                </a:gs>
              </a:gsLst>
              <a:lin ang="0" scaled="1"/>
              <a:tileRect/>
            </a:gradFill>
            <a:ln w="317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68" name="任意多边形 748564"/>
            <p:cNvSpPr/>
            <p:nvPr/>
          </p:nvSpPr>
          <p:spPr>
            <a:xfrm>
              <a:off x="514" y="2252"/>
              <a:ext cx="916" cy="1176"/>
            </a:xfrm>
            <a:custGeom>
              <a:avLst/>
              <a:gdLst/>
              <a:ahLst/>
              <a:cxnLst/>
              <a:pathLst>
                <a:path w="916" h="1176">
                  <a:moveTo>
                    <a:pt x="916" y="4"/>
                  </a:moveTo>
                  <a:lnTo>
                    <a:pt x="56" y="0"/>
                  </a:lnTo>
                  <a:lnTo>
                    <a:pt x="36" y="64"/>
                  </a:lnTo>
                  <a:lnTo>
                    <a:pt x="0" y="256"/>
                  </a:lnTo>
                  <a:lnTo>
                    <a:pt x="16" y="520"/>
                  </a:lnTo>
                  <a:lnTo>
                    <a:pt x="88" y="668"/>
                  </a:lnTo>
                  <a:lnTo>
                    <a:pt x="140" y="864"/>
                  </a:lnTo>
                  <a:lnTo>
                    <a:pt x="132" y="1068"/>
                  </a:lnTo>
                  <a:lnTo>
                    <a:pt x="74" y="1168"/>
                  </a:lnTo>
                  <a:lnTo>
                    <a:pt x="132" y="1176"/>
                  </a:lnTo>
                  <a:lnTo>
                    <a:pt x="716" y="1176"/>
                  </a:lnTo>
                  <a:lnTo>
                    <a:pt x="816" y="624"/>
                  </a:lnTo>
                  <a:lnTo>
                    <a:pt x="916" y="4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50000">
                  <a:srgbClr val="B2B2B2"/>
                </a:gs>
                <a:gs pos="100000">
                  <a:srgbClr val="525252"/>
                </a:gs>
              </a:gsLst>
              <a:lin ang="5400000" scaled="1"/>
              <a:tileRect/>
            </a:gradFill>
            <a:ln w="317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69" name="任意多边形 748565"/>
            <p:cNvSpPr/>
            <p:nvPr/>
          </p:nvSpPr>
          <p:spPr>
            <a:xfrm>
              <a:off x="2467" y="2336"/>
              <a:ext cx="132" cy="1052"/>
            </a:xfrm>
            <a:custGeom>
              <a:avLst/>
              <a:gdLst/>
              <a:ahLst/>
              <a:cxnLst/>
              <a:pathLst>
                <a:path w="132" h="1052">
                  <a:moveTo>
                    <a:pt x="0" y="976"/>
                  </a:moveTo>
                  <a:lnTo>
                    <a:pt x="52" y="1052"/>
                  </a:lnTo>
                  <a:lnTo>
                    <a:pt x="132" y="36"/>
                  </a:lnTo>
                  <a:lnTo>
                    <a:pt x="92" y="0"/>
                  </a:lnTo>
                  <a:lnTo>
                    <a:pt x="60" y="40"/>
                  </a:lnTo>
                  <a:lnTo>
                    <a:pt x="0" y="976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0" scaled="1"/>
              <a:tileRect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70" name="任意多边形 748566"/>
            <p:cNvSpPr/>
            <p:nvPr/>
          </p:nvSpPr>
          <p:spPr>
            <a:xfrm>
              <a:off x="2519" y="2372"/>
              <a:ext cx="80" cy="1020"/>
            </a:xfrm>
            <a:custGeom>
              <a:avLst/>
              <a:gdLst/>
              <a:ahLst/>
              <a:cxnLst/>
              <a:pathLst>
                <a:path w="80" h="1020">
                  <a:moveTo>
                    <a:pt x="0" y="1020"/>
                  </a:moveTo>
                  <a:lnTo>
                    <a:pt x="80" y="936"/>
                  </a:lnTo>
                  <a:lnTo>
                    <a:pt x="80" y="0"/>
                  </a:lnTo>
                  <a:lnTo>
                    <a:pt x="0" y="1020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71" name="任意多边形 748567"/>
            <p:cNvSpPr/>
            <p:nvPr/>
          </p:nvSpPr>
          <p:spPr>
            <a:xfrm>
              <a:off x="1346" y="2252"/>
              <a:ext cx="132" cy="1184"/>
            </a:xfrm>
            <a:custGeom>
              <a:avLst/>
              <a:gdLst/>
              <a:ahLst/>
              <a:cxnLst/>
              <a:pathLst>
                <a:path w="132" h="1184">
                  <a:moveTo>
                    <a:pt x="132" y="4"/>
                  </a:moveTo>
                  <a:lnTo>
                    <a:pt x="48" y="1184"/>
                  </a:lnTo>
                  <a:lnTo>
                    <a:pt x="0" y="1184"/>
                  </a:lnTo>
                  <a:lnTo>
                    <a:pt x="92" y="0"/>
                  </a:lnTo>
                  <a:lnTo>
                    <a:pt x="132" y="4"/>
                  </a:lnTo>
                  <a:close/>
                </a:path>
              </a:pathLst>
            </a:custGeom>
            <a:gradFill rotWithShape="0">
              <a:gsLst>
                <a:gs pos="0">
                  <a:srgbClr val="797979"/>
                </a:gs>
                <a:gs pos="50000">
                  <a:srgbClr val="B2B2B2"/>
                </a:gs>
                <a:gs pos="100000">
                  <a:srgbClr val="797979"/>
                </a:gs>
              </a:gsLst>
              <a:lin ang="5400000" scaled="1"/>
              <a:tileRect/>
            </a:gradFill>
            <a:ln w="317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72" name="任意多边形 748568"/>
            <p:cNvSpPr/>
            <p:nvPr/>
          </p:nvSpPr>
          <p:spPr>
            <a:xfrm>
              <a:off x="1314" y="2252"/>
              <a:ext cx="128" cy="1188"/>
            </a:xfrm>
            <a:custGeom>
              <a:avLst/>
              <a:gdLst/>
              <a:ahLst/>
              <a:cxnLst/>
              <a:pathLst>
                <a:path w="128" h="1188">
                  <a:moveTo>
                    <a:pt x="128" y="28"/>
                  </a:moveTo>
                  <a:lnTo>
                    <a:pt x="100" y="0"/>
                  </a:lnTo>
                  <a:lnTo>
                    <a:pt x="0" y="1144"/>
                  </a:lnTo>
                  <a:lnTo>
                    <a:pt x="40" y="1188"/>
                  </a:lnTo>
                  <a:lnTo>
                    <a:pt x="128" y="28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0" scaled="1"/>
              <a:tileRect/>
            </a:gradFill>
            <a:ln w="317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73" name="任意多边形 748569"/>
            <p:cNvSpPr/>
            <p:nvPr/>
          </p:nvSpPr>
          <p:spPr>
            <a:xfrm>
              <a:off x="486" y="2826"/>
              <a:ext cx="192" cy="600"/>
            </a:xfrm>
            <a:custGeom>
              <a:avLst/>
              <a:gdLst/>
              <a:ahLst/>
              <a:cxnLst/>
              <a:pathLst>
                <a:path w="192" h="600">
                  <a:moveTo>
                    <a:pt x="72" y="0"/>
                  </a:moveTo>
                  <a:lnTo>
                    <a:pt x="144" y="120"/>
                  </a:lnTo>
                  <a:lnTo>
                    <a:pt x="186" y="270"/>
                  </a:lnTo>
                  <a:lnTo>
                    <a:pt x="192" y="426"/>
                  </a:lnTo>
                  <a:lnTo>
                    <a:pt x="174" y="528"/>
                  </a:lnTo>
                  <a:lnTo>
                    <a:pt x="144" y="588"/>
                  </a:lnTo>
                  <a:lnTo>
                    <a:pt x="102" y="600"/>
                  </a:lnTo>
                  <a:lnTo>
                    <a:pt x="54" y="558"/>
                  </a:lnTo>
                  <a:lnTo>
                    <a:pt x="18" y="486"/>
                  </a:lnTo>
                  <a:lnTo>
                    <a:pt x="6" y="402"/>
                  </a:lnTo>
                  <a:lnTo>
                    <a:pt x="0" y="318"/>
                  </a:lnTo>
                  <a:lnTo>
                    <a:pt x="6" y="234"/>
                  </a:lnTo>
                  <a:lnTo>
                    <a:pt x="24" y="11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748613" name="文本框 748612"/>
          <p:cNvSpPr txBox="1"/>
          <p:nvPr/>
        </p:nvSpPr>
        <p:spPr>
          <a:xfrm>
            <a:off x="969963" y="2111375"/>
            <a:ext cx="7380287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r>
              <a:rPr lang="zh-CN" altLang="en-US" b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大径：</a:t>
            </a:r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与</a:t>
            </a:r>
            <a:r>
              <a:rPr lang="zh-CN" altLang="en-US" b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外螺纹牙顶</a:t>
            </a:r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zh-CN" altLang="en-US" b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内螺纹牙底</a:t>
            </a:r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相重合的假想圆柱面的直径。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endParaRPr lang="en-US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48614" name="文本框 748613"/>
          <p:cNvSpPr txBox="1"/>
          <p:nvPr/>
        </p:nvSpPr>
        <p:spPr>
          <a:xfrm>
            <a:off x="1004888" y="2965450"/>
            <a:ext cx="7213600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r>
              <a:rPr lang="zh-CN" altLang="en-US" b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小径</a:t>
            </a:r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：与</a:t>
            </a:r>
            <a:r>
              <a:rPr lang="zh-CN" altLang="en-US" b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外螺纹牙底</a:t>
            </a:r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zh-CN" altLang="en-US" b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内螺纹牙顶</a:t>
            </a:r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相重合的假想圆柱面的直径。 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en-US" altLang="zh-CN" b="0" baseline="-250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en-US" altLang="zh-CN" b="0" baseline="-250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en-US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32325" y="3736975"/>
            <a:ext cx="1571625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algn="ctr"/>
            <a:r>
              <a:rPr lang="zh-CN" altLang="en-US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牙底</a:t>
            </a:r>
            <a:endParaRPr lang="zh-CN" altLang="en-US" dirty="0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直接连接符 6"/>
          <p:cNvSpPr/>
          <p:nvPr/>
        </p:nvSpPr>
        <p:spPr>
          <a:xfrm rot="5220000" flipV="1">
            <a:off x="5707063" y="4075113"/>
            <a:ext cx="207962" cy="28575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triangle" w="sm" len="lg"/>
          </a:ln>
        </p:spPr>
      </p:sp>
      <p:sp>
        <p:nvSpPr>
          <p:cNvPr id="24678" name="矩形 1"/>
          <p:cNvSpPr/>
          <p:nvPr/>
        </p:nvSpPr>
        <p:spPr>
          <a:xfrm>
            <a:off x="1806575" y="287338"/>
            <a:ext cx="475297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连接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4-3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螺纹连接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9234" name="文本框 99"/>
          <p:cNvSpPr txBox="1"/>
          <p:nvPr/>
        </p:nvSpPr>
        <p:spPr>
          <a:xfrm>
            <a:off x="923925" y="1020763"/>
            <a:ext cx="410368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、螺纹的主要参数</a:t>
            </a:r>
            <a:endParaRPr lang="zh-CN" altLang="en-US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74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7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74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7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7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1000"/>
                                        <p:tgtEl>
                                          <p:spTgt spid="74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1000"/>
                                        <p:tgtEl>
                                          <p:spTgt spid="7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748613" grpId="0"/>
      <p:bldP spid="748614" grpId="0"/>
      <p:bldP spid="6" grpId="0"/>
      <p:bldP spid="92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87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6627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2662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662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2663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663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2663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663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663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1084263" y="1554163"/>
            <a:ext cx="3235325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）螺纹的直径</a:t>
            </a:r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49635" name="文本框 749634"/>
          <p:cNvSpPr txBox="1"/>
          <p:nvPr/>
        </p:nvSpPr>
        <p:spPr>
          <a:xfrm>
            <a:off x="1192213" y="2028825"/>
            <a:ext cx="6985000" cy="70643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r>
              <a:rPr lang="zh-CN" altLang="en-US" b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中径：</a:t>
            </a:r>
            <a:r>
              <a:rPr lang="zh-CN" altLang="en-US" b="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一个假想圆柱的直径。该圆柱的母线通过牙型上</a:t>
            </a:r>
            <a:r>
              <a:rPr lang="zh-CN" altLang="en-US" b="0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沟槽和凸起宽度相等</a:t>
            </a:r>
            <a:r>
              <a:rPr lang="zh-CN" altLang="en-US" b="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的地方。</a:t>
            </a:r>
            <a:endParaRPr lang="zh-CN" altLang="en-US" b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49570" name="文本框 749569"/>
          <p:cNvSpPr txBox="1"/>
          <p:nvPr/>
        </p:nvSpPr>
        <p:spPr>
          <a:xfrm>
            <a:off x="4924425" y="5095875"/>
            <a:ext cx="1539875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algn="ctr" eaLnBrk="0" hangingPunct="0"/>
            <a:r>
              <a:rPr lang="en-US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外螺纹</a:t>
            </a:r>
            <a:endParaRPr lang="zh-CN" altLang="en-US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49571" name="文本框 749570"/>
          <p:cNvSpPr txBox="1"/>
          <p:nvPr/>
        </p:nvSpPr>
        <p:spPr>
          <a:xfrm>
            <a:off x="1889125" y="5095875"/>
            <a:ext cx="1317625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algn="ctr" eaLnBrk="0" hangingPunct="0"/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内螺纹</a:t>
            </a:r>
            <a:endParaRPr lang="zh-CN" altLang="en-US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749572" name="组合 749571"/>
          <p:cNvGrpSpPr/>
          <p:nvPr/>
        </p:nvGrpSpPr>
        <p:grpSpPr>
          <a:xfrm>
            <a:off x="4533900" y="3762375"/>
            <a:ext cx="2600325" cy="619125"/>
            <a:chOff x="2608" y="2078"/>
            <a:chExt cx="1952" cy="760"/>
          </a:xfrm>
        </p:grpSpPr>
        <p:sp>
          <p:nvSpPr>
            <p:cNvPr id="26641" name="直接连接符 749572"/>
            <p:cNvSpPr/>
            <p:nvPr/>
          </p:nvSpPr>
          <p:spPr>
            <a:xfrm flipV="1">
              <a:off x="3290" y="2616"/>
              <a:ext cx="205" cy="205"/>
            </a:xfrm>
            <a:prstGeom prst="line">
              <a:avLst/>
            </a:prstGeom>
            <a:ln w="1905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42" name="直接连接符 749573"/>
            <p:cNvSpPr/>
            <p:nvPr/>
          </p:nvSpPr>
          <p:spPr>
            <a:xfrm flipV="1">
              <a:off x="3441" y="2717"/>
              <a:ext cx="121" cy="121"/>
            </a:xfrm>
            <a:prstGeom prst="line">
              <a:avLst/>
            </a:prstGeom>
            <a:ln w="1905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43" name="任意多边形 749574"/>
            <p:cNvSpPr/>
            <p:nvPr/>
          </p:nvSpPr>
          <p:spPr>
            <a:xfrm>
              <a:off x="3860" y="2078"/>
              <a:ext cx="332" cy="340"/>
            </a:xfrm>
            <a:custGeom>
              <a:avLst/>
              <a:gdLst/>
              <a:ahLst/>
              <a:cxnLst/>
              <a:pathLst>
                <a:path w="475" h="485">
                  <a:moveTo>
                    <a:pt x="0" y="485"/>
                  </a:moveTo>
                  <a:lnTo>
                    <a:pt x="475" y="0"/>
                  </a:lnTo>
                </a:path>
              </a:pathLst>
            </a:custGeom>
            <a:noFill/>
            <a:ln w="1905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44" name="任意多边形 749575"/>
            <p:cNvSpPr/>
            <p:nvPr/>
          </p:nvSpPr>
          <p:spPr>
            <a:xfrm>
              <a:off x="3613" y="2196"/>
              <a:ext cx="638" cy="639"/>
            </a:xfrm>
            <a:custGeom>
              <a:avLst/>
              <a:gdLst/>
              <a:ahLst/>
              <a:cxnLst/>
              <a:pathLst>
                <a:path w="888" h="888">
                  <a:moveTo>
                    <a:pt x="0" y="888"/>
                  </a:moveTo>
                  <a:lnTo>
                    <a:pt x="888" y="0"/>
                  </a:lnTo>
                </a:path>
              </a:pathLst>
            </a:custGeom>
            <a:noFill/>
            <a:ln w="1905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45" name="任意多边形 749576"/>
            <p:cNvSpPr/>
            <p:nvPr/>
          </p:nvSpPr>
          <p:spPr>
            <a:xfrm>
              <a:off x="3780" y="2297"/>
              <a:ext cx="538" cy="538"/>
            </a:xfrm>
            <a:custGeom>
              <a:avLst/>
              <a:gdLst/>
              <a:ahLst/>
              <a:cxnLst/>
              <a:pathLst>
                <a:path w="744" h="744">
                  <a:moveTo>
                    <a:pt x="0" y="744"/>
                  </a:moveTo>
                  <a:lnTo>
                    <a:pt x="744" y="0"/>
                  </a:lnTo>
                </a:path>
              </a:pathLst>
            </a:custGeom>
            <a:noFill/>
            <a:ln w="1905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46" name="任意多边形 749577"/>
            <p:cNvSpPr/>
            <p:nvPr/>
          </p:nvSpPr>
          <p:spPr>
            <a:xfrm>
              <a:off x="3949" y="2405"/>
              <a:ext cx="426" cy="430"/>
            </a:xfrm>
            <a:custGeom>
              <a:avLst/>
              <a:gdLst/>
              <a:ahLst/>
              <a:cxnLst/>
              <a:pathLst>
                <a:path w="489" h="493">
                  <a:moveTo>
                    <a:pt x="0" y="493"/>
                  </a:moveTo>
                  <a:lnTo>
                    <a:pt x="489" y="0"/>
                  </a:lnTo>
                </a:path>
              </a:pathLst>
            </a:custGeom>
            <a:noFill/>
            <a:ln w="1905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47" name="直接连接符 749578"/>
            <p:cNvSpPr/>
            <p:nvPr/>
          </p:nvSpPr>
          <p:spPr>
            <a:xfrm flipV="1">
              <a:off x="4112" y="2515"/>
              <a:ext cx="323" cy="323"/>
            </a:xfrm>
            <a:prstGeom prst="line">
              <a:avLst/>
            </a:prstGeom>
            <a:ln w="1905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48" name="直接连接符 749579"/>
            <p:cNvSpPr/>
            <p:nvPr/>
          </p:nvSpPr>
          <p:spPr>
            <a:xfrm flipV="1">
              <a:off x="4287" y="2616"/>
              <a:ext cx="216" cy="215"/>
            </a:xfrm>
            <a:prstGeom prst="line">
              <a:avLst/>
            </a:prstGeom>
            <a:ln w="1905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49" name="任意多边形 749580"/>
            <p:cNvSpPr/>
            <p:nvPr/>
          </p:nvSpPr>
          <p:spPr>
            <a:xfrm>
              <a:off x="4459" y="2726"/>
              <a:ext cx="101" cy="104"/>
            </a:xfrm>
            <a:custGeom>
              <a:avLst/>
              <a:gdLst/>
              <a:ahLst/>
              <a:cxnLst/>
              <a:pathLst>
                <a:path w="134" h="137">
                  <a:moveTo>
                    <a:pt x="0" y="137"/>
                  </a:moveTo>
                  <a:lnTo>
                    <a:pt x="134" y="0"/>
                  </a:lnTo>
                </a:path>
              </a:pathLst>
            </a:custGeom>
            <a:noFill/>
            <a:ln w="1905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50" name="直接连接符 749581"/>
            <p:cNvSpPr/>
            <p:nvPr/>
          </p:nvSpPr>
          <p:spPr>
            <a:xfrm flipV="1">
              <a:off x="3112" y="2503"/>
              <a:ext cx="326" cy="328"/>
            </a:xfrm>
            <a:prstGeom prst="line">
              <a:avLst/>
            </a:prstGeom>
            <a:ln w="1905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51" name="直接连接符 749582"/>
            <p:cNvSpPr/>
            <p:nvPr/>
          </p:nvSpPr>
          <p:spPr>
            <a:xfrm flipV="1">
              <a:off x="2940" y="2403"/>
              <a:ext cx="432" cy="432"/>
            </a:xfrm>
            <a:prstGeom prst="line">
              <a:avLst/>
            </a:prstGeom>
            <a:ln w="1905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52" name="直接连接符 749583"/>
            <p:cNvSpPr/>
            <p:nvPr/>
          </p:nvSpPr>
          <p:spPr>
            <a:xfrm flipV="1">
              <a:off x="2783" y="2291"/>
              <a:ext cx="532" cy="533"/>
            </a:xfrm>
            <a:prstGeom prst="line">
              <a:avLst/>
            </a:prstGeom>
            <a:ln w="1905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53" name="直接连接符 749584"/>
            <p:cNvSpPr/>
            <p:nvPr/>
          </p:nvSpPr>
          <p:spPr>
            <a:xfrm flipV="1">
              <a:off x="2608" y="2178"/>
              <a:ext cx="652" cy="653"/>
            </a:xfrm>
            <a:prstGeom prst="line">
              <a:avLst/>
            </a:prstGeom>
            <a:ln w="1905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54" name="直接连接符 749585"/>
            <p:cNvSpPr/>
            <p:nvPr/>
          </p:nvSpPr>
          <p:spPr>
            <a:xfrm flipV="1">
              <a:off x="2837" y="2078"/>
              <a:ext cx="355" cy="355"/>
            </a:xfrm>
            <a:prstGeom prst="line">
              <a:avLst/>
            </a:prstGeom>
            <a:ln w="1905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749587" name="任意多边形 749586"/>
          <p:cNvSpPr/>
          <p:nvPr/>
        </p:nvSpPr>
        <p:spPr>
          <a:xfrm>
            <a:off x="4533900" y="3646488"/>
            <a:ext cx="2671763" cy="720725"/>
          </a:xfrm>
          <a:custGeom>
            <a:avLst/>
            <a:gdLst/>
            <a:ahLst/>
            <a:cxnLst/>
            <a:pathLst>
              <a:path w="2042" h="753">
                <a:moveTo>
                  <a:pt x="0" y="753"/>
                </a:moveTo>
                <a:lnTo>
                  <a:pt x="35" y="742"/>
                </a:lnTo>
                <a:lnTo>
                  <a:pt x="64" y="733"/>
                </a:lnTo>
                <a:lnTo>
                  <a:pt x="497" y="0"/>
                </a:lnTo>
                <a:lnTo>
                  <a:pt x="562" y="4"/>
                </a:lnTo>
                <a:lnTo>
                  <a:pt x="981" y="742"/>
                </a:lnTo>
                <a:lnTo>
                  <a:pt x="1029" y="752"/>
                </a:lnTo>
                <a:lnTo>
                  <a:pt x="1072" y="737"/>
                </a:lnTo>
                <a:lnTo>
                  <a:pt x="1499" y="0"/>
                </a:lnTo>
                <a:lnTo>
                  <a:pt x="1559" y="0"/>
                </a:lnTo>
                <a:lnTo>
                  <a:pt x="1975" y="728"/>
                </a:lnTo>
                <a:lnTo>
                  <a:pt x="2008" y="747"/>
                </a:lnTo>
                <a:lnTo>
                  <a:pt x="2042" y="747"/>
                </a:ln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49588" name="直接连接符 749587"/>
          <p:cNvSpPr/>
          <p:nvPr/>
        </p:nvSpPr>
        <p:spPr>
          <a:xfrm>
            <a:off x="1322388" y="3646488"/>
            <a:ext cx="6950075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9589" name="直接连接符 749588"/>
          <p:cNvSpPr/>
          <p:nvPr/>
        </p:nvSpPr>
        <p:spPr>
          <a:xfrm>
            <a:off x="1966913" y="4387850"/>
            <a:ext cx="5507037" cy="1588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749590" name="组合 749589"/>
          <p:cNvGrpSpPr/>
          <p:nvPr/>
        </p:nvGrpSpPr>
        <p:grpSpPr>
          <a:xfrm>
            <a:off x="1243013" y="3665538"/>
            <a:ext cx="2813050" cy="738187"/>
            <a:chOff x="475" y="2467"/>
            <a:chExt cx="2170" cy="756"/>
          </a:xfrm>
        </p:grpSpPr>
        <p:sp>
          <p:nvSpPr>
            <p:cNvPr id="26659" name="直接连接符 749590"/>
            <p:cNvSpPr/>
            <p:nvPr/>
          </p:nvSpPr>
          <p:spPr>
            <a:xfrm>
              <a:off x="536" y="2493"/>
              <a:ext cx="440" cy="73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60" name="直接连接符 749591"/>
            <p:cNvSpPr/>
            <p:nvPr/>
          </p:nvSpPr>
          <p:spPr>
            <a:xfrm flipV="1">
              <a:off x="1082" y="2493"/>
              <a:ext cx="434" cy="727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61" name="直接连接符 749592"/>
            <p:cNvSpPr/>
            <p:nvPr/>
          </p:nvSpPr>
          <p:spPr>
            <a:xfrm>
              <a:off x="1618" y="2484"/>
              <a:ext cx="450" cy="738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62" name="直接连接符 749593"/>
            <p:cNvSpPr/>
            <p:nvPr/>
          </p:nvSpPr>
          <p:spPr>
            <a:xfrm flipV="1">
              <a:off x="2160" y="2498"/>
              <a:ext cx="435" cy="723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63" name="直接连接符 749594"/>
            <p:cNvSpPr/>
            <p:nvPr/>
          </p:nvSpPr>
          <p:spPr>
            <a:xfrm>
              <a:off x="960" y="3216"/>
              <a:ext cx="125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64" name="直接连接符 749595"/>
            <p:cNvSpPr/>
            <p:nvPr/>
          </p:nvSpPr>
          <p:spPr>
            <a:xfrm>
              <a:off x="2054" y="3216"/>
              <a:ext cx="111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65" name="任意多边形 749596"/>
            <p:cNvSpPr/>
            <p:nvPr/>
          </p:nvSpPr>
          <p:spPr>
            <a:xfrm>
              <a:off x="1512" y="2467"/>
              <a:ext cx="120" cy="34"/>
            </a:xfrm>
            <a:custGeom>
              <a:avLst/>
              <a:gdLst/>
              <a:ahLst/>
              <a:cxnLst/>
              <a:pathLst>
                <a:path w="120" h="34">
                  <a:moveTo>
                    <a:pt x="0" y="29"/>
                  </a:moveTo>
                  <a:cubicBezTo>
                    <a:pt x="7" y="26"/>
                    <a:pt x="29" y="9"/>
                    <a:pt x="43" y="5"/>
                  </a:cubicBezTo>
                  <a:cubicBezTo>
                    <a:pt x="57" y="1"/>
                    <a:pt x="69" y="0"/>
                    <a:pt x="82" y="5"/>
                  </a:cubicBezTo>
                  <a:cubicBezTo>
                    <a:pt x="95" y="10"/>
                    <a:pt x="112" y="28"/>
                    <a:pt x="120" y="34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66" name="任意多边形 749597"/>
            <p:cNvSpPr/>
            <p:nvPr/>
          </p:nvSpPr>
          <p:spPr>
            <a:xfrm>
              <a:off x="475" y="2467"/>
              <a:ext cx="63" cy="39"/>
            </a:xfrm>
            <a:custGeom>
              <a:avLst/>
              <a:gdLst/>
              <a:ahLst/>
              <a:cxnLst/>
              <a:pathLst>
                <a:path w="63" h="39">
                  <a:moveTo>
                    <a:pt x="63" y="39"/>
                  </a:moveTo>
                  <a:cubicBezTo>
                    <a:pt x="60" y="35"/>
                    <a:pt x="53" y="21"/>
                    <a:pt x="43" y="15"/>
                  </a:cubicBezTo>
                  <a:cubicBezTo>
                    <a:pt x="33" y="9"/>
                    <a:pt x="9" y="3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67" name="任意多边形 749598"/>
            <p:cNvSpPr/>
            <p:nvPr/>
          </p:nvSpPr>
          <p:spPr>
            <a:xfrm>
              <a:off x="2592" y="2467"/>
              <a:ext cx="53" cy="34"/>
            </a:xfrm>
            <a:custGeom>
              <a:avLst/>
              <a:gdLst/>
              <a:ahLst/>
              <a:cxnLst/>
              <a:pathLst>
                <a:path w="53" h="34">
                  <a:moveTo>
                    <a:pt x="0" y="34"/>
                  </a:moveTo>
                  <a:cubicBezTo>
                    <a:pt x="4" y="30"/>
                    <a:pt x="15" y="16"/>
                    <a:pt x="24" y="10"/>
                  </a:cubicBezTo>
                  <a:cubicBezTo>
                    <a:pt x="33" y="4"/>
                    <a:pt x="47" y="2"/>
                    <a:pt x="53" y="0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49600" name="组合 749599"/>
          <p:cNvGrpSpPr/>
          <p:nvPr/>
        </p:nvGrpSpPr>
        <p:grpSpPr>
          <a:xfrm>
            <a:off x="1243013" y="3651250"/>
            <a:ext cx="2813050" cy="638175"/>
            <a:chOff x="465" y="1847"/>
            <a:chExt cx="2180" cy="855"/>
          </a:xfrm>
        </p:grpSpPr>
        <p:sp>
          <p:nvSpPr>
            <p:cNvPr id="26669" name="直接连接符 749600"/>
            <p:cNvSpPr/>
            <p:nvPr/>
          </p:nvSpPr>
          <p:spPr>
            <a:xfrm>
              <a:off x="638" y="1866"/>
              <a:ext cx="610" cy="61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70" name="直接连接符 749601"/>
            <p:cNvSpPr/>
            <p:nvPr/>
          </p:nvSpPr>
          <p:spPr>
            <a:xfrm>
              <a:off x="816" y="1856"/>
              <a:ext cx="503" cy="503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71" name="直接连接符 749602"/>
            <p:cNvSpPr/>
            <p:nvPr/>
          </p:nvSpPr>
          <p:spPr>
            <a:xfrm>
              <a:off x="465" y="1885"/>
              <a:ext cx="711" cy="711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72" name="直接连接符 749603"/>
            <p:cNvSpPr/>
            <p:nvPr/>
          </p:nvSpPr>
          <p:spPr>
            <a:xfrm>
              <a:off x="686" y="2284"/>
              <a:ext cx="418" cy="418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73" name="直接连接符 749604"/>
            <p:cNvSpPr/>
            <p:nvPr/>
          </p:nvSpPr>
          <p:spPr>
            <a:xfrm>
              <a:off x="998" y="1847"/>
              <a:ext cx="394" cy="394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74" name="直接连接符 749605"/>
            <p:cNvSpPr/>
            <p:nvPr/>
          </p:nvSpPr>
          <p:spPr>
            <a:xfrm>
              <a:off x="1195" y="1847"/>
              <a:ext cx="269" cy="269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75" name="直接连接符 749606"/>
            <p:cNvSpPr/>
            <p:nvPr/>
          </p:nvSpPr>
          <p:spPr>
            <a:xfrm>
              <a:off x="1397" y="1847"/>
              <a:ext cx="158" cy="158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76" name="直接连接符 749607"/>
            <p:cNvSpPr/>
            <p:nvPr/>
          </p:nvSpPr>
          <p:spPr>
            <a:xfrm>
              <a:off x="1680" y="2135"/>
              <a:ext cx="533" cy="533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77" name="直接连接符 749608"/>
            <p:cNvSpPr/>
            <p:nvPr/>
          </p:nvSpPr>
          <p:spPr>
            <a:xfrm>
              <a:off x="1594" y="1852"/>
              <a:ext cx="695" cy="695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78" name="直接连接符 749609"/>
            <p:cNvSpPr/>
            <p:nvPr/>
          </p:nvSpPr>
          <p:spPr>
            <a:xfrm>
              <a:off x="1786" y="1852"/>
              <a:ext cx="576" cy="576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79" name="直接连接符 749610"/>
            <p:cNvSpPr/>
            <p:nvPr/>
          </p:nvSpPr>
          <p:spPr>
            <a:xfrm>
              <a:off x="1982" y="1852"/>
              <a:ext cx="452" cy="452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80" name="直接连接符 749611"/>
            <p:cNvSpPr/>
            <p:nvPr/>
          </p:nvSpPr>
          <p:spPr>
            <a:xfrm>
              <a:off x="2189" y="1847"/>
              <a:ext cx="326" cy="326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81" name="直接连接符 749612"/>
            <p:cNvSpPr/>
            <p:nvPr/>
          </p:nvSpPr>
          <p:spPr>
            <a:xfrm>
              <a:off x="2386" y="1852"/>
              <a:ext cx="196" cy="196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82" name="直接连接符 749613"/>
            <p:cNvSpPr/>
            <p:nvPr/>
          </p:nvSpPr>
          <p:spPr>
            <a:xfrm>
              <a:off x="2573" y="1847"/>
              <a:ext cx="72" cy="72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749615" name="组合 749614"/>
          <p:cNvGrpSpPr/>
          <p:nvPr/>
        </p:nvGrpSpPr>
        <p:grpSpPr>
          <a:xfrm>
            <a:off x="933450" y="4505325"/>
            <a:ext cx="1095375" cy="590550"/>
            <a:chOff x="298" y="3244"/>
            <a:chExt cx="846" cy="605"/>
          </a:xfrm>
        </p:grpSpPr>
        <p:sp>
          <p:nvSpPr>
            <p:cNvPr id="26684" name="文本框 749615"/>
            <p:cNvSpPr txBox="1"/>
            <p:nvPr/>
          </p:nvSpPr>
          <p:spPr>
            <a:xfrm>
              <a:off x="298" y="3441"/>
              <a:ext cx="846" cy="4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>
              <a:spAutoFit/>
            </a:bodyPr>
            <a:p>
              <a:pPr algn="ctr"/>
              <a:r>
                <a:rPr lang="zh-CN" altLang="en-US" b="0" dirty="0">
                  <a:latin typeface="宋体" panose="02010600030101010101" pitchFamily="2" charset="-122"/>
                  <a:ea typeface="宋体" panose="02010600030101010101" pitchFamily="2" charset="-122"/>
                </a:rPr>
                <a:t>牙顶</a:t>
              </a:r>
              <a:endParaRPr lang="zh-CN" altLang="en-US" b="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6685" name="直接连接符 749616"/>
            <p:cNvSpPr/>
            <p:nvPr/>
          </p:nvSpPr>
          <p:spPr>
            <a:xfrm flipV="1">
              <a:off x="701" y="3244"/>
              <a:ext cx="273" cy="27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sm" len="lg"/>
            </a:ln>
          </p:spPr>
        </p:sp>
      </p:grpSp>
      <p:grpSp>
        <p:nvGrpSpPr>
          <p:cNvPr id="749618" name="组合 749617"/>
          <p:cNvGrpSpPr/>
          <p:nvPr/>
        </p:nvGrpSpPr>
        <p:grpSpPr>
          <a:xfrm>
            <a:off x="2592388" y="2994025"/>
            <a:ext cx="922337" cy="614363"/>
            <a:chOff x="443" y="1798"/>
            <a:chExt cx="712" cy="629"/>
          </a:xfrm>
        </p:grpSpPr>
        <p:sp>
          <p:nvSpPr>
            <p:cNvPr id="26687" name="文本框 749618"/>
            <p:cNvSpPr txBox="1"/>
            <p:nvPr/>
          </p:nvSpPr>
          <p:spPr>
            <a:xfrm>
              <a:off x="443" y="1798"/>
              <a:ext cx="712" cy="4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>
              <a:spAutoFit/>
            </a:bodyPr>
            <a:p>
              <a:pPr algn="ctr"/>
              <a:r>
                <a:rPr lang="zh-CN" altLang="en-US" b="0" dirty="0">
                  <a:latin typeface="宋体" panose="02010600030101010101" pitchFamily="2" charset="-122"/>
                  <a:ea typeface="宋体" panose="02010600030101010101" pitchFamily="2" charset="-122"/>
                </a:rPr>
                <a:t>牙底</a:t>
              </a:r>
              <a:endParaRPr lang="zh-CN" altLang="en-US" b="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6688" name="直接连接符 749619"/>
            <p:cNvSpPr/>
            <p:nvPr/>
          </p:nvSpPr>
          <p:spPr>
            <a:xfrm flipV="1">
              <a:off x="493" y="2128"/>
              <a:ext cx="299" cy="29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triangle" w="sm" len="lg"/>
              <a:tailEnd type="none" w="med" len="med"/>
            </a:ln>
          </p:spPr>
        </p:sp>
      </p:grpSp>
      <p:grpSp>
        <p:nvGrpSpPr>
          <p:cNvPr id="749621" name="组合 749620"/>
          <p:cNvGrpSpPr/>
          <p:nvPr/>
        </p:nvGrpSpPr>
        <p:grpSpPr>
          <a:xfrm>
            <a:off x="5715000" y="4452938"/>
            <a:ext cx="1255713" cy="511175"/>
            <a:chOff x="3593" y="3257"/>
            <a:chExt cx="969" cy="522"/>
          </a:xfrm>
        </p:grpSpPr>
        <p:sp>
          <p:nvSpPr>
            <p:cNvPr id="26690" name="文本框 749621"/>
            <p:cNvSpPr txBox="1"/>
            <p:nvPr/>
          </p:nvSpPr>
          <p:spPr>
            <a:xfrm>
              <a:off x="3593" y="3371"/>
              <a:ext cx="969" cy="4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>
              <a:spAutoFit/>
            </a:bodyPr>
            <a:p>
              <a:pPr algn="ctr"/>
              <a:r>
                <a:rPr lang="zh-CN" altLang="en-US" b="0" dirty="0">
                  <a:latin typeface="宋体" panose="02010600030101010101" pitchFamily="2" charset="-122"/>
                  <a:ea typeface="宋体" panose="02010600030101010101" pitchFamily="2" charset="-122"/>
                </a:rPr>
                <a:t>牙底</a:t>
              </a:r>
              <a:endParaRPr lang="zh-CN" altLang="en-US" b="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6691" name="直接连接符 749622"/>
            <p:cNvSpPr/>
            <p:nvPr/>
          </p:nvSpPr>
          <p:spPr>
            <a:xfrm flipH="1" flipV="1">
              <a:off x="3677" y="3257"/>
              <a:ext cx="382" cy="22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sm" len="lg"/>
            </a:ln>
          </p:spPr>
        </p:sp>
      </p:grpSp>
      <p:grpSp>
        <p:nvGrpSpPr>
          <p:cNvPr id="749624" name="组合 749623"/>
          <p:cNvGrpSpPr/>
          <p:nvPr/>
        </p:nvGrpSpPr>
        <p:grpSpPr>
          <a:xfrm>
            <a:off x="6378575" y="3067050"/>
            <a:ext cx="1039813" cy="541338"/>
            <a:chOff x="3983" y="1873"/>
            <a:chExt cx="802" cy="554"/>
          </a:xfrm>
        </p:grpSpPr>
        <p:sp>
          <p:nvSpPr>
            <p:cNvPr id="26693" name="文本框 749624"/>
            <p:cNvSpPr txBox="1"/>
            <p:nvPr/>
          </p:nvSpPr>
          <p:spPr>
            <a:xfrm>
              <a:off x="3983" y="1873"/>
              <a:ext cx="802" cy="4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>
              <a:spAutoFit/>
            </a:bodyPr>
            <a:p>
              <a:pPr algn="ctr"/>
              <a:r>
                <a:rPr lang="zh-CN" altLang="en-US" b="0" dirty="0">
                  <a:latin typeface="宋体" panose="02010600030101010101" pitchFamily="2" charset="-122"/>
                  <a:ea typeface="宋体" panose="02010600030101010101" pitchFamily="2" charset="-122"/>
                </a:rPr>
                <a:t>牙顶</a:t>
              </a:r>
              <a:endParaRPr lang="zh-CN" altLang="en-US" b="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6694" name="直接连接符 749625"/>
            <p:cNvSpPr/>
            <p:nvPr/>
          </p:nvSpPr>
          <p:spPr>
            <a:xfrm flipH="1">
              <a:off x="4137" y="2219"/>
              <a:ext cx="208" cy="208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sm" len="lg"/>
            </a:ln>
          </p:spPr>
        </p:sp>
      </p:grpSp>
      <p:sp>
        <p:nvSpPr>
          <p:cNvPr id="749627" name="直接连接符 749626"/>
          <p:cNvSpPr/>
          <p:nvPr/>
        </p:nvSpPr>
        <p:spPr>
          <a:xfrm>
            <a:off x="8235950" y="3651250"/>
            <a:ext cx="0" cy="1843088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triangle" w="sm" len="lg"/>
            <a:tailEnd type="none" w="med" len="med"/>
          </a:ln>
        </p:spPr>
      </p:sp>
      <p:sp>
        <p:nvSpPr>
          <p:cNvPr id="749628" name="文本框 749627"/>
          <p:cNvSpPr txBox="1"/>
          <p:nvPr/>
        </p:nvSpPr>
        <p:spPr>
          <a:xfrm rot="-5400000">
            <a:off x="7275513" y="4533900"/>
            <a:ext cx="1522412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algn="ctr"/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大径 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49629" name="文本框 749628"/>
          <p:cNvSpPr txBox="1"/>
          <p:nvPr/>
        </p:nvSpPr>
        <p:spPr>
          <a:xfrm rot="-5400000">
            <a:off x="6391275" y="5011738"/>
            <a:ext cx="1797050" cy="4000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ctr" eaLnBrk="0" hangingPunct="0"/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小径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en-US" altLang="zh-CN" baseline="-250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en-US" altLang="zh-CN" baseline="-250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49630" name="直接连接符 749629"/>
          <p:cNvSpPr/>
          <p:nvPr/>
        </p:nvSpPr>
        <p:spPr>
          <a:xfrm>
            <a:off x="7446963" y="4397375"/>
            <a:ext cx="0" cy="149225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triangle" w="sm" len="lg"/>
            <a:tailEnd type="none" w="med" len="med"/>
          </a:ln>
        </p:spPr>
      </p:sp>
      <p:sp>
        <p:nvSpPr>
          <p:cNvPr id="749631" name="直接连接符 749630"/>
          <p:cNvSpPr/>
          <p:nvPr/>
        </p:nvSpPr>
        <p:spPr>
          <a:xfrm>
            <a:off x="1527175" y="4022725"/>
            <a:ext cx="6353175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lgDashDot"/>
            <a:round/>
            <a:headEnd type="none" w="med" len="med"/>
            <a:tailEnd type="none" w="med" len="med"/>
          </a:ln>
        </p:spPr>
      </p:sp>
      <p:sp>
        <p:nvSpPr>
          <p:cNvPr id="749632" name="直接连接符 749631"/>
          <p:cNvSpPr/>
          <p:nvPr/>
        </p:nvSpPr>
        <p:spPr>
          <a:xfrm>
            <a:off x="7835900" y="4022725"/>
            <a:ext cx="1588" cy="1603375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triangle" w="sm" len="lg"/>
            <a:tailEnd type="none" w="med" len="med"/>
          </a:ln>
        </p:spPr>
      </p:sp>
      <p:sp>
        <p:nvSpPr>
          <p:cNvPr id="749633" name="文本框 749632"/>
          <p:cNvSpPr txBox="1"/>
          <p:nvPr/>
        </p:nvSpPr>
        <p:spPr>
          <a:xfrm rot="-5400000">
            <a:off x="6772275" y="4730750"/>
            <a:ext cx="1730375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algn="ctr" eaLnBrk="0" hangingPunct="0"/>
            <a:r>
              <a:rPr lang="zh-CN" altLang="en-US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中径</a:t>
            </a:r>
            <a:r>
              <a:rPr lang="en-US" altLang="zh-CN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en-US" altLang="zh-CN" baseline="-2500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en-US" altLang="zh-CN" baseline="-2500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endParaRPr lang="en-US" altLang="zh-CN">
              <a:solidFill>
                <a:schemeClr val="accent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702" name="矩形 2"/>
          <p:cNvSpPr/>
          <p:nvPr/>
        </p:nvSpPr>
        <p:spPr>
          <a:xfrm>
            <a:off x="1806575" y="287338"/>
            <a:ext cx="475297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连接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4-3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螺纹连接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9234" name="文本框 99"/>
          <p:cNvSpPr txBox="1"/>
          <p:nvPr/>
        </p:nvSpPr>
        <p:spPr>
          <a:xfrm>
            <a:off x="1282700" y="1020763"/>
            <a:ext cx="410368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、螺纹的主要参数</a:t>
            </a:r>
            <a:endParaRPr lang="zh-CN" altLang="en-US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74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74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74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74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74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74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749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749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749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749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749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749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749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749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749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49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749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1000"/>
                                        <p:tgtEl>
                                          <p:spTgt spid="74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2000"/>
                                        <p:tgtEl>
                                          <p:spTgt spid="74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4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749635" grpId="0"/>
      <p:bldP spid="749587" grpId="0" bldLvl="0" animBg="1"/>
      <p:bldP spid="749628" grpId="0"/>
      <p:bldP spid="749633" grpId="0"/>
      <p:bldP spid="749571" grpId="0"/>
      <p:bldP spid="749570" grpId="0"/>
      <p:bldP spid="749629" grpId="0"/>
      <p:bldP spid="9234" grpId="0"/>
    </p:bldLst>
  </p:timing>
</p:sld>
</file>

<file path=ppt/tags/tag1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05668432953_1_1"/>
</p:tagLst>
</file>

<file path=ppt/tags/tag2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05668432953_1_1"/>
</p:tagLst>
</file>

<file path=ppt/tags/tag3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05668432953_1_1"/>
</p:tagLst>
</file>

<file path=ppt/tags/tag4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05668432953_1_1"/>
</p:tagLst>
</file>

<file path=ppt/tags/tag5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05668432953_1_1"/>
</p:tagLst>
</file>

<file path=ppt/tags/tag6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05668432953_1_1"/>
</p:tagLst>
</file>

<file path=ppt/tags/tag7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05668432953_1_1"/>
</p:tagLst>
</file>

<file path=ppt/tags/tag8.xml><?xml version="1.0" encoding="utf-8"?>
<p:tagLst xmlns:p="http://schemas.openxmlformats.org/presentationml/2006/main">
  <p:tag name="COMMONDATA" val="eyJoZGlkIjoiMjA5ODQyMDQxMTAxMTg5MjE1OWJjODBmMDk2OWY4Z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3697</Words>
  <Application>WPS 演示</Application>
  <PresentationFormat>在屏幕上显示</PresentationFormat>
  <Paragraphs>437</Paragraphs>
  <Slides>29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8</vt:i4>
      </vt:variant>
      <vt:variant>
        <vt:lpstr>嵌入 OLE 服务器</vt:lpstr>
      </vt:variant>
      <vt:variant>
        <vt:i4>8</vt:i4>
      </vt:variant>
      <vt:variant>
        <vt:lpstr>幻灯片标题</vt:lpstr>
      </vt:variant>
      <vt:variant>
        <vt:i4>29</vt:i4>
      </vt:variant>
    </vt:vector>
  </HeadingPairs>
  <TitlesOfParts>
    <vt:vector size="58" baseType="lpstr">
      <vt:lpstr>Arial</vt:lpstr>
      <vt:lpstr>宋体</vt:lpstr>
      <vt:lpstr>Wingdings</vt:lpstr>
      <vt:lpstr>楷体_GB2312</vt:lpstr>
      <vt:lpstr>新宋体</vt:lpstr>
      <vt:lpstr>黑体</vt:lpstr>
      <vt:lpstr>Times New Roman</vt:lpstr>
      <vt:lpstr>微软雅黑</vt:lpstr>
      <vt:lpstr>Arial Unicode MS</vt:lpstr>
      <vt:lpstr>Symbol</vt:lpstr>
      <vt:lpstr>Technic</vt:lpstr>
      <vt:lpstr>Wingdings</vt:lpstr>
      <vt:lpstr>Segoe Print</vt:lpstr>
      <vt:lpstr>默认设计模板</vt:lpstr>
      <vt:lpstr>2_默认设计模板</vt:lpstr>
      <vt:lpstr>4_默认设计模板</vt:lpstr>
      <vt:lpstr>5_默认设计模板</vt:lpstr>
      <vt:lpstr>3_默认设计模板</vt:lpstr>
      <vt:lpstr>6_默认设计模板</vt:lpstr>
      <vt:lpstr>1_默认设计模板</vt:lpstr>
      <vt:lpstr>7_默认设计模板</vt:lpstr>
      <vt:lpstr>Paint.Picture</vt:lpstr>
      <vt:lpstr>Equation.KSEE3</vt:lpstr>
      <vt:lpstr>Paint.Picture</vt:lpstr>
      <vt:lpstr>Paint.Picture</vt:lpstr>
      <vt:lpstr>AutoCAD.Drawing.14</vt:lpstr>
      <vt:lpstr>AutoCAD.Drawing.14</vt:lpstr>
      <vt:lpstr>AutoCAD.Drawing.14</vt:lpstr>
      <vt:lpstr>Photoshop.Image.5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小结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胡君</dc:creator>
  <cp:lastModifiedBy>WPS_1606719979</cp:lastModifiedBy>
  <cp:revision>392</cp:revision>
  <dcterms:created xsi:type="dcterms:W3CDTF">2011-08-04T15:40:00Z</dcterms:created>
  <dcterms:modified xsi:type="dcterms:W3CDTF">2022-07-18T13:07:59Z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B5416CCC569F4AB8AABE277A311F5919</vt:lpwstr>
  </property>
</Properties>
</file>