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  <p:sldMasterId id="2147483678" r:id="rId4"/>
  </p:sldMasterIdLst>
  <p:notesMasterIdLst>
    <p:notesMasterId r:id="rId6"/>
  </p:notesMasterIdLst>
  <p:sldIdLst>
    <p:sldId id="346" r:id="rId5"/>
    <p:sldId id="281" r:id="rId7"/>
    <p:sldId id="282" r:id="rId8"/>
    <p:sldId id="327" r:id="rId9"/>
    <p:sldId id="324" r:id="rId10"/>
    <p:sldId id="325" r:id="rId11"/>
    <p:sldId id="328" r:id="rId12"/>
    <p:sldId id="336" r:id="rId13"/>
    <p:sldId id="337" r:id="rId14"/>
    <p:sldId id="338" r:id="rId15"/>
    <p:sldId id="343" r:id="rId16"/>
    <p:sldId id="307" r:id="rId17"/>
  </p:sldIdLst>
  <p:sldSz cx="9144000" cy="6858000" type="screen4x3"/>
  <p:notesSz cx="6858000" cy="9144000"/>
  <p:embeddedFontLst>
    <p:embeddedFont>
      <p:font typeface="黑体" panose="02010609060101010101" pitchFamily="2" charset="-122"/>
      <p:regular r:id="rId22"/>
    </p:embeddedFont>
    <p:embeddedFont>
      <p:font typeface="微软雅黑" panose="020B0503020204020204" charset="-122"/>
      <p:regular r:id="rId23"/>
    </p:embeddedFont>
    <p:embeddedFont>
      <p:font typeface="Calibri" panose="020F0502020204030204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1" i="0" u="none" kern="1200" baseline="0">
        <a:solidFill>
          <a:schemeClr val="tx1"/>
        </a:solidFill>
        <a:latin typeface="楷体_GB2312" pitchFamily="49" charset="-122"/>
        <a:ea typeface="楷体_GB2312" pitchFamily="49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CCCC"/>
    <a:srgbClr val="FF3300"/>
    <a:srgbClr val="FFFF00"/>
    <a:srgbClr val="D60093"/>
    <a:srgbClr val="990099"/>
    <a:srgbClr val="99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480" y="-96"/>
      </p:cViewPr>
      <p:guideLst>
        <p:guide orient="horz" pos="2144"/>
        <p:guide pos="29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3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30T01:35:22.90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页眉占位符 512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3" name="日期占位符 512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b="0" strike="noStrike" noProof="1" dirty="0"/>
          </a:p>
        </p:txBody>
      </p:sp>
      <p:sp>
        <p:nvSpPr>
          <p:cNvPr id="5124" name="幻灯片图像占位符 5123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文本占位符 512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126" name="页脚占位符 512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5127" name="灯片编号占位符 512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楷体_GB2312" pitchFamily="49" charset="-122"/>
                <a:ea typeface="楷体_GB2312" pitchFamily="49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170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171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58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266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b="0" dirty="0">
                <a:latin typeface="楷体_GB2312" pitchFamily="49" charset="-122"/>
                <a:ea typeface="楷体_GB2312" pitchFamily="49" charset="-122"/>
              </a:rPr>
            </a:fld>
            <a:endParaRPr lang="zh-CN" altLang="en-US" sz="1200" b="0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3314" name="幻灯片图像占位符 288769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文本占位符 288770"/>
          <p:cNvSpPr>
            <a:spLocks noGrp="1"/>
          </p:cNvSpPr>
          <p:nvPr>
            <p:ph type="body"/>
          </p:nvPr>
        </p:nvSpPr>
        <p:spPr/>
        <p:txBody>
          <a:bodyPr anchor="t" anchorCtr="0"/>
          <a:p>
            <a:pPr lvl="0"/>
            <a:r>
              <a:rPr lang="en-GB" altLang="zh-CN"/>
              <a:t>Background provided by m62 </a:t>
            </a:r>
            <a:r>
              <a:rPr lang="en-GB" altLang="zh-CN" dirty="0" err="1"/>
              <a:t>Visualcommunications</a:t>
            </a:r>
            <a:r>
              <a:rPr lang="en-GB" altLang="zh-CN"/>
              <a:t>, visit www.m62.net for more information</a:t>
            </a:r>
            <a:endParaRPr lang="en-GB" altLang="zh-CN"/>
          </a:p>
          <a:p>
            <a:pPr lvl="0"/>
            <a:endParaRPr lang="zh-CN" alt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image" Target="../media/image2.png"/><Relationship Id="rId15" Type="http://schemas.openxmlformats.org/officeDocument/2006/relationships/image" Target="../media/image1.GIF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548130" y="6236653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95195" y="25590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548130" y="6236653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95195" y="25590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7747" name="图片 287746" descr="008ah"/>
          <p:cNvPicPr>
            <a:picLocks noChangeAspect="1"/>
          </p:cNvPicPr>
          <p:nvPr userDrawn="1"/>
        </p:nvPicPr>
        <p:blipFill>
          <a:blip r:embed="rId15">
            <a:lum bright="39999" contrast="-70000"/>
          </a:blip>
          <a:stretch>
            <a:fillRect/>
          </a:stretch>
        </p:blipFill>
        <p:spPr>
          <a:xfrm rot="-284582">
            <a:off x="6588125" y="115888"/>
            <a:ext cx="1014413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753" name="直接连接符 287752"/>
          <p:cNvSpPr/>
          <p:nvPr userDrawn="1"/>
        </p:nvSpPr>
        <p:spPr>
          <a:xfrm>
            <a:off x="1187450" y="6165850"/>
            <a:ext cx="6697663" cy="0"/>
          </a:xfrm>
          <a:prstGeom prst="line">
            <a:avLst/>
          </a:prstGeom>
          <a:ln w="60325" cap="flat" cmpd="thickThin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152" name="组合 287753"/>
          <p:cNvGrpSpPr/>
          <p:nvPr userDrawn="1"/>
        </p:nvGrpSpPr>
        <p:grpSpPr>
          <a:xfrm>
            <a:off x="0" y="115888"/>
            <a:ext cx="9144000" cy="936625"/>
            <a:chOff x="0" y="73"/>
            <a:chExt cx="5760" cy="590"/>
          </a:xfrm>
        </p:grpSpPr>
        <p:sp>
          <p:nvSpPr>
            <p:cNvPr id="6153" name="直接连接符 287754"/>
            <p:cNvSpPr/>
            <p:nvPr/>
          </p:nvSpPr>
          <p:spPr>
            <a:xfrm>
              <a:off x="0" y="73"/>
              <a:ext cx="5760" cy="0"/>
            </a:xfrm>
            <a:prstGeom prst="line">
              <a:avLst/>
            </a:prstGeom>
            <a:ln w="47625" cap="flat" cmpd="thickThin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154" name="组合 287755"/>
            <p:cNvGrpSpPr/>
            <p:nvPr/>
          </p:nvGrpSpPr>
          <p:grpSpPr>
            <a:xfrm>
              <a:off x="0" y="73"/>
              <a:ext cx="5760" cy="590"/>
              <a:chOff x="0" y="0"/>
              <a:chExt cx="5760" cy="646"/>
            </a:xfrm>
          </p:grpSpPr>
          <p:sp>
            <p:nvSpPr>
              <p:cNvPr id="6155" name="矩形 287756"/>
              <p:cNvSpPr/>
              <p:nvPr/>
            </p:nvSpPr>
            <p:spPr>
              <a:xfrm>
                <a:off x="0" y="0"/>
                <a:ext cx="5760" cy="516"/>
              </a:xfrm>
              <a:prstGeom prst="rect">
                <a:avLst/>
              </a:prstGeom>
              <a:gradFill rotWithShape="1">
                <a:gsLst>
                  <a:gs pos="0">
                    <a:srgbClr val="331050"/>
                  </a:gs>
                  <a:gs pos="100000">
                    <a:srgbClr val="4D1979">
                      <a:alpha val="67000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6" name="矩形 287757"/>
              <p:cNvSpPr/>
              <p:nvPr/>
            </p:nvSpPr>
            <p:spPr>
              <a:xfrm rot="10800000">
                <a:off x="0" y="506"/>
                <a:ext cx="5760" cy="140"/>
              </a:xfrm>
              <a:prstGeom prst="rect">
                <a:avLst/>
              </a:prstGeom>
              <a:gradFill rotWithShape="1">
                <a:gsLst>
                  <a:gs pos="0">
                    <a:srgbClr val="3B3B3B">
                      <a:alpha val="0"/>
                    </a:srgbClr>
                  </a:gs>
                  <a:gs pos="100000">
                    <a:schemeClr val="bg2">
                      <a:alpha val="67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pic>
            <p:nvPicPr>
              <p:cNvPr id="6157" name="图片 287758"/>
              <p:cNvPicPr>
                <a:picLocks noChangeAspect="1"/>
              </p:cNvPicPr>
              <p:nvPr/>
            </p:nvPicPr>
            <p:blipFill>
              <a:blip r:embed="rId16">
                <a:lum bright="-12000"/>
              </a:blip>
              <a:srcRect t="18701" r="15749" b="42659"/>
              <a:stretch>
                <a:fillRect/>
              </a:stretch>
            </p:blipFill>
            <p:spPr>
              <a:xfrm>
                <a:off x="4781" y="0"/>
                <a:ext cx="979" cy="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158" name="矩形 287759"/>
              <p:cNvSpPr/>
              <p:nvPr/>
            </p:nvSpPr>
            <p:spPr>
              <a:xfrm>
                <a:off x="0" y="472"/>
                <a:ext cx="5760" cy="44"/>
              </a:xfrm>
              <a:prstGeom prst="rect">
                <a:avLst/>
              </a:prstGeom>
              <a:gradFill rotWithShape="1">
                <a:gsLst>
                  <a:gs pos="0">
                    <a:srgbClr val="C9E576">
                      <a:alpha val="67000"/>
                    </a:srgbClr>
                  </a:gs>
                  <a:gs pos="100000">
                    <a:srgbClr val="97C523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  <p:sp>
            <p:nvSpPr>
              <p:cNvPr id="6159" name="矩形 287760"/>
              <p:cNvSpPr/>
              <p:nvPr/>
            </p:nvSpPr>
            <p:spPr>
              <a:xfrm>
                <a:off x="0" y="0"/>
                <a:ext cx="5760" cy="164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67000"/>
                    </a:scheme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</p:grpSp>
      <p:sp>
        <p:nvSpPr>
          <p:cNvPr id="287766" name="矩形 287765"/>
          <p:cNvSpPr/>
          <p:nvPr userDrawn="1"/>
        </p:nvSpPr>
        <p:spPr>
          <a:xfrm>
            <a:off x="1548130" y="6236653"/>
            <a:ext cx="6048375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fontAlgn="ctr"/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宣城市信息工程学校在线精品课程--《机械基础》</a:t>
            </a:r>
            <a:endParaRPr lang="en-US" altLang="zh-CN" sz="18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87767" name="矩形 287766"/>
          <p:cNvSpPr/>
          <p:nvPr userDrawn="1"/>
        </p:nvSpPr>
        <p:spPr>
          <a:xfrm>
            <a:off x="2195195" y="255905"/>
            <a:ext cx="4752975" cy="40481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>
              <a:buSzTx/>
            </a:pPr>
            <a:r>
              <a:rPr lang="zh-CN" altLang="en-US" sz="2400">
                <a:solidFill>
                  <a:srgbClr val="FFFF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模块三  机械工程材料</a:t>
            </a:r>
            <a:endParaRPr lang="zh-CN" altLang="en-US" sz="240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00" b="1" i="0" u="none" kern="1200" baseline="0">
          <a:solidFill>
            <a:schemeClr val="tx1"/>
          </a:solidFill>
          <a:latin typeface="楷体_GB2312" pitchFamily="49" charset="-122"/>
          <a:ea typeface="楷体_GB2312" pitchFamily="49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8.xml"/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0.xml"/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comments" Target="../comments/commen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3.xml"/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4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7.xml"/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7775" name="矩形 287774"/>
          <p:cNvSpPr/>
          <p:nvPr/>
        </p:nvSpPr>
        <p:spPr>
          <a:xfrm>
            <a:off x="1687830" y="2098040"/>
            <a:ext cx="5902325" cy="21583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r>
              <a:rPr sz="4800" dirty="0">
                <a:latin typeface="黑体" panose="02010609060101010101" pitchFamily="2" charset="-122"/>
                <a:ea typeface="黑体" panose="02010609060101010101" pitchFamily="2" charset="-122"/>
              </a:rPr>
              <a:t>3-4 钢的热处理</a:t>
            </a:r>
            <a:r>
              <a:rPr lang="zh-CN" altLang="en-US" sz="2400" dirty="0"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 eaLnBrk="0" hangingPunct="0">
              <a:lnSpc>
                <a:spcPct val="140000"/>
              </a:lnSpc>
            </a:pP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28040" y="2287905"/>
            <a:ext cx="7098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根据零件的性能要求，在零件图样上应标出热处理技术条件，其内容包括：预备热处理和最终热处理方法及应达到的力学性能要求等。</a:t>
            </a:r>
            <a:endParaRPr lang="zh-CN" altLang="en-US" sz="1800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 descr="微信图片_202207131503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8343" r="2750" b="3407"/>
          <a:stretch>
            <a:fillRect/>
          </a:stretch>
        </p:blipFill>
        <p:spPr>
          <a:xfrm>
            <a:off x="1659255" y="3069590"/>
            <a:ext cx="5180330" cy="2726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5650" y="1196340"/>
            <a:ext cx="4236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三、典型零件热处理分析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8040" y="1772920"/>
            <a:ext cx="3176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、热处理技术条件的标注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4" grpId="1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5650" y="2564765"/>
            <a:ext cx="74244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0">
                <a:latin typeface="+mn-ea"/>
                <a:ea typeface="+mn-ea"/>
              </a:rPr>
              <a:t>(1) 预备热处理</a:t>
            </a:r>
            <a:endParaRPr lang="zh-CN" altLang="en-US" sz="1800" b="0">
              <a:latin typeface="+mn-ea"/>
              <a:ea typeface="+mn-ea"/>
            </a:endParaRPr>
          </a:p>
          <a:p>
            <a:r>
              <a:rPr lang="en-US" altLang="zh-CN" sz="1800" b="0">
                <a:latin typeface="+mn-ea"/>
                <a:ea typeface="+mn-ea"/>
              </a:rPr>
              <a:t>    </a:t>
            </a:r>
            <a:r>
              <a:rPr lang="zh-CN" altLang="en-US" sz="1800" b="0">
                <a:latin typeface="+mn-ea"/>
                <a:ea typeface="+mn-ea"/>
              </a:rPr>
              <a:t>一般安排在毛坯生产之后、切削加工之前，或粗加工之后、半精加工之前。常用的有退火、正火、回火和调质等。</a:t>
            </a:r>
            <a:endParaRPr lang="zh-CN" altLang="en-US" sz="1800" b="0">
              <a:latin typeface="+mn-ea"/>
              <a:ea typeface="+mn-ea"/>
            </a:endParaRPr>
          </a:p>
          <a:p>
            <a:endParaRPr lang="zh-CN" altLang="en-US" sz="1800" b="0">
              <a:latin typeface="+mn-ea"/>
              <a:ea typeface="+mn-ea"/>
            </a:endParaRPr>
          </a:p>
          <a:p>
            <a:r>
              <a:rPr lang="zh-CN" altLang="en-US" sz="1800" b="0">
                <a:latin typeface="+mn-ea"/>
                <a:ea typeface="+mn-ea"/>
              </a:rPr>
              <a:t>(2) 最终热处理</a:t>
            </a:r>
            <a:endParaRPr lang="zh-CN" altLang="en-US" sz="1800" b="0">
              <a:latin typeface="+mn-ea"/>
              <a:ea typeface="+mn-ea"/>
            </a:endParaRPr>
          </a:p>
          <a:p>
            <a:r>
              <a:rPr lang="en-US" altLang="zh-CN" sz="1800" b="0">
                <a:latin typeface="+mn-ea"/>
                <a:ea typeface="+mn-ea"/>
              </a:rPr>
              <a:t>    </a:t>
            </a:r>
            <a:r>
              <a:rPr lang="zh-CN" altLang="en-US" sz="1800" b="0">
                <a:latin typeface="+mn-ea"/>
                <a:ea typeface="+mn-ea"/>
              </a:rPr>
              <a:t>零件经最终热处理后硬度高，除磨削外不宜进行切削加工，故最终热处理 一般安排在半精加工后、磨削加工前。常用的有淬火、回火和渗碳等。</a:t>
            </a:r>
            <a:endParaRPr lang="zh-CN" altLang="en-US" sz="1800" b="0">
              <a:latin typeface="+mn-ea"/>
              <a:ea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3895" y="1268730"/>
            <a:ext cx="4236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三、典型零件热处理分析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" y="1988820"/>
            <a:ext cx="3176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、热处理工序位置安排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/>
        </p:nvSpPr>
        <p:spPr>
          <a:xfrm>
            <a:off x="303021" y="2974340"/>
            <a:ext cx="1179830" cy="1178560"/>
          </a:xfrm>
          <a:prstGeom prst="rect">
            <a:avLst/>
          </a:prstGeom>
          <a:solidFill>
            <a:srgbClr val="4F80BC"/>
          </a:solidFill>
        </p:spPr>
        <p:txBody>
          <a:bodyPr vert="horz" wrap="square" lIns="0" tIns="285750" rIns="0" bIns="0" rtlCol="0">
            <a:spAutoFit/>
          </a:bodyPr>
          <a:p>
            <a:pPr marL="113665">
              <a:lnSpc>
                <a:spcPct val="100000"/>
              </a:lnSpc>
              <a:spcBef>
                <a:spcPts val="2250"/>
              </a:spcBef>
            </a:pPr>
            <a:r>
              <a:rPr sz="37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总结</a:t>
            </a:r>
            <a:endParaRPr sz="3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392" y="2916428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1568703" y="2916428"/>
            <a:ext cx="0" cy="1294130"/>
          </a:xfrm>
          <a:custGeom>
            <a:avLst/>
            <a:gdLst/>
            <a:ahLst/>
            <a:cxnLst/>
            <a:rect l="l" t="t" r="r" b="b"/>
            <a:pathLst>
              <a:path h="1294129">
                <a:moveTo>
                  <a:pt x="0" y="0"/>
                </a:moveTo>
                <a:lnTo>
                  <a:pt x="0" y="1293876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5"/>
          <p:cNvSpPr/>
          <p:nvPr/>
        </p:nvSpPr>
        <p:spPr>
          <a:xfrm>
            <a:off x="188721" y="4237736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1" y="0"/>
                </a:lnTo>
              </a:path>
            </a:pathLst>
          </a:custGeom>
          <a:ln w="54864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188721" y="2889758"/>
            <a:ext cx="1407160" cy="0"/>
          </a:xfrm>
          <a:custGeom>
            <a:avLst/>
            <a:gdLst/>
            <a:ahLst/>
            <a:cxnLst/>
            <a:rect l="l" t="t" r="r" b="b"/>
            <a:pathLst>
              <a:path w="1407160">
                <a:moveTo>
                  <a:pt x="0" y="0"/>
                </a:moveTo>
                <a:lnTo>
                  <a:pt x="1406651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1569465" y="3446327"/>
            <a:ext cx="6990715" cy="234315"/>
          </a:xfrm>
          <a:custGeom>
            <a:avLst/>
            <a:gdLst/>
            <a:ahLst/>
            <a:cxnLst/>
            <a:rect l="l" t="t" r="r" b="b"/>
            <a:pathLst>
              <a:path w="6990715" h="234314">
                <a:moveTo>
                  <a:pt x="6888698" y="117224"/>
                </a:moveTo>
                <a:lnTo>
                  <a:pt x="6771132" y="49220"/>
                </a:lnTo>
                <a:lnTo>
                  <a:pt x="6762821" y="42005"/>
                </a:lnTo>
                <a:lnTo>
                  <a:pt x="6758368" y="32646"/>
                </a:lnTo>
                <a:lnTo>
                  <a:pt x="6757630" y="22431"/>
                </a:lnTo>
                <a:lnTo>
                  <a:pt x="6760464" y="12644"/>
                </a:lnTo>
                <a:lnTo>
                  <a:pt x="6767679" y="5000"/>
                </a:lnTo>
                <a:lnTo>
                  <a:pt x="6777037" y="642"/>
                </a:lnTo>
                <a:lnTo>
                  <a:pt x="6787253" y="0"/>
                </a:lnTo>
                <a:lnTo>
                  <a:pt x="6797039" y="3500"/>
                </a:lnTo>
                <a:lnTo>
                  <a:pt x="6946717" y="91892"/>
                </a:lnTo>
                <a:lnTo>
                  <a:pt x="6940296" y="91892"/>
                </a:lnTo>
                <a:lnTo>
                  <a:pt x="6940296" y="94940"/>
                </a:lnTo>
                <a:lnTo>
                  <a:pt x="6926580" y="94940"/>
                </a:lnTo>
                <a:lnTo>
                  <a:pt x="6888698" y="117224"/>
                </a:lnTo>
                <a:close/>
              </a:path>
              <a:path w="6990715" h="234314">
                <a:moveTo>
                  <a:pt x="6843674" y="143708"/>
                </a:moveTo>
                <a:lnTo>
                  <a:pt x="0" y="143708"/>
                </a:lnTo>
                <a:lnTo>
                  <a:pt x="0" y="91892"/>
                </a:lnTo>
                <a:lnTo>
                  <a:pt x="6844904" y="91892"/>
                </a:lnTo>
                <a:lnTo>
                  <a:pt x="6888698" y="117224"/>
                </a:lnTo>
                <a:lnTo>
                  <a:pt x="6843674" y="143708"/>
                </a:lnTo>
                <a:close/>
              </a:path>
              <a:path w="6990715" h="234314">
                <a:moveTo>
                  <a:pt x="6946124" y="143708"/>
                </a:moveTo>
                <a:lnTo>
                  <a:pt x="6940296" y="143708"/>
                </a:lnTo>
                <a:lnTo>
                  <a:pt x="6940296" y="91892"/>
                </a:lnTo>
                <a:lnTo>
                  <a:pt x="6946717" y="91892"/>
                </a:lnTo>
                <a:lnTo>
                  <a:pt x="6990588" y="117800"/>
                </a:lnTo>
                <a:lnTo>
                  <a:pt x="6946124" y="143708"/>
                </a:lnTo>
                <a:close/>
              </a:path>
              <a:path w="6990715" h="234314">
                <a:moveTo>
                  <a:pt x="6926580" y="139136"/>
                </a:moveTo>
                <a:lnTo>
                  <a:pt x="6888698" y="117224"/>
                </a:lnTo>
                <a:lnTo>
                  <a:pt x="6926580" y="94940"/>
                </a:lnTo>
                <a:lnTo>
                  <a:pt x="6926580" y="139136"/>
                </a:lnTo>
                <a:close/>
              </a:path>
              <a:path w="6990715" h="234314">
                <a:moveTo>
                  <a:pt x="6940296" y="139136"/>
                </a:moveTo>
                <a:lnTo>
                  <a:pt x="6926580" y="139136"/>
                </a:lnTo>
                <a:lnTo>
                  <a:pt x="6926580" y="94940"/>
                </a:lnTo>
                <a:lnTo>
                  <a:pt x="6940296" y="94940"/>
                </a:lnTo>
                <a:lnTo>
                  <a:pt x="6940296" y="139136"/>
                </a:lnTo>
                <a:close/>
              </a:path>
              <a:path w="6990715" h="234314">
                <a:moveTo>
                  <a:pt x="6787253" y="234076"/>
                </a:moveTo>
                <a:lnTo>
                  <a:pt x="6777037" y="233433"/>
                </a:lnTo>
                <a:lnTo>
                  <a:pt x="6767679" y="229076"/>
                </a:lnTo>
                <a:lnTo>
                  <a:pt x="6760464" y="221432"/>
                </a:lnTo>
                <a:lnTo>
                  <a:pt x="6757630" y="211669"/>
                </a:lnTo>
                <a:lnTo>
                  <a:pt x="6758368" y="201620"/>
                </a:lnTo>
                <a:lnTo>
                  <a:pt x="6762821" y="192714"/>
                </a:lnTo>
                <a:lnTo>
                  <a:pt x="6771132" y="186380"/>
                </a:lnTo>
                <a:lnTo>
                  <a:pt x="6888698" y="117224"/>
                </a:lnTo>
                <a:lnTo>
                  <a:pt x="6926580" y="139136"/>
                </a:lnTo>
                <a:lnTo>
                  <a:pt x="6940296" y="139136"/>
                </a:lnTo>
                <a:lnTo>
                  <a:pt x="6940296" y="143708"/>
                </a:lnTo>
                <a:lnTo>
                  <a:pt x="6946124" y="143708"/>
                </a:lnTo>
                <a:lnTo>
                  <a:pt x="6797039" y="230576"/>
                </a:lnTo>
                <a:lnTo>
                  <a:pt x="6787253" y="234076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1977135" y="2002028"/>
            <a:ext cx="0" cy="1544320"/>
          </a:xfrm>
          <a:custGeom>
            <a:avLst/>
            <a:gdLst/>
            <a:ahLst/>
            <a:cxnLst/>
            <a:rect l="l" t="t" r="r" b="b"/>
            <a:pathLst>
              <a:path h="1544320">
                <a:moveTo>
                  <a:pt x="0" y="0"/>
                </a:moveTo>
                <a:lnTo>
                  <a:pt x="0" y="1543811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9" name="object 9"/>
          <p:cNvSpPr/>
          <p:nvPr/>
        </p:nvSpPr>
        <p:spPr>
          <a:xfrm>
            <a:off x="1953513" y="2003552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>
                <a:moveTo>
                  <a:pt x="0" y="0"/>
                </a:moveTo>
                <a:lnTo>
                  <a:pt x="281940" y="0"/>
                </a:lnTo>
              </a:path>
            </a:pathLst>
          </a:custGeom>
          <a:ln w="6705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2341372" y="3548888"/>
            <a:ext cx="0" cy="643255"/>
          </a:xfrm>
          <a:custGeom>
            <a:avLst/>
            <a:gdLst/>
            <a:ahLst/>
            <a:cxnLst/>
            <a:rect l="l" t="t" r="r" b="b"/>
            <a:pathLst>
              <a:path h="643254">
                <a:moveTo>
                  <a:pt x="0" y="0"/>
                </a:moveTo>
                <a:lnTo>
                  <a:pt x="0" y="643127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1" name="object 11"/>
          <p:cNvSpPr/>
          <p:nvPr/>
        </p:nvSpPr>
        <p:spPr>
          <a:xfrm>
            <a:off x="2368041" y="4161535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1168" y="0"/>
                </a:lnTo>
              </a:path>
            </a:pathLst>
          </a:custGeom>
          <a:ln w="6095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2" name="object 12"/>
          <p:cNvSpPr/>
          <p:nvPr/>
        </p:nvSpPr>
        <p:spPr>
          <a:xfrm>
            <a:off x="5147056" y="3545840"/>
            <a:ext cx="0" cy="607060"/>
          </a:xfrm>
          <a:custGeom>
            <a:avLst/>
            <a:gdLst/>
            <a:ahLst/>
            <a:cxnLst/>
            <a:rect l="l" t="t" r="r" b="b"/>
            <a:pathLst>
              <a:path h="607060">
                <a:moveTo>
                  <a:pt x="0" y="0"/>
                </a:moveTo>
                <a:lnTo>
                  <a:pt x="0" y="606551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3" name="object 13"/>
          <p:cNvSpPr/>
          <p:nvPr/>
        </p:nvSpPr>
        <p:spPr>
          <a:xfrm>
            <a:off x="5121910" y="4143247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887" y="0"/>
                </a:lnTo>
              </a:path>
            </a:pathLst>
          </a:custGeom>
          <a:ln w="54864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4" name="object 14"/>
          <p:cNvSpPr txBox="1"/>
          <p:nvPr/>
        </p:nvSpPr>
        <p:spPr>
          <a:xfrm>
            <a:off x="5368797" y="3937508"/>
            <a:ext cx="1416050" cy="323215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7625" rIns="0" bIns="0" rtlCol="0">
            <a:spAutoFit/>
          </a:bodyPr>
          <a:p>
            <a:pPr marL="10668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化学热处理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69210" y="3943604"/>
            <a:ext cx="1115695" cy="32512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48895" rIns="0" bIns="0" rtlCol="0">
            <a:spAutoFit/>
          </a:bodyPr>
          <a:p>
            <a:pPr marL="107950">
              <a:lnSpc>
                <a:spcPct val="100000"/>
              </a:lnSpc>
              <a:spcBef>
                <a:spcPts val="38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表面热处理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94250" y="2540000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>
                <a:moveTo>
                  <a:pt x="0" y="0"/>
                </a:moveTo>
                <a:lnTo>
                  <a:pt x="281940" y="0"/>
                </a:lnTo>
              </a:path>
            </a:pathLst>
          </a:custGeom>
          <a:ln w="54863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7" name="object 17"/>
          <p:cNvSpPr/>
          <p:nvPr/>
        </p:nvSpPr>
        <p:spPr>
          <a:xfrm>
            <a:off x="5078476" y="2058416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39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8" name="object 18"/>
          <p:cNvSpPr/>
          <p:nvPr/>
        </p:nvSpPr>
        <p:spPr>
          <a:xfrm>
            <a:off x="5078476" y="2556763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0"/>
                </a:moveTo>
                <a:lnTo>
                  <a:pt x="0" y="467867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19" name="object 19"/>
          <p:cNvSpPr/>
          <p:nvPr/>
        </p:nvSpPr>
        <p:spPr>
          <a:xfrm>
            <a:off x="5059426" y="2085848"/>
            <a:ext cx="384175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048" y="0"/>
                </a:lnTo>
              </a:path>
            </a:pathLst>
          </a:custGeom>
          <a:ln w="6096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0" name="object 20"/>
          <p:cNvSpPr/>
          <p:nvPr/>
        </p:nvSpPr>
        <p:spPr>
          <a:xfrm>
            <a:off x="5054853" y="3003296"/>
            <a:ext cx="388620" cy="0"/>
          </a:xfrm>
          <a:custGeom>
            <a:avLst/>
            <a:gdLst/>
            <a:ahLst/>
            <a:cxnLst/>
            <a:rect l="l" t="t" r="r" b="b"/>
            <a:pathLst>
              <a:path w="388620">
                <a:moveTo>
                  <a:pt x="0" y="0"/>
                </a:moveTo>
                <a:lnTo>
                  <a:pt x="388620" y="0"/>
                </a:lnTo>
              </a:path>
            </a:pathLst>
          </a:custGeom>
          <a:ln w="54864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1" name="object 21"/>
          <p:cNvSpPr/>
          <p:nvPr/>
        </p:nvSpPr>
        <p:spPr>
          <a:xfrm>
            <a:off x="5076190" y="2540000"/>
            <a:ext cx="367665" cy="0"/>
          </a:xfrm>
          <a:custGeom>
            <a:avLst/>
            <a:gdLst/>
            <a:ahLst/>
            <a:cxnLst/>
            <a:rect l="l" t="t" r="r" b="b"/>
            <a:pathLst>
              <a:path w="367664">
                <a:moveTo>
                  <a:pt x="0" y="0"/>
                </a:moveTo>
                <a:lnTo>
                  <a:pt x="367283" y="0"/>
                </a:lnTo>
              </a:path>
            </a:pathLst>
          </a:custGeom>
          <a:ln w="54863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2" name="object 22"/>
          <p:cNvSpPr txBox="1"/>
          <p:nvPr/>
        </p:nvSpPr>
        <p:spPr>
          <a:xfrm>
            <a:off x="5443474" y="1898396"/>
            <a:ext cx="1464945" cy="323215"/>
          </a:xfrm>
          <a:prstGeom prst="rect">
            <a:avLst/>
          </a:prstGeom>
          <a:solidFill>
            <a:srgbClr val="E6B8B8"/>
          </a:solidFill>
        </p:spPr>
        <p:txBody>
          <a:bodyPr vert="horz" wrap="square" lIns="0" tIns="47625" rIns="0" bIns="0" rtlCol="0">
            <a:spAutoFit/>
          </a:bodyPr>
          <a:p>
            <a:pPr marL="40195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低温回火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43474" y="2372360"/>
            <a:ext cx="1464945" cy="325120"/>
          </a:xfrm>
          <a:prstGeom prst="rect">
            <a:avLst/>
          </a:prstGeom>
          <a:solidFill>
            <a:srgbClr val="D89593"/>
          </a:solidFill>
        </p:spPr>
        <p:txBody>
          <a:bodyPr vert="horz" wrap="square" lIns="0" tIns="50800" rIns="0" bIns="0" rtlCol="0">
            <a:spAutoFit/>
          </a:bodyPr>
          <a:p>
            <a:pPr marL="401955">
              <a:lnSpc>
                <a:spcPct val="100000"/>
              </a:lnSpc>
              <a:spcBef>
                <a:spcPts val="400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中温回火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43474" y="2823464"/>
            <a:ext cx="1464945" cy="323215"/>
          </a:xfrm>
          <a:prstGeom prst="rect">
            <a:avLst/>
          </a:prstGeom>
          <a:solidFill>
            <a:srgbClr val="BA7C7C"/>
          </a:solidFill>
        </p:spPr>
        <p:txBody>
          <a:bodyPr vert="horz" wrap="square" lIns="0" tIns="47625" rIns="0" bIns="0" rtlCol="0">
            <a:spAutoFit/>
          </a:bodyPr>
          <a:p>
            <a:pPr marL="40195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高温回火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66618" y="5340350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315" y="0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6" name="object 26"/>
          <p:cNvSpPr/>
          <p:nvPr/>
        </p:nvSpPr>
        <p:spPr>
          <a:xfrm>
            <a:off x="3383788" y="509270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7" name="object 27"/>
          <p:cNvSpPr/>
          <p:nvPr/>
        </p:nvSpPr>
        <p:spPr>
          <a:xfrm>
            <a:off x="3383788" y="5351780"/>
            <a:ext cx="0" cy="227329"/>
          </a:xfrm>
          <a:custGeom>
            <a:avLst/>
            <a:gdLst/>
            <a:ahLst/>
            <a:cxnLst/>
            <a:rect l="l" t="t" r="r" b="b"/>
            <a:pathLst>
              <a:path h="227329">
                <a:moveTo>
                  <a:pt x="0" y="0"/>
                </a:moveTo>
                <a:lnTo>
                  <a:pt x="0" y="227076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8" name="object 28"/>
          <p:cNvSpPr/>
          <p:nvPr/>
        </p:nvSpPr>
        <p:spPr>
          <a:xfrm>
            <a:off x="3375406" y="5117846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4">
                <a:moveTo>
                  <a:pt x="0" y="0"/>
                </a:moveTo>
                <a:lnTo>
                  <a:pt x="376427" y="0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9" name="object 29"/>
          <p:cNvSpPr/>
          <p:nvPr/>
        </p:nvSpPr>
        <p:spPr>
          <a:xfrm>
            <a:off x="3361690" y="5555233"/>
            <a:ext cx="387350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096" y="0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30" name="object 30"/>
          <p:cNvSpPr/>
          <p:nvPr/>
        </p:nvSpPr>
        <p:spPr>
          <a:xfrm>
            <a:off x="3741165" y="4935728"/>
            <a:ext cx="1485900" cy="34747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1" name="object 31"/>
          <p:cNvSpPr/>
          <p:nvPr/>
        </p:nvSpPr>
        <p:spPr>
          <a:xfrm>
            <a:off x="3741165" y="5360924"/>
            <a:ext cx="1485900" cy="350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2" name="object 32"/>
          <p:cNvSpPr txBox="1"/>
          <p:nvPr/>
        </p:nvSpPr>
        <p:spPr>
          <a:xfrm>
            <a:off x="3938794" y="4977874"/>
            <a:ext cx="1095375" cy="664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5143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火焰淬火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感应加热淬火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75306" y="4486147"/>
            <a:ext cx="1164590" cy="32321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7625" rIns="0" bIns="0" rtlCol="0">
            <a:spAutoFit/>
          </a:bodyPr>
          <a:p>
            <a:pPr marL="22542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表面淬火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38424" y="4252976"/>
            <a:ext cx="0" cy="222885"/>
          </a:xfrm>
          <a:custGeom>
            <a:avLst/>
            <a:gdLst/>
            <a:ahLst/>
            <a:cxnLst/>
            <a:rect l="l" t="t" r="r" b="b"/>
            <a:pathLst>
              <a:path h="222885">
                <a:moveTo>
                  <a:pt x="0" y="0"/>
                </a:moveTo>
                <a:lnTo>
                  <a:pt x="0" y="222503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35" name="object 35"/>
          <p:cNvSpPr/>
          <p:nvPr/>
        </p:nvSpPr>
        <p:spPr>
          <a:xfrm>
            <a:off x="3141472" y="4798568"/>
            <a:ext cx="0" cy="568960"/>
          </a:xfrm>
          <a:custGeom>
            <a:avLst/>
            <a:gdLst/>
            <a:ahLst/>
            <a:cxnLst/>
            <a:rect l="l" t="t" r="r" b="b"/>
            <a:pathLst>
              <a:path h="568960">
                <a:moveTo>
                  <a:pt x="0" y="0"/>
                </a:moveTo>
                <a:lnTo>
                  <a:pt x="0" y="568451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36" name="object 36"/>
          <p:cNvSpPr txBox="1"/>
          <p:nvPr/>
        </p:nvSpPr>
        <p:spPr>
          <a:xfrm>
            <a:off x="6531610" y="4419091"/>
            <a:ext cx="1051560" cy="33718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56515" rIns="0" bIns="0" rtlCol="0">
            <a:spAutoFit/>
          </a:bodyPr>
          <a:p>
            <a:pPr marL="348615">
              <a:lnSpc>
                <a:spcPct val="100000"/>
              </a:lnSpc>
              <a:spcBef>
                <a:spcPts val="44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渗碳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31610" y="5360924"/>
            <a:ext cx="1051560" cy="33718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56515" rIns="0" bIns="0" rtlCol="0">
            <a:spAutoFit/>
          </a:bodyPr>
          <a:p>
            <a:pPr marL="211455">
              <a:lnSpc>
                <a:spcPct val="100000"/>
              </a:lnSpc>
              <a:spcBef>
                <a:spcPts val="44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渗金属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24901" y="4419091"/>
            <a:ext cx="1051560" cy="33718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56515" rIns="0" bIns="0" rtlCol="0">
            <a:spAutoFit/>
          </a:bodyPr>
          <a:p>
            <a:pPr marL="348615">
              <a:lnSpc>
                <a:spcPct val="100000"/>
              </a:lnSpc>
              <a:spcBef>
                <a:spcPts val="44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渗氮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37706" y="4890008"/>
            <a:ext cx="1051560" cy="33718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56515" rIns="0" bIns="0" rtlCol="0">
            <a:spAutoFit/>
          </a:bodyPr>
          <a:p>
            <a:pPr marL="170180">
              <a:lnSpc>
                <a:spcPct val="100000"/>
              </a:lnSpc>
              <a:spcBef>
                <a:spcPts val="44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碳氮共渗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24901" y="4903724"/>
            <a:ext cx="1051560" cy="33718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56515" rIns="0" bIns="0" rtlCol="0">
            <a:spAutoFit/>
          </a:bodyPr>
          <a:p>
            <a:pPr marL="348615">
              <a:lnSpc>
                <a:spcPct val="100000"/>
              </a:lnSpc>
              <a:spcBef>
                <a:spcPts val="445"/>
              </a:spcBef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渗硼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021832" y="4265168"/>
            <a:ext cx="0" cy="741045"/>
          </a:xfrm>
          <a:custGeom>
            <a:avLst/>
            <a:gdLst/>
            <a:ahLst/>
            <a:cxnLst/>
            <a:rect l="l" t="t" r="r" b="b"/>
            <a:pathLst>
              <a:path h="741045">
                <a:moveTo>
                  <a:pt x="0" y="0"/>
                </a:moveTo>
                <a:lnTo>
                  <a:pt x="0" y="740663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42"/>
          <p:cNvSpPr/>
          <p:nvPr/>
        </p:nvSpPr>
        <p:spPr>
          <a:xfrm>
            <a:off x="5995162" y="5032502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19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43"/>
          <p:cNvSpPr/>
          <p:nvPr/>
        </p:nvSpPr>
        <p:spPr>
          <a:xfrm>
            <a:off x="6269482" y="4342891"/>
            <a:ext cx="238125" cy="1432560"/>
          </a:xfrm>
          <a:custGeom>
            <a:avLst/>
            <a:gdLst/>
            <a:ahLst/>
            <a:cxnLst/>
            <a:rect l="l" t="t" r="r" b="b"/>
            <a:pathLst>
              <a:path w="238125" h="1432560">
                <a:moveTo>
                  <a:pt x="237743" y="1432559"/>
                </a:moveTo>
                <a:lnTo>
                  <a:pt x="189898" y="1427654"/>
                </a:lnTo>
                <a:lnTo>
                  <a:pt x="145303" y="1413605"/>
                </a:lnTo>
                <a:lnTo>
                  <a:pt x="104923" y="1391411"/>
                </a:lnTo>
                <a:lnTo>
                  <a:pt x="69722" y="1362074"/>
                </a:lnTo>
                <a:lnTo>
                  <a:pt x="40665" y="1326594"/>
                </a:lnTo>
                <a:lnTo>
                  <a:pt x="18716" y="1285970"/>
                </a:lnTo>
                <a:lnTo>
                  <a:pt x="4839" y="1241202"/>
                </a:lnTo>
                <a:lnTo>
                  <a:pt x="0" y="1193291"/>
                </a:lnTo>
                <a:lnTo>
                  <a:pt x="0" y="239267"/>
                </a:lnTo>
                <a:lnTo>
                  <a:pt x="4839" y="190919"/>
                </a:lnTo>
                <a:lnTo>
                  <a:pt x="18716" y="145946"/>
                </a:lnTo>
                <a:lnTo>
                  <a:pt x="40665" y="105295"/>
                </a:lnTo>
                <a:lnTo>
                  <a:pt x="69722" y="69913"/>
                </a:lnTo>
                <a:lnTo>
                  <a:pt x="104923" y="40746"/>
                </a:lnTo>
                <a:lnTo>
                  <a:pt x="145303" y="18740"/>
                </a:lnTo>
                <a:lnTo>
                  <a:pt x="189898" y="4842"/>
                </a:lnTo>
                <a:lnTo>
                  <a:pt x="237743" y="0"/>
                </a:lnTo>
              </a:path>
            </a:pathLst>
          </a:custGeom>
          <a:ln w="4419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4" name="object 44"/>
          <p:cNvSpPr/>
          <p:nvPr/>
        </p:nvSpPr>
        <p:spPr>
          <a:xfrm>
            <a:off x="8767191" y="4342891"/>
            <a:ext cx="239395" cy="1432560"/>
          </a:xfrm>
          <a:custGeom>
            <a:avLst/>
            <a:gdLst/>
            <a:ahLst/>
            <a:cxnLst/>
            <a:rect l="l" t="t" r="r" b="b"/>
            <a:pathLst>
              <a:path w="239395" h="1432560">
                <a:moveTo>
                  <a:pt x="0" y="0"/>
                </a:moveTo>
                <a:lnTo>
                  <a:pt x="48348" y="4842"/>
                </a:lnTo>
                <a:lnTo>
                  <a:pt x="93321" y="18740"/>
                </a:lnTo>
                <a:lnTo>
                  <a:pt x="133972" y="40746"/>
                </a:lnTo>
                <a:lnTo>
                  <a:pt x="169354" y="69913"/>
                </a:lnTo>
                <a:lnTo>
                  <a:pt x="198521" y="105295"/>
                </a:lnTo>
                <a:lnTo>
                  <a:pt x="220527" y="145946"/>
                </a:lnTo>
                <a:lnTo>
                  <a:pt x="234425" y="190919"/>
                </a:lnTo>
                <a:lnTo>
                  <a:pt x="239268" y="239267"/>
                </a:lnTo>
                <a:lnTo>
                  <a:pt x="239268" y="1193291"/>
                </a:lnTo>
                <a:lnTo>
                  <a:pt x="234425" y="1241202"/>
                </a:lnTo>
                <a:lnTo>
                  <a:pt x="220527" y="1285970"/>
                </a:lnTo>
                <a:lnTo>
                  <a:pt x="198521" y="1326594"/>
                </a:lnTo>
                <a:lnTo>
                  <a:pt x="169354" y="1362074"/>
                </a:lnTo>
                <a:lnTo>
                  <a:pt x="133972" y="1391411"/>
                </a:lnTo>
                <a:lnTo>
                  <a:pt x="93321" y="1413605"/>
                </a:lnTo>
                <a:lnTo>
                  <a:pt x="48348" y="1427654"/>
                </a:lnTo>
                <a:lnTo>
                  <a:pt x="0" y="1432559"/>
                </a:lnTo>
              </a:path>
            </a:pathLst>
          </a:custGeom>
          <a:ln w="44195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5" name="object 45"/>
          <p:cNvSpPr txBox="1"/>
          <p:nvPr/>
        </p:nvSpPr>
        <p:spPr>
          <a:xfrm>
            <a:off x="2235454" y="1837435"/>
            <a:ext cx="1191895" cy="34163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50165" rIns="0" bIns="0" rtlCol="0">
            <a:spAutoFit/>
          </a:bodyPr>
          <a:p>
            <a:pPr marL="107950">
              <a:lnSpc>
                <a:spcPct val="100000"/>
              </a:lnSpc>
              <a:spcBef>
                <a:spcPts val="395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整体热处理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422650" y="2022602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352" y="0"/>
                </a:lnTo>
              </a:path>
            </a:pathLst>
          </a:custGeom>
          <a:ln w="41147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7" name="object 47"/>
          <p:cNvSpPr/>
          <p:nvPr/>
        </p:nvSpPr>
        <p:spPr>
          <a:xfrm>
            <a:off x="3593338" y="1473200"/>
            <a:ext cx="0" cy="1080770"/>
          </a:xfrm>
          <a:custGeom>
            <a:avLst/>
            <a:gdLst/>
            <a:ahLst/>
            <a:cxnLst/>
            <a:rect l="l" t="t" r="r" b="b"/>
            <a:pathLst>
              <a:path h="1080770">
                <a:moveTo>
                  <a:pt x="0" y="0"/>
                </a:moveTo>
                <a:lnTo>
                  <a:pt x="0" y="1080515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8" name="object 48"/>
          <p:cNvSpPr/>
          <p:nvPr/>
        </p:nvSpPr>
        <p:spPr>
          <a:xfrm>
            <a:off x="3579622" y="1494535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49" name="object 49"/>
          <p:cNvSpPr/>
          <p:nvPr/>
        </p:nvSpPr>
        <p:spPr>
          <a:xfrm>
            <a:off x="3593338" y="2194052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024" y="0"/>
                </a:lnTo>
              </a:path>
            </a:pathLst>
          </a:custGeom>
          <a:ln w="42672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0" name="object 50"/>
          <p:cNvSpPr/>
          <p:nvPr/>
        </p:nvSpPr>
        <p:spPr>
          <a:xfrm>
            <a:off x="3605530" y="183743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832" y="0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1" name="object 51"/>
          <p:cNvSpPr txBox="1"/>
          <p:nvPr/>
        </p:nvSpPr>
        <p:spPr>
          <a:xfrm>
            <a:off x="3785362" y="1354328"/>
            <a:ext cx="1009015" cy="27432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6510" rIns="0" bIns="0" rtlCol="0">
            <a:spAutoFit/>
          </a:bodyPr>
          <a:p>
            <a:pPr marL="310515">
              <a:lnSpc>
                <a:spcPct val="100000"/>
              </a:lnSpc>
              <a:spcBef>
                <a:spcPts val="130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退火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785362" y="1704847"/>
            <a:ext cx="1009015" cy="27305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6510" rIns="0" bIns="0" rtlCol="0">
            <a:spAutoFit/>
          </a:bodyPr>
          <a:p>
            <a:pPr marL="310515">
              <a:lnSpc>
                <a:spcPct val="100000"/>
              </a:lnSpc>
              <a:spcBef>
                <a:spcPts val="130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正火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785362" y="2046224"/>
            <a:ext cx="1009015" cy="27305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6510" rIns="0" bIns="0" rtlCol="0">
            <a:spAutoFit/>
          </a:bodyPr>
          <a:p>
            <a:pPr marL="310515">
              <a:lnSpc>
                <a:spcPct val="100000"/>
              </a:lnSpc>
              <a:spcBef>
                <a:spcPts val="130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淬火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579622" y="2533142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41147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5" name="object 55"/>
          <p:cNvSpPr txBox="1"/>
          <p:nvPr/>
        </p:nvSpPr>
        <p:spPr>
          <a:xfrm>
            <a:off x="3785362" y="2392172"/>
            <a:ext cx="1009015" cy="27432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6510" rIns="0" bIns="0" rtlCol="0">
            <a:spAutoFit/>
          </a:bodyPr>
          <a:p>
            <a:pPr marL="310515">
              <a:lnSpc>
                <a:spcPct val="100000"/>
              </a:lnSpc>
              <a:spcBef>
                <a:spcPts val="130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回火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/>
      <p:bldP spid="33" grpId="1" animBg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1" animBg="1"/>
      <p:bldP spid="41" grpId="1" animBg="1"/>
      <p:bldP spid="42" grpId="1" animBg="1"/>
      <p:bldP spid="43" grpId="1" animBg="1"/>
      <p:bldP spid="44" grpId="1" animBg="1"/>
      <p:bldP spid="45" grpId="1" animBg="1"/>
      <p:bldP spid="46" grpId="1" animBg="1"/>
      <p:bldP spid="47" grpId="1" animBg="1"/>
      <p:bldP spid="48" grpId="1" animBg="1"/>
      <p:bldP spid="49" grpId="1" animBg="1"/>
      <p:bldP spid="50" grpId="1" animBg="1"/>
      <p:bldP spid="51" grpId="1" animBg="1"/>
      <p:bldP spid="52" grpId="1" animBg="1"/>
      <p:bldP spid="53" grpId="1" animBg="1"/>
      <p:bldP spid="54" grpId="1" animBg="1"/>
      <p:bldP spid="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" name="object 20"/>
          <p:cNvSpPr txBox="1"/>
          <p:nvPr/>
        </p:nvSpPr>
        <p:spPr>
          <a:xfrm>
            <a:off x="627380" y="1316990"/>
            <a:ext cx="7889875" cy="786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 marR="5080" indent="426720">
              <a:lnSpc>
                <a:spcPct val="126000"/>
              </a:lnSpc>
              <a:spcBef>
                <a:spcPts val="95"/>
              </a:spcBef>
            </a:pPr>
            <a:r>
              <a:rPr lang="zh-CN"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钢的热处理是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采</a:t>
            </a:r>
            <a:r>
              <a:rPr spc="5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用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适当的</a:t>
            </a:r>
            <a:r>
              <a:rPr spc="5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方式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对金属</a:t>
            </a:r>
            <a:r>
              <a:rPr spc="5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材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料或</a:t>
            </a:r>
            <a:r>
              <a:rPr spc="5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工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件进行</a:t>
            </a:r>
            <a:r>
              <a:rPr spc="5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加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热</a:t>
            </a:r>
            <a:r>
              <a:rPr spc="2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、保温和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冷</a:t>
            </a:r>
            <a:r>
              <a:rPr spc="2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却，以获得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预</a:t>
            </a:r>
            <a:r>
              <a:rPr spc="2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期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的</a:t>
            </a:r>
            <a:r>
              <a:rPr spc="2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组织结构与</a:t>
            </a:r>
            <a:r>
              <a:rPr spc="35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性</a:t>
            </a:r>
            <a:r>
              <a:rPr spc="2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能的工艺。</a:t>
            </a:r>
            <a:endParaRPr>
              <a:latin typeface="黑体" panose="02010609060101010101" pitchFamily="2" charset="-122"/>
              <a:ea typeface="黑体" panose="0201060906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6" name="object 29"/>
          <p:cNvSpPr/>
          <p:nvPr/>
        </p:nvSpPr>
        <p:spPr>
          <a:xfrm>
            <a:off x="5209286" y="444944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42672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7" name="object 30"/>
          <p:cNvSpPr/>
          <p:nvPr/>
        </p:nvSpPr>
        <p:spPr>
          <a:xfrm>
            <a:off x="5416550" y="3637153"/>
            <a:ext cx="0" cy="817244"/>
          </a:xfrm>
          <a:custGeom>
            <a:avLst/>
            <a:gdLst/>
            <a:ahLst/>
            <a:cxnLst/>
            <a:rect l="l" t="t" r="r" b="b"/>
            <a:pathLst>
              <a:path h="817245">
                <a:moveTo>
                  <a:pt x="0" y="0"/>
                </a:moveTo>
                <a:lnTo>
                  <a:pt x="0" y="816864"/>
                </a:lnTo>
              </a:path>
            </a:pathLst>
          </a:custGeom>
          <a:ln w="42672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8" name="object 31"/>
          <p:cNvSpPr/>
          <p:nvPr/>
        </p:nvSpPr>
        <p:spPr>
          <a:xfrm>
            <a:off x="5415788" y="4444873"/>
            <a:ext cx="0" cy="826135"/>
          </a:xfrm>
          <a:custGeom>
            <a:avLst/>
            <a:gdLst/>
            <a:ahLst/>
            <a:cxnLst/>
            <a:rect l="l" t="t" r="r" b="b"/>
            <a:pathLst>
              <a:path h="826135">
                <a:moveTo>
                  <a:pt x="0" y="0"/>
                </a:moveTo>
                <a:lnTo>
                  <a:pt x="0" y="826007"/>
                </a:lnTo>
              </a:path>
            </a:pathLst>
          </a:custGeom>
          <a:ln w="41148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69" name="object 32"/>
          <p:cNvSpPr/>
          <p:nvPr/>
        </p:nvSpPr>
        <p:spPr>
          <a:xfrm>
            <a:off x="5395214" y="3658489"/>
            <a:ext cx="216535" cy="0"/>
          </a:xfrm>
          <a:custGeom>
            <a:avLst/>
            <a:gdLst/>
            <a:ahLst/>
            <a:cxnLst/>
            <a:rect l="l" t="t" r="r" b="b"/>
            <a:pathLst>
              <a:path w="216535">
                <a:moveTo>
                  <a:pt x="0" y="0"/>
                </a:moveTo>
                <a:lnTo>
                  <a:pt x="216408" y="0"/>
                </a:lnTo>
              </a:path>
            </a:pathLst>
          </a:custGeom>
          <a:ln w="42672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0" name="object 33"/>
          <p:cNvSpPr/>
          <p:nvPr/>
        </p:nvSpPr>
        <p:spPr>
          <a:xfrm>
            <a:off x="5393690" y="5249545"/>
            <a:ext cx="213360" cy="0"/>
          </a:xfrm>
          <a:custGeom>
            <a:avLst/>
            <a:gdLst/>
            <a:ahLst/>
            <a:cxnLst/>
            <a:rect l="l" t="t" r="r" b="b"/>
            <a:pathLst>
              <a:path w="213360">
                <a:moveTo>
                  <a:pt x="0" y="0"/>
                </a:moveTo>
                <a:lnTo>
                  <a:pt x="213359" y="0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1" name="object 34"/>
          <p:cNvSpPr/>
          <p:nvPr/>
        </p:nvSpPr>
        <p:spPr>
          <a:xfrm>
            <a:off x="5611622" y="3487801"/>
            <a:ext cx="1190625" cy="341630"/>
          </a:xfrm>
          <a:custGeom>
            <a:avLst/>
            <a:gdLst/>
            <a:ahLst/>
            <a:cxnLst/>
            <a:rect l="l" t="t" r="r" b="b"/>
            <a:pathLst>
              <a:path w="1190625" h="341629">
                <a:moveTo>
                  <a:pt x="0" y="0"/>
                </a:moveTo>
                <a:lnTo>
                  <a:pt x="1190244" y="0"/>
                </a:lnTo>
                <a:lnTo>
                  <a:pt x="1190244" y="341375"/>
                </a:lnTo>
                <a:lnTo>
                  <a:pt x="0" y="341375"/>
                </a:lnTo>
                <a:lnTo>
                  <a:pt x="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p/>
        </p:txBody>
      </p:sp>
      <p:sp>
        <p:nvSpPr>
          <p:cNvPr id="72" name="object 35"/>
          <p:cNvSpPr txBox="1"/>
          <p:nvPr/>
        </p:nvSpPr>
        <p:spPr>
          <a:xfrm>
            <a:off x="5611622" y="3520860"/>
            <a:ext cx="1190625" cy="2578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p>
            <a:pPr marL="107950">
              <a:lnSpc>
                <a:spcPct val="100000"/>
              </a:lnSpc>
              <a:spcBef>
                <a:spcPts val="125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整体热处理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" name="object 36"/>
          <p:cNvSpPr txBox="1"/>
          <p:nvPr/>
        </p:nvSpPr>
        <p:spPr>
          <a:xfrm>
            <a:off x="5607050" y="5072760"/>
            <a:ext cx="1191895" cy="34290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50165" rIns="0" bIns="0" rtlCol="0">
            <a:spAutoFit/>
          </a:bodyPr>
          <a:p>
            <a:pPr marL="107950">
              <a:lnSpc>
                <a:spcPct val="100000"/>
              </a:lnSpc>
              <a:spcBef>
                <a:spcPts val="395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化学热处理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object 37"/>
          <p:cNvSpPr/>
          <p:nvPr/>
        </p:nvSpPr>
        <p:spPr>
          <a:xfrm>
            <a:off x="6722617" y="3672967"/>
            <a:ext cx="224154" cy="0"/>
          </a:xfrm>
          <a:custGeom>
            <a:avLst/>
            <a:gdLst/>
            <a:ahLst/>
            <a:cxnLst/>
            <a:rect l="l" t="t" r="r" b="b"/>
            <a:pathLst>
              <a:path w="224154">
                <a:moveTo>
                  <a:pt x="0" y="0"/>
                </a:moveTo>
                <a:lnTo>
                  <a:pt x="224028" y="0"/>
                </a:lnTo>
              </a:path>
            </a:pathLst>
          </a:custGeom>
          <a:ln w="41148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5" name="object 38"/>
          <p:cNvSpPr/>
          <p:nvPr/>
        </p:nvSpPr>
        <p:spPr>
          <a:xfrm>
            <a:off x="6967982" y="3123565"/>
            <a:ext cx="0" cy="1080770"/>
          </a:xfrm>
          <a:custGeom>
            <a:avLst/>
            <a:gdLst/>
            <a:ahLst/>
            <a:cxnLst/>
            <a:rect l="l" t="t" r="r" b="b"/>
            <a:pathLst>
              <a:path h="1080770">
                <a:moveTo>
                  <a:pt x="0" y="0"/>
                </a:moveTo>
                <a:lnTo>
                  <a:pt x="0" y="1080516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6" name="object 39"/>
          <p:cNvSpPr/>
          <p:nvPr/>
        </p:nvSpPr>
        <p:spPr>
          <a:xfrm>
            <a:off x="6954266" y="3144901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4883" y="0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7" name="object 40"/>
          <p:cNvSpPr/>
          <p:nvPr/>
        </p:nvSpPr>
        <p:spPr>
          <a:xfrm>
            <a:off x="6967982" y="3844417"/>
            <a:ext cx="201295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1167" y="0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8" name="object 41"/>
          <p:cNvSpPr/>
          <p:nvPr/>
        </p:nvSpPr>
        <p:spPr>
          <a:xfrm>
            <a:off x="6980174" y="3487801"/>
            <a:ext cx="189230" cy="0"/>
          </a:xfrm>
          <a:custGeom>
            <a:avLst/>
            <a:gdLst/>
            <a:ahLst/>
            <a:cxnLst/>
            <a:rect l="l" t="t" r="r" b="b"/>
            <a:pathLst>
              <a:path w="189229">
                <a:moveTo>
                  <a:pt x="0" y="0"/>
                </a:moveTo>
                <a:lnTo>
                  <a:pt x="188975" y="0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79" name="object 42"/>
          <p:cNvSpPr txBox="1"/>
          <p:nvPr/>
        </p:nvSpPr>
        <p:spPr>
          <a:xfrm>
            <a:off x="7169150" y="3006217"/>
            <a:ext cx="1010919" cy="27432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7780" rIns="0" bIns="0" rtlCol="0">
            <a:spAutoFit/>
          </a:bodyPr>
          <a:p>
            <a:pPr marL="312420">
              <a:lnSpc>
                <a:spcPct val="100000"/>
              </a:lnSpc>
              <a:spcBef>
                <a:spcPts val="140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退火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0" name="object 43"/>
          <p:cNvSpPr txBox="1"/>
          <p:nvPr/>
        </p:nvSpPr>
        <p:spPr>
          <a:xfrm>
            <a:off x="7169150" y="3349117"/>
            <a:ext cx="1010919" cy="27432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8415" rIns="0" bIns="0" rtlCol="0">
            <a:spAutoFit/>
          </a:bodyPr>
          <a:p>
            <a:pPr marL="312420">
              <a:lnSpc>
                <a:spcPct val="100000"/>
              </a:lnSpc>
              <a:spcBef>
                <a:spcPts val="145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正火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1" name="object 44"/>
          <p:cNvSpPr txBox="1"/>
          <p:nvPr/>
        </p:nvSpPr>
        <p:spPr>
          <a:xfrm>
            <a:off x="7169150" y="3701160"/>
            <a:ext cx="1010919" cy="27432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8415" rIns="0" bIns="0" rtlCol="0">
            <a:spAutoFit/>
          </a:bodyPr>
          <a:p>
            <a:pPr marL="312420">
              <a:lnSpc>
                <a:spcPct val="100000"/>
              </a:lnSpc>
              <a:spcBef>
                <a:spcPts val="145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淬火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" name="object 45"/>
          <p:cNvSpPr/>
          <p:nvPr/>
        </p:nvSpPr>
        <p:spPr>
          <a:xfrm>
            <a:off x="6954266" y="418350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4883" y="0"/>
                </a:lnTo>
              </a:path>
            </a:pathLst>
          </a:custGeom>
          <a:ln w="41148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83" name="object 46"/>
          <p:cNvSpPr txBox="1"/>
          <p:nvPr/>
        </p:nvSpPr>
        <p:spPr>
          <a:xfrm>
            <a:off x="7169150" y="4057777"/>
            <a:ext cx="1010919" cy="27305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16510" rIns="0" bIns="0" rtlCol="0">
            <a:spAutoFit/>
          </a:bodyPr>
          <a:p>
            <a:pPr marL="312420">
              <a:lnSpc>
                <a:spcPct val="100000"/>
              </a:lnSpc>
              <a:spcBef>
                <a:spcPts val="130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回火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" name="object 47"/>
          <p:cNvSpPr/>
          <p:nvPr/>
        </p:nvSpPr>
        <p:spPr>
          <a:xfrm>
            <a:off x="4322571" y="4254753"/>
            <a:ext cx="923543" cy="40081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5" name="object 48"/>
          <p:cNvSpPr/>
          <p:nvPr/>
        </p:nvSpPr>
        <p:spPr>
          <a:xfrm>
            <a:off x="4290059" y="4215892"/>
            <a:ext cx="955548" cy="435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6" name="object 49"/>
          <p:cNvSpPr/>
          <p:nvPr/>
        </p:nvSpPr>
        <p:spPr>
          <a:xfrm>
            <a:off x="58292" y="4538345"/>
            <a:ext cx="911860" cy="391795"/>
          </a:xfrm>
          <a:custGeom>
            <a:avLst/>
            <a:gdLst/>
            <a:ahLst/>
            <a:cxnLst/>
            <a:rect l="l" t="t" r="r" b="b"/>
            <a:pathLst>
              <a:path w="911860" h="391795">
                <a:moveTo>
                  <a:pt x="0" y="65531"/>
                </a:moveTo>
                <a:lnTo>
                  <a:pt x="5095" y="39862"/>
                </a:lnTo>
                <a:lnTo>
                  <a:pt x="19050" y="19049"/>
                </a:lnTo>
                <a:lnTo>
                  <a:pt x="39862" y="5095"/>
                </a:lnTo>
                <a:lnTo>
                  <a:pt x="65532" y="0"/>
                </a:lnTo>
                <a:lnTo>
                  <a:pt x="845820" y="0"/>
                </a:lnTo>
                <a:lnTo>
                  <a:pt x="871489" y="5095"/>
                </a:lnTo>
                <a:lnTo>
                  <a:pt x="892302" y="19049"/>
                </a:lnTo>
                <a:lnTo>
                  <a:pt x="906256" y="39862"/>
                </a:lnTo>
                <a:lnTo>
                  <a:pt x="911352" y="65531"/>
                </a:lnTo>
                <a:lnTo>
                  <a:pt x="911352" y="326136"/>
                </a:lnTo>
                <a:lnTo>
                  <a:pt x="906256" y="351162"/>
                </a:lnTo>
                <a:lnTo>
                  <a:pt x="892302" y="372046"/>
                </a:lnTo>
                <a:lnTo>
                  <a:pt x="871489" y="386357"/>
                </a:lnTo>
                <a:lnTo>
                  <a:pt x="845820" y="391668"/>
                </a:lnTo>
                <a:lnTo>
                  <a:pt x="65532" y="391668"/>
                </a:lnTo>
                <a:lnTo>
                  <a:pt x="39862" y="386357"/>
                </a:lnTo>
                <a:lnTo>
                  <a:pt x="19049" y="372046"/>
                </a:lnTo>
                <a:lnTo>
                  <a:pt x="5095" y="351162"/>
                </a:lnTo>
                <a:lnTo>
                  <a:pt x="0" y="326136"/>
                </a:lnTo>
                <a:lnTo>
                  <a:pt x="0" y="65531"/>
                </a:lnTo>
                <a:close/>
              </a:path>
            </a:pathLst>
          </a:custGeom>
          <a:ln w="44195">
            <a:solidFill>
              <a:srgbClr val="FFFFFF"/>
            </a:solidFill>
          </a:ln>
        </p:spPr>
        <p:txBody>
          <a:bodyPr wrap="square" lIns="0" tIns="0" rIns="0" bIns="0" rtlCol="0"/>
          <a:p/>
        </p:txBody>
      </p:sp>
      <p:sp>
        <p:nvSpPr>
          <p:cNvPr id="87" name="object 50"/>
          <p:cNvSpPr txBox="1"/>
          <p:nvPr/>
        </p:nvSpPr>
        <p:spPr>
          <a:xfrm>
            <a:off x="4436083" y="4296501"/>
            <a:ext cx="64770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热处理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8" name="object 51"/>
          <p:cNvSpPr/>
          <p:nvPr/>
        </p:nvSpPr>
        <p:spPr>
          <a:xfrm>
            <a:off x="5392166" y="4454017"/>
            <a:ext cx="215265" cy="0"/>
          </a:xfrm>
          <a:custGeom>
            <a:avLst/>
            <a:gdLst/>
            <a:ahLst/>
            <a:cxnLst/>
            <a:rect l="l" t="t" r="r" b="b"/>
            <a:pathLst>
              <a:path w="215264">
                <a:moveTo>
                  <a:pt x="0" y="0"/>
                </a:moveTo>
                <a:lnTo>
                  <a:pt x="214883" y="0"/>
                </a:lnTo>
              </a:path>
            </a:pathLst>
          </a:custGeom>
          <a:ln w="42671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89" name="object 52"/>
          <p:cNvSpPr txBox="1"/>
          <p:nvPr/>
        </p:nvSpPr>
        <p:spPr>
          <a:xfrm>
            <a:off x="5607050" y="4283328"/>
            <a:ext cx="1191895" cy="342900"/>
          </a:xfrm>
          <a:prstGeom prst="rect">
            <a:avLst/>
          </a:prstGeom>
          <a:solidFill>
            <a:srgbClr val="A5A5A5"/>
          </a:solidFill>
        </p:spPr>
        <p:txBody>
          <a:bodyPr vert="horz" wrap="square" lIns="0" tIns="50165" rIns="0" bIns="0" rtlCol="0">
            <a:spAutoFit/>
          </a:bodyPr>
          <a:p>
            <a:pPr marL="107950">
              <a:lnSpc>
                <a:spcPct val="100000"/>
              </a:lnSpc>
              <a:spcBef>
                <a:spcPts val="395"/>
              </a:spcBef>
            </a:pPr>
            <a:r>
              <a:rPr sz="150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表面热处理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6" name="object 5"/>
          <p:cNvSpPr/>
          <p:nvPr/>
        </p:nvSpPr>
        <p:spPr>
          <a:xfrm>
            <a:off x="946277" y="3655821"/>
            <a:ext cx="675640" cy="1272540"/>
          </a:xfrm>
          <a:custGeom>
            <a:avLst/>
            <a:gdLst/>
            <a:ahLst/>
            <a:cxnLst/>
            <a:rect l="l" t="t" r="r" b="b"/>
            <a:pathLst>
              <a:path w="675640" h="1272539">
                <a:moveTo>
                  <a:pt x="0" y="1272539"/>
                </a:moveTo>
                <a:lnTo>
                  <a:pt x="675132" y="0"/>
                </a:lnTo>
              </a:path>
            </a:pathLst>
          </a:custGeom>
          <a:ln w="22859">
            <a:solidFill>
              <a:srgbClr val="497EBA"/>
            </a:solidFill>
          </a:ln>
        </p:spPr>
        <p:txBody>
          <a:bodyPr wrap="square" lIns="0" tIns="0" rIns="0" bIns="0" rtlCol="0"/>
          <a:p/>
        </p:txBody>
      </p:sp>
      <p:sp>
        <p:nvSpPr>
          <p:cNvPr id="107" name="object 6"/>
          <p:cNvSpPr/>
          <p:nvPr/>
        </p:nvSpPr>
        <p:spPr>
          <a:xfrm>
            <a:off x="902081" y="2991357"/>
            <a:ext cx="88900" cy="1937385"/>
          </a:xfrm>
          <a:custGeom>
            <a:avLst/>
            <a:gdLst/>
            <a:ahLst/>
            <a:cxnLst/>
            <a:rect l="l" t="t" r="r" b="b"/>
            <a:pathLst>
              <a:path w="88900" h="1937385">
                <a:moveTo>
                  <a:pt x="28956" y="89916"/>
                </a:moveTo>
                <a:lnTo>
                  <a:pt x="0" y="89916"/>
                </a:lnTo>
                <a:lnTo>
                  <a:pt x="44196" y="0"/>
                </a:lnTo>
                <a:lnTo>
                  <a:pt x="80901" y="74675"/>
                </a:lnTo>
                <a:lnTo>
                  <a:pt x="28956" y="74675"/>
                </a:lnTo>
                <a:lnTo>
                  <a:pt x="28956" y="89916"/>
                </a:lnTo>
                <a:close/>
              </a:path>
              <a:path w="88900" h="1937385">
                <a:moveTo>
                  <a:pt x="59436" y="1937004"/>
                </a:moveTo>
                <a:lnTo>
                  <a:pt x="28956" y="1937004"/>
                </a:lnTo>
                <a:lnTo>
                  <a:pt x="28956" y="74675"/>
                </a:lnTo>
                <a:lnTo>
                  <a:pt x="59436" y="74675"/>
                </a:lnTo>
                <a:lnTo>
                  <a:pt x="59436" y="1937004"/>
                </a:lnTo>
                <a:close/>
              </a:path>
              <a:path w="88900" h="1937385">
                <a:moveTo>
                  <a:pt x="88392" y="89916"/>
                </a:moveTo>
                <a:lnTo>
                  <a:pt x="59436" y="89916"/>
                </a:lnTo>
                <a:lnTo>
                  <a:pt x="59436" y="74675"/>
                </a:lnTo>
                <a:lnTo>
                  <a:pt x="80901" y="74675"/>
                </a:lnTo>
                <a:lnTo>
                  <a:pt x="88392" y="8991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p/>
        </p:txBody>
      </p:sp>
      <p:sp>
        <p:nvSpPr>
          <p:cNvPr id="108" name="object 7"/>
          <p:cNvSpPr/>
          <p:nvPr/>
        </p:nvSpPr>
        <p:spPr>
          <a:xfrm>
            <a:off x="946277" y="4900929"/>
            <a:ext cx="2529840" cy="90170"/>
          </a:xfrm>
          <a:custGeom>
            <a:avLst/>
            <a:gdLst/>
            <a:ahLst/>
            <a:cxnLst/>
            <a:rect l="l" t="t" r="r" b="b"/>
            <a:pathLst>
              <a:path w="2529840" h="90170">
                <a:moveTo>
                  <a:pt x="2501935" y="59436"/>
                </a:moveTo>
                <a:lnTo>
                  <a:pt x="2455164" y="59436"/>
                </a:lnTo>
                <a:lnTo>
                  <a:pt x="2455164" y="30480"/>
                </a:lnTo>
                <a:lnTo>
                  <a:pt x="2440933" y="30373"/>
                </a:lnTo>
                <a:lnTo>
                  <a:pt x="2441448" y="0"/>
                </a:lnTo>
                <a:lnTo>
                  <a:pt x="2529840" y="45720"/>
                </a:lnTo>
                <a:lnTo>
                  <a:pt x="2501935" y="59436"/>
                </a:lnTo>
                <a:close/>
              </a:path>
              <a:path w="2529840" h="90170">
                <a:moveTo>
                  <a:pt x="2440442" y="59326"/>
                </a:moveTo>
                <a:lnTo>
                  <a:pt x="0" y="41148"/>
                </a:lnTo>
                <a:lnTo>
                  <a:pt x="0" y="12192"/>
                </a:lnTo>
                <a:lnTo>
                  <a:pt x="2440933" y="30373"/>
                </a:lnTo>
                <a:lnTo>
                  <a:pt x="2440442" y="59326"/>
                </a:lnTo>
                <a:close/>
              </a:path>
              <a:path w="2529840" h="90170">
                <a:moveTo>
                  <a:pt x="2455164" y="59436"/>
                </a:moveTo>
                <a:lnTo>
                  <a:pt x="2440442" y="59326"/>
                </a:lnTo>
                <a:lnTo>
                  <a:pt x="2440933" y="30373"/>
                </a:lnTo>
                <a:lnTo>
                  <a:pt x="2455164" y="30480"/>
                </a:lnTo>
                <a:lnTo>
                  <a:pt x="2455164" y="59436"/>
                </a:lnTo>
                <a:close/>
              </a:path>
              <a:path w="2529840" h="90170">
                <a:moveTo>
                  <a:pt x="2439924" y="89916"/>
                </a:moveTo>
                <a:lnTo>
                  <a:pt x="2440442" y="59326"/>
                </a:lnTo>
                <a:lnTo>
                  <a:pt x="2501935" y="59436"/>
                </a:lnTo>
                <a:lnTo>
                  <a:pt x="2439924" y="8991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p/>
        </p:txBody>
      </p:sp>
      <p:sp>
        <p:nvSpPr>
          <p:cNvPr id="109" name="object 8"/>
          <p:cNvSpPr/>
          <p:nvPr/>
        </p:nvSpPr>
        <p:spPr>
          <a:xfrm>
            <a:off x="946277" y="3826510"/>
            <a:ext cx="2554605" cy="48895"/>
          </a:xfrm>
          <a:custGeom>
            <a:avLst/>
            <a:gdLst/>
            <a:ahLst/>
            <a:cxnLst/>
            <a:rect l="l" t="t" r="r" b="b"/>
            <a:pathLst>
              <a:path w="2554604" h="48894">
                <a:moveTo>
                  <a:pt x="59436" y="15240"/>
                </a:moveTo>
                <a:lnTo>
                  <a:pt x="0" y="13716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  <a:path w="2554604" h="48894">
                <a:moveTo>
                  <a:pt x="163068" y="16764"/>
                </a:moveTo>
                <a:lnTo>
                  <a:pt x="103632" y="15240"/>
                </a:lnTo>
                <a:lnTo>
                  <a:pt x="103632" y="1524"/>
                </a:lnTo>
                <a:lnTo>
                  <a:pt x="163068" y="1524"/>
                </a:lnTo>
                <a:lnTo>
                  <a:pt x="163068" y="16764"/>
                </a:lnTo>
                <a:close/>
              </a:path>
              <a:path w="2554604" h="48894">
                <a:moveTo>
                  <a:pt x="266700" y="18288"/>
                </a:moveTo>
                <a:lnTo>
                  <a:pt x="207264" y="16764"/>
                </a:lnTo>
                <a:lnTo>
                  <a:pt x="207264" y="1524"/>
                </a:lnTo>
                <a:lnTo>
                  <a:pt x="266700" y="3048"/>
                </a:lnTo>
                <a:lnTo>
                  <a:pt x="266700" y="18288"/>
                </a:lnTo>
                <a:close/>
              </a:path>
              <a:path w="2554604" h="48894">
                <a:moveTo>
                  <a:pt x="370332" y="19812"/>
                </a:moveTo>
                <a:lnTo>
                  <a:pt x="310895" y="18288"/>
                </a:lnTo>
                <a:lnTo>
                  <a:pt x="312419" y="3048"/>
                </a:lnTo>
                <a:lnTo>
                  <a:pt x="371856" y="4572"/>
                </a:lnTo>
                <a:lnTo>
                  <a:pt x="370332" y="19812"/>
                </a:lnTo>
                <a:close/>
              </a:path>
              <a:path w="2554604" h="48894">
                <a:moveTo>
                  <a:pt x="475487" y="21336"/>
                </a:moveTo>
                <a:lnTo>
                  <a:pt x="416052" y="19812"/>
                </a:lnTo>
                <a:lnTo>
                  <a:pt x="416052" y="4572"/>
                </a:lnTo>
                <a:lnTo>
                  <a:pt x="475487" y="6096"/>
                </a:lnTo>
                <a:lnTo>
                  <a:pt x="475487" y="21336"/>
                </a:lnTo>
                <a:close/>
              </a:path>
              <a:path w="2554604" h="48894">
                <a:moveTo>
                  <a:pt x="579120" y="21336"/>
                </a:moveTo>
                <a:lnTo>
                  <a:pt x="519684" y="21336"/>
                </a:lnTo>
                <a:lnTo>
                  <a:pt x="519684" y="6096"/>
                </a:lnTo>
                <a:lnTo>
                  <a:pt x="579120" y="7620"/>
                </a:lnTo>
                <a:lnTo>
                  <a:pt x="579120" y="21336"/>
                </a:lnTo>
                <a:close/>
              </a:path>
              <a:path w="2554604" h="48894">
                <a:moveTo>
                  <a:pt x="682752" y="22860"/>
                </a:moveTo>
                <a:lnTo>
                  <a:pt x="623316" y="22860"/>
                </a:lnTo>
                <a:lnTo>
                  <a:pt x="623316" y="7620"/>
                </a:lnTo>
                <a:lnTo>
                  <a:pt x="682752" y="9144"/>
                </a:lnTo>
                <a:lnTo>
                  <a:pt x="682752" y="22860"/>
                </a:lnTo>
                <a:close/>
              </a:path>
              <a:path w="2554604" h="48894">
                <a:moveTo>
                  <a:pt x="786384" y="24384"/>
                </a:moveTo>
                <a:lnTo>
                  <a:pt x="726948" y="24384"/>
                </a:lnTo>
                <a:lnTo>
                  <a:pt x="726948" y="9144"/>
                </a:lnTo>
                <a:lnTo>
                  <a:pt x="786384" y="10668"/>
                </a:lnTo>
                <a:lnTo>
                  <a:pt x="786384" y="24384"/>
                </a:lnTo>
                <a:close/>
              </a:path>
              <a:path w="2554604" h="48894">
                <a:moveTo>
                  <a:pt x="890016" y="25908"/>
                </a:moveTo>
                <a:lnTo>
                  <a:pt x="830579" y="25908"/>
                </a:lnTo>
                <a:lnTo>
                  <a:pt x="832104" y="10668"/>
                </a:lnTo>
                <a:lnTo>
                  <a:pt x="891540" y="10668"/>
                </a:lnTo>
                <a:lnTo>
                  <a:pt x="890016" y="25908"/>
                </a:lnTo>
                <a:close/>
              </a:path>
              <a:path w="2554604" h="48894">
                <a:moveTo>
                  <a:pt x="995172" y="27432"/>
                </a:moveTo>
                <a:lnTo>
                  <a:pt x="935736" y="27432"/>
                </a:lnTo>
                <a:lnTo>
                  <a:pt x="935736" y="12192"/>
                </a:lnTo>
                <a:lnTo>
                  <a:pt x="995172" y="12192"/>
                </a:lnTo>
                <a:lnTo>
                  <a:pt x="995172" y="27432"/>
                </a:lnTo>
                <a:close/>
              </a:path>
              <a:path w="2554604" h="48894">
                <a:moveTo>
                  <a:pt x="1098804" y="28956"/>
                </a:moveTo>
                <a:lnTo>
                  <a:pt x="1039368" y="27432"/>
                </a:lnTo>
                <a:lnTo>
                  <a:pt x="1039368" y="13716"/>
                </a:lnTo>
                <a:lnTo>
                  <a:pt x="1098804" y="13716"/>
                </a:lnTo>
                <a:lnTo>
                  <a:pt x="1098804" y="28956"/>
                </a:lnTo>
                <a:close/>
              </a:path>
              <a:path w="2554604" h="48894">
                <a:moveTo>
                  <a:pt x="1202436" y="30480"/>
                </a:moveTo>
                <a:lnTo>
                  <a:pt x="1143000" y="28956"/>
                </a:lnTo>
                <a:lnTo>
                  <a:pt x="1143000" y="15240"/>
                </a:lnTo>
                <a:lnTo>
                  <a:pt x="1202436" y="15240"/>
                </a:lnTo>
                <a:lnTo>
                  <a:pt x="1202436" y="30480"/>
                </a:lnTo>
                <a:close/>
              </a:path>
              <a:path w="2554604" h="48894">
                <a:moveTo>
                  <a:pt x="1306067" y="32004"/>
                </a:moveTo>
                <a:lnTo>
                  <a:pt x="1246632" y="30480"/>
                </a:lnTo>
                <a:lnTo>
                  <a:pt x="1246632" y="16764"/>
                </a:lnTo>
                <a:lnTo>
                  <a:pt x="1306067" y="16764"/>
                </a:lnTo>
                <a:lnTo>
                  <a:pt x="1306067" y="32004"/>
                </a:lnTo>
                <a:close/>
              </a:path>
              <a:path w="2554604" h="48894">
                <a:moveTo>
                  <a:pt x="1409700" y="33528"/>
                </a:moveTo>
                <a:lnTo>
                  <a:pt x="1350263" y="32004"/>
                </a:lnTo>
                <a:lnTo>
                  <a:pt x="1351788" y="16764"/>
                </a:lnTo>
                <a:lnTo>
                  <a:pt x="1411224" y="18288"/>
                </a:lnTo>
                <a:lnTo>
                  <a:pt x="1409700" y="33528"/>
                </a:lnTo>
                <a:close/>
              </a:path>
              <a:path w="2554604" h="48894">
                <a:moveTo>
                  <a:pt x="1514855" y="35052"/>
                </a:moveTo>
                <a:lnTo>
                  <a:pt x="1455420" y="33528"/>
                </a:lnTo>
                <a:lnTo>
                  <a:pt x="1455420" y="18288"/>
                </a:lnTo>
                <a:lnTo>
                  <a:pt x="1514855" y="19812"/>
                </a:lnTo>
                <a:lnTo>
                  <a:pt x="1514855" y="35052"/>
                </a:lnTo>
                <a:close/>
              </a:path>
              <a:path w="2554604" h="48894">
                <a:moveTo>
                  <a:pt x="1618488" y="35052"/>
                </a:moveTo>
                <a:lnTo>
                  <a:pt x="1559051" y="35052"/>
                </a:lnTo>
                <a:lnTo>
                  <a:pt x="1559051" y="19812"/>
                </a:lnTo>
                <a:lnTo>
                  <a:pt x="1618488" y="21336"/>
                </a:lnTo>
                <a:lnTo>
                  <a:pt x="1618488" y="35052"/>
                </a:lnTo>
                <a:close/>
              </a:path>
              <a:path w="2554604" h="48894">
                <a:moveTo>
                  <a:pt x="1722120" y="36576"/>
                </a:moveTo>
                <a:lnTo>
                  <a:pt x="1662684" y="36576"/>
                </a:lnTo>
                <a:lnTo>
                  <a:pt x="1662684" y="21336"/>
                </a:lnTo>
                <a:lnTo>
                  <a:pt x="1722120" y="22860"/>
                </a:lnTo>
                <a:lnTo>
                  <a:pt x="1722120" y="36576"/>
                </a:lnTo>
                <a:close/>
              </a:path>
              <a:path w="2554604" h="48894">
                <a:moveTo>
                  <a:pt x="1825751" y="38100"/>
                </a:moveTo>
                <a:lnTo>
                  <a:pt x="1766316" y="38100"/>
                </a:lnTo>
                <a:lnTo>
                  <a:pt x="1766316" y="22860"/>
                </a:lnTo>
                <a:lnTo>
                  <a:pt x="1825751" y="24384"/>
                </a:lnTo>
                <a:lnTo>
                  <a:pt x="1825751" y="38100"/>
                </a:lnTo>
                <a:close/>
              </a:path>
              <a:path w="2554604" h="48894">
                <a:moveTo>
                  <a:pt x="1929384" y="39624"/>
                </a:moveTo>
                <a:lnTo>
                  <a:pt x="1869948" y="39624"/>
                </a:lnTo>
                <a:lnTo>
                  <a:pt x="1871472" y="24384"/>
                </a:lnTo>
                <a:lnTo>
                  <a:pt x="1930908" y="24384"/>
                </a:lnTo>
                <a:lnTo>
                  <a:pt x="1929384" y="39624"/>
                </a:lnTo>
                <a:close/>
              </a:path>
              <a:path w="2554604" h="48894">
                <a:moveTo>
                  <a:pt x="2034540" y="41148"/>
                </a:moveTo>
                <a:lnTo>
                  <a:pt x="1975104" y="41148"/>
                </a:lnTo>
                <a:lnTo>
                  <a:pt x="1975104" y="25908"/>
                </a:lnTo>
                <a:lnTo>
                  <a:pt x="2034540" y="25908"/>
                </a:lnTo>
                <a:lnTo>
                  <a:pt x="2034540" y="41148"/>
                </a:lnTo>
                <a:close/>
              </a:path>
              <a:path w="2554604" h="48894">
                <a:moveTo>
                  <a:pt x="2138172" y="42672"/>
                </a:moveTo>
                <a:lnTo>
                  <a:pt x="2078736" y="41148"/>
                </a:lnTo>
                <a:lnTo>
                  <a:pt x="2078736" y="27432"/>
                </a:lnTo>
                <a:lnTo>
                  <a:pt x="2138172" y="27432"/>
                </a:lnTo>
                <a:lnTo>
                  <a:pt x="2138172" y="42672"/>
                </a:lnTo>
                <a:close/>
              </a:path>
              <a:path w="2554604" h="48894">
                <a:moveTo>
                  <a:pt x="2241804" y="44196"/>
                </a:moveTo>
                <a:lnTo>
                  <a:pt x="2182368" y="42672"/>
                </a:lnTo>
                <a:lnTo>
                  <a:pt x="2182368" y="28956"/>
                </a:lnTo>
                <a:lnTo>
                  <a:pt x="2241804" y="28956"/>
                </a:lnTo>
                <a:lnTo>
                  <a:pt x="2241804" y="44196"/>
                </a:lnTo>
                <a:close/>
              </a:path>
              <a:path w="2554604" h="48894">
                <a:moveTo>
                  <a:pt x="2345436" y="45720"/>
                </a:moveTo>
                <a:lnTo>
                  <a:pt x="2286000" y="44196"/>
                </a:lnTo>
                <a:lnTo>
                  <a:pt x="2286000" y="30480"/>
                </a:lnTo>
                <a:lnTo>
                  <a:pt x="2345436" y="30480"/>
                </a:lnTo>
                <a:lnTo>
                  <a:pt x="2345436" y="45720"/>
                </a:lnTo>
                <a:close/>
              </a:path>
              <a:path w="2554604" h="48894">
                <a:moveTo>
                  <a:pt x="2449068" y="47244"/>
                </a:moveTo>
                <a:lnTo>
                  <a:pt x="2389632" y="45720"/>
                </a:lnTo>
                <a:lnTo>
                  <a:pt x="2391156" y="30480"/>
                </a:lnTo>
                <a:lnTo>
                  <a:pt x="2450592" y="32004"/>
                </a:lnTo>
                <a:lnTo>
                  <a:pt x="2449068" y="47244"/>
                </a:lnTo>
                <a:close/>
              </a:path>
              <a:path w="2554604" h="48894">
                <a:moveTo>
                  <a:pt x="2554224" y="48768"/>
                </a:moveTo>
                <a:lnTo>
                  <a:pt x="2494788" y="47244"/>
                </a:lnTo>
                <a:lnTo>
                  <a:pt x="2494788" y="32004"/>
                </a:lnTo>
                <a:lnTo>
                  <a:pt x="2554224" y="33528"/>
                </a:lnTo>
                <a:lnTo>
                  <a:pt x="2554224" y="48768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p/>
        </p:txBody>
      </p:sp>
      <p:sp>
        <p:nvSpPr>
          <p:cNvPr id="110" name="object 9"/>
          <p:cNvSpPr txBox="1"/>
          <p:nvPr/>
        </p:nvSpPr>
        <p:spPr>
          <a:xfrm>
            <a:off x="536094" y="3060983"/>
            <a:ext cx="260985" cy="382270"/>
          </a:xfrm>
          <a:prstGeom prst="rect">
            <a:avLst/>
          </a:prstGeom>
        </p:spPr>
        <p:txBody>
          <a:bodyPr vert="vert270" wrap="square" lIns="0" tIns="23495" rIns="0" bIns="0" rtlCol="0">
            <a:spAutoFit/>
          </a:bodyPr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400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温度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1" name="object 10"/>
          <p:cNvSpPr txBox="1"/>
          <p:nvPr/>
        </p:nvSpPr>
        <p:spPr>
          <a:xfrm>
            <a:off x="3161700" y="5071130"/>
            <a:ext cx="382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时间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" name="object 11"/>
          <p:cNvSpPr/>
          <p:nvPr/>
        </p:nvSpPr>
        <p:spPr>
          <a:xfrm>
            <a:off x="1045336" y="3986530"/>
            <a:ext cx="289560" cy="352425"/>
          </a:xfrm>
          <a:custGeom>
            <a:avLst/>
            <a:gdLst/>
            <a:ahLst/>
            <a:cxnLst/>
            <a:rect l="l" t="t" r="r" b="b"/>
            <a:pathLst>
              <a:path w="289559" h="352425">
                <a:moveTo>
                  <a:pt x="153924" y="36575"/>
                </a:moveTo>
                <a:lnTo>
                  <a:pt x="140208" y="36575"/>
                </a:lnTo>
                <a:lnTo>
                  <a:pt x="158496" y="0"/>
                </a:lnTo>
                <a:lnTo>
                  <a:pt x="179403" y="11406"/>
                </a:lnTo>
                <a:lnTo>
                  <a:pt x="192582" y="18287"/>
                </a:lnTo>
                <a:lnTo>
                  <a:pt x="163068" y="18287"/>
                </a:lnTo>
                <a:lnTo>
                  <a:pt x="153924" y="36575"/>
                </a:lnTo>
                <a:close/>
              </a:path>
              <a:path w="289559" h="352425">
                <a:moveTo>
                  <a:pt x="248705" y="32003"/>
                </a:moveTo>
                <a:lnTo>
                  <a:pt x="231647" y="32003"/>
                </a:lnTo>
                <a:lnTo>
                  <a:pt x="233171" y="30479"/>
                </a:lnTo>
                <a:lnTo>
                  <a:pt x="234696" y="27431"/>
                </a:lnTo>
                <a:lnTo>
                  <a:pt x="230123" y="22860"/>
                </a:lnTo>
                <a:lnTo>
                  <a:pt x="225552" y="19812"/>
                </a:lnTo>
                <a:lnTo>
                  <a:pt x="219456" y="15239"/>
                </a:lnTo>
                <a:lnTo>
                  <a:pt x="211835" y="9143"/>
                </a:lnTo>
                <a:lnTo>
                  <a:pt x="220980" y="0"/>
                </a:lnTo>
                <a:lnTo>
                  <a:pt x="230123" y="6095"/>
                </a:lnTo>
                <a:lnTo>
                  <a:pt x="236220" y="10667"/>
                </a:lnTo>
                <a:lnTo>
                  <a:pt x="240792" y="15239"/>
                </a:lnTo>
                <a:lnTo>
                  <a:pt x="246245" y="20073"/>
                </a:lnTo>
                <a:lnTo>
                  <a:pt x="248983" y="25336"/>
                </a:lnTo>
                <a:lnTo>
                  <a:pt x="249150" y="30884"/>
                </a:lnTo>
                <a:lnTo>
                  <a:pt x="248705" y="32003"/>
                </a:lnTo>
                <a:close/>
              </a:path>
              <a:path w="289559" h="352425">
                <a:moveTo>
                  <a:pt x="227599" y="44934"/>
                </a:moveTo>
                <a:lnTo>
                  <a:pt x="180785" y="27431"/>
                </a:lnTo>
                <a:lnTo>
                  <a:pt x="163068" y="18287"/>
                </a:lnTo>
                <a:lnTo>
                  <a:pt x="192582" y="18287"/>
                </a:lnTo>
                <a:lnTo>
                  <a:pt x="196596" y="20383"/>
                </a:lnTo>
                <a:lnTo>
                  <a:pt x="210359" y="26789"/>
                </a:lnTo>
                <a:lnTo>
                  <a:pt x="220980" y="30479"/>
                </a:lnTo>
                <a:lnTo>
                  <a:pt x="228600" y="32003"/>
                </a:lnTo>
                <a:lnTo>
                  <a:pt x="248705" y="32003"/>
                </a:lnTo>
                <a:lnTo>
                  <a:pt x="246888" y="36575"/>
                </a:lnTo>
                <a:lnTo>
                  <a:pt x="242554" y="42029"/>
                </a:lnTo>
                <a:lnTo>
                  <a:pt x="236220" y="44767"/>
                </a:lnTo>
                <a:lnTo>
                  <a:pt x="227599" y="44934"/>
                </a:lnTo>
                <a:close/>
              </a:path>
              <a:path w="289559" h="352425">
                <a:moveTo>
                  <a:pt x="134112" y="73151"/>
                </a:moveTo>
                <a:lnTo>
                  <a:pt x="123444" y="67055"/>
                </a:lnTo>
                <a:lnTo>
                  <a:pt x="134112" y="48767"/>
                </a:lnTo>
                <a:lnTo>
                  <a:pt x="127539" y="45362"/>
                </a:lnTo>
                <a:lnTo>
                  <a:pt x="116109" y="39123"/>
                </a:lnTo>
                <a:lnTo>
                  <a:pt x="111252" y="36575"/>
                </a:lnTo>
                <a:lnTo>
                  <a:pt x="117348" y="24383"/>
                </a:lnTo>
                <a:lnTo>
                  <a:pt x="122205" y="26931"/>
                </a:lnTo>
                <a:lnTo>
                  <a:pt x="133635" y="33170"/>
                </a:lnTo>
                <a:lnTo>
                  <a:pt x="140208" y="36575"/>
                </a:lnTo>
                <a:lnTo>
                  <a:pt x="153924" y="36575"/>
                </a:lnTo>
                <a:lnTo>
                  <a:pt x="150876" y="42671"/>
                </a:lnTo>
                <a:lnTo>
                  <a:pt x="158591" y="47243"/>
                </a:lnTo>
                <a:lnTo>
                  <a:pt x="165735" y="51815"/>
                </a:lnTo>
                <a:lnTo>
                  <a:pt x="170116" y="54863"/>
                </a:lnTo>
                <a:lnTo>
                  <a:pt x="144780" y="54863"/>
                </a:lnTo>
                <a:lnTo>
                  <a:pt x="134112" y="73151"/>
                </a:lnTo>
                <a:close/>
              </a:path>
              <a:path w="289559" h="352425">
                <a:moveTo>
                  <a:pt x="248412" y="56387"/>
                </a:moveTo>
                <a:lnTo>
                  <a:pt x="246888" y="44195"/>
                </a:lnTo>
                <a:lnTo>
                  <a:pt x="289559" y="39624"/>
                </a:lnTo>
                <a:lnTo>
                  <a:pt x="289559" y="54863"/>
                </a:lnTo>
                <a:lnTo>
                  <a:pt x="279915" y="54887"/>
                </a:lnTo>
                <a:lnTo>
                  <a:pt x="269557" y="55054"/>
                </a:lnTo>
                <a:lnTo>
                  <a:pt x="258913" y="55506"/>
                </a:lnTo>
                <a:lnTo>
                  <a:pt x="248412" y="56387"/>
                </a:lnTo>
                <a:close/>
              </a:path>
              <a:path w="289559" h="352425">
                <a:moveTo>
                  <a:pt x="210312" y="60959"/>
                </a:moveTo>
                <a:lnTo>
                  <a:pt x="178308" y="60959"/>
                </a:lnTo>
                <a:lnTo>
                  <a:pt x="184927" y="57530"/>
                </a:lnTo>
                <a:lnTo>
                  <a:pt x="197596" y="50672"/>
                </a:lnTo>
                <a:lnTo>
                  <a:pt x="204216" y="47243"/>
                </a:lnTo>
                <a:lnTo>
                  <a:pt x="210312" y="60959"/>
                </a:lnTo>
                <a:close/>
              </a:path>
              <a:path w="289559" h="352425">
                <a:moveTo>
                  <a:pt x="155448" y="89915"/>
                </a:moveTo>
                <a:lnTo>
                  <a:pt x="149352" y="77723"/>
                </a:lnTo>
                <a:lnTo>
                  <a:pt x="161544" y="71627"/>
                </a:lnTo>
                <a:lnTo>
                  <a:pt x="166116" y="68579"/>
                </a:lnTo>
                <a:lnTo>
                  <a:pt x="160020" y="64007"/>
                </a:lnTo>
                <a:lnTo>
                  <a:pt x="144780" y="54863"/>
                </a:lnTo>
                <a:lnTo>
                  <a:pt x="170116" y="54863"/>
                </a:lnTo>
                <a:lnTo>
                  <a:pt x="172307" y="56387"/>
                </a:lnTo>
                <a:lnTo>
                  <a:pt x="178308" y="60959"/>
                </a:lnTo>
                <a:lnTo>
                  <a:pt x="210312" y="60959"/>
                </a:lnTo>
                <a:lnTo>
                  <a:pt x="202692" y="64007"/>
                </a:lnTo>
                <a:lnTo>
                  <a:pt x="195072" y="68579"/>
                </a:lnTo>
                <a:lnTo>
                  <a:pt x="188976" y="71627"/>
                </a:lnTo>
                <a:lnTo>
                  <a:pt x="193229" y="77723"/>
                </a:lnTo>
                <a:lnTo>
                  <a:pt x="175260" y="77723"/>
                </a:lnTo>
                <a:lnTo>
                  <a:pt x="169164" y="82295"/>
                </a:lnTo>
                <a:lnTo>
                  <a:pt x="161544" y="85343"/>
                </a:lnTo>
                <a:lnTo>
                  <a:pt x="155448" y="89915"/>
                </a:lnTo>
                <a:close/>
              </a:path>
              <a:path w="289559" h="352425">
                <a:moveTo>
                  <a:pt x="124968" y="92963"/>
                </a:moveTo>
                <a:lnTo>
                  <a:pt x="111252" y="92963"/>
                </a:lnTo>
                <a:lnTo>
                  <a:pt x="120396" y="74675"/>
                </a:lnTo>
                <a:lnTo>
                  <a:pt x="131064" y="80771"/>
                </a:lnTo>
                <a:lnTo>
                  <a:pt x="124968" y="92963"/>
                </a:lnTo>
                <a:close/>
              </a:path>
              <a:path w="289559" h="352425">
                <a:moveTo>
                  <a:pt x="193548" y="124967"/>
                </a:moveTo>
                <a:lnTo>
                  <a:pt x="192405" y="111799"/>
                </a:lnTo>
                <a:lnTo>
                  <a:pt x="188976" y="99631"/>
                </a:lnTo>
                <a:lnTo>
                  <a:pt x="183261" y="88320"/>
                </a:lnTo>
                <a:lnTo>
                  <a:pt x="175260" y="77723"/>
                </a:lnTo>
                <a:lnTo>
                  <a:pt x="193229" y="77723"/>
                </a:lnTo>
                <a:lnTo>
                  <a:pt x="197000" y="83129"/>
                </a:lnTo>
                <a:lnTo>
                  <a:pt x="202882" y="95059"/>
                </a:lnTo>
                <a:lnTo>
                  <a:pt x="206763" y="107846"/>
                </a:lnTo>
                <a:lnTo>
                  <a:pt x="208788" y="121919"/>
                </a:lnTo>
                <a:lnTo>
                  <a:pt x="204216" y="121919"/>
                </a:lnTo>
                <a:lnTo>
                  <a:pt x="198120" y="123443"/>
                </a:lnTo>
                <a:lnTo>
                  <a:pt x="193548" y="124967"/>
                </a:lnTo>
                <a:close/>
              </a:path>
              <a:path w="289559" h="352425">
                <a:moveTo>
                  <a:pt x="103632" y="132587"/>
                </a:moveTo>
                <a:lnTo>
                  <a:pt x="92964" y="126491"/>
                </a:lnTo>
                <a:lnTo>
                  <a:pt x="105156" y="105155"/>
                </a:lnTo>
                <a:lnTo>
                  <a:pt x="82296" y="92963"/>
                </a:lnTo>
                <a:lnTo>
                  <a:pt x="88392" y="80771"/>
                </a:lnTo>
                <a:lnTo>
                  <a:pt x="111252" y="92963"/>
                </a:lnTo>
                <a:lnTo>
                  <a:pt x="124968" y="92963"/>
                </a:lnTo>
                <a:lnTo>
                  <a:pt x="121920" y="99059"/>
                </a:lnTo>
                <a:lnTo>
                  <a:pt x="141732" y="108203"/>
                </a:lnTo>
                <a:lnTo>
                  <a:pt x="154686" y="108203"/>
                </a:lnTo>
                <a:lnTo>
                  <a:pt x="154495" y="109727"/>
                </a:lnTo>
                <a:lnTo>
                  <a:pt x="115824" y="109727"/>
                </a:lnTo>
                <a:lnTo>
                  <a:pt x="103632" y="132587"/>
                </a:lnTo>
                <a:close/>
              </a:path>
              <a:path w="289559" h="352425">
                <a:moveTo>
                  <a:pt x="266700" y="97535"/>
                </a:moveTo>
                <a:lnTo>
                  <a:pt x="257794" y="96654"/>
                </a:lnTo>
                <a:lnTo>
                  <a:pt x="249174" y="96202"/>
                </a:lnTo>
                <a:lnTo>
                  <a:pt x="240553" y="96035"/>
                </a:lnTo>
                <a:lnTo>
                  <a:pt x="231647" y="96011"/>
                </a:lnTo>
                <a:lnTo>
                  <a:pt x="231647" y="83819"/>
                </a:lnTo>
                <a:lnTo>
                  <a:pt x="240792" y="82962"/>
                </a:lnTo>
                <a:lnTo>
                  <a:pt x="249936" y="82676"/>
                </a:lnTo>
                <a:lnTo>
                  <a:pt x="259080" y="82962"/>
                </a:lnTo>
                <a:lnTo>
                  <a:pt x="268223" y="83819"/>
                </a:lnTo>
                <a:lnTo>
                  <a:pt x="266700" y="97535"/>
                </a:lnTo>
                <a:close/>
              </a:path>
              <a:path w="289559" h="352425">
                <a:moveTo>
                  <a:pt x="154686" y="108203"/>
                </a:moveTo>
                <a:lnTo>
                  <a:pt x="141732" y="108203"/>
                </a:lnTo>
                <a:lnTo>
                  <a:pt x="143256" y="102107"/>
                </a:lnTo>
                <a:lnTo>
                  <a:pt x="143256" y="96011"/>
                </a:lnTo>
                <a:lnTo>
                  <a:pt x="144780" y="89915"/>
                </a:lnTo>
                <a:lnTo>
                  <a:pt x="153924" y="92963"/>
                </a:lnTo>
                <a:lnTo>
                  <a:pt x="156972" y="94487"/>
                </a:lnTo>
                <a:lnTo>
                  <a:pt x="156924" y="96202"/>
                </a:lnTo>
                <a:lnTo>
                  <a:pt x="155448" y="102107"/>
                </a:lnTo>
                <a:lnTo>
                  <a:pt x="154686" y="108203"/>
                </a:lnTo>
                <a:close/>
              </a:path>
              <a:path w="289559" h="352425">
                <a:moveTo>
                  <a:pt x="146304" y="153923"/>
                </a:moveTo>
                <a:lnTo>
                  <a:pt x="132588" y="149351"/>
                </a:lnTo>
                <a:lnTo>
                  <a:pt x="134612" y="142493"/>
                </a:lnTo>
                <a:lnTo>
                  <a:pt x="136207" y="135635"/>
                </a:lnTo>
                <a:lnTo>
                  <a:pt x="137517" y="128777"/>
                </a:lnTo>
                <a:lnTo>
                  <a:pt x="138684" y="121919"/>
                </a:lnTo>
                <a:lnTo>
                  <a:pt x="115824" y="109727"/>
                </a:lnTo>
                <a:lnTo>
                  <a:pt x="154495" y="109727"/>
                </a:lnTo>
                <a:lnTo>
                  <a:pt x="153924" y="114299"/>
                </a:lnTo>
                <a:lnTo>
                  <a:pt x="176784" y="126491"/>
                </a:lnTo>
                <a:lnTo>
                  <a:pt x="178985" y="128015"/>
                </a:lnTo>
                <a:lnTo>
                  <a:pt x="150876" y="128015"/>
                </a:lnTo>
                <a:lnTo>
                  <a:pt x="149733" y="133992"/>
                </a:lnTo>
                <a:lnTo>
                  <a:pt x="148590" y="140398"/>
                </a:lnTo>
                <a:lnTo>
                  <a:pt x="146304" y="153923"/>
                </a:lnTo>
                <a:close/>
              </a:path>
              <a:path w="289559" h="352425">
                <a:moveTo>
                  <a:pt x="248412" y="137159"/>
                </a:moveTo>
                <a:lnTo>
                  <a:pt x="238410" y="136278"/>
                </a:lnTo>
                <a:lnTo>
                  <a:pt x="228981" y="135826"/>
                </a:lnTo>
                <a:lnTo>
                  <a:pt x="220122" y="135659"/>
                </a:lnTo>
                <a:lnTo>
                  <a:pt x="211835" y="135635"/>
                </a:lnTo>
                <a:lnTo>
                  <a:pt x="211835" y="123443"/>
                </a:lnTo>
                <a:lnTo>
                  <a:pt x="248412" y="123443"/>
                </a:lnTo>
                <a:lnTo>
                  <a:pt x="248412" y="137159"/>
                </a:lnTo>
                <a:close/>
              </a:path>
              <a:path w="289559" h="352425">
                <a:moveTo>
                  <a:pt x="178308" y="167639"/>
                </a:moveTo>
                <a:lnTo>
                  <a:pt x="164592" y="163067"/>
                </a:lnTo>
                <a:lnTo>
                  <a:pt x="170688" y="153923"/>
                </a:lnTo>
                <a:lnTo>
                  <a:pt x="175260" y="144779"/>
                </a:lnTo>
                <a:lnTo>
                  <a:pt x="173736" y="140207"/>
                </a:lnTo>
                <a:lnTo>
                  <a:pt x="169164" y="137159"/>
                </a:lnTo>
                <a:lnTo>
                  <a:pt x="150876" y="128015"/>
                </a:lnTo>
                <a:lnTo>
                  <a:pt x="178985" y="128015"/>
                </a:lnTo>
                <a:lnTo>
                  <a:pt x="184213" y="131635"/>
                </a:lnTo>
                <a:lnTo>
                  <a:pt x="188214" y="137921"/>
                </a:lnTo>
                <a:lnTo>
                  <a:pt x="188785" y="145351"/>
                </a:lnTo>
                <a:lnTo>
                  <a:pt x="185928" y="153923"/>
                </a:lnTo>
                <a:lnTo>
                  <a:pt x="182880" y="158495"/>
                </a:lnTo>
                <a:lnTo>
                  <a:pt x="181356" y="163067"/>
                </a:lnTo>
                <a:lnTo>
                  <a:pt x="178308" y="167639"/>
                </a:lnTo>
                <a:close/>
              </a:path>
              <a:path w="289559" h="352425">
                <a:moveTo>
                  <a:pt x="179832" y="265175"/>
                </a:moveTo>
                <a:lnTo>
                  <a:pt x="53340" y="199643"/>
                </a:lnTo>
                <a:lnTo>
                  <a:pt x="83820" y="140207"/>
                </a:lnTo>
                <a:lnTo>
                  <a:pt x="118317" y="158495"/>
                </a:lnTo>
                <a:lnTo>
                  <a:pt x="88392" y="158495"/>
                </a:lnTo>
                <a:lnTo>
                  <a:pt x="70104" y="193547"/>
                </a:lnTo>
                <a:lnTo>
                  <a:pt x="160020" y="239267"/>
                </a:lnTo>
                <a:lnTo>
                  <a:pt x="173868" y="239267"/>
                </a:lnTo>
                <a:lnTo>
                  <a:pt x="170688" y="245363"/>
                </a:lnTo>
                <a:lnTo>
                  <a:pt x="185928" y="252983"/>
                </a:lnTo>
                <a:lnTo>
                  <a:pt x="179832" y="265175"/>
                </a:lnTo>
                <a:close/>
              </a:path>
              <a:path w="289559" h="352425">
                <a:moveTo>
                  <a:pt x="214883" y="190499"/>
                </a:moveTo>
                <a:lnTo>
                  <a:pt x="209811" y="181617"/>
                </a:lnTo>
                <a:lnTo>
                  <a:pt x="204025" y="173164"/>
                </a:lnTo>
                <a:lnTo>
                  <a:pt x="192024" y="156971"/>
                </a:lnTo>
                <a:lnTo>
                  <a:pt x="202692" y="149351"/>
                </a:lnTo>
                <a:lnTo>
                  <a:pt x="208645" y="157376"/>
                </a:lnTo>
                <a:lnTo>
                  <a:pt x="214884" y="165544"/>
                </a:lnTo>
                <a:lnTo>
                  <a:pt x="221122" y="173997"/>
                </a:lnTo>
                <a:lnTo>
                  <a:pt x="227076" y="182879"/>
                </a:lnTo>
                <a:lnTo>
                  <a:pt x="222504" y="185927"/>
                </a:lnTo>
                <a:lnTo>
                  <a:pt x="219456" y="187451"/>
                </a:lnTo>
                <a:lnTo>
                  <a:pt x="214883" y="190499"/>
                </a:lnTo>
                <a:close/>
              </a:path>
              <a:path w="289559" h="352425">
                <a:moveTo>
                  <a:pt x="173868" y="239267"/>
                </a:moveTo>
                <a:lnTo>
                  <a:pt x="160020" y="239267"/>
                </a:lnTo>
                <a:lnTo>
                  <a:pt x="176784" y="205739"/>
                </a:lnTo>
                <a:lnTo>
                  <a:pt x="88392" y="158495"/>
                </a:lnTo>
                <a:lnTo>
                  <a:pt x="118317" y="158495"/>
                </a:lnTo>
                <a:lnTo>
                  <a:pt x="210312" y="207263"/>
                </a:lnTo>
                <a:lnTo>
                  <a:pt x="208788" y="210311"/>
                </a:lnTo>
                <a:lnTo>
                  <a:pt x="188976" y="210311"/>
                </a:lnTo>
                <a:lnTo>
                  <a:pt x="173868" y="239267"/>
                </a:lnTo>
                <a:close/>
              </a:path>
              <a:path w="289559" h="352425">
                <a:moveTo>
                  <a:pt x="204216" y="219455"/>
                </a:moveTo>
                <a:lnTo>
                  <a:pt x="188976" y="210311"/>
                </a:lnTo>
                <a:lnTo>
                  <a:pt x="208788" y="210311"/>
                </a:lnTo>
                <a:lnTo>
                  <a:pt x="204216" y="219455"/>
                </a:lnTo>
                <a:close/>
              </a:path>
              <a:path w="289559" h="352425">
                <a:moveTo>
                  <a:pt x="48768" y="254507"/>
                </a:moveTo>
                <a:lnTo>
                  <a:pt x="33528" y="254507"/>
                </a:lnTo>
                <a:lnTo>
                  <a:pt x="51816" y="217931"/>
                </a:lnTo>
                <a:lnTo>
                  <a:pt x="85635" y="236219"/>
                </a:lnTo>
                <a:lnTo>
                  <a:pt x="57912" y="236219"/>
                </a:lnTo>
                <a:lnTo>
                  <a:pt x="48768" y="254507"/>
                </a:lnTo>
                <a:close/>
              </a:path>
              <a:path w="289559" h="352425">
                <a:moveTo>
                  <a:pt x="150876" y="321564"/>
                </a:moveTo>
                <a:lnTo>
                  <a:pt x="146304" y="320040"/>
                </a:lnTo>
                <a:lnTo>
                  <a:pt x="140208" y="318515"/>
                </a:lnTo>
                <a:lnTo>
                  <a:pt x="135636" y="316991"/>
                </a:lnTo>
                <a:lnTo>
                  <a:pt x="140208" y="309371"/>
                </a:lnTo>
                <a:lnTo>
                  <a:pt x="146304" y="300227"/>
                </a:lnTo>
                <a:lnTo>
                  <a:pt x="149352" y="292607"/>
                </a:lnTo>
                <a:lnTo>
                  <a:pt x="147828" y="286511"/>
                </a:lnTo>
                <a:lnTo>
                  <a:pt x="119205" y="270081"/>
                </a:lnTo>
                <a:lnTo>
                  <a:pt x="79295" y="248269"/>
                </a:lnTo>
                <a:lnTo>
                  <a:pt x="57912" y="236219"/>
                </a:lnTo>
                <a:lnTo>
                  <a:pt x="85635" y="236219"/>
                </a:lnTo>
                <a:lnTo>
                  <a:pt x="144780" y="268223"/>
                </a:lnTo>
                <a:lnTo>
                  <a:pt x="155948" y="276486"/>
                </a:lnTo>
                <a:lnTo>
                  <a:pt x="162115" y="285178"/>
                </a:lnTo>
                <a:lnTo>
                  <a:pt x="163425" y="294155"/>
                </a:lnTo>
                <a:lnTo>
                  <a:pt x="160020" y="303275"/>
                </a:lnTo>
                <a:lnTo>
                  <a:pt x="158496" y="307847"/>
                </a:lnTo>
                <a:lnTo>
                  <a:pt x="155448" y="313943"/>
                </a:lnTo>
                <a:lnTo>
                  <a:pt x="150876" y="321564"/>
                </a:lnTo>
                <a:close/>
              </a:path>
              <a:path w="289559" h="352425">
                <a:moveTo>
                  <a:pt x="27432" y="294131"/>
                </a:moveTo>
                <a:lnTo>
                  <a:pt x="16764" y="288035"/>
                </a:lnTo>
                <a:lnTo>
                  <a:pt x="27432" y="266699"/>
                </a:lnTo>
                <a:lnTo>
                  <a:pt x="20574" y="263247"/>
                </a:lnTo>
                <a:lnTo>
                  <a:pt x="13716" y="259651"/>
                </a:lnTo>
                <a:lnTo>
                  <a:pt x="6858" y="255770"/>
                </a:lnTo>
                <a:lnTo>
                  <a:pt x="0" y="251459"/>
                </a:lnTo>
                <a:lnTo>
                  <a:pt x="6096" y="239267"/>
                </a:lnTo>
                <a:lnTo>
                  <a:pt x="13811" y="243578"/>
                </a:lnTo>
                <a:lnTo>
                  <a:pt x="27527" y="251055"/>
                </a:lnTo>
                <a:lnTo>
                  <a:pt x="33528" y="254507"/>
                </a:lnTo>
                <a:lnTo>
                  <a:pt x="48768" y="254507"/>
                </a:lnTo>
                <a:lnTo>
                  <a:pt x="45720" y="260603"/>
                </a:lnTo>
                <a:lnTo>
                  <a:pt x="53340" y="265175"/>
                </a:lnTo>
                <a:lnTo>
                  <a:pt x="65532" y="271271"/>
                </a:lnTo>
                <a:lnTo>
                  <a:pt x="67985" y="272795"/>
                </a:lnTo>
                <a:lnTo>
                  <a:pt x="39624" y="272795"/>
                </a:lnTo>
                <a:lnTo>
                  <a:pt x="27432" y="294131"/>
                </a:lnTo>
                <a:close/>
              </a:path>
              <a:path w="289559" h="352425">
                <a:moveTo>
                  <a:pt x="128016" y="352044"/>
                </a:moveTo>
                <a:lnTo>
                  <a:pt x="102679" y="314896"/>
                </a:lnTo>
                <a:lnTo>
                  <a:pt x="57912" y="283463"/>
                </a:lnTo>
                <a:lnTo>
                  <a:pt x="51816" y="280415"/>
                </a:lnTo>
                <a:lnTo>
                  <a:pt x="45720" y="275843"/>
                </a:lnTo>
                <a:lnTo>
                  <a:pt x="39624" y="272795"/>
                </a:lnTo>
                <a:lnTo>
                  <a:pt x="67985" y="272795"/>
                </a:lnTo>
                <a:lnTo>
                  <a:pt x="92678" y="288131"/>
                </a:lnTo>
                <a:lnTo>
                  <a:pt x="114681" y="306704"/>
                </a:lnTo>
                <a:lnTo>
                  <a:pt x="131540" y="326993"/>
                </a:lnTo>
                <a:lnTo>
                  <a:pt x="143256" y="348996"/>
                </a:lnTo>
                <a:lnTo>
                  <a:pt x="138684" y="348996"/>
                </a:lnTo>
                <a:lnTo>
                  <a:pt x="132588" y="350520"/>
                </a:lnTo>
                <a:lnTo>
                  <a:pt x="128016" y="352044"/>
                </a:lnTo>
                <a:close/>
              </a:path>
            </a:pathLst>
          </a:custGeom>
          <a:solidFill>
            <a:srgbClr val="366091"/>
          </a:solidFill>
        </p:spPr>
        <p:txBody>
          <a:bodyPr wrap="square" lIns="0" tIns="0" rIns="0" bIns="0" rtlCol="0"/>
          <a:p/>
        </p:txBody>
      </p:sp>
      <p:sp>
        <p:nvSpPr>
          <p:cNvPr id="113" name="object 12"/>
          <p:cNvSpPr/>
          <p:nvPr/>
        </p:nvSpPr>
        <p:spPr>
          <a:xfrm>
            <a:off x="1621408" y="3660393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22859">
            <a:solidFill>
              <a:srgbClr val="497EBA"/>
            </a:solidFill>
          </a:ln>
        </p:spPr>
        <p:txBody>
          <a:bodyPr wrap="square" lIns="0" tIns="0" rIns="0" bIns="0" rtlCol="0"/>
          <a:p/>
        </p:txBody>
      </p:sp>
      <p:sp>
        <p:nvSpPr>
          <p:cNvPr id="114" name="object 13"/>
          <p:cNvSpPr txBox="1"/>
          <p:nvPr/>
        </p:nvSpPr>
        <p:spPr>
          <a:xfrm>
            <a:off x="1812907" y="3341331"/>
            <a:ext cx="1617980" cy="408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ts val="1505"/>
              </a:lnSpc>
              <a:spcBef>
                <a:spcPts val="105"/>
              </a:spcBef>
            </a:pPr>
            <a:r>
              <a:rPr sz="1400" dirty="0">
                <a:solidFill>
                  <a:srgbClr val="366091"/>
                </a:solidFill>
                <a:latin typeface="微软雅黑" panose="020B0503020204020204" charset="-122"/>
                <a:cs typeface="微软雅黑" panose="020B0503020204020204" charset="-122"/>
              </a:rPr>
              <a:t>保温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891540">
              <a:lnSpc>
                <a:spcPts val="1505"/>
              </a:lnSpc>
            </a:pPr>
            <a:r>
              <a:rPr sz="1400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临界温度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5" name="object 14"/>
          <p:cNvSpPr/>
          <p:nvPr/>
        </p:nvSpPr>
        <p:spPr>
          <a:xfrm>
            <a:off x="2377313" y="3654298"/>
            <a:ext cx="589915" cy="1283335"/>
          </a:xfrm>
          <a:custGeom>
            <a:avLst/>
            <a:gdLst/>
            <a:ahLst/>
            <a:cxnLst/>
            <a:rect l="l" t="t" r="r" b="b"/>
            <a:pathLst>
              <a:path w="589915" h="1283335">
                <a:moveTo>
                  <a:pt x="0" y="0"/>
                </a:moveTo>
                <a:lnTo>
                  <a:pt x="589788" y="1283208"/>
                </a:lnTo>
              </a:path>
            </a:pathLst>
          </a:custGeom>
          <a:ln w="22860">
            <a:solidFill>
              <a:srgbClr val="497EBA"/>
            </a:solidFill>
          </a:ln>
        </p:spPr>
        <p:txBody>
          <a:bodyPr wrap="square" lIns="0" tIns="0" rIns="0" bIns="0" rtlCol="0"/>
          <a:p/>
        </p:txBody>
      </p:sp>
      <p:sp>
        <p:nvSpPr>
          <p:cNvPr id="116" name="object 15"/>
          <p:cNvSpPr txBox="1"/>
          <p:nvPr/>
        </p:nvSpPr>
        <p:spPr>
          <a:xfrm>
            <a:off x="2759299" y="4136927"/>
            <a:ext cx="382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366091"/>
                </a:solidFill>
                <a:latin typeface="微软雅黑" panose="020B0503020204020204" charset="-122"/>
                <a:cs typeface="微软雅黑" panose="020B0503020204020204" charset="-122"/>
              </a:rPr>
              <a:t>冷却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/>
      <p:bldP spid="88" grpId="0" animBg="1"/>
      <p:bldP spid="89" grpId="0" animBg="1"/>
      <p:bldP spid="106" grpId="0" animBg="1"/>
      <p:bldP spid="107" grpId="0" animBg="1"/>
      <p:bldP spid="108" grpId="0" animBg="1"/>
      <p:bldP spid="109" grpId="0" animBg="1"/>
      <p:bldP spid="110" grpId="0"/>
      <p:bldP spid="111" grpId="0"/>
      <p:bldP spid="112" grpId="0" animBg="1"/>
      <p:bldP spid="113" grpId="0" animBg="1"/>
      <p:bldP spid="114" grpId="0"/>
      <p:bldP spid="115" grpId="0" animBg="1"/>
      <p:bldP spid="116" grpId="0"/>
      <p:bldP spid="66" grpId="1" animBg="1"/>
      <p:bldP spid="67" grpId="1" animBg="1"/>
      <p:bldP spid="68" grpId="1" animBg="1"/>
      <p:bldP spid="69" grpId="1" animBg="1"/>
      <p:bldP spid="70" grpId="1" animBg="1"/>
      <p:bldP spid="71" grpId="1" animBg="1"/>
      <p:bldP spid="72" grpId="1"/>
      <p:bldP spid="73" grpId="1" animBg="1"/>
      <p:bldP spid="74" grpId="1" animBg="1"/>
      <p:bldP spid="75" grpId="1" animBg="1"/>
      <p:bldP spid="76" grpId="1" animBg="1"/>
      <p:bldP spid="77" grpId="1" animBg="1"/>
      <p:bldP spid="78" grpId="1" animBg="1"/>
      <p:bldP spid="79" grpId="1" animBg="1"/>
      <p:bldP spid="80" grpId="1" animBg="1"/>
      <p:bldP spid="81" grpId="1" animBg="1"/>
      <p:bldP spid="82" grpId="1" animBg="1"/>
      <p:bldP spid="83" grpId="1" animBg="1"/>
      <p:bldP spid="84" grpId="1" animBg="1"/>
      <p:bldP spid="85" grpId="1" animBg="1"/>
      <p:bldP spid="87" grpId="1"/>
      <p:bldP spid="88" grpId="1" animBg="1"/>
      <p:bldP spid="89" grpId="1" animBg="1"/>
      <p:bldP spid="106" grpId="1" animBg="1"/>
      <p:bldP spid="107" grpId="1" animBg="1"/>
      <p:bldP spid="108" grpId="1" animBg="1"/>
      <p:bldP spid="109" grpId="1" animBg="1"/>
      <p:bldP spid="110" grpId="1"/>
      <p:bldP spid="111" grpId="1"/>
      <p:bldP spid="112" grpId="1" animBg="1"/>
      <p:bldP spid="113" grpId="1" animBg="1"/>
      <p:bldP spid="114" grpId="1"/>
      <p:bldP spid="115" grpId="1" animBg="1"/>
      <p:bldP spid="1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2"/>
          <p:cNvSpPr/>
          <p:nvPr/>
        </p:nvSpPr>
        <p:spPr>
          <a:xfrm>
            <a:off x="708406" y="3115437"/>
            <a:ext cx="3035808" cy="219608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4" name="object 4"/>
          <p:cNvSpPr txBox="1"/>
          <p:nvPr/>
        </p:nvSpPr>
        <p:spPr>
          <a:xfrm>
            <a:off x="970915" y="2248535"/>
            <a:ext cx="6960235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000" b="0" spc="3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sz="2000" b="0" spc="3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是将钢加热到适当温度，保持一定时间，然后缓慢冷却(一般随炉冷却)的热处理工艺。</a:t>
            </a:r>
            <a:endParaRPr lang="zh-CN" sz="2000" b="0" spc="35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1455172" y="5372578"/>
            <a:ext cx="97663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953634"/>
                </a:solidFill>
                <a:latin typeface="微软雅黑" panose="020B0503020204020204" charset="-122"/>
                <a:cs typeface="微软雅黑" panose="020B0503020204020204" charset="-122"/>
              </a:rPr>
              <a:t>随炉冷却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5363972" y="3476498"/>
            <a:ext cx="1339595" cy="1289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7" name="object 7"/>
          <p:cNvSpPr/>
          <p:nvPr/>
        </p:nvSpPr>
        <p:spPr>
          <a:xfrm>
            <a:off x="7060184" y="3476498"/>
            <a:ext cx="1339595" cy="1289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8"/>
          <p:cNvSpPr txBox="1"/>
          <p:nvPr/>
        </p:nvSpPr>
        <p:spPr>
          <a:xfrm>
            <a:off x="5641339" y="4878577"/>
            <a:ext cx="841375" cy="337185"/>
          </a:xfrm>
          <a:prstGeom prst="rect">
            <a:avLst/>
          </a:prstGeom>
          <a:solidFill>
            <a:srgbClr val="DBE6F2"/>
          </a:solidFill>
          <a:ln w="10667">
            <a:solidFill>
              <a:srgbClr val="A5A5A5"/>
            </a:solidFill>
          </a:ln>
        </p:spPr>
        <p:txBody>
          <a:bodyPr vert="horz" wrap="square" lIns="0" tIns="49530" rIns="0" bIns="0" rtlCol="0">
            <a:spAutoFit/>
          </a:bodyPr>
          <a:p>
            <a:pPr marL="106045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珠光体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7326884" y="4878577"/>
            <a:ext cx="843280" cy="337185"/>
          </a:xfrm>
          <a:prstGeom prst="rect">
            <a:avLst/>
          </a:prstGeom>
          <a:solidFill>
            <a:srgbClr val="DBE6F2"/>
          </a:solidFill>
          <a:ln w="10667">
            <a:solidFill>
              <a:srgbClr val="A5A5A5"/>
            </a:solidFill>
          </a:ln>
        </p:spPr>
        <p:txBody>
          <a:bodyPr vert="horz" wrap="square" lIns="0" tIns="49530" rIns="0" bIns="0" rtlCol="0">
            <a:spAutoFit/>
          </a:bodyPr>
          <a:p>
            <a:pPr marL="107950">
              <a:lnSpc>
                <a:spcPct val="100000"/>
              </a:lnSpc>
              <a:spcBef>
                <a:spcPts val="39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索氏体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3911296" y="2825315"/>
            <a:ext cx="1452245" cy="2592070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850" spc="20" dirty="0">
                <a:solidFill>
                  <a:srgbClr val="BF504D"/>
                </a:solidFill>
                <a:latin typeface="微软雅黑" panose="020B0503020204020204" charset="-122"/>
                <a:cs typeface="微软雅黑" panose="020B0503020204020204" charset="-122"/>
              </a:rPr>
              <a:t>作用：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42570">
              <a:lnSpc>
                <a:spcPts val="3370"/>
              </a:lnSpc>
              <a:spcBef>
                <a:spcPts val="295"/>
              </a:spcBef>
            </a:pPr>
            <a:r>
              <a:rPr sz="1850" spc="15" dirty="0">
                <a:latin typeface="微软雅黑" panose="020B0503020204020204" charset="-122"/>
                <a:cs typeface="微软雅黑" panose="020B0503020204020204" charset="-122"/>
              </a:rPr>
              <a:t>消除内应力 </a:t>
            </a: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降低硬度 提高塑性 细化组织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850" spc="20" dirty="0">
                <a:latin typeface="微软雅黑" panose="020B0503020204020204" charset="-122"/>
                <a:cs typeface="微软雅黑" panose="020B0503020204020204" charset="-122"/>
              </a:rPr>
              <a:t>利于后续加工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11"/>
          <p:cNvSpPr txBox="1"/>
          <p:nvPr/>
        </p:nvSpPr>
        <p:spPr>
          <a:xfrm>
            <a:off x="7167964" y="3079745"/>
            <a:ext cx="114681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5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</a:rPr>
              <a:t>25</a:t>
            </a:r>
            <a:r>
              <a:rPr sz="1850" spc="5" dirty="0">
                <a:solidFill>
                  <a:srgbClr val="26262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～</a:t>
            </a:r>
            <a:r>
              <a:rPr sz="1850" spc="5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</a:rPr>
              <a:t>35HRC</a:t>
            </a:r>
            <a:endParaRPr sz="1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5602745" y="3075218"/>
            <a:ext cx="78740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10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</a:rPr>
              <a:t>&lt;</a:t>
            </a:r>
            <a:r>
              <a:rPr sz="1850" spc="15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</a:rPr>
              <a:t>2</a:t>
            </a:r>
            <a:r>
              <a:rPr sz="1850" spc="-5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</a:rPr>
              <a:t>5</a:t>
            </a:r>
            <a:r>
              <a:rPr sz="1850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</a:rPr>
              <a:t>HR</a:t>
            </a:r>
            <a:r>
              <a:rPr sz="1850" spc="10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</a:rPr>
              <a:t>C</a:t>
            </a:r>
            <a:endParaRPr sz="18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1505" y="1849755"/>
            <a:ext cx="13315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、退火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360" y="1317625"/>
            <a:ext cx="299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一、整体热处理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12" grpId="1" animBg="1"/>
      <p:bldP spid="14" grpId="1"/>
      <p:bldP spid="15" grpId="1"/>
      <p:bldP spid="16" grpId="1" animBg="1"/>
      <p:bldP spid="17" grpId="1" animBg="1"/>
      <p:bldP spid="18" grpId="1" animBg="1"/>
      <p:bldP spid="19" grpId="1" animBg="1"/>
      <p:bldP spid="20" grpId="1"/>
      <p:bldP spid="21" grpId="1"/>
      <p:bldP spid="22" grpId="1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979805" y="1921510"/>
            <a:ext cx="13315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、退火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071808" y="2542144"/>
            <a:ext cx="4533191" cy="29601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4449190" y="3243453"/>
            <a:ext cx="1301750" cy="731520"/>
          </a:xfrm>
          <a:custGeom>
            <a:avLst/>
            <a:gdLst/>
            <a:ahLst/>
            <a:cxnLst/>
            <a:rect l="l" t="t" r="r" b="b"/>
            <a:pathLst>
              <a:path w="1301750" h="731520">
                <a:moveTo>
                  <a:pt x="1301496" y="731519"/>
                </a:moveTo>
                <a:lnTo>
                  <a:pt x="0" y="175259"/>
                </a:lnTo>
                <a:lnTo>
                  <a:pt x="0" y="0"/>
                </a:lnTo>
                <a:lnTo>
                  <a:pt x="1301496" y="556259"/>
                </a:lnTo>
                <a:lnTo>
                  <a:pt x="1301496" y="731519"/>
                </a:lnTo>
                <a:close/>
              </a:path>
            </a:pathLst>
          </a:custGeom>
          <a:solidFill>
            <a:srgbClr val="D89593"/>
          </a:solidFill>
        </p:spPr>
        <p:txBody>
          <a:bodyPr wrap="square" lIns="0" tIns="0" rIns="0" bIns="0" rtlCol="0"/>
          <a:p/>
        </p:txBody>
      </p:sp>
      <p:sp>
        <p:nvSpPr>
          <p:cNvPr id="4" name="object 4"/>
          <p:cNvSpPr/>
          <p:nvPr/>
        </p:nvSpPr>
        <p:spPr>
          <a:xfrm>
            <a:off x="4700651" y="3619880"/>
            <a:ext cx="93345" cy="163195"/>
          </a:xfrm>
          <a:custGeom>
            <a:avLst/>
            <a:gdLst/>
            <a:ahLst/>
            <a:cxnLst/>
            <a:rect l="l" t="t" r="r" b="b"/>
            <a:pathLst>
              <a:path w="93345" h="163195">
                <a:moveTo>
                  <a:pt x="92964" y="0"/>
                </a:moveTo>
                <a:lnTo>
                  <a:pt x="0" y="163067"/>
                </a:lnTo>
              </a:path>
            </a:pathLst>
          </a:custGeom>
          <a:ln w="10668">
            <a:solidFill>
              <a:srgbClr val="D89593"/>
            </a:solidFill>
          </a:ln>
        </p:spPr>
        <p:txBody>
          <a:bodyPr wrap="square" lIns="0" tIns="0" rIns="0" bIns="0" rtlCol="0"/>
          <a:p/>
        </p:txBody>
      </p:sp>
      <p:sp>
        <p:nvSpPr>
          <p:cNvPr id="5" name="object 5"/>
          <p:cNvSpPr/>
          <p:nvPr/>
        </p:nvSpPr>
        <p:spPr>
          <a:xfrm>
            <a:off x="5490083" y="3868292"/>
            <a:ext cx="2494787" cy="112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6" name="object 6"/>
          <p:cNvSpPr/>
          <p:nvPr/>
        </p:nvSpPr>
        <p:spPr>
          <a:xfrm>
            <a:off x="4459858" y="4179189"/>
            <a:ext cx="3529965" cy="231775"/>
          </a:xfrm>
          <a:custGeom>
            <a:avLst/>
            <a:gdLst/>
            <a:ahLst/>
            <a:cxnLst/>
            <a:rect l="l" t="t" r="r" b="b"/>
            <a:pathLst>
              <a:path w="3529965" h="231775">
                <a:moveTo>
                  <a:pt x="0" y="0"/>
                </a:moveTo>
                <a:lnTo>
                  <a:pt x="3529584" y="0"/>
                </a:lnTo>
                <a:lnTo>
                  <a:pt x="3529584" y="231648"/>
                </a:lnTo>
                <a:lnTo>
                  <a:pt x="0" y="231648"/>
                </a:lnTo>
                <a:lnTo>
                  <a:pt x="0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p/>
        </p:txBody>
      </p:sp>
      <p:sp>
        <p:nvSpPr>
          <p:cNvPr id="7" name="object 7"/>
          <p:cNvSpPr/>
          <p:nvPr/>
        </p:nvSpPr>
        <p:spPr>
          <a:xfrm>
            <a:off x="5752210" y="4043553"/>
            <a:ext cx="17145" cy="1213485"/>
          </a:xfrm>
          <a:custGeom>
            <a:avLst/>
            <a:gdLst/>
            <a:ahLst/>
            <a:cxnLst/>
            <a:rect l="l" t="t" r="r" b="b"/>
            <a:pathLst>
              <a:path w="17145" h="1213485">
                <a:moveTo>
                  <a:pt x="10668" y="1213104"/>
                </a:moveTo>
                <a:lnTo>
                  <a:pt x="0" y="1213104"/>
                </a:lnTo>
                <a:lnTo>
                  <a:pt x="0" y="1168908"/>
                </a:lnTo>
                <a:lnTo>
                  <a:pt x="10668" y="1168908"/>
                </a:lnTo>
                <a:lnTo>
                  <a:pt x="10668" y="1213104"/>
                </a:lnTo>
                <a:close/>
              </a:path>
              <a:path w="17145" h="1213485">
                <a:moveTo>
                  <a:pt x="12192" y="1135380"/>
                </a:moveTo>
                <a:lnTo>
                  <a:pt x="0" y="1135380"/>
                </a:lnTo>
                <a:lnTo>
                  <a:pt x="0" y="1091184"/>
                </a:lnTo>
                <a:lnTo>
                  <a:pt x="12192" y="1091184"/>
                </a:lnTo>
                <a:lnTo>
                  <a:pt x="12192" y="1135380"/>
                </a:lnTo>
                <a:close/>
              </a:path>
              <a:path w="17145" h="1213485">
                <a:moveTo>
                  <a:pt x="12192" y="1057656"/>
                </a:moveTo>
                <a:lnTo>
                  <a:pt x="0" y="1057656"/>
                </a:lnTo>
                <a:lnTo>
                  <a:pt x="1524" y="1013460"/>
                </a:lnTo>
                <a:lnTo>
                  <a:pt x="12192" y="1013460"/>
                </a:lnTo>
                <a:lnTo>
                  <a:pt x="12192" y="1057656"/>
                </a:lnTo>
                <a:close/>
              </a:path>
              <a:path w="17145" h="1213485">
                <a:moveTo>
                  <a:pt x="12192" y="979932"/>
                </a:moveTo>
                <a:lnTo>
                  <a:pt x="1524" y="979932"/>
                </a:lnTo>
                <a:lnTo>
                  <a:pt x="1524" y="934212"/>
                </a:lnTo>
                <a:lnTo>
                  <a:pt x="12192" y="934212"/>
                </a:lnTo>
                <a:lnTo>
                  <a:pt x="12192" y="979932"/>
                </a:lnTo>
                <a:close/>
              </a:path>
              <a:path w="17145" h="1213485">
                <a:moveTo>
                  <a:pt x="12192" y="902208"/>
                </a:moveTo>
                <a:lnTo>
                  <a:pt x="1524" y="902208"/>
                </a:lnTo>
                <a:lnTo>
                  <a:pt x="1524" y="856488"/>
                </a:lnTo>
                <a:lnTo>
                  <a:pt x="12192" y="856488"/>
                </a:lnTo>
                <a:lnTo>
                  <a:pt x="12192" y="902208"/>
                </a:lnTo>
                <a:close/>
              </a:path>
              <a:path w="17145" h="1213485">
                <a:moveTo>
                  <a:pt x="13716" y="822960"/>
                </a:moveTo>
                <a:lnTo>
                  <a:pt x="1524" y="822960"/>
                </a:lnTo>
                <a:lnTo>
                  <a:pt x="1524" y="778764"/>
                </a:lnTo>
                <a:lnTo>
                  <a:pt x="13716" y="778764"/>
                </a:lnTo>
                <a:lnTo>
                  <a:pt x="13716" y="822960"/>
                </a:lnTo>
                <a:close/>
              </a:path>
              <a:path w="17145" h="1213485">
                <a:moveTo>
                  <a:pt x="13716" y="745236"/>
                </a:moveTo>
                <a:lnTo>
                  <a:pt x="3048" y="745236"/>
                </a:lnTo>
                <a:lnTo>
                  <a:pt x="3048" y="701040"/>
                </a:lnTo>
                <a:lnTo>
                  <a:pt x="13716" y="701040"/>
                </a:lnTo>
                <a:lnTo>
                  <a:pt x="13716" y="745236"/>
                </a:lnTo>
                <a:close/>
              </a:path>
              <a:path w="17145" h="1213485">
                <a:moveTo>
                  <a:pt x="13716" y="667512"/>
                </a:moveTo>
                <a:lnTo>
                  <a:pt x="3048" y="667512"/>
                </a:lnTo>
                <a:lnTo>
                  <a:pt x="3048" y="623316"/>
                </a:lnTo>
                <a:lnTo>
                  <a:pt x="13716" y="623316"/>
                </a:lnTo>
                <a:lnTo>
                  <a:pt x="13716" y="667512"/>
                </a:lnTo>
                <a:close/>
              </a:path>
              <a:path w="17145" h="1213485">
                <a:moveTo>
                  <a:pt x="13716" y="589788"/>
                </a:moveTo>
                <a:lnTo>
                  <a:pt x="3048" y="589788"/>
                </a:lnTo>
                <a:lnTo>
                  <a:pt x="3048" y="545592"/>
                </a:lnTo>
                <a:lnTo>
                  <a:pt x="15240" y="545592"/>
                </a:lnTo>
                <a:lnTo>
                  <a:pt x="13716" y="589788"/>
                </a:lnTo>
                <a:close/>
              </a:path>
              <a:path w="17145" h="1213485">
                <a:moveTo>
                  <a:pt x="15240" y="512064"/>
                </a:moveTo>
                <a:lnTo>
                  <a:pt x="3048" y="512064"/>
                </a:lnTo>
                <a:lnTo>
                  <a:pt x="4572" y="467868"/>
                </a:lnTo>
                <a:lnTo>
                  <a:pt x="15240" y="467868"/>
                </a:lnTo>
                <a:lnTo>
                  <a:pt x="15240" y="512064"/>
                </a:lnTo>
                <a:close/>
              </a:path>
              <a:path w="17145" h="1213485">
                <a:moveTo>
                  <a:pt x="15240" y="434340"/>
                </a:moveTo>
                <a:lnTo>
                  <a:pt x="4572" y="434340"/>
                </a:lnTo>
                <a:lnTo>
                  <a:pt x="4572" y="388620"/>
                </a:lnTo>
                <a:lnTo>
                  <a:pt x="15240" y="388620"/>
                </a:lnTo>
                <a:lnTo>
                  <a:pt x="15240" y="434340"/>
                </a:lnTo>
                <a:close/>
              </a:path>
              <a:path w="17145" h="1213485">
                <a:moveTo>
                  <a:pt x="15240" y="355092"/>
                </a:moveTo>
                <a:lnTo>
                  <a:pt x="4572" y="355092"/>
                </a:lnTo>
                <a:lnTo>
                  <a:pt x="4572" y="310896"/>
                </a:lnTo>
                <a:lnTo>
                  <a:pt x="15240" y="310896"/>
                </a:lnTo>
                <a:lnTo>
                  <a:pt x="15240" y="355092"/>
                </a:lnTo>
                <a:close/>
              </a:path>
              <a:path w="17145" h="1213485">
                <a:moveTo>
                  <a:pt x="15240" y="277368"/>
                </a:moveTo>
                <a:lnTo>
                  <a:pt x="4572" y="277368"/>
                </a:lnTo>
                <a:lnTo>
                  <a:pt x="4572" y="233172"/>
                </a:lnTo>
                <a:lnTo>
                  <a:pt x="16764" y="233172"/>
                </a:lnTo>
                <a:lnTo>
                  <a:pt x="15240" y="277368"/>
                </a:lnTo>
                <a:close/>
              </a:path>
              <a:path w="17145" h="1213485">
                <a:moveTo>
                  <a:pt x="16764" y="199643"/>
                </a:moveTo>
                <a:lnTo>
                  <a:pt x="4572" y="199643"/>
                </a:lnTo>
                <a:lnTo>
                  <a:pt x="6096" y="155448"/>
                </a:lnTo>
                <a:lnTo>
                  <a:pt x="16764" y="155448"/>
                </a:lnTo>
                <a:lnTo>
                  <a:pt x="16764" y="199643"/>
                </a:lnTo>
                <a:close/>
              </a:path>
              <a:path w="17145" h="1213485">
                <a:moveTo>
                  <a:pt x="16764" y="121920"/>
                </a:moveTo>
                <a:lnTo>
                  <a:pt x="6096" y="121920"/>
                </a:lnTo>
                <a:lnTo>
                  <a:pt x="6096" y="77724"/>
                </a:lnTo>
                <a:lnTo>
                  <a:pt x="16764" y="77724"/>
                </a:lnTo>
                <a:lnTo>
                  <a:pt x="16764" y="121920"/>
                </a:lnTo>
                <a:close/>
              </a:path>
              <a:path w="17145" h="1213485">
                <a:moveTo>
                  <a:pt x="16764" y="44196"/>
                </a:moveTo>
                <a:lnTo>
                  <a:pt x="6096" y="44196"/>
                </a:lnTo>
                <a:lnTo>
                  <a:pt x="6096" y="0"/>
                </a:lnTo>
                <a:lnTo>
                  <a:pt x="16764" y="0"/>
                </a:lnTo>
                <a:lnTo>
                  <a:pt x="16764" y="44196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8" name="object 8"/>
          <p:cNvSpPr txBox="1"/>
          <p:nvPr/>
        </p:nvSpPr>
        <p:spPr>
          <a:xfrm>
            <a:off x="6760651" y="4445424"/>
            <a:ext cx="993140" cy="2578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00" spc="20" dirty="0">
                <a:latin typeface="微软雅黑" panose="020B0503020204020204" charset="-122"/>
                <a:cs typeface="微软雅黑" panose="020B0503020204020204" charset="-122"/>
              </a:rPr>
              <a:t>去应力退火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5201284" y="3651885"/>
            <a:ext cx="0" cy="1614170"/>
          </a:xfrm>
          <a:custGeom>
            <a:avLst/>
            <a:gdLst/>
            <a:ahLst/>
            <a:cxnLst/>
            <a:rect l="l" t="t" r="r" b="b"/>
            <a:pathLst>
              <a:path h="1614170">
                <a:moveTo>
                  <a:pt x="0" y="0"/>
                </a:moveTo>
                <a:lnTo>
                  <a:pt x="0" y="1613915"/>
                </a:lnTo>
              </a:path>
            </a:pathLst>
          </a:custGeom>
          <a:ln w="7620">
            <a:solidFill>
              <a:srgbClr val="262626"/>
            </a:solidFill>
          </a:ln>
        </p:spPr>
        <p:txBody>
          <a:bodyPr wrap="square" lIns="0" tIns="0" rIns="0" bIns="0" rtlCol="0"/>
          <a:p/>
        </p:txBody>
      </p:sp>
      <p:sp>
        <p:nvSpPr>
          <p:cNvPr id="13" name="object 10"/>
          <p:cNvSpPr txBox="1"/>
          <p:nvPr/>
        </p:nvSpPr>
        <p:spPr>
          <a:xfrm>
            <a:off x="5052687" y="3114906"/>
            <a:ext cx="2914015" cy="6915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500" spc="20" dirty="0">
                <a:latin typeface="微软雅黑" panose="020B0503020204020204" charset="-122"/>
                <a:cs typeface="微软雅黑" panose="020B0503020204020204" charset="-122"/>
              </a:rPr>
              <a:t>完全退火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  <a:p>
            <a:pPr marR="892810" algn="ctr">
              <a:lnSpc>
                <a:spcPts val="590"/>
              </a:lnSpc>
              <a:spcBef>
                <a:spcPts val="290"/>
              </a:spcBef>
            </a:pPr>
            <a:r>
              <a:rPr sz="900" spc="15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o</a:t>
            </a:r>
            <a:endParaRPr sz="900">
              <a:latin typeface="Calibri" panose="020F0502020204030204"/>
              <a:cs typeface="Calibri" panose="020F0502020204030204"/>
            </a:endParaRPr>
          </a:p>
          <a:p>
            <a:pPr marL="297180">
              <a:lnSpc>
                <a:spcPts val="1310"/>
              </a:lnSpc>
              <a:tabLst>
                <a:tab pos="2139315" algn="l"/>
              </a:tabLst>
            </a:pPr>
            <a:r>
              <a:rPr sz="1400" spc="-1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8</a:t>
            </a:r>
            <a:r>
              <a:rPr sz="14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20</a:t>
            </a:r>
            <a:r>
              <a:rPr sz="1400" spc="2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-</a:t>
            </a:r>
            <a:r>
              <a:rPr sz="1400" spc="-5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00" spc="-1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8</a:t>
            </a:r>
            <a:r>
              <a:rPr sz="14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40</a:t>
            </a:r>
            <a:r>
              <a:rPr sz="14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00" spc="-15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14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250" spc="30" baseline="-46000" dirty="0">
                <a:latin typeface="微软雅黑" panose="020B0503020204020204" charset="-122"/>
                <a:cs typeface="微软雅黑" panose="020B0503020204020204" charset="-122"/>
              </a:rPr>
              <a:t>球化退火</a:t>
            </a:r>
            <a:endParaRPr sz="2250" baseline="-46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11"/>
          <p:cNvSpPr/>
          <p:nvPr/>
        </p:nvSpPr>
        <p:spPr>
          <a:xfrm>
            <a:off x="1538605" y="4006977"/>
            <a:ext cx="332740" cy="0"/>
          </a:xfrm>
          <a:custGeom>
            <a:avLst/>
            <a:gdLst/>
            <a:ahLst/>
            <a:cxnLst/>
            <a:rect l="l" t="t" r="r" b="b"/>
            <a:pathLst>
              <a:path w="332739">
                <a:moveTo>
                  <a:pt x="0" y="0"/>
                </a:moveTo>
                <a:lnTo>
                  <a:pt x="332232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5" name="object 12"/>
          <p:cNvSpPr/>
          <p:nvPr/>
        </p:nvSpPr>
        <p:spPr>
          <a:xfrm>
            <a:off x="1847214" y="3369183"/>
            <a:ext cx="0" cy="641985"/>
          </a:xfrm>
          <a:custGeom>
            <a:avLst/>
            <a:gdLst/>
            <a:ahLst/>
            <a:cxnLst/>
            <a:rect l="l" t="t" r="r" b="b"/>
            <a:pathLst>
              <a:path h="641985">
                <a:moveTo>
                  <a:pt x="0" y="0"/>
                </a:moveTo>
                <a:lnTo>
                  <a:pt x="0" y="641603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6" name="object 13"/>
          <p:cNvSpPr/>
          <p:nvPr/>
        </p:nvSpPr>
        <p:spPr>
          <a:xfrm>
            <a:off x="1847214" y="4012311"/>
            <a:ext cx="0" cy="713740"/>
          </a:xfrm>
          <a:custGeom>
            <a:avLst/>
            <a:gdLst/>
            <a:ahLst/>
            <a:cxnLst/>
            <a:rect l="l" t="t" r="r" b="b"/>
            <a:pathLst>
              <a:path h="713739">
                <a:moveTo>
                  <a:pt x="0" y="0"/>
                </a:moveTo>
                <a:lnTo>
                  <a:pt x="0" y="713232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7" name="object 14"/>
          <p:cNvSpPr/>
          <p:nvPr/>
        </p:nvSpPr>
        <p:spPr>
          <a:xfrm>
            <a:off x="1820545" y="3342513"/>
            <a:ext cx="379730" cy="0"/>
          </a:xfrm>
          <a:custGeom>
            <a:avLst/>
            <a:gdLst/>
            <a:ahLst/>
            <a:cxnLst/>
            <a:rect l="l" t="t" r="r" b="b"/>
            <a:pathLst>
              <a:path w="379730">
                <a:moveTo>
                  <a:pt x="0" y="0"/>
                </a:moveTo>
                <a:lnTo>
                  <a:pt x="379476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8" name="object 15"/>
          <p:cNvSpPr/>
          <p:nvPr/>
        </p:nvSpPr>
        <p:spPr>
          <a:xfrm>
            <a:off x="1823592" y="4724781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4">
                <a:moveTo>
                  <a:pt x="0" y="0"/>
                </a:moveTo>
                <a:lnTo>
                  <a:pt x="391667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9" name="object 16"/>
          <p:cNvSpPr/>
          <p:nvPr/>
        </p:nvSpPr>
        <p:spPr>
          <a:xfrm>
            <a:off x="1838833" y="4008500"/>
            <a:ext cx="367665" cy="0"/>
          </a:xfrm>
          <a:custGeom>
            <a:avLst/>
            <a:gdLst/>
            <a:ahLst/>
            <a:cxnLst/>
            <a:rect l="l" t="t" r="r" b="b"/>
            <a:pathLst>
              <a:path w="367664">
                <a:moveTo>
                  <a:pt x="0" y="0"/>
                </a:moveTo>
                <a:lnTo>
                  <a:pt x="367283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30" name="object 17"/>
          <p:cNvSpPr/>
          <p:nvPr/>
        </p:nvSpPr>
        <p:spPr>
          <a:xfrm>
            <a:off x="2180208" y="3117722"/>
            <a:ext cx="1527048" cy="405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1" name="object 18"/>
          <p:cNvSpPr/>
          <p:nvPr/>
        </p:nvSpPr>
        <p:spPr>
          <a:xfrm>
            <a:off x="2184781" y="3820287"/>
            <a:ext cx="1522475" cy="408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2" name="object 19"/>
          <p:cNvSpPr txBox="1"/>
          <p:nvPr/>
        </p:nvSpPr>
        <p:spPr>
          <a:xfrm>
            <a:off x="2499799" y="3857851"/>
            <a:ext cx="97663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球化退火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20"/>
          <p:cNvSpPr/>
          <p:nvPr/>
        </p:nvSpPr>
        <p:spPr>
          <a:xfrm>
            <a:off x="2184781" y="4522850"/>
            <a:ext cx="1530095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4" name="object 21"/>
          <p:cNvSpPr txBox="1"/>
          <p:nvPr/>
        </p:nvSpPr>
        <p:spPr>
          <a:xfrm>
            <a:off x="2358058" y="4558895"/>
            <a:ext cx="121412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去应力退火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object 22"/>
          <p:cNvSpPr txBox="1"/>
          <p:nvPr/>
        </p:nvSpPr>
        <p:spPr>
          <a:xfrm>
            <a:off x="602869" y="3809619"/>
            <a:ext cx="935990" cy="39624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6990" rIns="0" bIns="0" rtlCol="0">
            <a:spAutoFit/>
          </a:bodyPr>
          <a:p>
            <a:pPr marL="248285">
              <a:lnSpc>
                <a:spcPct val="100000"/>
              </a:lnSpc>
              <a:spcBef>
                <a:spcPts val="370"/>
              </a:spcBef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退火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24"/>
          <p:cNvSpPr txBox="1"/>
          <p:nvPr/>
        </p:nvSpPr>
        <p:spPr>
          <a:xfrm>
            <a:off x="2278380" y="3154045"/>
            <a:ext cx="1253490" cy="5842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388745" algn="l"/>
              </a:tabLst>
            </a:pP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完全退火</a:t>
            </a:r>
            <a:r>
              <a:rPr sz="1850" spc="2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object 26"/>
          <p:cNvSpPr/>
          <p:nvPr/>
        </p:nvSpPr>
        <p:spPr>
          <a:xfrm>
            <a:off x="6486016" y="390639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7"/>
                </a:lnTo>
              </a:path>
            </a:pathLst>
          </a:custGeom>
          <a:ln w="7620">
            <a:solidFill>
              <a:srgbClr val="262626"/>
            </a:solidFill>
          </a:ln>
        </p:spPr>
        <p:txBody>
          <a:bodyPr wrap="square" lIns="0" tIns="0" rIns="0" bIns="0" rtlCol="0"/>
          <a:p/>
        </p:txBody>
      </p:sp>
      <p:sp>
        <p:nvSpPr>
          <p:cNvPr id="40" name="object 27"/>
          <p:cNvSpPr/>
          <p:nvPr/>
        </p:nvSpPr>
        <p:spPr>
          <a:xfrm>
            <a:off x="4443094" y="2828925"/>
            <a:ext cx="3529583" cy="1132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1" name="object 28"/>
          <p:cNvSpPr/>
          <p:nvPr/>
        </p:nvSpPr>
        <p:spPr>
          <a:xfrm>
            <a:off x="5165471" y="3376041"/>
            <a:ext cx="177165" cy="212090"/>
          </a:xfrm>
          <a:custGeom>
            <a:avLst/>
            <a:gdLst/>
            <a:ahLst/>
            <a:cxnLst/>
            <a:rect l="l" t="t" r="r" b="b"/>
            <a:pathLst>
              <a:path w="177165" h="212089">
                <a:moveTo>
                  <a:pt x="176783" y="0"/>
                </a:moveTo>
                <a:lnTo>
                  <a:pt x="0" y="211835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p/>
        </p:txBody>
      </p:sp>
      <p:sp>
        <p:nvSpPr>
          <p:cNvPr id="42" name="object 29"/>
          <p:cNvSpPr/>
          <p:nvPr/>
        </p:nvSpPr>
        <p:spPr>
          <a:xfrm>
            <a:off x="6665087" y="3091053"/>
            <a:ext cx="226060" cy="289560"/>
          </a:xfrm>
          <a:custGeom>
            <a:avLst/>
            <a:gdLst/>
            <a:ahLst/>
            <a:cxnLst/>
            <a:rect l="l" t="t" r="r" b="b"/>
            <a:pathLst>
              <a:path w="226059" h="289560">
                <a:moveTo>
                  <a:pt x="225551" y="289559"/>
                </a:moveTo>
                <a:lnTo>
                  <a:pt x="0" y="0"/>
                </a:lnTo>
              </a:path>
            </a:pathLst>
          </a:custGeom>
          <a:ln w="15240">
            <a:solidFill>
              <a:srgbClr val="31859C"/>
            </a:solidFill>
          </a:ln>
        </p:spPr>
        <p:txBody>
          <a:bodyPr wrap="square" lIns="0" tIns="0" rIns="0" bIns="0" rtlCol="0"/>
          <a:p/>
        </p:txBody>
      </p:sp>
      <p:sp>
        <p:nvSpPr>
          <p:cNvPr id="43" name="object 30"/>
          <p:cNvSpPr txBox="1"/>
          <p:nvPr/>
        </p:nvSpPr>
        <p:spPr>
          <a:xfrm>
            <a:off x="6443582" y="2810182"/>
            <a:ext cx="412750" cy="2578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00" spc="20" dirty="0">
                <a:solidFill>
                  <a:srgbClr val="31859C"/>
                </a:solidFill>
                <a:latin typeface="微软雅黑" panose="020B0503020204020204" charset="-122"/>
                <a:cs typeface="微软雅黑" panose="020B0503020204020204" charset="-122"/>
              </a:rPr>
              <a:t>正火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object 31"/>
          <p:cNvSpPr/>
          <p:nvPr/>
        </p:nvSpPr>
        <p:spPr>
          <a:xfrm>
            <a:off x="4421758" y="3197732"/>
            <a:ext cx="3589019" cy="929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5" name="object 32"/>
          <p:cNvSpPr/>
          <p:nvPr/>
        </p:nvSpPr>
        <p:spPr>
          <a:xfrm>
            <a:off x="4435475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89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46" name="object 33"/>
          <p:cNvSpPr/>
          <p:nvPr/>
        </p:nvSpPr>
        <p:spPr>
          <a:xfrm>
            <a:off x="4539106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89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47" name="object 34"/>
          <p:cNvSpPr/>
          <p:nvPr/>
        </p:nvSpPr>
        <p:spPr>
          <a:xfrm>
            <a:off x="4642738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89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48" name="object 35"/>
          <p:cNvSpPr/>
          <p:nvPr/>
        </p:nvSpPr>
        <p:spPr>
          <a:xfrm>
            <a:off x="4746370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89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49" name="object 36"/>
          <p:cNvSpPr/>
          <p:nvPr/>
        </p:nvSpPr>
        <p:spPr>
          <a:xfrm>
            <a:off x="4850002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89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0" name="object 37"/>
          <p:cNvSpPr/>
          <p:nvPr/>
        </p:nvSpPr>
        <p:spPr>
          <a:xfrm>
            <a:off x="4955159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89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1" name="object 38"/>
          <p:cNvSpPr/>
          <p:nvPr/>
        </p:nvSpPr>
        <p:spPr>
          <a:xfrm>
            <a:off x="5058790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89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2" name="object 39"/>
          <p:cNvSpPr/>
          <p:nvPr/>
        </p:nvSpPr>
        <p:spPr>
          <a:xfrm>
            <a:off x="5162423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3" name="object 40"/>
          <p:cNvSpPr/>
          <p:nvPr/>
        </p:nvSpPr>
        <p:spPr>
          <a:xfrm>
            <a:off x="5266055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4" name="object 41"/>
          <p:cNvSpPr/>
          <p:nvPr/>
        </p:nvSpPr>
        <p:spPr>
          <a:xfrm>
            <a:off x="5369686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5" name="object 42"/>
          <p:cNvSpPr/>
          <p:nvPr/>
        </p:nvSpPr>
        <p:spPr>
          <a:xfrm>
            <a:off x="5474843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6" name="object 43"/>
          <p:cNvSpPr/>
          <p:nvPr/>
        </p:nvSpPr>
        <p:spPr>
          <a:xfrm>
            <a:off x="5578474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7" name="object 44"/>
          <p:cNvSpPr/>
          <p:nvPr/>
        </p:nvSpPr>
        <p:spPr>
          <a:xfrm>
            <a:off x="5682107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8" name="object 45"/>
          <p:cNvSpPr/>
          <p:nvPr/>
        </p:nvSpPr>
        <p:spPr>
          <a:xfrm>
            <a:off x="5785738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59" name="object 46"/>
          <p:cNvSpPr/>
          <p:nvPr/>
        </p:nvSpPr>
        <p:spPr>
          <a:xfrm>
            <a:off x="5890895" y="4023741"/>
            <a:ext cx="58419" cy="15240"/>
          </a:xfrm>
          <a:custGeom>
            <a:avLst/>
            <a:gdLst/>
            <a:ahLst/>
            <a:cxnLst/>
            <a:rect l="l" t="t" r="r" b="b"/>
            <a:pathLst>
              <a:path w="58420" h="15239">
                <a:moveTo>
                  <a:pt x="57912" y="15240"/>
                </a:moveTo>
                <a:lnTo>
                  <a:pt x="0" y="15240"/>
                </a:lnTo>
                <a:lnTo>
                  <a:pt x="0" y="0"/>
                </a:lnTo>
                <a:lnTo>
                  <a:pt x="57912" y="0"/>
                </a:lnTo>
                <a:lnTo>
                  <a:pt x="57912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0" name="object 47"/>
          <p:cNvSpPr/>
          <p:nvPr/>
        </p:nvSpPr>
        <p:spPr>
          <a:xfrm>
            <a:off x="5994526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1" name="object 48"/>
          <p:cNvSpPr/>
          <p:nvPr/>
        </p:nvSpPr>
        <p:spPr>
          <a:xfrm>
            <a:off x="6098158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2" name="object 49"/>
          <p:cNvSpPr/>
          <p:nvPr/>
        </p:nvSpPr>
        <p:spPr>
          <a:xfrm>
            <a:off x="6201790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3" name="object 50"/>
          <p:cNvSpPr/>
          <p:nvPr/>
        </p:nvSpPr>
        <p:spPr>
          <a:xfrm>
            <a:off x="6305422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4" name="object 51"/>
          <p:cNvSpPr/>
          <p:nvPr/>
        </p:nvSpPr>
        <p:spPr>
          <a:xfrm>
            <a:off x="6410578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5" name="object 52"/>
          <p:cNvSpPr/>
          <p:nvPr/>
        </p:nvSpPr>
        <p:spPr>
          <a:xfrm>
            <a:off x="6514210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6" name="object 53"/>
          <p:cNvSpPr/>
          <p:nvPr/>
        </p:nvSpPr>
        <p:spPr>
          <a:xfrm>
            <a:off x="6617843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7" name="object 54"/>
          <p:cNvSpPr/>
          <p:nvPr/>
        </p:nvSpPr>
        <p:spPr>
          <a:xfrm>
            <a:off x="6721474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8" name="object 55"/>
          <p:cNvSpPr/>
          <p:nvPr/>
        </p:nvSpPr>
        <p:spPr>
          <a:xfrm>
            <a:off x="6825107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69" name="object 56"/>
          <p:cNvSpPr/>
          <p:nvPr/>
        </p:nvSpPr>
        <p:spPr>
          <a:xfrm>
            <a:off x="6930262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0" name="object 57"/>
          <p:cNvSpPr/>
          <p:nvPr/>
        </p:nvSpPr>
        <p:spPr>
          <a:xfrm>
            <a:off x="7033894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1" name="object 58"/>
          <p:cNvSpPr/>
          <p:nvPr/>
        </p:nvSpPr>
        <p:spPr>
          <a:xfrm>
            <a:off x="7137526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2" name="object 59"/>
          <p:cNvSpPr/>
          <p:nvPr/>
        </p:nvSpPr>
        <p:spPr>
          <a:xfrm>
            <a:off x="7241158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3" name="object 60"/>
          <p:cNvSpPr/>
          <p:nvPr/>
        </p:nvSpPr>
        <p:spPr>
          <a:xfrm>
            <a:off x="7344790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4" name="object 61"/>
          <p:cNvSpPr/>
          <p:nvPr/>
        </p:nvSpPr>
        <p:spPr>
          <a:xfrm>
            <a:off x="7449947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5" name="object 62"/>
          <p:cNvSpPr/>
          <p:nvPr/>
        </p:nvSpPr>
        <p:spPr>
          <a:xfrm>
            <a:off x="7553578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6" name="object 63"/>
          <p:cNvSpPr/>
          <p:nvPr/>
        </p:nvSpPr>
        <p:spPr>
          <a:xfrm>
            <a:off x="7657210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6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6" y="0"/>
                </a:lnTo>
                <a:lnTo>
                  <a:pt x="5943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7" name="object 64"/>
          <p:cNvSpPr/>
          <p:nvPr/>
        </p:nvSpPr>
        <p:spPr>
          <a:xfrm>
            <a:off x="7760843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5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5" y="0"/>
                </a:lnTo>
                <a:lnTo>
                  <a:pt x="59435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8" name="object 65"/>
          <p:cNvSpPr/>
          <p:nvPr/>
        </p:nvSpPr>
        <p:spPr>
          <a:xfrm>
            <a:off x="7864474" y="4023741"/>
            <a:ext cx="59690" cy="15240"/>
          </a:xfrm>
          <a:custGeom>
            <a:avLst/>
            <a:gdLst/>
            <a:ahLst/>
            <a:cxnLst/>
            <a:rect l="l" t="t" r="r" b="b"/>
            <a:pathLst>
              <a:path w="59690" h="15239">
                <a:moveTo>
                  <a:pt x="59435" y="15240"/>
                </a:moveTo>
                <a:lnTo>
                  <a:pt x="0" y="15240"/>
                </a:lnTo>
                <a:lnTo>
                  <a:pt x="0" y="0"/>
                </a:lnTo>
                <a:lnTo>
                  <a:pt x="59435" y="0"/>
                </a:lnTo>
                <a:lnTo>
                  <a:pt x="59435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79" name="object 66"/>
          <p:cNvSpPr/>
          <p:nvPr/>
        </p:nvSpPr>
        <p:spPr>
          <a:xfrm>
            <a:off x="7969631" y="4023741"/>
            <a:ext cx="29209" cy="15240"/>
          </a:xfrm>
          <a:custGeom>
            <a:avLst/>
            <a:gdLst/>
            <a:ahLst/>
            <a:cxnLst/>
            <a:rect l="l" t="t" r="r" b="b"/>
            <a:pathLst>
              <a:path w="29209" h="15239">
                <a:moveTo>
                  <a:pt x="28956" y="15240"/>
                </a:moveTo>
                <a:lnTo>
                  <a:pt x="0" y="15240"/>
                </a:lnTo>
                <a:lnTo>
                  <a:pt x="0" y="0"/>
                </a:lnTo>
                <a:lnTo>
                  <a:pt x="28956" y="0"/>
                </a:lnTo>
                <a:lnTo>
                  <a:pt x="28956" y="1524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80" name="object 67"/>
          <p:cNvSpPr/>
          <p:nvPr/>
        </p:nvSpPr>
        <p:spPr>
          <a:xfrm>
            <a:off x="4459858" y="3481197"/>
            <a:ext cx="1308100" cy="556260"/>
          </a:xfrm>
          <a:custGeom>
            <a:avLst/>
            <a:gdLst/>
            <a:ahLst/>
            <a:cxnLst/>
            <a:rect l="l" t="t" r="r" b="b"/>
            <a:pathLst>
              <a:path w="1308100" h="556260">
                <a:moveTo>
                  <a:pt x="1301496" y="556260"/>
                </a:moveTo>
                <a:lnTo>
                  <a:pt x="1246632" y="533400"/>
                </a:lnTo>
                <a:lnTo>
                  <a:pt x="1252728" y="519684"/>
                </a:lnTo>
                <a:lnTo>
                  <a:pt x="1307592" y="542544"/>
                </a:lnTo>
                <a:lnTo>
                  <a:pt x="1301496" y="556260"/>
                </a:lnTo>
                <a:close/>
              </a:path>
              <a:path w="1308100" h="556260">
                <a:moveTo>
                  <a:pt x="1205484" y="516636"/>
                </a:moveTo>
                <a:lnTo>
                  <a:pt x="1150620" y="493776"/>
                </a:lnTo>
                <a:lnTo>
                  <a:pt x="1156716" y="480060"/>
                </a:lnTo>
                <a:lnTo>
                  <a:pt x="1211580" y="502920"/>
                </a:lnTo>
                <a:lnTo>
                  <a:pt x="1205484" y="516636"/>
                </a:lnTo>
                <a:close/>
              </a:path>
              <a:path w="1308100" h="556260">
                <a:moveTo>
                  <a:pt x="1109472" y="477012"/>
                </a:moveTo>
                <a:lnTo>
                  <a:pt x="1054608" y="454152"/>
                </a:lnTo>
                <a:lnTo>
                  <a:pt x="1060704" y="440436"/>
                </a:lnTo>
                <a:lnTo>
                  <a:pt x="1115568" y="463296"/>
                </a:lnTo>
                <a:lnTo>
                  <a:pt x="1109472" y="477012"/>
                </a:lnTo>
                <a:close/>
              </a:path>
              <a:path w="1308100" h="556260">
                <a:moveTo>
                  <a:pt x="1013460" y="437388"/>
                </a:moveTo>
                <a:lnTo>
                  <a:pt x="958596" y="414528"/>
                </a:lnTo>
                <a:lnTo>
                  <a:pt x="964692" y="400812"/>
                </a:lnTo>
                <a:lnTo>
                  <a:pt x="1019556" y="423672"/>
                </a:lnTo>
                <a:lnTo>
                  <a:pt x="1013460" y="437388"/>
                </a:lnTo>
                <a:close/>
              </a:path>
              <a:path w="1308100" h="556260">
                <a:moveTo>
                  <a:pt x="917448" y="396240"/>
                </a:moveTo>
                <a:lnTo>
                  <a:pt x="862583" y="373380"/>
                </a:lnTo>
                <a:lnTo>
                  <a:pt x="868680" y="359664"/>
                </a:lnTo>
                <a:lnTo>
                  <a:pt x="923544" y="382524"/>
                </a:lnTo>
                <a:lnTo>
                  <a:pt x="917448" y="396240"/>
                </a:lnTo>
                <a:close/>
              </a:path>
              <a:path w="1308100" h="556260">
                <a:moveTo>
                  <a:pt x="821435" y="356616"/>
                </a:moveTo>
                <a:lnTo>
                  <a:pt x="766572" y="333756"/>
                </a:lnTo>
                <a:lnTo>
                  <a:pt x="772668" y="320040"/>
                </a:lnTo>
                <a:lnTo>
                  <a:pt x="827532" y="342900"/>
                </a:lnTo>
                <a:lnTo>
                  <a:pt x="821435" y="356616"/>
                </a:lnTo>
                <a:close/>
              </a:path>
              <a:path w="1308100" h="556260">
                <a:moveTo>
                  <a:pt x="725424" y="316992"/>
                </a:moveTo>
                <a:lnTo>
                  <a:pt x="670560" y="294132"/>
                </a:lnTo>
                <a:lnTo>
                  <a:pt x="676656" y="280416"/>
                </a:lnTo>
                <a:lnTo>
                  <a:pt x="731520" y="303276"/>
                </a:lnTo>
                <a:lnTo>
                  <a:pt x="725424" y="316992"/>
                </a:lnTo>
                <a:close/>
              </a:path>
              <a:path w="1308100" h="556260">
                <a:moveTo>
                  <a:pt x="629412" y="275844"/>
                </a:moveTo>
                <a:lnTo>
                  <a:pt x="574548" y="252984"/>
                </a:lnTo>
                <a:lnTo>
                  <a:pt x="580644" y="239268"/>
                </a:lnTo>
                <a:lnTo>
                  <a:pt x="635508" y="262128"/>
                </a:lnTo>
                <a:lnTo>
                  <a:pt x="629412" y="275844"/>
                </a:lnTo>
                <a:close/>
              </a:path>
              <a:path w="1308100" h="556260">
                <a:moveTo>
                  <a:pt x="533400" y="236220"/>
                </a:moveTo>
                <a:lnTo>
                  <a:pt x="478535" y="213360"/>
                </a:lnTo>
                <a:lnTo>
                  <a:pt x="484631" y="199644"/>
                </a:lnTo>
                <a:lnTo>
                  <a:pt x="539496" y="222504"/>
                </a:lnTo>
                <a:lnTo>
                  <a:pt x="533400" y="236220"/>
                </a:lnTo>
                <a:close/>
              </a:path>
              <a:path w="1308100" h="556260">
                <a:moveTo>
                  <a:pt x="437387" y="196596"/>
                </a:moveTo>
                <a:lnTo>
                  <a:pt x="382523" y="173736"/>
                </a:lnTo>
                <a:lnTo>
                  <a:pt x="388620" y="160020"/>
                </a:lnTo>
                <a:lnTo>
                  <a:pt x="443483" y="182880"/>
                </a:lnTo>
                <a:lnTo>
                  <a:pt x="437387" y="196596"/>
                </a:lnTo>
                <a:close/>
              </a:path>
              <a:path w="1308100" h="556260">
                <a:moveTo>
                  <a:pt x="341375" y="155448"/>
                </a:moveTo>
                <a:lnTo>
                  <a:pt x="286512" y="132588"/>
                </a:lnTo>
                <a:lnTo>
                  <a:pt x="292608" y="118872"/>
                </a:lnTo>
                <a:lnTo>
                  <a:pt x="347471" y="141732"/>
                </a:lnTo>
                <a:lnTo>
                  <a:pt x="341375" y="155448"/>
                </a:lnTo>
                <a:close/>
              </a:path>
              <a:path w="1308100" h="556260">
                <a:moveTo>
                  <a:pt x="246887" y="115824"/>
                </a:moveTo>
                <a:lnTo>
                  <a:pt x="192023" y="92964"/>
                </a:lnTo>
                <a:lnTo>
                  <a:pt x="196595" y="79248"/>
                </a:lnTo>
                <a:lnTo>
                  <a:pt x="251460" y="102108"/>
                </a:lnTo>
                <a:lnTo>
                  <a:pt x="246887" y="115824"/>
                </a:lnTo>
                <a:close/>
              </a:path>
              <a:path w="1308100" h="556260">
                <a:moveTo>
                  <a:pt x="150875" y="76200"/>
                </a:moveTo>
                <a:lnTo>
                  <a:pt x="96012" y="53340"/>
                </a:lnTo>
                <a:lnTo>
                  <a:pt x="100583" y="39624"/>
                </a:lnTo>
                <a:lnTo>
                  <a:pt x="155447" y="62484"/>
                </a:lnTo>
                <a:lnTo>
                  <a:pt x="150875" y="76200"/>
                </a:lnTo>
                <a:close/>
              </a:path>
              <a:path w="1308100" h="556260">
                <a:moveTo>
                  <a:pt x="54863" y="36576"/>
                </a:moveTo>
                <a:lnTo>
                  <a:pt x="0" y="13716"/>
                </a:lnTo>
                <a:lnTo>
                  <a:pt x="4571" y="0"/>
                </a:lnTo>
                <a:lnTo>
                  <a:pt x="59436" y="22860"/>
                </a:lnTo>
                <a:lnTo>
                  <a:pt x="54863" y="36576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81" name="object 68"/>
          <p:cNvSpPr/>
          <p:nvPr/>
        </p:nvSpPr>
        <p:spPr>
          <a:xfrm>
            <a:off x="5761355" y="3101720"/>
            <a:ext cx="2158365" cy="935990"/>
          </a:xfrm>
          <a:custGeom>
            <a:avLst/>
            <a:gdLst/>
            <a:ahLst/>
            <a:cxnLst/>
            <a:rect l="l" t="t" r="r" b="b"/>
            <a:pathLst>
              <a:path w="2158365" h="935989">
                <a:moveTo>
                  <a:pt x="6096" y="935736"/>
                </a:moveTo>
                <a:lnTo>
                  <a:pt x="0" y="922020"/>
                </a:lnTo>
                <a:lnTo>
                  <a:pt x="54864" y="899160"/>
                </a:lnTo>
                <a:lnTo>
                  <a:pt x="59436" y="912876"/>
                </a:lnTo>
                <a:lnTo>
                  <a:pt x="6096" y="935736"/>
                </a:lnTo>
                <a:close/>
              </a:path>
              <a:path w="2158365" h="935989">
                <a:moveTo>
                  <a:pt x="100584" y="896112"/>
                </a:moveTo>
                <a:lnTo>
                  <a:pt x="94488" y="882396"/>
                </a:lnTo>
                <a:lnTo>
                  <a:pt x="149352" y="858012"/>
                </a:lnTo>
                <a:lnTo>
                  <a:pt x="155448" y="871728"/>
                </a:lnTo>
                <a:lnTo>
                  <a:pt x="100584" y="896112"/>
                </a:lnTo>
                <a:close/>
              </a:path>
              <a:path w="2158365" h="935989">
                <a:moveTo>
                  <a:pt x="196596" y="854964"/>
                </a:moveTo>
                <a:lnTo>
                  <a:pt x="190500" y="841248"/>
                </a:lnTo>
                <a:lnTo>
                  <a:pt x="245364" y="816864"/>
                </a:lnTo>
                <a:lnTo>
                  <a:pt x="251460" y="830580"/>
                </a:lnTo>
                <a:lnTo>
                  <a:pt x="196596" y="854964"/>
                </a:lnTo>
                <a:close/>
              </a:path>
              <a:path w="2158365" h="935989">
                <a:moveTo>
                  <a:pt x="292608" y="813816"/>
                </a:moveTo>
                <a:lnTo>
                  <a:pt x="286512" y="800100"/>
                </a:lnTo>
                <a:lnTo>
                  <a:pt x="341376" y="775716"/>
                </a:lnTo>
                <a:lnTo>
                  <a:pt x="345948" y="789432"/>
                </a:lnTo>
                <a:lnTo>
                  <a:pt x="292608" y="813816"/>
                </a:lnTo>
                <a:close/>
              </a:path>
              <a:path w="2158365" h="935989">
                <a:moveTo>
                  <a:pt x="387096" y="772667"/>
                </a:moveTo>
                <a:lnTo>
                  <a:pt x="381000" y="758952"/>
                </a:lnTo>
                <a:lnTo>
                  <a:pt x="435864" y="736092"/>
                </a:lnTo>
                <a:lnTo>
                  <a:pt x="441959" y="749808"/>
                </a:lnTo>
                <a:lnTo>
                  <a:pt x="387096" y="772667"/>
                </a:lnTo>
                <a:close/>
              </a:path>
              <a:path w="2158365" h="935989">
                <a:moveTo>
                  <a:pt x="483108" y="731519"/>
                </a:moveTo>
                <a:lnTo>
                  <a:pt x="477012" y="717804"/>
                </a:lnTo>
                <a:lnTo>
                  <a:pt x="531876" y="694943"/>
                </a:lnTo>
                <a:lnTo>
                  <a:pt x="537972" y="708660"/>
                </a:lnTo>
                <a:lnTo>
                  <a:pt x="483108" y="731519"/>
                </a:lnTo>
                <a:close/>
              </a:path>
              <a:path w="2158365" h="935989">
                <a:moveTo>
                  <a:pt x="579120" y="690372"/>
                </a:moveTo>
                <a:lnTo>
                  <a:pt x="573024" y="676655"/>
                </a:lnTo>
                <a:lnTo>
                  <a:pt x="627888" y="653796"/>
                </a:lnTo>
                <a:lnTo>
                  <a:pt x="633983" y="667512"/>
                </a:lnTo>
                <a:lnTo>
                  <a:pt x="579120" y="690372"/>
                </a:lnTo>
                <a:close/>
              </a:path>
              <a:path w="2158365" h="935989">
                <a:moveTo>
                  <a:pt x="673608" y="649224"/>
                </a:moveTo>
                <a:lnTo>
                  <a:pt x="669036" y="635507"/>
                </a:lnTo>
                <a:lnTo>
                  <a:pt x="722375" y="612648"/>
                </a:lnTo>
                <a:lnTo>
                  <a:pt x="728471" y="626363"/>
                </a:lnTo>
                <a:lnTo>
                  <a:pt x="673608" y="649224"/>
                </a:lnTo>
                <a:close/>
              </a:path>
              <a:path w="2158365" h="935989">
                <a:moveTo>
                  <a:pt x="769620" y="608075"/>
                </a:moveTo>
                <a:lnTo>
                  <a:pt x="763523" y="594359"/>
                </a:lnTo>
                <a:lnTo>
                  <a:pt x="818388" y="571499"/>
                </a:lnTo>
                <a:lnTo>
                  <a:pt x="824484" y="585216"/>
                </a:lnTo>
                <a:lnTo>
                  <a:pt x="769620" y="608075"/>
                </a:lnTo>
                <a:close/>
              </a:path>
              <a:path w="2158365" h="935989">
                <a:moveTo>
                  <a:pt x="865632" y="566927"/>
                </a:moveTo>
                <a:lnTo>
                  <a:pt x="859536" y="554735"/>
                </a:lnTo>
                <a:lnTo>
                  <a:pt x="914400" y="530351"/>
                </a:lnTo>
                <a:lnTo>
                  <a:pt x="920496" y="544068"/>
                </a:lnTo>
                <a:lnTo>
                  <a:pt x="865632" y="566927"/>
                </a:lnTo>
                <a:close/>
              </a:path>
              <a:path w="2158365" h="935989">
                <a:moveTo>
                  <a:pt x="960120" y="527303"/>
                </a:moveTo>
                <a:lnTo>
                  <a:pt x="955548" y="513587"/>
                </a:lnTo>
                <a:lnTo>
                  <a:pt x="1008888" y="489203"/>
                </a:lnTo>
                <a:lnTo>
                  <a:pt x="1014984" y="502920"/>
                </a:lnTo>
                <a:lnTo>
                  <a:pt x="960120" y="527303"/>
                </a:lnTo>
                <a:close/>
              </a:path>
              <a:path w="2158365" h="935989">
                <a:moveTo>
                  <a:pt x="1056132" y="486155"/>
                </a:moveTo>
                <a:lnTo>
                  <a:pt x="1050036" y="472440"/>
                </a:lnTo>
                <a:lnTo>
                  <a:pt x="1104900" y="448055"/>
                </a:lnTo>
                <a:lnTo>
                  <a:pt x="1110996" y="461772"/>
                </a:lnTo>
                <a:lnTo>
                  <a:pt x="1056132" y="486155"/>
                </a:lnTo>
                <a:close/>
              </a:path>
              <a:path w="2158365" h="935989">
                <a:moveTo>
                  <a:pt x="1152144" y="445007"/>
                </a:moveTo>
                <a:lnTo>
                  <a:pt x="1146048" y="431292"/>
                </a:lnTo>
                <a:lnTo>
                  <a:pt x="1200912" y="408431"/>
                </a:lnTo>
                <a:lnTo>
                  <a:pt x="1207008" y="420623"/>
                </a:lnTo>
                <a:lnTo>
                  <a:pt x="1152144" y="445007"/>
                </a:lnTo>
                <a:close/>
              </a:path>
              <a:path w="2158365" h="935989">
                <a:moveTo>
                  <a:pt x="1248155" y="403859"/>
                </a:moveTo>
                <a:lnTo>
                  <a:pt x="1242059" y="390144"/>
                </a:lnTo>
                <a:lnTo>
                  <a:pt x="1295400" y="367283"/>
                </a:lnTo>
                <a:lnTo>
                  <a:pt x="1301496" y="380999"/>
                </a:lnTo>
                <a:lnTo>
                  <a:pt x="1248155" y="403859"/>
                </a:lnTo>
                <a:close/>
              </a:path>
              <a:path w="2158365" h="935989">
                <a:moveTo>
                  <a:pt x="1342644" y="362711"/>
                </a:moveTo>
                <a:lnTo>
                  <a:pt x="1336547" y="348996"/>
                </a:lnTo>
                <a:lnTo>
                  <a:pt x="1391412" y="326135"/>
                </a:lnTo>
                <a:lnTo>
                  <a:pt x="1397508" y="339851"/>
                </a:lnTo>
                <a:lnTo>
                  <a:pt x="1342644" y="362711"/>
                </a:lnTo>
                <a:close/>
              </a:path>
              <a:path w="2158365" h="935989">
                <a:moveTo>
                  <a:pt x="1438655" y="321563"/>
                </a:moveTo>
                <a:lnTo>
                  <a:pt x="1432559" y="307848"/>
                </a:lnTo>
                <a:lnTo>
                  <a:pt x="1487424" y="284987"/>
                </a:lnTo>
                <a:lnTo>
                  <a:pt x="1493520" y="298704"/>
                </a:lnTo>
                <a:lnTo>
                  <a:pt x="1438655" y="321563"/>
                </a:lnTo>
                <a:close/>
              </a:path>
              <a:path w="2158365" h="935989">
                <a:moveTo>
                  <a:pt x="1534668" y="280415"/>
                </a:moveTo>
                <a:lnTo>
                  <a:pt x="1528572" y="266700"/>
                </a:lnTo>
                <a:lnTo>
                  <a:pt x="1583436" y="243839"/>
                </a:lnTo>
                <a:lnTo>
                  <a:pt x="1588008" y="257556"/>
                </a:lnTo>
                <a:lnTo>
                  <a:pt x="1534668" y="280415"/>
                </a:lnTo>
                <a:close/>
              </a:path>
              <a:path w="2158365" h="935989">
                <a:moveTo>
                  <a:pt x="1629155" y="239267"/>
                </a:moveTo>
                <a:lnTo>
                  <a:pt x="1623060" y="225552"/>
                </a:lnTo>
                <a:lnTo>
                  <a:pt x="1677924" y="202691"/>
                </a:lnTo>
                <a:lnTo>
                  <a:pt x="1684020" y="216408"/>
                </a:lnTo>
                <a:lnTo>
                  <a:pt x="1629155" y="239267"/>
                </a:lnTo>
                <a:close/>
              </a:path>
              <a:path w="2158365" h="935989">
                <a:moveTo>
                  <a:pt x="1725168" y="199643"/>
                </a:moveTo>
                <a:lnTo>
                  <a:pt x="1719072" y="185927"/>
                </a:lnTo>
                <a:lnTo>
                  <a:pt x="1773936" y="161543"/>
                </a:lnTo>
                <a:lnTo>
                  <a:pt x="1780032" y="175260"/>
                </a:lnTo>
                <a:lnTo>
                  <a:pt x="1725168" y="199643"/>
                </a:lnTo>
                <a:close/>
              </a:path>
              <a:path w="2158365" h="935989">
                <a:moveTo>
                  <a:pt x="1821180" y="158496"/>
                </a:moveTo>
                <a:lnTo>
                  <a:pt x="1815084" y="144779"/>
                </a:lnTo>
                <a:lnTo>
                  <a:pt x="1869947" y="120396"/>
                </a:lnTo>
                <a:lnTo>
                  <a:pt x="1874520" y="134111"/>
                </a:lnTo>
                <a:lnTo>
                  <a:pt x="1821180" y="158496"/>
                </a:lnTo>
                <a:close/>
              </a:path>
              <a:path w="2158365" h="935989">
                <a:moveTo>
                  <a:pt x="1915668" y="117348"/>
                </a:moveTo>
                <a:lnTo>
                  <a:pt x="1909572" y="103631"/>
                </a:lnTo>
                <a:lnTo>
                  <a:pt x="1964436" y="79248"/>
                </a:lnTo>
                <a:lnTo>
                  <a:pt x="1970532" y="92963"/>
                </a:lnTo>
                <a:lnTo>
                  <a:pt x="1915668" y="117348"/>
                </a:lnTo>
                <a:close/>
              </a:path>
              <a:path w="2158365" h="935989">
                <a:moveTo>
                  <a:pt x="2011680" y="76200"/>
                </a:moveTo>
                <a:lnTo>
                  <a:pt x="2005584" y="62483"/>
                </a:lnTo>
                <a:lnTo>
                  <a:pt x="2060447" y="39623"/>
                </a:lnTo>
                <a:lnTo>
                  <a:pt x="2066544" y="53339"/>
                </a:lnTo>
                <a:lnTo>
                  <a:pt x="2011680" y="76200"/>
                </a:lnTo>
                <a:close/>
              </a:path>
              <a:path w="2158365" h="935989">
                <a:moveTo>
                  <a:pt x="2107692" y="35052"/>
                </a:moveTo>
                <a:lnTo>
                  <a:pt x="2101596" y="21335"/>
                </a:lnTo>
                <a:lnTo>
                  <a:pt x="2151888" y="0"/>
                </a:lnTo>
                <a:lnTo>
                  <a:pt x="2157984" y="13715"/>
                </a:lnTo>
                <a:lnTo>
                  <a:pt x="2107692" y="35052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p/>
        </p:txBody>
      </p:sp>
      <p:sp>
        <p:nvSpPr>
          <p:cNvPr id="82" name="object 69"/>
          <p:cNvSpPr txBox="1"/>
          <p:nvPr/>
        </p:nvSpPr>
        <p:spPr>
          <a:xfrm>
            <a:off x="7989347" y="3782409"/>
            <a:ext cx="35433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600" i="1" spc="1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Ac</a:t>
            </a:r>
            <a:r>
              <a:rPr sz="1650" spc="15" baseline="-200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650" baseline="-20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3" name="object 70"/>
          <p:cNvSpPr txBox="1"/>
          <p:nvPr/>
        </p:nvSpPr>
        <p:spPr>
          <a:xfrm>
            <a:off x="4525392" y="3692541"/>
            <a:ext cx="35433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600" i="1" spc="1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Ac</a:t>
            </a:r>
            <a:r>
              <a:rPr sz="1650" spc="15" baseline="-200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650" baseline="-20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4" name="object 71"/>
          <p:cNvSpPr txBox="1"/>
          <p:nvPr/>
        </p:nvSpPr>
        <p:spPr>
          <a:xfrm>
            <a:off x="7931472" y="2933520"/>
            <a:ext cx="45275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600" i="1" spc="5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Ac</a:t>
            </a:r>
            <a:r>
              <a:rPr sz="1650" spc="7" baseline="-20000" dirty="0">
                <a:solidFill>
                  <a:srgbClr val="D89593"/>
                </a:solidFill>
                <a:latin typeface="Calibri" panose="020F0502020204030204"/>
                <a:cs typeface="Calibri" panose="020F0502020204030204"/>
              </a:rPr>
              <a:t>cm</a:t>
            </a:r>
            <a:endParaRPr sz="1650" baseline="-20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7" name="object 74"/>
          <p:cNvSpPr txBox="1"/>
          <p:nvPr/>
        </p:nvSpPr>
        <p:spPr>
          <a:xfrm>
            <a:off x="5167247" y="4823373"/>
            <a:ext cx="16510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5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8" name="object 75"/>
          <p:cNvSpPr txBox="1"/>
          <p:nvPr/>
        </p:nvSpPr>
        <p:spPr>
          <a:xfrm>
            <a:off x="6394671" y="4785297"/>
            <a:ext cx="16510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7360" y="1317625"/>
            <a:ext cx="299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一、整体热处理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11" grpId="0" animBg="1"/>
      <p:bldP spid="1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7" grpId="0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7" grpId="0"/>
      <p:bldP spid="88" grpId="0"/>
      <p:bldP spid="23" grpId="1"/>
      <p:bldP spid="2" grpId="1" animBg="1"/>
      <p:bldP spid="3" grpId="1" animBg="1"/>
      <p:bldP spid="4" grpId="1" animBg="1"/>
      <p:bldP spid="5" grpId="1" animBg="1"/>
      <p:bldP spid="6" grpId="1" animBg="1"/>
      <p:bldP spid="7" grpId="1" animBg="1"/>
      <p:bldP spid="8" grpId="1"/>
      <p:bldP spid="11" grpId="1" animBg="1"/>
      <p:bldP spid="13" grpId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/>
      <p:bldP spid="33" grpId="1" animBg="1"/>
      <p:bldP spid="34" grpId="1"/>
      <p:bldP spid="35" grpId="1" animBg="1"/>
      <p:bldP spid="37" grpId="1"/>
      <p:bldP spid="39" grpId="1" animBg="1"/>
      <p:bldP spid="40" grpId="1" animBg="1"/>
      <p:bldP spid="41" grpId="1" animBg="1"/>
      <p:bldP spid="42" grpId="1" animBg="1"/>
      <p:bldP spid="43" grpId="1"/>
      <p:bldP spid="44" grpId="1" animBg="1"/>
      <p:bldP spid="45" grpId="1" animBg="1"/>
      <p:bldP spid="46" grpId="1" animBg="1"/>
      <p:bldP spid="47" grpId="1" animBg="1"/>
      <p:bldP spid="48" grpId="1" animBg="1"/>
      <p:bldP spid="49" grpId="1" animBg="1"/>
      <p:bldP spid="50" grpId="1" animBg="1"/>
      <p:bldP spid="51" grpId="1" animBg="1"/>
      <p:bldP spid="52" grpId="1" animBg="1"/>
      <p:bldP spid="53" grpId="1" animBg="1"/>
      <p:bldP spid="54" grpId="1" animBg="1"/>
      <p:bldP spid="55" grpId="1" animBg="1"/>
      <p:bldP spid="56" grpId="1" animBg="1"/>
      <p:bldP spid="57" grpId="1" animBg="1"/>
      <p:bldP spid="58" grpId="1" animBg="1"/>
      <p:bldP spid="59" grpId="1" animBg="1"/>
      <p:bldP spid="60" grpId="1" animBg="1"/>
      <p:bldP spid="61" grpId="1" animBg="1"/>
      <p:bldP spid="62" grpId="1" animBg="1"/>
      <p:bldP spid="63" grpId="1" animBg="1"/>
      <p:bldP spid="64" grpId="1" animBg="1"/>
      <p:bldP spid="65" grpId="1" animBg="1"/>
      <p:bldP spid="66" grpId="1" animBg="1"/>
      <p:bldP spid="67" grpId="1" animBg="1"/>
      <p:bldP spid="68" grpId="1" animBg="1"/>
      <p:bldP spid="69" grpId="1" animBg="1"/>
      <p:bldP spid="70" grpId="1" animBg="1"/>
      <p:bldP spid="71" grpId="1" animBg="1"/>
      <p:bldP spid="72" grpId="1" animBg="1"/>
      <p:bldP spid="73" grpId="1" animBg="1"/>
      <p:bldP spid="74" grpId="1" animBg="1"/>
      <p:bldP spid="75" grpId="1" animBg="1"/>
      <p:bldP spid="76" grpId="1" animBg="1"/>
      <p:bldP spid="77" grpId="1" animBg="1"/>
      <p:bldP spid="78" grpId="1" animBg="1"/>
      <p:bldP spid="79" grpId="1" animBg="1"/>
      <p:bldP spid="80" grpId="1" animBg="1"/>
      <p:bldP spid="81" grpId="1" animBg="1"/>
      <p:bldP spid="82" grpId="1"/>
      <p:bldP spid="83" grpId="1"/>
      <p:bldP spid="84" grpId="1"/>
      <p:bldP spid="87" grpId="1"/>
      <p:bldP spid="8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899795" y="1772920"/>
            <a:ext cx="13315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、正火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5916676" y="3574415"/>
            <a:ext cx="1714500" cy="164744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" name="object 3"/>
          <p:cNvSpPr/>
          <p:nvPr/>
        </p:nvSpPr>
        <p:spPr>
          <a:xfrm>
            <a:off x="927100" y="3284220"/>
            <a:ext cx="2927603" cy="2225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5" name="object 5"/>
          <p:cNvSpPr txBox="1"/>
          <p:nvPr/>
        </p:nvSpPr>
        <p:spPr>
          <a:xfrm>
            <a:off x="971550" y="2312670"/>
            <a:ext cx="7517765" cy="6305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b="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    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</a:rPr>
              <a:t>钢加热到适当温度，保持一定时间后出炉空冷的热处理工艺。它比退火的冷却速度快。</a:t>
            </a: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75400" y="5439790"/>
            <a:ext cx="881380" cy="360045"/>
          </a:xfrm>
          <a:prstGeom prst="rect">
            <a:avLst/>
          </a:prstGeom>
          <a:solidFill>
            <a:srgbClr val="DBE6F2"/>
          </a:solidFill>
          <a:ln w="10667">
            <a:solidFill>
              <a:srgbClr val="A5A5A5"/>
            </a:solidFill>
          </a:ln>
        </p:spPr>
        <p:txBody>
          <a:bodyPr vert="horz" wrap="square" lIns="0" tIns="50800" rIns="0" bIns="0" rtlCol="0">
            <a:spAutoFit/>
          </a:bodyPr>
          <a:p>
            <a:pPr marL="130810">
              <a:lnSpc>
                <a:spcPct val="100000"/>
              </a:lnSpc>
              <a:spcBef>
                <a:spcPts val="40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托氏体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22073" y="5512414"/>
            <a:ext cx="5010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20" dirty="0">
                <a:solidFill>
                  <a:srgbClr val="953634"/>
                </a:solidFill>
                <a:latin typeface="微软雅黑" panose="020B0503020204020204" charset="-122"/>
                <a:cs typeface="微软雅黑" panose="020B0503020204020204" charset="-122"/>
              </a:rPr>
              <a:t>空冷</a:t>
            </a:r>
            <a:endParaRPr sz="1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750" y="1271905"/>
            <a:ext cx="299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一、整体热处理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14085" y="3086735"/>
            <a:ext cx="1664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pc="15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  <a:sym typeface="+mn-ea"/>
              </a:rPr>
              <a:t>3</a:t>
            </a:r>
            <a:r>
              <a:rPr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  <a:sym typeface="+mn-ea"/>
              </a:rPr>
              <a:t>5</a:t>
            </a:r>
            <a:r>
              <a:rPr spc="20" dirty="0">
                <a:solidFill>
                  <a:srgbClr val="262626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～</a:t>
            </a:r>
            <a:r>
              <a:rPr spc="15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  <a:sym typeface="+mn-ea"/>
              </a:rPr>
              <a:t>4</a:t>
            </a:r>
            <a:r>
              <a:rPr spc="-5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  <a:sym typeface="+mn-ea"/>
              </a:rPr>
              <a:t>0</a:t>
            </a:r>
            <a:r>
              <a:rPr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  <a:sym typeface="+mn-ea"/>
              </a:rPr>
              <a:t>HR</a:t>
            </a:r>
            <a:r>
              <a:rPr spc="10" dirty="0">
                <a:solidFill>
                  <a:srgbClr val="262626"/>
                </a:solidFill>
                <a:latin typeface="Calibri" panose="020F0502020204030204"/>
                <a:cs typeface="Calibri" panose="020F0502020204030204"/>
                <a:sym typeface="+mn-ea"/>
              </a:rPr>
              <a:t>C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66540" y="3448685"/>
            <a:ext cx="4925695" cy="2063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2700">
              <a:lnSpc>
                <a:spcPct val="100000"/>
              </a:lnSpc>
            </a:pPr>
            <a:r>
              <a:rPr b="0" spc="20" dirty="0">
                <a:solidFill>
                  <a:srgbClr val="BF504D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作用：</a:t>
            </a:r>
            <a:endParaRPr b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2672715">
              <a:lnSpc>
                <a:spcPts val="3370"/>
              </a:lnSpc>
              <a:spcBef>
                <a:spcPts val="295"/>
              </a:spcBef>
            </a:pPr>
            <a:r>
              <a:rPr b="0" spc="15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消除内应力</a:t>
            </a:r>
            <a:endParaRPr b="0" spc="15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  <a:p>
            <a:pPr marL="12700" marR="2672715">
              <a:lnSpc>
                <a:spcPts val="3370"/>
              </a:lnSpc>
              <a:spcBef>
                <a:spcPts val="295"/>
              </a:spcBef>
            </a:pP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细化组织</a:t>
            </a:r>
            <a:endParaRPr b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b="0" spc="2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利于后续加工</a:t>
            </a:r>
            <a:endParaRPr b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endParaRPr lang="zh-CN" altLang="en-US" b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bldLvl="0" animBg="1"/>
      <p:bldP spid="3" grpId="0" bldLvl="0" animBg="1"/>
      <p:bldP spid="5" grpId="0"/>
      <p:bldP spid="6" grpId="0" bldLvl="0" animBg="1"/>
      <p:bldP spid="11" grpId="0"/>
      <p:bldP spid="4" grpId="0"/>
      <p:bldP spid="8" grpId="0"/>
      <p:bldP spid="23" grpId="1"/>
      <p:bldP spid="2" grpId="1" animBg="1"/>
      <p:bldP spid="3" grpId="1" animBg="1"/>
      <p:bldP spid="5" grpId="1"/>
      <p:bldP spid="6" grpId="1" animBg="1"/>
      <p:bldP spid="11" grpId="1"/>
      <p:bldP spid="4" grpId="1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683895" y="1772920"/>
            <a:ext cx="13315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、淬火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3308" y="3167377"/>
            <a:ext cx="3525954" cy="273256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8" name="object 8"/>
          <p:cNvSpPr/>
          <p:nvPr/>
        </p:nvSpPr>
        <p:spPr>
          <a:xfrm>
            <a:off x="3647948" y="3636264"/>
            <a:ext cx="85725" cy="184785"/>
          </a:xfrm>
          <a:custGeom>
            <a:avLst/>
            <a:gdLst/>
            <a:ahLst/>
            <a:cxnLst/>
            <a:rect l="l" t="t" r="r" b="b"/>
            <a:pathLst>
              <a:path w="85725" h="184785">
                <a:moveTo>
                  <a:pt x="85343" y="184404"/>
                </a:moveTo>
                <a:lnTo>
                  <a:pt x="0" y="0"/>
                </a:lnTo>
              </a:path>
            </a:pathLst>
          </a:custGeom>
          <a:ln w="10668">
            <a:solidFill>
              <a:srgbClr val="BF0000"/>
            </a:solidFill>
          </a:ln>
        </p:spPr>
        <p:txBody>
          <a:bodyPr wrap="square" lIns="0" tIns="0" rIns="0" bIns="0" rtlCol="0"/>
          <a:p/>
        </p:txBody>
      </p:sp>
      <p:sp>
        <p:nvSpPr>
          <p:cNvPr id="2" name="object 9"/>
          <p:cNvSpPr/>
          <p:nvPr/>
        </p:nvSpPr>
        <p:spPr>
          <a:xfrm>
            <a:off x="2197099" y="5466587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6"/>
                </a:moveTo>
                <a:lnTo>
                  <a:pt x="0" y="44196"/>
                </a:lnTo>
                <a:lnTo>
                  <a:pt x="0" y="0"/>
                </a:lnTo>
                <a:lnTo>
                  <a:pt x="12192" y="0"/>
                </a:lnTo>
                <a:lnTo>
                  <a:pt x="12192" y="44196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11" name="object 10"/>
          <p:cNvSpPr/>
          <p:nvPr/>
        </p:nvSpPr>
        <p:spPr>
          <a:xfrm>
            <a:off x="2197099" y="5387340"/>
            <a:ext cx="12700" cy="45720"/>
          </a:xfrm>
          <a:custGeom>
            <a:avLst/>
            <a:gdLst/>
            <a:ahLst/>
            <a:cxnLst/>
            <a:rect l="l" t="t" r="r" b="b"/>
            <a:pathLst>
              <a:path w="12700" h="45720">
                <a:moveTo>
                  <a:pt x="12192" y="45720"/>
                </a:moveTo>
                <a:lnTo>
                  <a:pt x="0" y="45720"/>
                </a:lnTo>
                <a:lnTo>
                  <a:pt x="0" y="0"/>
                </a:lnTo>
                <a:lnTo>
                  <a:pt x="12192" y="0"/>
                </a:lnTo>
                <a:lnTo>
                  <a:pt x="12192" y="45720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13" name="object 11"/>
          <p:cNvSpPr/>
          <p:nvPr/>
        </p:nvSpPr>
        <p:spPr>
          <a:xfrm>
            <a:off x="2197099" y="5309616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6"/>
                </a:moveTo>
                <a:lnTo>
                  <a:pt x="0" y="44196"/>
                </a:lnTo>
                <a:lnTo>
                  <a:pt x="0" y="0"/>
                </a:lnTo>
                <a:lnTo>
                  <a:pt x="12192" y="0"/>
                </a:lnTo>
                <a:lnTo>
                  <a:pt x="12192" y="44196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24" name="object 12"/>
          <p:cNvSpPr/>
          <p:nvPr/>
        </p:nvSpPr>
        <p:spPr>
          <a:xfrm>
            <a:off x="2197099" y="5231892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6"/>
                </a:moveTo>
                <a:lnTo>
                  <a:pt x="0" y="44196"/>
                </a:lnTo>
                <a:lnTo>
                  <a:pt x="0" y="0"/>
                </a:lnTo>
                <a:lnTo>
                  <a:pt x="12192" y="0"/>
                </a:lnTo>
                <a:lnTo>
                  <a:pt x="12192" y="44196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25" name="object 13"/>
          <p:cNvSpPr/>
          <p:nvPr/>
        </p:nvSpPr>
        <p:spPr>
          <a:xfrm>
            <a:off x="2197099" y="5154168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6"/>
                </a:moveTo>
                <a:lnTo>
                  <a:pt x="0" y="44196"/>
                </a:lnTo>
                <a:lnTo>
                  <a:pt x="0" y="0"/>
                </a:lnTo>
                <a:lnTo>
                  <a:pt x="12192" y="0"/>
                </a:lnTo>
                <a:lnTo>
                  <a:pt x="12192" y="44196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26" name="object 14"/>
          <p:cNvSpPr/>
          <p:nvPr/>
        </p:nvSpPr>
        <p:spPr>
          <a:xfrm>
            <a:off x="2197099" y="5076443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5"/>
                </a:moveTo>
                <a:lnTo>
                  <a:pt x="0" y="44195"/>
                </a:lnTo>
                <a:lnTo>
                  <a:pt x="0" y="0"/>
                </a:lnTo>
                <a:lnTo>
                  <a:pt x="12192" y="0"/>
                </a:lnTo>
                <a:lnTo>
                  <a:pt x="12192" y="44195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27" name="object 15"/>
          <p:cNvSpPr/>
          <p:nvPr/>
        </p:nvSpPr>
        <p:spPr>
          <a:xfrm>
            <a:off x="2197099" y="4998720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5"/>
                </a:moveTo>
                <a:lnTo>
                  <a:pt x="0" y="44195"/>
                </a:lnTo>
                <a:lnTo>
                  <a:pt x="0" y="0"/>
                </a:lnTo>
                <a:lnTo>
                  <a:pt x="12192" y="0"/>
                </a:lnTo>
                <a:lnTo>
                  <a:pt x="12192" y="44195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28" name="object 16"/>
          <p:cNvSpPr/>
          <p:nvPr/>
        </p:nvSpPr>
        <p:spPr>
          <a:xfrm>
            <a:off x="2197099" y="4919472"/>
            <a:ext cx="12700" cy="45720"/>
          </a:xfrm>
          <a:custGeom>
            <a:avLst/>
            <a:gdLst/>
            <a:ahLst/>
            <a:cxnLst/>
            <a:rect l="l" t="t" r="r" b="b"/>
            <a:pathLst>
              <a:path w="12700" h="45719">
                <a:moveTo>
                  <a:pt x="12192" y="45720"/>
                </a:moveTo>
                <a:lnTo>
                  <a:pt x="0" y="45720"/>
                </a:lnTo>
                <a:lnTo>
                  <a:pt x="0" y="0"/>
                </a:lnTo>
                <a:lnTo>
                  <a:pt x="12192" y="0"/>
                </a:lnTo>
                <a:lnTo>
                  <a:pt x="12192" y="45720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29" name="object 17"/>
          <p:cNvSpPr/>
          <p:nvPr/>
        </p:nvSpPr>
        <p:spPr>
          <a:xfrm>
            <a:off x="2197099" y="4841748"/>
            <a:ext cx="12700" cy="45720"/>
          </a:xfrm>
          <a:custGeom>
            <a:avLst/>
            <a:gdLst/>
            <a:ahLst/>
            <a:cxnLst/>
            <a:rect l="l" t="t" r="r" b="b"/>
            <a:pathLst>
              <a:path w="12700" h="45719">
                <a:moveTo>
                  <a:pt x="12192" y="45719"/>
                </a:moveTo>
                <a:lnTo>
                  <a:pt x="0" y="45719"/>
                </a:lnTo>
                <a:lnTo>
                  <a:pt x="0" y="0"/>
                </a:lnTo>
                <a:lnTo>
                  <a:pt x="12192" y="0"/>
                </a:lnTo>
                <a:lnTo>
                  <a:pt x="12192" y="45719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30" name="object 18"/>
          <p:cNvSpPr/>
          <p:nvPr/>
        </p:nvSpPr>
        <p:spPr>
          <a:xfrm>
            <a:off x="2197099" y="4764024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6"/>
                </a:moveTo>
                <a:lnTo>
                  <a:pt x="0" y="44196"/>
                </a:lnTo>
                <a:lnTo>
                  <a:pt x="0" y="0"/>
                </a:lnTo>
                <a:lnTo>
                  <a:pt x="12192" y="0"/>
                </a:lnTo>
                <a:lnTo>
                  <a:pt x="12192" y="44196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31" name="object 19"/>
          <p:cNvSpPr/>
          <p:nvPr/>
        </p:nvSpPr>
        <p:spPr>
          <a:xfrm>
            <a:off x="2197099" y="4686300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6"/>
                </a:moveTo>
                <a:lnTo>
                  <a:pt x="0" y="44196"/>
                </a:lnTo>
                <a:lnTo>
                  <a:pt x="0" y="0"/>
                </a:lnTo>
                <a:lnTo>
                  <a:pt x="12192" y="0"/>
                </a:lnTo>
                <a:lnTo>
                  <a:pt x="12192" y="44196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32" name="object 20"/>
          <p:cNvSpPr/>
          <p:nvPr/>
        </p:nvSpPr>
        <p:spPr>
          <a:xfrm>
            <a:off x="2197099" y="4608575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5"/>
                </a:moveTo>
                <a:lnTo>
                  <a:pt x="0" y="44195"/>
                </a:lnTo>
                <a:lnTo>
                  <a:pt x="0" y="0"/>
                </a:lnTo>
                <a:lnTo>
                  <a:pt x="12192" y="0"/>
                </a:lnTo>
                <a:lnTo>
                  <a:pt x="12192" y="44195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33" name="object 21"/>
          <p:cNvSpPr/>
          <p:nvPr/>
        </p:nvSpPr>
        <p:spPr>
          <a:xfrm>
            <a:off x="2197099" y="4530852"/>
            <a:ext cx="12700" cy="44450"/>
          </a:xfrm>
          <a:custGeom>
            <a:avLst/>
            <a:gdLst/>
            <a:ahLst/>
            <a:cxnLst/>
            <a:rect l="l" t="t" r="r" b="b"/>
            <a:pathLst>
              <a:path w="12700" h="44450">
                <a:moveTo>
                  <a:pt x="12192" y="44195"/>
                </a:moveTo>
                <a:lnTo>
                  <a:pt x="0" y="44195"/>
                </a:lnTo>
                <a:lnTo>
                  <a:pt x="0" y="0"/>
                </a:lnTo>
                <a:lnTo>
                  <a:pt x="12192" y="0"/>
                </a:lnTo>
                <a:lnTo>
                  <a:pt x="12192" y="44195"/>
                </a:lnTo>
                <a:close/>
              </a:path>
            </a:pathLst>
          </a:custGeom>
          <a:solidFill>
            <a:srgbClr val="497EBA"/>
          </a:solidFill>
        </p:spPr>
        <p:txBody>
          <a:bodyPr wrap="square" lIns="0" tIns="0" rIns="0" bIns="0" rtlCol="0"/>
          <a:p/>
        </p:txBody>
      </p:sp>
      <p:sp>
        <p:nvSpPr>
          <p:cNvPr id="34" name="object 22"/>
          <p:cNvSpPr/>
          <p:nvPr/>
        </p:nvSpPr>
        <p:spPr>
          <a:xfrm>
            <a:off x="1159255" y="3895344"/>
            <a:ext cx="2781300" cy="546100"/>
          </a:xfrm>
          <a:custGeom>
            <a:avLst/>
            <a:gdLst/>
            <a:ahLst/>
            <a:cxnLst/>
            <a:rect l="l" t="t" r="r" b="b"/>
            <a:pathLst>
              <a:path w="2781300" h="546100">
                <a:moveTo>
                  <a:pt x="1057656" y="545591"/>
                </a:moveTo>
                <a:lnTo>
                  <a:pt x="0" y="96012"/>
                </a:lnTo>
                <a:lnTo>
                  <a:pt x="0" y="0"/>
                </a:lnTo>
                <a:lnTo>
                  <a:pt x="1065276" y="463295"/>
                </a:lnTo>
                <a:lnTo>
                  <a:pt x="2781300" y="463295"/>
                </a:lnTo>
                <a:lnTo>
                  <a:pt x="2781300" y="537972"/>
                </a:lnTo>
                <a:lnTo>
                  <a:pt x="1057656" y="545591"/>
                </a:lnTo>
                <a:close/>
              </a:path>
              <a:path w="2781300" h="546100">
                <a:moveTo>
                  <a:pt x="2781300" y="463295"/>
                </a:moveTo>
                <a:lnTo>
                  <a:pt x="1065276" y="463295"/>
                </a:lnTo>
                <a:lnTo>
                  <a:pt x="2781300" y="438911"/>
                </a:lnTo>
                <a:lnTo>
                  <a:pt x="2781300" y="46329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p/>
        </p:txBody>
      </p:sp>
      <p:sp>
        <p:nvSpPr>
          <p:cNvPr id="35" name="object 23"/>
          <p:cNvSpPr/>
          <p:nvPr/>
        </p:nvSpPr>
        <p:spPr>
          <a:xfrm>
            <a:off x="1992884" y="4005071"/>
            <a:ext cx="152400" cy="254635"/>
          </a:xfrm>
          <a:custGeom>
            <a:avLst/>
            <a:gdLst/>
            <a:ahLst/>
            <a:cxnLst/>
            <a:rect l="l" t="t" r="r" b="b"/>
            <a:pathLst>
              <a:path w="152400" h="254635">
                <a:moveTo>
                  <a:pt x="0" y="254508"/>
                </a:moveTo>
                <a:lnTo>
                  <a:pt x="152400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p/>
        </p:txBody>
      </p:sp>
      <p:sp>
        <p:nvSpPr>
          <p:cNvPr id="36" name="object 24"/>
          <p:cNvSpPr txBox="1"/>
          <p:nvPr/>
        </p:nvSpPr>
        <p:spPr>
          <a:xfrm>
            <a:off x="2057838" y="3714954"/>
            <a:ext cx="44005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淬火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25"/>
          <p:cNvSpPr/>
          <p:nvPr/>
        </p:nvSpPr>
        <p:spPr>
          <a:xfrm>
            <a:off x="1281175" y="3934968"/>
            <a:ext cx="73660" cy="169545"/>
          </a:xfrm>
          <a:custGeom>
            <a:avLst/>
            <a:gdLst/>
            <a:ahLst/>
            <a:cxnLst/>
            <a:rect l="l" t="t" r="r" b="b"/>
            <a:pathLst>
              <a:path w="73659" h="169544">
                <a:moveTo>
                  <a:pt x="0" y="169163"/>
                </a:moveTo>
                <a:lnTo>
                  <a:pt x="73151" y="0"/>
                </a:lnTo>
              </a:path>
            </a:pathLst>
          </a:custGeom>
          <a:ln w="10668">
            <a:solidFill>
              <a:srgbClr val="BF0000"/>
            </a:solidFill>
          </a:ln>
        </p:spPr>
        <p:txBody>
          <a:bodyPr wrap="square" lIns="0" tIns="0" rIns="0" bIns="0" rtlCol="0"/>
          <a:p/>
        </p:txBody>
      </p:sp>
      <p:sp>
        <p:nvSpPr>
          <p:cNvPr id="38" name="object 29"/>
          <p:cNvSpPr/>
          <p:nvPr/>
        </p:nvSpPr>
        <p:spPr>
          <a:xfrm>
            <a:off x="5483224" y="4067556"/>
            <a:ext cx="1166670" cy="1310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9" name="object 30"/>
          <p:cNvSpPr/>
          <p:nvPr/>
        </p:nvSpPr>
        <p:spPr>
          <a:xfrm>
            <a:off x="6868540" y="4075175"/>
            <a:ext cx="1168908" cy="1315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31"/>
          <p:cNvSpPr txBox="1"/>
          <p:nvPr/>
        </p:nvSpPr>
        <p:spPr>
          <a:xfrm>
            <a:off x="6290354" y="3649496"/>
            <a:ext cx="854710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latin typeface="微软雅黑" panose="020B0503020204020204" charset="-122"/>
                <a:cs typeface="微软雅黑" panose="020B0503020204020204" charset="-122"/>
              </a:rPr>
              <a:t>冷却介质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" name="object 32"/>
          <p:cNvSpPr txBox="1"/>
          <p:nvPr/>
        </p:nvSpPr>
        <p:spPr>
          <a:xfrm>
            <a:off x="4897526" y="4536437"/>
            <a:ext cx="44005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水冷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object 33"/>
          <p:cNvSpPr txBox="1"/>
          <p:nvPr/>
        </p:nvSpPr>
        <p:spPr>
          <a:xfrm>
            <a:off x="8183161" y="4568417"/>
            <a:ext cx="44005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油冷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object 37"/>
          <p:cNvSpPr txBox="1">
            <a:spLocks noGrp="1"/>
          </p:cNvSpPr>
          <p:nvPr>
            <p:ph type="body" idx="1"/>
          </p:nvPr>
        </p:nvSpPr>
        <p:spPr>
          <a:xfrm>
            <a:off x="683895" y="2212340"/>
            <a:ext cx="7586345" cy="3403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p>
            <a:pPr marL="50800" marR="43180" indent="0" algn="just">
              <a:lnSpc>
                <a:spcPct val="134000"/>
              </a:lnSpc>
              <a:spcBef>
                <a:spcPts val="85"/>
              </a:spcBef>
              <a:buNone/>
            </a:pPr>
            <a:r>
              <a:rPr lang="en-US" sz="16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淬火是将钢加热到适当温度，保持一定时间，然后快速冷却的热处理工艺。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750" y="1271905"/>
            <a:ext cx="299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一、整体热处理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8" grpId="0" animBg="1"/>
      <p:bldP spid="2" grpId="0" animBg="1"/>
      <p:bldP spid="11" grpId="0" animBg="1"/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/>
      <p:bldP spid="41" grpId="0"/>
      <p:bldP spid="42" grpId="0"/>
      <p:bldP spid="46" grpId="0" build="p"/>
      <p:bldP spid="23" grpId="1"/>
      <p:bldP spid="7" grpId="1" animBg="1"/>
      <p:bldP spid="8" grpId="1" animBg="1"/>
      <p:bldP spid="2" grpId="1" animBg="1"/>
      <p:bldP spid="11" grpId="1" animBg="1"/>
      <p:bldP spid="1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35" grpId="1" animBg="1"/>
      <p:bldP spid="36" grpId="1"/>
      <p:bldP spid="37" grpId="1" animBg="1"/>
      <p:bldP spid="38" grpId="1" animBg="1"/>
      <p:bldP spid="39" grpId="1" animBg="1"/>
      <p:bldP spid="40" grpId="1"/>
      <p:bldP spid="41" grpId="1"/>
      <p:bldP spid="42" grpId="1"/>
      <p:bldP spid="46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899160" y="1904365"/>
            <a:ext cx="13315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4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、回火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611505" y="2259965"/>
            <a:ext cx="7901940" cy="747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 marR="5080" indent="429260" algn="just">
              <a:lnSpc>
                <a:spcPct val="133000"/>
              </a:lnSpc>
              <a:spcBef>
                <a:spcPts val="90"/>
              </a:spcBef>
            </a:pPr>
            <a:r>
              <a:rPr sz="1800" b="0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是将淬火钢重新加热到低于727℃的某一温度，保温一定时间，然后空冷到室温的热处理工艺。淬火钢必须及时回火。</a:t>
            </a:r>
            <a:endParaRPr sz="1800" b="0" dirty="0">
              <a:solidFill>
                <a:srgbClr val="3F3F3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4053713" y="3133287"/>
            <a:ext cx="3758714" cy="289361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6" name="object 6"/>
          <p:cNvSpPr/>
          <p:nvPr/>
        </p:nvSpPr>
        <p:spPr>
          <a:xfrm>
            <a:off x="7069708" y="3643375"/>
            <a:ext cx="91440" cy="195580"/>
          </a:xfrm>
          <a:custGeom>
            <a:avLst/>
            <a:gdLst/>
            <a:ahLst/>
            <a:cxnLst/>
            <a:rect l="l" t="t" r="r" b="b"/>
            <a:pathLst>
              <a:path w="91440" h="195579">
                <a:moveTo>
                  <a:pt x="91439" y="195072"/>
                </a:moveTo>
                <a:lnTo>
                  <a:pt x="0" y="0"/>
                </a:lnTo>
              </a:path>
            </a:pathLst>
          </a:custGeom>
          <a:ln w="10668">
            <a:solidFill>
              <a:srgbClr val="BF0000"/>
            </a:solidFill>
          </a:ln>
        </p:spPr>
        <p:txBody>
          <a:bodyPr wrap="square" lIns="0" tIns="0" rIns="0" bIns="0" rtlCol="0"/>
          <a:p/>
        </p:txBody>
      </p:sp>
      <p:sp>
        <p:nvSpPr>
          <p:cNvPr id="17" name="object 7"/>
          <p:cNvSpPr/>
          <p:nvPr/>
        </p:nvSpPr>
        <p:spPr>
          <a:xfrm>
            <a:off x="7939913" y="4501388"/>
            <a:ext cx="329183" cy="1306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8" name="object 8"/>
          <p:cNvSpPr txBox="1"/>
          <p:nvPr/>
        </p:nvSpPr>
        <p:spPr>
          <a:xfrm>
            <a:off x="7991489" y="4984570"/>
            <a:ext cx="203835" cy="580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加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9"/>
          <p:cNvSpPr/>
          <p:nvPr/>
        </p:nvSpPr>
        <p:spPr>
          <a:xfrm>
            <a:off x="4414901" y="3914648"/>
            <a:ext cx="2968751" cy="591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0" name="object 10"/>
          <p:cNvSpPr/>
          <p:nvPr/>
        </p:nvSpPr>
        <p:spPr>
          <a:xfrm>
            <a:off x="5307965" y="4036567"/>
            <a:ext cx="163195" cy="269875"/>
          </a:xfrm>
          <a:custGeom>
            <a:avLst/>
            <a:gdLst/>
            <a:ahLst/>
            <a:cxnLst/>
            <a:rect l="l" t="t" r="r" b="b"/>
            <a:pathLst>
              <a:path w="163195" h="269875">
                <a:moveTo>
                  <a:pt x="0" y="269748"/>
                </a:moveTo>
                <a:lnTo>
                  <a:pt x="163067" y="0"/>
                </a:lnTo>
              </a:path>
            </a:pathLst>
          </a:custGeom>
          <a:ln w="10668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1" name="object 11"/>
          <p:cNvSpPr txBox="1"/>
          <p:nvPr/>
        </p:nvSpPr>
        <p:spPr>
          <a:xfrm>
            <a:off x="5337959" y="3769366"/>
            <a:ext cx="44005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A5A5A5"/>
                </a:solidFill>
                <a:latin typeface="微软雅黑" panose="020B0503020204020204" charset="-122"/>
                <a:cs typeface="微软雅黑" panose="020B0503020204020204" charset="-122"/>
              </a:rPr>
              <a:t>淬火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12"/>
          <p:cNvSpPr/>
          <p:nvPr/>
        </p:nvSpPr>
        <p:spPr>
          <a:xfrm>
            <a:off x="4419472" y="4547107"/>
            <a:ext cx="2985516" cy="1094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7" name="object 13"/>
          <p:cNvSpPr/>
          <p:nvPr/>
        </p:nvSpPr>
        <p:spPr>
          <a:xfrm>
            <a:off x="4489577" y="3952748"/>
            <a:ext cx="108585" cy="166370"/>
          </a:xfrm>
          <a:custGeom>
            <a:avLst/>
            <a:gdLst/>
            <a:ahLst/>
            <a:cxnLst/>
            <a:rect l="l" t="t" r="r" b="b"/>
            <a:pathLst>
              <a:path w="108585" h="166370">
                <a:moveTo>
                  <a:pt x="0" y="166116"/>
                </a:moveTo>
                <a:lnTo>
                  <a:pt x="108203" y="0"/>
                </a:lnTo>
              </a:path>
            </a:pathLst>
          </a:custGeom>
          <a:ln w="10668">
            <a:solidFill>
              <a:srgbClr val="BF0000"/>
            </a:solidFill>
          </a:ln>
        </p:spPr>
        <p:txBody>
          <a:bodyPr wrap="square" lIns="0" tIns="0" rIns="0" bIns="0" rtlCol="0"/>
          <a:p/>
        </p:txBody>
      </p:sp>
      <p:sp>
        <p:nvSpPr>
          <p:cNvPr id="48" name="object 14"/>
          <p:cNvSpPr txBox="1"/>
          <p:nvPr/>
        </p:nvSpPr>
        <p:spPr>
          <a:xfrm>
            <a:off x="667131" y="4211066"/>
            <a:ext cx="891540" cy="378460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44450" rIns="0" bIns="0" rtlCol="0">
            <a:spAutoFit/>
          </a:bodyPr>
          <a:p>
            <a:pPr marL="173355">
              <a:lnSpc>
                <a:spcPct val="100000"/>
              </a:lnSpc>
              <a:spcBef>
                <a:spcPts val="35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回火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object 15"/>
          <p:cNvSpPr/>
          <p:nvPr/>
        </p:nvSpPr>
        <p:spPr>
          <a:xfrm>
            <a:off x="1558671" y="4411471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>
                <a:moveTo>
                  <a:pt x="0" y="0"/>
                </a:moveTo>
                <a:lnTo>
                  <a:pt x="239267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0" name="object 16"/>
          <p:cNvSpPr/>
          <p:nvPr/>
        </p:nvSpPr>
        <p:spPr>
          <a:xfrm>
            <a:off x="1824609" y="3784345"/>
            <a:ext cx="0" cy="1323340"/>
          </a:xfrm>
          <a:custGeom>
            <a:avLst/>
            <a:gdLst/>
            <a:ahLst/>
            <a:cxnLst/>
            <a:rect l="l" t="t" r="r" b="b"/>
            <a:pathLst>
              <a:path h="1323339">
                <a:moveTo>
                  <a:pt x="0" y="0"/>
                </a:moveTo>
                <a:lnTo>
                  <a:pt x="0" y="1322832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1" name="object 17"/>
          <p:cNvSpPr/>
          <p:nvPr/>
        </p:nvSpPr>
        <p:spPr>
          <a:xfrm>
            <a:off x="1797939" y="3757676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191" y="0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2" name="object 18"/>
          <p:cNvSpPr/>
          <p:nvPr/>
        </p:nvSpPr>
        <p:spPr>
          <a:xfrm>
            <a:off x="1799463" y="5079745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4">
                <a:moveTo>
                  <a:pt x="0" y="0"/>
                </a:moveTo>
                <a:lnTo>
                  <a:pt x="391667" y="0"/>
                </a:lnTo>
              </a:path>
            </a:pathLst>
          </a:custGeom>
          <a:ln w="54864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3" name="object 19"/>
          <p:cNvSpPr/>
          <p:nvPr/>
        </p:nvSpPr>
        <p:spPr>
          <a:xfrm>
            <a:off x="1823847" y="4411471"/>
            <a:ext cx="367665" cy="0"/>
          </a:xfrm>
          <a:custGeom>
            <a:avLst/>
            <a:gdLst/>
            <a:ahLst/>
            <a:cxnLst/>
            <a:rect l="l" t="t" r="r" b="b"/>
            <a:pathLst>
              <a:path w="367664">
                <a:moveTo>
                  <a:pt x="0" y="0"/>
                </a:moveTo>
                <a:lnTo>
                  <a:pt x="367283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54" name="object 20"/>
          <p:cNvSpPr txBox="1"/>
          <p:nvPr/>
        </p:nvSpPr>
        <p:spPr>
          <a:xfrm>
            <a:off x="2182876" y="3557778"/>
            <a:ext cx="1292860" cy="378460"/>
          </a:xfrm>
          <a:prstGeom prst="rect">
            <a:avLst/>
          </a:prstGeom>
          <a:solidFill>
            <a:srgbClr val="E6B8B8"/>
          </a:solidFill>
        </p:spPr>
        <p:txBody>
          <a:bodyPr vert="horz" wrap="square" lIns="0" tIns="45720" rIns="0" bIns="0" rtlCol="0">
            <a:spAutoFit/>
          </a:bodyPr>
          <a:p>
            <a:pPr marL="173355">
              <a:lnSpc>
                <a:spcPct val="100000"/>
              </a:lnSpc>
              <a:spcBef>
                <a:spcPts val="36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低温回火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object 21"/>
          <p:cNvSpPr txBox="1"/>
          <p:nvPr/>
        </p:nvSpPr>
        <p:spPr>
          <a:xfrm>
            <a:off x="2191131" y="4211066"/>
            <a:ext cx="1292860" cy="378460"/>
          </a:xfrm>
          <a:prstGeom prst="rect">
            <a:avLst/>
          </a:prstGeom>
          <a:solidFill>
            <a:srgbClr val="D89593"/>
          </a:solidFill>
        </p:spPr>
        <p:txBody>
          <a:bodyPr vert="horz" wrap="square" lIns="0" tIns="46990" rIns="0" bIns="0" rtlCol="0">
            <a:spAutoFit/>
          </a:bodyPr>
          <a:p>
            <a:pPr marL="173355">
              <a:lnSpc>
                <a:spcPct val="100000"/>
              </a:lnSpc>
              <a:spcBef>
                <a:spcPts val="37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中温回火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object 22"/>
          <p:cNvSpPr txBox="1"/>
          <p:nvPr/>
        </p:nvSpPr>
        <p:spPr>
          <a:xfrm>
            <a:off x="2191131" y="4864862"/>
            <a:ext cx="1292860" cy="378460"/>
          </a:xfrm>
          <a:prstGeom prst="rect">
            <a:avLst/>
          </a:prstGeom>
          <a:solidFill>
            <a:srgbClr val="BA7C7C"/>
          </a:solidFill>
        </p:spPr>
        <p:txBody>
          <a:bodyPr vert="horz" wrap="square" lIns="0" tIns="45720" rIns="0" bIns="0" rtlCol="0">
            <a:spAutoFit/>
          </a:bodyPr>
          <a:p>
            <a:pPr marL="173355">
              <a:lnSpc>
                <a:spcPct val="100000"/>
              </a:lnSpc>
              <a:spcBef>
                <a:spcPts val="360"/>
              </a:spcBef>
            </a:pPr>
            <a:r>
              <a:rPr sz="17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高温回火</a:t>
            </a:r>
            <a:endParaRPr sz="1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9750" y="1343660"/>
            <a:ext cx="299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一、整体热处理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/>
      <p:bldP spid="2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23" grpId="1"/>
      <p:bldP spid="12" grpId="1"/>
      <p:bldP spid="15" grpId="1" animBg="1"/>
      <p:bldP spid="16" grpId="1" animBg="1"/>
      <p:bldP spid="17" grpId="1" animBg="1"/>
      <p:bldP spid="18" grpId="1"/>
      <p:bldP spid="19" grpId="1" animBg="1"/>
      <p:bldP spid="20" grpId="1" animBg="1"/>
      <p:bldP spid="21" grpId="1"/>
      <p:bldP spid="22" grpId="1" animBg="1"/>
      <p:bldP spid="47" grpId="1" animBg="1"/>
      <p:bldP spid="48" grpId="1" animBg="1"/>
      <p:bldP spid="49" grpId="1" animBg="1"/>
      <p:bldP spid="50" grpId="1" animBg="1"/>
      <p:bldP spid="51" grpId="1" animBg="1"/>
      <p:bldP spid="52" grpId="1" animBg="1"/>
      <p:bldP spid="53" grpId="1" animBg="1"/>
      <p:bldP spid="54" grpId="1" animBg="1"/>
      <p:bldP spid="55" grpId="1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object 10"/>
          <p:cNvSpPr txBox="1"/>
          <p:nvPr/>
        </p:nvSpPr>
        <p:spPr>
          <a:xfrm>
            <a:off x="539750" y="1205865"/>
            <a:ext cx="3502025" cy="372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23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表面热处理与化学热处理</a:t>
            </a:r>
            <a:endParaRPr lang="zh-CN" sz="2350" spc="-10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8040" y="2204720"/>
            <a:ext cx="6442710" cy="3378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 marR="5080" indent="429260">
              <a:lnSpc>
                <a:spcPct val="133000"/>
              </a:lnSpc>
              <a:spcBef>
                <a:spcPts val="90"/>
              </a:spcBef>
            </a:pPr>
            <a:r>
              <a:rPr sz="16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是为了改变工件表面的组织和性能，仅对其表面进行热处理的工艺。</a:t>
            </a:r>
            <a:endParaRPr sz="16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879601" y="4163187"/>
            <a:ext cx="1164590" cy="360045"/>
          </a:xfrm>
          <a:prstGeom prst="rect">
            <a:avLst/>
          </a:prstGeom>
          <a:solidFill>
            <a:srgbClr val="6E91BC"/>
          </a:solidFill>
        </p:spPr>
        <p:txBody>
          <a:bodyPr vert="horz" wrap="square" lIns="0" tIns="51435" rIns="0" bIns="0" rtlCol="0">
            <a:spAutoFit/>
          </a:bodyPr>
          <a:p>
            <a:pPr marL="167640">
              <a:lnSpc>
                <a:spcPct val="100000"/>
              </a:lnSpc>
              <a:spcBef>
                <a:spcPts val="405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表面淬火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43938" y="4352925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131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4" name="object 14"/>
          <p:cNvSpPr/>
          <p:nvPr/>
        </p:nvSpPr>
        <p:spPr>
          <a:xfrm>
            <a:off x="2311399" y="3480435"/>
            <a:ext cx="0" cy="862965"/>
          </a:xfrm>
          <a:custGeom>
            <a:avLst/>
            <a:gdLst/>
            <a:ahLst/>
            <a:cxnLst/>
            <a:rect l="l" t="t" r="r" b="b"/>
            <a:pathLst>
              <a:path h="862964">
                <a:moveTo>
                  <a:pt x="0" y="0"/>
                </a:moveTo>
                <a:lnTo>
                  <a:pt x="0" y="862584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5" name="object 15"/>
          <p:cNvSpPr/>
          <p:nvPr/>
        </p:nvSpPr>
        <p:spPr>
          <a:xfrm>
            <a:off x="2311399" y="4356735"/>
            <a:ext cx="0" cy="861060"/>
          </a:xfrm>
          <a:custGeom>
            <a:avLst/>
            <a:gdLst/>
            <a:ahLst/>
            <a:cxnLst/>
            <a:rect l="l" t="t" r="r" b="b"/>
            <a:pathLst>
              <a:path h="861060">
                <a:moveTo>
                  <a:pt x="0" y="0"/>
                </a:moveTo>
                <a:lnTo>
                  <a:pt x="0" y="861060"/>
                </a:lnTo>
              </a:path>
            </a:pathLst>
          </a:custGeom>
          <a:ln w="53339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6" name="object 16"/>
          <p:cNvSpPr/>
          <p:nvPr/>
        </p:nvSpPr>
        <p:spPr>
          <a:xfrm>
            <a:off x="2284730" y="3453764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4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53340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7" name="object 17"/>
          <p:cNvSpPr/>
          <p:nvPr/>
        </p:nvSpPr>
        <p:spPr>
          <a:xfrm>
            <a:off x="2284730" y="5245227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431" y="0"/>
                </a:lnTo>
              </a:path>
            </a:pathLst>
          </a:custGeom>
          <a:ln w="54863">
            <a:solidFill>
              <a:srgbClr val="A5A5A5"/>
            </a:solidFill>
          </a:ln>
        </p:spPr>
        <p:txBody>
          <a:bodyPr wrap="square" lIns="0" tIns="0" rIns="0" bIns="0" rtlCol="0"/>
          <a:p/>
        </p:txBody>
      </p:sp>
      <p:sp>
        <p:nvSpPr>
          <p:cNvPr id="28" name="object 18"/>
          <p:cNvSpPr/>
          <p:nvPr/>
        </p:nvSpPr>
        <p:spPr>
          <a:xfrm>
            <a:off x="2670302" y="3250311"/>
            <a:ext cx="1696211" cy="3718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9" name="object 19"/>
          <p:cNvSpPr/>
          <p:nvPr/>
        </p:nvSpPr>
        <p:spPr>
          <a:xfrm>
            <a:off x="2670302" y="5024247"/>
            <a:ext cx="1696211" cy="371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2" name="object 22"/>
          <p:cNvSpPr txBox="1"/>
          <p:nvPr/>
        </p:nvSpPr>
        <p:spPr>
          <a:xfrm>
            <a:off x="2732226" y="3289437"/>
            <a:ext cx="1476375" cy="7391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40259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火焰淬火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</a:pPr>
            <a:r>
              <a:rPr sz="1600" spc="30" dirty="0">
                <a:solidFill>
                  <a:srgbClr val="BF504D"/>
                </a:solidFill>
                <a:latin typeface="微软雅黑" panose="020B0503020204020204" charset="-122"/>
                <a:cs typeface="微软雅黑" panose="020B0503020204020204" charset="-122"/>
              </a:rPr>
              <a:t>单件小批量生产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23"/>
          <p:cNvSpPr txBox="1"/>
          <p:nvPr/>
        </p:nvSpPr>
        <p:spPr>
          <a:xfrm>
            <a:off x="2884637" y="5063319"/>
            <a:ext cx="1269365" cy="7391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感应加热淬火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655">
              <a:lnSpc>
                <a:spcPct val="100000"/>
              </a:lnSpc>
              <a:spcBef>
                <a:spcPts val="1740"/>
              </a:spcBef>
            </a:pPr>
            <a:r>
              <a:rPr sz="1600" spc="30" dirty="0">
                <a:solidFill>
                  <a:srgbClr val="BF504D"/>
                </a:solidFill>
                <a:latin typeface="微软雅黑" panose="020B0503020204020204" charset="-122"/>
                <a:cs typeface="微软雅黑" panose="020B0503020204020204" charset="-122"/>
              </a:rPr>
              <a:t>大批量生产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24"/>
          <p:cNvSpPr/>
          <p:nvPr/>
        </p:nvSpPr>
        <p:spPr>
          <a:xfrm>
            <a:off x="5251450" y="4484370"/>
            <a:ext cx="2016760" cy="1394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5" name="object 25"/>
          <p:cNvSpPr/>
          <p:nvPr/>
        </p:nvSpPr>
        <p:spPr>
          <a:xfrm>
            <a:off x="5292725" y="2849245"/>
            <a:ext cx="2011680" cy="1395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文本框 3"/>
          <p:cNvSpPr txBox="1"/>
          <p:nvPr/>
        </p:nvSpPr>
        <p:spPr>
          <a:xfrm>
            <a:off x="467995" y="1202055"/>
            <a:ext cx="4236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二、表面热处理与化学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热处理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2790" y="1772920"/>
            <a:ext cx="2152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、表面热处理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33" grpId="0"/>
      <p:bldP spid="34" grpId="0" animBg="1"/>
      <p:bldP spid="35" grpId="0" animBg="1"/>
      <p:bldP spid="8" grpId="0"/>
      <p:bldP spid="3" grpId="1"/>
      <p:bldP spid="11" grpId="1" animBg="1"/>
      <p:bldP spid="13" grpId="1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2" grpId="1"/>
      <p:bldP spid="33" grpId="1"/>
      <p:bldP spid="34" grpId="1" animBg="1"/>
      <p:bldP spid="35" grpId="1" animBg="1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828040" y="2254885"/>
            <a:ext cx="7566025" cy="731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 marR="5080" indent="467360">
              <a:lnSpc>
                <a:spcPct val="130000"/>
              </a:lnSpc>
              <a:spcBef>
                <a:spcPts val="100"/>
              </a:spcBef>
            </a:pPr>
            <a:r>
              <a:rPr sz="18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是将工件置于适当的活泼介质中加热、保温，使一种或几种元素渗入工件表面，以改变其化学成分、组织和性能的热处理工艺。</a:t>
            </a:r>
            <a:endParaRPr sz="18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5"/>
          <p:cNvSpPr/>
          <p:nvPr/>
        </p:nvSpPr>
        <p:spPr>
          <a:xfrm>
            <a:off x="4830699" y="3573398"/>
            <a:ext cx="2694432" cy="20238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graphicFrame>
        <p:nvGraphicFramePr>
          <p:cNvPr id="15" name="object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99617" y="3297808"/>
          <a:ext cx="3399154" cy="2490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6050"/>
                <a:gridCol w="295275"/>
                <a:gridCol w="365125"/>
                <a:gridCol w="1322704"/>
              </a:tblGrid>
              <a:tr h="198882">
                <a:tc gridSpan="3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rowSpan="2">
                  <a:txBody>
                    <a:bodyPr/>
                    <a:p>
                      <a:pPr marL="423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50" spc="2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渗碳</a:t>
                      </a:r>
                      <a:endParaRPr sz="185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solidFill>
                      <a:srgbClr val="6E91BC"/>
                    </a:solidFill>
                  </a:tcPr>
                </a:tc>
              </a:tr>
              <a:tr h="197357">
                <a:tc rowSpan="5"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rowSpan="5" hMerge="1">
                  <a:tcPr marL="0" marR="0" marT="0" marB="0"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T w="53975">
                      <a:solidFill>
                        <a:srgbClr val="A5A5A5"/>
                      </a:solidFill>
                      <a:prstDash val="solid"/>
                    </a:lnT>
                  </a:tcPr>
                </a:tc>
                <a:tc vMerge="1">
                  <a:tcPr marL="0" marR="0" marT="46990" marB="0">
                    <a:solidFill>
                      <a:srgbClr val="6E91BC"/>
                    </a:solidFill>
                  </a:tcPr>
                </a:tc>
              </a:tr>
              <a:tr h="150875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</a:tcPr>
                </a:tc>
                <a:tc hMerge="1">
                  <a:tcPr marL="0" marR="0" marT="0" marB="0"/>
                </a:tc>
              </a:tr>
              <a:tr h="198882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B w="53975">
                      <a:solidFill>
                        <a:srgbClr val="A5A5A5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p>
                      <a:pPr marL="423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50" spc="2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渗氮</a:t>
                      </a:r>
                      <a:endParaRPr sz="185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solidFill>
                      <a:srgbClr val="6E91BC"/>
                    </a:solidFill>
                  </a:tcPr>
                </a:tc>
              </a:tr>
              <a:tr h="197357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T w="53975">
                      <a:solidFill>
                        <a:srgbClr val="A5A5A5"/>
                      </a:solidFill>
                      <a:prstDash val="solid"/>
                    </a:lnT>
                  </a:tcPr>
                </a:tc>
                <a:tc vMerge="1">
                  <a:tcPr marL="0" marR="0" marT="46990" marB="0">
                    <a:solidFill>
                      <a:srgbClr val="6E91BC"/>
                    </a:solidFill>
                  </a:tcPr>
                </a:tc>
              </a:tr>
              <a:tr h="0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</a:tcPr>
                </a:tc>
                <a:tc hMerge="1">
                  <a:tcPr marL="0" marR="0" marT="0" marB="0"/>
                </a:tc>
              </a:tr>
              <a:tr h="195071">
                <a:tc rowSpan="2">
                  <a:txBody>
                    <a:bodyPr/>
                    <a:p>
                      <a:pPr marL="1060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850" spc="2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化学热处理</a:t>
                      </a:r>
                      <a:endParaRPr sz="185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  <a:lnB w="53975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B w="53975">
                      <a:solidFill>
                        <a:srgbClr val="A5A5A5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p>
                      <a:pPr marL="1854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850" spc="2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碳氮共渗</a:t>
                      </a:r>
                      <a:endParaRPr sz="185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3180" marB="0">
                    <a:solidFill>
                      <a:srgbClr val="6E91BC"/>
                    </a:solidFill>
                  </a:tcPr>
                </a:tc>
              </a:tr>
              <a:tr h="201168">
                <a:tc vMerge="1">
                  <a:tcPr marL="0" marR="0" marT="50800" marB="0">
                    <a:solidFill>
                      <a:srgbClr val="A5A5A5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  <a:lnT w="53975">
                      <a:solidFill>
                        <a:srgbClr val="A5A5A5"/>
                      </a:solidFill>
                      <a:prstDash val="solid"/>
                    </a:lnT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T w="53975">
                      <a:solidFill>
                        <a:srgbClr val="A5A5A5"/>
                      </a:solidFill>
                      <a:prstDash val="solid"/>
                    </a:lnT>
                  </a:tcPr>
                </a:tc>
                <a:tc vMerge="1">
                  <a:tcPr marL="0" marR="0" marT="43180" marB="0">
                    <a:solidFill>
                      <a:srgbClr val="6E91BC"/>
                    </a:solidFill>
                  </a:tcPr>
                </a:tc>
              </a:tr>
              <a:tr h="0">
                <a:tc rowSpan="5"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rowSpan="5" hMerge="1">
                  <a:tcPr marL="0" marR="0" marT="0" marB="0"/>
                </a:tc>
                <a:tc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</a:tcPr>
                </a:tc>
                <a:tc hMerge="1">
                  <a:tcPr marL="0" marR="0" marT="0" marB="0"/>
                </a:tc>
              </a:tr>
              <a:tr h="198882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B w="53975">
                      <a:solidFill>
                        <a:srgbClr val="A5A5A5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p>
                      <a:pPr marL="423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50" spc="2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渗硼</a:t>
                      </a:r>
                      <a:endParaRPr sz="185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solidFill>
                      <a:srgbClr val="6E91BC"/>
                    </a:solidFill>
                  </a:tcPr>
                </a:tc>
              </a:tr>
              <a:tr h="197357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T w="53975">
                      <a:solidFill>
                        <a:srgbClr val="A5A5A5"/>
                      </a:solidFill>
                      <a:prstDash val="solid"/>
                    </a:lnT>
                  </a:tcPr>
                </a:tc>
                <a:tc vMerge="1">
                  <a:tcPr marL="0" marR="0" marT="46990" marB="0">
                    <a:solidFill>
                      <a:srgbClr val="6E91BC"/>
                    </a:solidFill>
                  </a:tcPr>
                </a:tc>
              </a:tr>
              <a:tr h="143256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</a:tcPr>
                </a:tc>
                <a:tc hMerge="1">
                  <a:tcPr marL="0" marR="0" marT="0" marB="0"/>
                </a:tc>
              </a:tr>
              <a:tr h="214883">
                <a:tc vMerge="1" gridSpan="2">
                  <a:tcPr marL="0" marR="0" marT="0" marB="0">
                    <a:lnR w="53975">
                      <a:solidFill>
                        <a:srgbClr val="A5A5A5"/>
                      </a:solidFill>
                      <a:prstDash val="solid"/>
                    </a:lnR>
                  </a:tcPr>
                </a:tc>
                <a:tc vMerge="1" hMerge="1">
                  <a:tcPr marL="0" marR="0" marT="0" marB="0"/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53975">
                      <a:solidFill>
                        <a:srgbClr val="A5A5A5"/>
                      </a:solidFill>
                      <a:prstDash val="solid"/>
                    </a:lnL>
                    <a:lnB w="76200">
                      <a:solidFill>
                        <a:srgbClr val="A5A5A5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p>
                      <a:pPr marL="24828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50" spc="2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渗金属</a:t>
                      </a:r>
                      <a:endParaRPr sz="185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solidFill>
                      <a:srgbClr val="6E91BC"/>
                    </a:solidFill>
                  </a:tcPr>
                </a:tc>
              </a:tr>
              <a:tr h="181355">
                <a:tc gridSpan="3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vMerge="1">
                  <a:tcPr marL="0" marR="0" marT="46990" marB="0">
                    <a:solidFill>
                      <a:srgbClr val="6E91BC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12140" y="1207770"/>
            <a:ext cx="4236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二、表面热处理与化学</a:t>
            </a:r>
            <a:r>
              <a:rPr lang="zh-CN" altLang="en-US" sz="2400" b="0">
                <a:latin typeface="黑体" panose="02010609060101010101" pitchFamily="2" charset="-122"/>
                <a:ea typeface="黑体" panose="02010609060101010101" pitchFamily="2" charset="-122"/>
              </a:rPr>
              <a:t>热处理</a:t>
            </a:r>
            <a:endParaRPr lang="zh-CN" altLang="en-US" sz="2400" b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2790" y="1772920"/>
            <a:ext cx="2152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、</a:t>
            </a:r>
            <a:r>
              <a:rPr lang="zh-CN" altLang="en-US" b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化学热处理</a:t>
            </a:r>
            <a:endParaRPr lang="zh-CN" altLang="en-US" b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6" grpId="0"/>
      <p:bldP spid="4" grpId="1"/>
      <p:bldP spid="14" grpId="1" animBg="1"/>
      <p:bldP spid="6" grpId="1"/>
    </p:bldLst>
  </p:timing>
</p:sld>
</file>

<file path=ppt/tags/tag1.xml><?xml version="1.0" encoding="utf-8"?>
<p:tagLst xmlns:p="http://schemas.openxmlformats.org/presentationml/2006/main">
  <p:tag name="KSO_WM_UNIT_TABLE_BEAUTIFY" val="smartTable{a967879b-5322-4ba4-837b-af9fa0598d67}"/>
</p:tagLst>
</file>

<file path=ppt/tags/tag2.xml><?xml version="1.0" encoding="utf-8"?>
<p:tagLst xmlns:p="http://schemas.openxmlformats.org/presentationml/2006/main">
  <p:tag name="KSO_WM_UNIT_PLACING_PICTURE_USER_VIEWPORT" val="{&quot;height&quot;:4294,&quot;width&quot;:8158}"/>
</p:tagLst>
</file>

<file path=ppt/tags/tag3.xml><?xml version="1.0" encoding="utf-8"?>
<p:tagLst xmlns:p="http://schemas.openxmlformats.org/presentationml/2006/main">
  <p:tag name="COMMONDATA" val="eyJoZGlkIjoiMjdmNWIxM2Y0M2U5NTQ0ZWEwNTY5YWI4NmYyNGExZDc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WPS 演示</Application>
  <PresentationFormat>在屏幕上显示</PresentationFormat>
  <Paragraphs>231</Paragraphs>
  <Slides>12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楷体_GB2312</vt:lpstr>
      <vt:lpstr>新宋体</vt:lpstr>
      <vt:lpstr>黑体</vt:lpstr>
      <vt:lpstr>微软雅黑</vt:lpstr>
      <vt:lpstr>Calibri</vt:lpstr>
      <vt:lpstr>Times New Roman</vt:lpstr>
      <vt:lpstr>Arial Unicode MS</vt:lpstr>
      <vt:lpstr>默认设计模板</vt:lpstr>
      <vt:lpstr>1_默认设计模板</vt:lpstr>
      <vt:lpstr>4_默认设计模板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胡君</dc:creator>
  <cp:lastModifiedBy>柯基宝宝</cp:lastModifiedBy>
  <cp:revision>342</cp:revision>
  <dcterms:created xsi:type="dcterms:W3CDTF">2011-08-04T15:40:00Z</dcterms:created>
  <dcterms:modified xsi:type="dcterms:W3CDTF">2022-07-20T08:33:49Z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A282BC970BCF47B99750341C74D4DCCE</vt:lpwstr>
  </property>
</Properties>
</file>