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  <p:sldMasterId id="2147483693" r:id="rId5"/>
  </p:sldMasterIdLst>
  <p:notesMasterIdLst>
    <p:notesMasterId r:id="rId7"/>
  </p:notesMasterIdLst>
  <p:handoutMasterIdLst>
    <p:handoutMasterId r:id="rId22"/>
  </p:handoutMasterIdLst>
  <p:sldIdLst>
    <p:sldId id="279" r:id="rId6"/>
    <p:sldId id="376" r:id="rId8"/>
    <p:sldId id="316" r:id="rId9"/>
    <p:sldId id="363" r:id="rId10"/>
    <p:sldId id="355" r:id="rId11"/>
    <p:sldId id="362" r:id="rId12"/>
    <p:sldId id="361" r:id="rId13"/>
    <p:sldId id="360" r:id="rId14"/>
    <p:sldId id="359" r:id="rId15"/>
    <p:sldId id="358" r:id="rId16"/>
    <p:sldId id="357" r:id="rId17"/>
    <p:sldId id="356" r:id="rId18"/>
    <p:sldId id="364" r:id="rId19"/>
    <p:sldId id="365" r:id="rId20"/>
    <p:sldId id="366" r:id="rId21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SYSTEM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0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5124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60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560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65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765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69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969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174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79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379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584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1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1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331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536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741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5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945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55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40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4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56" name="矩形 287766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57" name="矩形 287774"/>
          <p:cNvSpPr/>
          <p:nvPr/>
        </p:nvSpPr>
        <p:spPr>
          <a:xfrm>
            <a:off x="1943100" y="1531938"/>
            <a:ext cx="5257800" cy="422592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800" dirty="0">
                <a:latin typeface="黑体" panose="02010609060101010101" pitchFamily="2" charset="-122"/>
                <a:ea typeface="黑体" panose="02010609060101010101" pitchFamily="2" charset="-122"/>
              </a:rPr>
              <a:t>4-2  </a:t>
            </a:r>
            <a:r>
              <a:rPr lang="zh-CN" altLang="en-US" sz="4800" dirty="0">
                <a:latin typeface="黑体" panose="02010609060101010101" pitchFamily="2" charset="-122"/>
                <a:ea typeface="黑体" panose="02010609060101010101" pitchFamily="2" charset="-122"/>
              </a:rPr>
              <a:t>销连接   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457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458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58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458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458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458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8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458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565525" y="1863725"/>
            <a:ext cx="839788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721350" y="1863725"/>
            <a:ext cx="1558925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内螺纹圆柱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3652838" y="4394200"/>
            <a:ext cx="576263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911850" y="4275138"/>
            <a:ext cx="1135063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内螺纹圆锥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5921375" y="5046663"/>
            <a:ext cx="1382713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螺尾</a:t>
            </a:r>
            <a:r>
              <a:rPr lang="zh-CN"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</a:t>
            </a: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5538" y="1098550"/>
            <a:ext cx="2527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、圆锥销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1550" y="1684338"/>
            <a:ext cx="366077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）螺尾圆锥销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object 3"/>
          <p:cNvSpPr txBox="1"/>
          <p:nvPr/>
        </p:nvSpPr>
        <p:spPr>
          <a:xfrm>
            <a:off x="1763713" y="4275138"/>
            <a:ext cx="1316038" cy="3222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spcBef>
                <a:spcPts val="120"/>
              </a:spcBef>
            </a:pPr>
            <a:r>
              <a:rPr b="0" spc="2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小端带螺尾</a:t>
            </a:r>
            <a:endParaRPr b="0" spc="2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2563813" y="2565400"/>
            <a:ext cx="1289050" cy="13731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1474788" y="2474913"/>
            <a:ext cx="728662" cy="14636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1314450" y="2359025"/>
            <a:ext cx="2584450" cy="1792288"/>
          </a:xfrm>
          <a:custGeom>
            <a:avLst/>
            <a:gdLst/>
            <a:ahLst/>
            <a:cxnLst/>
            <a:pathLst>
              <a:path w="4377055" h="3365500">
                <a:moveTo>
                  <a:pt x="4364024" y="3365182"/>
                </a:moveTo>
                <a:lnTo>
                  <a:pt x="12700" y="3365182"/>
                </a:lnTo>
                <a:lnTo>
                  <a:pt x="10223" y="3364941"/>
                </a:lnTo>
                <a:lnTo>
                  <a:pt x="0" y="3352482"/>
                </a:lnTo>
                <a:lnTo>
                  <a:pt x="0" y="12700"/>
                </a:lnTo>
                <a:lnTo>
                  <a:pt x="12700" y="0"/>
                </a:lnTo>
                <a:lnTo>
                  <a:pt x="4364024" y="0"/>
                </a:lnTo>
                <a:lnTo>
                  <a:pt x="4376724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339782"/>
                </a:lnTo>
                <a:lnTo>
                  <a:pt x="12700" y="3339782"/>
                </a:lnTo>
                <a:lnTo>
                  <a:pt x="25400" y="3352482"/>
                </a:lnTo>
                <a:lnTo>
                  <a:pt x="4376724" y="3352482"/>
                </a:lnTo>
                <a:lnTo>
                  <a:pt x="4376470" y="3354959"/>
                </a:lnTo>
                <a:lnTo>
                  <a:pt x="4366501" y="3364941"/>
                </a:lnTo>
                <a:lnTo>
                  <a:pt x="4364024" y="3365182"/>
                </a:lnTo>
                <a:close/>
              </a:path>
              <a:path w="4377055" h="33655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4377055" h="3365500">
                <a:moveTo>
                  <a:pt x="4351324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4351324" y="12700"/>
                </a:lnTo>
                <a:lnTo>
                  <a:pt x="4351324" y="25400"/>
                </a:lnTo>
                <a:close/>
              </a:path>
              <a:path w="4377055" h="3365500">
                <a:moveTo>
                  <a:pt x="4351324" y="3352482"/>
                </a:moveTo>
                <a:lnTo>
                  <a:pt x="4351324" y="12700"/>
                </a:lnTo>
                <a:lnTo>
                  <a:pt x="4364024" y="25400"/>
                </a:lnTo>
                <a:lnTo>
                  <a:pt x="4376724" y="25400"/>
                </a:lnTo>
                <a:lnTo>
                  <a:pt x="4376724" y="3339782"/>
                </a:lnTo>
                <a:lnTo>
                  <a:pt x="4364024" y="3339782"/>
                </a:lnTo>
                <a:lnTo>
                  <a:pt x="4351324" y="3352482"/>
                </a:lnTo>
                <a:close/>
              </a:path>
              <a:path w="4377055" h="3365500">
                <a:moveTo>
                  <a:pt x="4376724" y="25400"/>
                </a:moveTo>
                <a:lnTo>
                  <a:pt x="4364024" y="25400"/>
                </a:lnTo>
                <a:lnTo>
                  <a:pt x="4351324" y="12700"/>
                </a:lnTo>
                <a:lnTo>
                  <a:pt x="4376724" y="12700"/>
                </a:lnTo>
                <a:lnTo>
                  <a:pt x="4376724" y="25400"/>
                </a:lnTo>
                <a:close/>
              </a:path>
              <a:path w="4377055" h="3365500">
                <a:moveTo>
                  <a:pt x="25400" y="3352482"/>
                </a:moveTo>
                <a:lnTo>
                  <a:pt x="12700" y="3339782"/>
                </a:lnTo>
                <a:lnTo>
                  <a:pt x="25400" y="3339782"/>
                </a:lnTo>
                <a:lnTo>
                  <a:pt x="25400" y="3352482"/>
                </a:lnTo>
                <a:close/>
              </a:path>
              <a:path w="4377055" h="3365500">
                <a:moveTo>
                  <a:pt x="4351324" y="3352482"/>
                </a:moveTo>
                <a:lnTo>
                  <a:pt x="25400" y="3352482"/>
                </a:lnTo>
                <a:lnTo>
                  <a:pt x="25400" y="3339782"/>
                </a:lnTo>
                <a:lnTo>
                  <a:pt x="4351324" y="3339782"/>
                </a:lnTo>
                <a:lnTo>
                  <a:pt x="4351324" y="3352482"/>
                </a:lnTo>
                <a:close/>
              </a:path>
              <a:path w="4377055" h="3365500">
                <a:moveTo>
                  <a:pt x="4376724" y="3352482"/>
                </a:moveTo>
                <a:lnTo>
                  <a:pt x="4351324" y="3352482"/>
                </a:lnTo>
                <a:lnTo>
                  <a:pt x="4364024" y="3339782"/>
                </a:lnTo>
                <a:lnTo>
                  <a:pt x="4376724" y="3339782"/>
                </a:lnTo>
                <a:lnTo>
                  <a:pt x="4376724" y="3352482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" name="object 5"/>
          <p:cNvSpPr txBox="1"/>
          <p:nvPr/>
        </p:nvSpPr>
        <p:spPr>
          <a:xfrm>
            <a:off x="5673725" y="4251325"/>
            <a:ext cx="1406525" cy="3222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spcBef>
                <a:spcPts val="120"/>
              </a:spcBef>
            </a:pPr>
            <a:r>
              <a:rPr b="0" spc="2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大端带螺尾</a:t>
            </a:r>
            <a:endParaRPr b="0" spc="2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9" name="object 6"/>
          <p:cNvSpPr/>
          <p:nvPr/>
        </p:nvSpPr>
        <p:spPr>
          <a:xfrm>
            <a:off x="6518275" y="2360613"/>
            <a:ext cx="931863" cy="143668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object 8"/>
          <p:cNvSpPr/>
          <p:nvPr/>
        </p:nvSpPr>
        <p:spPr>
          <a:xfrm>
            <a:off x="5057775" y="2359025"/>
            <a:ext cx="1376363" cy="16700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object 9"/>
          <p:cNvSpPr/>
          <p:nvPr/>
        </p:nvSpPr>
        <p:spPr>
          <a:xfrm>
            <a:off x="5192713" y="2355850"/>
            <a:ext cx="2290762" cy="1719263"/>
          </a:xfrm>
          <a:custGeom>
            <a:avLst/>
            <a:gdLst/>
            <a:ahLst/>
            <a:cxnLst/>
            <a:pathLst>
              <a:path w="4377055" h="3385820">
                <a:moveTo>
                  <a:pt x="4364012" y="3385769"/>
                </a:moveTo>
                <a:lnTo>
                  <a:pt x="12700" y="3385769"/>
                </a:lnTo>
                <a:lnTo>
                  <a:pt x="10223" y="3385527"/>
                </a:lnTo>
                <a:lnTo>
                  <a:pt x="0" y="3373069"/>
                </a:lnTo>
                <a:lnTo>
                  <a:pt x="0" y="12699"/>
                </a:lnTo>
                <a:lnTo>
                  <a:pt x="12700" y="0"/>
                </a:lnTo>
                <a:lnTo>
                  <a:pt x="4364012" y="0"/>
                </a:lnTo>
                <a:lnTo>
                  <a:pt x="4376712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3360369"/>
                </a:lnTo>
                <a:lnTo>
                  <a:pt x="12700" y="3360369"/>
                </a:lnTo>
                <a:lnTo>
                  <a:pt x="25400" y="3373069"/>
                </a:lnTo>
                <a:lnTo>
                  <a:pt x="4376712" y="3373069"/>
                </a:lnTo>
                <a:lnTo>
                  <a:pt x="4376470" y="3375545"/>
                </a:lnTo>
                <a:lnTo>
                  <a:pt x="4366488" y="3385527"/>
                </a:lnTo>
                <a:lnTo>
                  <a:pt x="4364012" y="3385769"/>
                </a:lnTo>
                <a:close/>
              </a:path>
              <a:path w="4377055" h="3385820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4377055" h="3385820">
                <a:moveTo>
                  <a:pt x="4351312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4351312" y="12699"/>
                </a:lnTo>
                <a:lnTo>
                  <a:pt x="4351312" y="25399"/>
                </a:lnTo>
                <a:close/>
              </a:path>
              <a:path w="4377055" h="3385820">
                <a:moveTo>
                  <a:pt x="4351312" y="3373069"/>
                </a:moveTo>
                <a:lnTo>
                  <a:pt x="4351312" y="12699"/>
                </a:lnTo>
                <a:lnTo>
                  <a:pt x="4364012" y="25399"/>
                </a:lnTo>
                <a:lnTo>
                  <a:pt x="4376712" y="25399"/>
                </a:lnTo>
                <a:lnTo>
                  <a:pt x="4376712" y="3360369"/>
                </a:lnTo>
                <a:lnTo>
                  <a:pt x="4364012" y="3360369"/>
                </a:lnTo>
                <a:lnTo>
                  <a:pt x="4351312" y="3373069"/>
                </a:lnTo>
                <a:close/>
              </a:path>
              <a:path w="4377055" h="3385820">
                <a:moveTo>
                  <a:pt x="4376712" y="25399"/>
                </a:moveTo>
                <a:lnTo>
                  <a:pt x="4364012" y="25399"/>
                </a:lnTo>
                <a:lnTo>
                  <a:pt x="4351312" y="12699"/>
                </a:lnTo>
                <a:lnTo>
                  <a:pt x="4376712" y="12699"/>
                </a:lnTo>
                <a:lnTo>
                  <a:pt x="4376712" y="25399"/>
                </a:lnTo>
                <a:close/>
              </a:path>
              <a:path w="4377055" h="3385820">
                <a:moveTo>
                  <a:pt x="25400" y="3373069"/>
                </a:moveTo>
                <a:lnTo>
                  <a:pt x="12700" y="3360369"/>
                </a:lnTo>
                <a:lnTo>
                  <a:pt x="25400" y="3360369"/>
                </a:lnTo>
                <a:lnTo>
                  <a:pt x="25400" y="3373069"/>
                </a:lnTo>
                <a:close/>
              </a:path>
              <a:path w="4377055" h="3385820">
                <a:moveTo>
                  <a:pt x="4351312" y="3373069"/>
                </a:moveTo>
                <a:lnTo>
                  <a:pt x="25400" y="3373069"/>
                </a:lnTo>
                <a:lnTo>
                  <a:pt x="25400" y="3360369"/>
                </a:lnTo>
                <a:lnTo>
                  <a:pt x="4351312" y="3360369"/>
                </a:lnTo>
                <a:lnTo>
                  <a:pt x="4351312" y="3373069"/>
                </a:lnTo>
                <a:close/>
              </a:path>
              <a:path w="4377055" h="3385820">
                <a:moveTo>
                  <a:pt x="4376712" y="3373069"/>
                </a:moveTo>
                <a:lnTo>
                  <a:pt x="4351312" y="3373069"/>
                </a:lnTo>
                <a:lnTo>
                  <a:pt x="4364012" y="3360369"/>
                </a:lnTo>
                <a:lnTo>
                  <a:pt x="4376712" y="3360369"/>
                </a:lnTo>
                <a:lnTo>
                  <a:pt x="4376712" y="3373069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" name="object 2"/>
          <p:cNvSpPr txBox="1"/>
          <p:nvPr/>
        </p:nvSpPr>
        <p:spPr>
          <a:xfrm>
            <a:off x="1619250" y="5019675"/>
            <a:ext cx="4899025" cy="6413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393700" indent="-381000" defTabSz="914400">
              <a:spcBef>
                <a:spcPts val="100"/>
              </a:spcBef>
              <a:buFont typeface="Wingdings" panose="05000000000000000000"/>
              <a:buChar char=""/>
              <a:tabLst>
                <a:tab pos="393700" algn="l"/>
                <a:tab pos="393700" algn="l"/>
              </a:tabLst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防止每次拆卸后两零件位置发生错位；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93700" indent="-381000" defTabSz="914400">
              <a:spcBef>
                <a:spcPts val="100"/>
              </a:spcBef>
              <a:buFont typeface="Wingdings" panose="05000000000000000000"/>
              <a:buChar char=""/>
              <a:tabLst>
                <a:tab pos="393700" algn="l"/>
                <a:tab pos="393700" algn="l"/>
              </a:tabLst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锥销的尾部做出螺纹，便于拆卸。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605" name="矩形 2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6" grpId="0"/>
      <p:bldP spid="11" grpId="0"/>
      <p:bldP spid="2" grpId="0"/>
      <p:bldP spid="5" grpId="0" bldLvl="0" animBg="1"/>
      <p:bldP spid="10" grpId="0" bldLvl="0" animBg="1"/>
      <p:bldP spid="16" grpId="0" bldLvl="0" animBg="1"/>
      <p:bldP spid="13" grpId="0"/>
      <p:bldP spid="17" grpId="0"/>
      <p:bldP spid="19" grpId="0" bldLvl="0" animBg="1"/>
      <p:bldP spid="20" grpId="0" bldLvl="0" animBg="1"/>
      <p:bldP spid="21" grpId="0" bldLvl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62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662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662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663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3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663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3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778250" y="1849438"/>
            <a:ext cx="557213" cy="985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5921375" y="5046663"/>
            <a:ext cx="1382713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螺尾</a:t>
            </a:r>
            <a:r>
              <a:rPr lang="zh-CN"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</a:t>
            </a: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8050" y="1098550"/>
            <a:ext cx="2527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、开口销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844675" y="2309813"/>
            <a:ext cx="917575" cy="19716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6715125" y="2584450"/>
            <a:ext cx="1331913" cy="1576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object 7"/>
          <p:cNvSpPr/>
          <p:nvPr/>
        </p:nvSpPr>
        <p:spPr>
          <a:xfrm>
            <a:off x="1123950" y="3175000"/>
            <a:ext cx="1216025" cy="144145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object 8"/>
          <p:cNvSpPr/>
          <p:nvPr/>
        </p:nvSpPr>
        <p:spPr>
          <a:xfrm>
            <a:off x="3929063" y="2454275"/>
            <a:ext cx="1427162" cy="168116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object 4"/>
          <p:cNvSpPr/>
          <p:nvPr/>
        </p:nvSpPr>
        <p:spPr>
          <a:xfrm>
            <a:off x="1144905" y="2303145"/>
            <a:ext cx="1553845" cy="2223135"/>
          </a:xfrm>
          <a:custGeom>
            <a:avLst/>
            <a:gdLst/>
            <a:ahLst/>
            <a:cxnLst/>
            <a:pathLst>
              <a:path w="2854960" h="3377565">
                <a:moveTo>
                  <a:pt x="2841840" y="3376980"/>
                </a:moveTo>
                <a:lnTo>
                  <a:pt x="12700" y="3376980"/>
                </a:lnTo>
                <a:lnTo>
                  <a:pt x="10223" y="3376739"/>
                </a:lnTo>
                <a:lnTo>
                  <a:pt x="0" y="3364280"/>
                </a:lnTo>
                <a:lnTo>
                  <a:pt x="0" y="12699"/>
                </a:lnTo>
                <a:lnTo>
                  <a:pt x="12700" y="0"/>
                </a:lnTo>
                <a:lnTo>
                  <a:pt x="2841840" y="0"/>
                </a:lnTo>
                <a:lnTo>
                  <a:pt x="2854540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3351580"/>
                </a:lnTo>
                <a:lnTo>
                  <a:pt x="12700" y="3351580"/>
                </a:lnTo>
                <a:lnTo>
                  <a:pt x="25400" y="3364280"/>
                </a:lnTo>
                <a:lnTo>
                  <a:pt x="2854540" y="3364280"/>
                </a:lnTo>
                <a:lnTo>
                  <a:pt x="2854299" y="3366757"/>
                </a:lnTo>
                <a:lnTo>
                  <a:pt x="2844317" y="3376739"/>
                </a:lnTo>
                <a:lnTo>
                  <a:pt x="2841840" y="3376980"/>
                </a:lnTo>
                <a:close/>
              </a:path>
              <a:path w="2854960" h="3377565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2854960" h="3377565">
                <a:moveTo>
                  <a:pt x="2829140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2829140" y="12699"/>
                </a:lnTo>
                <a:lnTo>
                  <a:pt x="2829140" y="25399"/>
                </a:lnTo>
                <a:close/>
              </a:path>
              <a:path w="2854960" h="3377565">
                <a:moveTo>
                  <a:pt x="2829140" y="3364280"/>
                </a:moveTo>
                <a:lnTo>
                  <a:pt x="2829140" y="12699"/>
                </a:lnTo>
                <a:lnTo>
                  <a:pt x="2841840" y="25399"/>
                </a:lnTo>
                <a:lnTo>
                  <a:pt x="2854540" y="25399"/>
                </a:lnTo>
                <a:lnTo>
                  <a:pt x="2854540" y="3351580"/>
                </a:lnTo>
                <a:lnTo>
                  <a:pt x="2841840" y="3351580"/>
                </a:lnTo>
                <a:lnTo>
                  <a:pt x="2829140" y="3364280"/>
                </a:lnTo>
                <a:close/>
              </a:path>
              <a:path w="2854960" h="3377565">
                <a:moveTo>
                  <a:pt x="2854540" y="25399"/>
                </a:moveTo>
                <a:lnTo>
                  <a:pt x="2841840" y="25399"/>
                </a:lnTo>
                <a:lnTo>
                  <a:pt x="2829140" y="12699"/>
                </a:lnTo>
                <a:lnTo>
                  <a:pt x="2854540" y="12699"/>
                </a:lnTo>
                <a:lnTo>
                  <a:pt x="2854540" y="25399"/>
                </a:lnTo>
                <a:close/>
              </a:path>
              <a:path w="2854960" h="3377565">
                <a:moveTo>
                  <a:pt x="25400" y="3364280"/>
                </a:moveTo>
                <a:lnTo>
                  <a:pt x="12700" y="3351580"/>
                </a:lnTo>
                <a:lnTo>
                  <a:pt x="25400" y="3351580"/>
                </a:lnTo>
                <a:lnTo>
                  <a:pt x="25400" y="3364280"/>
                </a:lnTo>
                <a:close/>
              </a:path>
              <a:path w="2854960" h="3377565">
                <a:moveTo>
                  <a:pt x="2829140" y="3364280"/>
                </a:moveTo>
                <a:lnTo>
                  <a:pt x="25400" y="3364280"/>
                </a:lnTo>
                <a:lnTo>
                  <a:pt x="25400" y="3351580"/>
                </a:lnTo>
                <a:lnTo>
                  <a:pt x="2829140" y="3351580"/>
                </a:lnTo>
                <a:lnTo>
                  <a:pt x="2829140" y="3364280"/>
                </a:lnTo>
                <a:close/>
              </a:path>
              <a:path w="2854960" h="3377565">
                <a:moveTo>
                  <a:pt x="2854540" y="3364280"/>
                </a:moveTo>
                <a:lnTo>
                  <a:pt x="2829140" y="3364280"/>
                </a:lnTo>
                <a:lnTo>
                  <a:pt x="2841840" y="3351580"/>
                </a:lnTo>
                <a:lnTo>
                  <a:pt x="2854540" y="3351580"/>
                </a:lnTo>
                <a:lnTo>
                  <a:pt x="2854540" y="3364280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" name="object 4"/>
          <p:cNvSpPr/>
          <p:nvPr/>
        </p:nvSpPr>
        <p:spPr>
          <a:xfrm>
            <a:off x="3778250" y="2298700"/>
            <a:ext cx="1706880" cy="2225040"/>
          </a:xfrm>
          <a:custGeom>
            <a:avLst/>
            <a:gdLst/>
            <a:ahLst/>
            <a:cxnLst/>
            <a:pathLst>
              <a:path w="2854960" h="3377565">
                <a:moveTo>
                  <a:pt x="2841840" y="3376980"/>
                </a:moveTo>
                <a:lnTo>
                  <a:pt x="12700" y="3376980"/>
                </a:lnTo>
                <a:lnTo>
                  <a:pt x="10223" y="3376739"/>
                </a:lnTo>
                <a:lnTo>
                  <a:pt x="0" y="3364280"/>
                </a:lnTo>
                <a:lnTo>
                  <a:pt x="0" y="12699"/>
                </a:lnTo>
                <a:lnTo>
                  <a:pt x="12700" y="0"/>
                </a:lnTo>
                <a:lnTo>
                  <a:pt x="2841840" y="0"/>
                </a:lnTo>
                <a:lnTo>
                  <a:pt x="2854540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3351580"/>
                </a:lnTo>
                <a:lnTo>
                  <a:pt x="12700" y="3351580"/>
                </a:lnTo>
                <a:lnTo>
                  <a:pt x="25400" y="3364280"/>
                </a:lnTo>
                <a:lnTo>
                  <a:pt x="2854540" y="3364280"/>
                </a:lnTo>
                <a:lnTo>
                  <a:pt x="2854299" y="3366757"/>
                </a:lnTo>
                <a:lnTo>
                  <a:pt x="2844317" y="3376739"/>
                </a:lnTo>
                <a:lnTo>
                  <a:pt x="2841840" y="3376980"/>
                </a:lnTo>
                <a:close/>
              </a:path>
              <a:path w="2854960" h="3377565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2854960" h="3377565">
                <a:moveTo>
                  <a:pt x="2829140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2829140" y="12699"/>
                </a:lnTo>
                <a:lnTo>
                  <a:pt x="2829140" y="25399"/>
                </a:lnTo>
                <a:close/>
              </a:path>
              <a:path w="2854960" h="3377565">
                <a:moveTo>
                  <a:pt x="2829140" y="3364280"/>
                </a:moveTo>
                <a:lnTo>
                  <a:pt x="2829140" y="12699"/>
                </a:lnTo>
                <a:lnTo>
                  <a:pt x="2841840" y="25399"/>
                </a:lnTo>
                <a:lnTo>
                  <a:pt x="2854540" y="25399"/>
                </a:lnTo>
                <a:lnTo>
                  <a:pt x="2854540" y="3351580"/>
                </a:lnTo>
                <a:lnTo>
                  <a:pt x="2841840" y="3351580"/>
                </a:lnTo>
                <a:lnTo>
                  <a:pt x="2829140" y="3364280"/>
                </a:lnTo>
                <a:close/>
              </a:path>
              <a:path w="2854960" h="3377565">
                <a:moveTo>
                  <a:pt x="2854540" y="25399"/>
                </a:moveTo>
                <a:lnTo>
                  <a:pt x="2841840" y="25399"/>
                </a:lnTo>
                <a:lnTo>
                  <a:pt x="2829140" y="12699"/>
                </a:lnTo>
                <a:lnTo>
                  <a:pt x="2854540" y="12699"/>
                </a:lnTo>
                <a:lnTo>
                  <a:pt x="2854540" y="25399"/>
                </a:lnTo>
                <a:close/>
              </a:path>
              <a:path w="2854960" h="3377565">
                <a:moveTo>
                  <a:pt x="25400" y="3364280"/>
                </a:moveTo>
                <a:lnTo>
                  <a:pt x="12700" y="3351580"/>
                </a:lnTo>
                <a:lnTo>
                  <a:pt x="25400" y="3351580"/>
                </a:lnTo>
                <a:lnTo>
                  <a:pt x="25400" y="3364280"/>
                </a:lnTo>
                <a:close/>
              </a:path>
              <a:path w="2854960" h="3377565">
                <a:moveTo>
                  <a:pt x="2829140" y="3364280"/>
                </a:moveTo>
                <a:lnTo>
                  <a:pt x="25400" y="3364280"/>
                </a:lnTo>
                <a:lnTo>
                  <a:pt x="25400" y="3351580"/>
                </a:lnTo>
                <a:lnTo>
                  <a:pt x="2829140" y="3351580"/>
                </a:lnTo>
                <a:lnTo>
                  <a:pt x="2829140" y="3364280"/>
                </a:lnTo>
                <a:close/>
              </a:path>
              <a:path w="2854960" h="3377565">
                <a:moveTo>
                  <a:pt x="2854540" y="3364280"/>
                </a:moveTo>
                <a:lnTo>
                  <a:pt x="2829140" y="3364280"/>
                </a:lnTo>
                <a:lnTo>
                  <a:pt x="2841840" y="3351580"/>
                </a:lnTo>
                <a:lnTo>
                  <a:pt x="2854540" y="3351580"/>
                </a:lnTo>
                <a:lnTo>
                  <a:pt x="2854540" y="3364280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" name="object 4"/>
          <p:cNvSpPr/>
          <p:nvPr/>
        </p:nvSpPr>
        <p:spPr>
          <a:xfrm>
            <a:off x="6548438" y="2281238"/>
            <a:ext cx="1665287" cy="2182812"/>
          </a:xfrm>
          <a:custGeom>
            <a:avLst/>
            <a:gdLst/>
            <a:ahLst/>
            <a:cxnLst/>
            <a:pathLst>
              <a:path w="2854960" h="3377565">
                <a:moveTo>
                  <a:pt x="2841840" y="3376980"/>
                </a:moveTo>
                <a:lnTo>
                  <a:pt x="12700" y="3376980"/>
                </a:lnTo>
                <a:lnTo>
                  <a:pt x="10223" y="3376739"/>
                </a:lnTo>
                <a:lnTo>
                  <a:pt x="0" y="3364280"/>
                </a:lnTo>
                <a:lnTo>
                  <a:pt x="0" y="12699"/>
                </a:lnTo>
                <a:lnTo>
                  <a:pt x="12700" y="0"/>
                </a:lnTo>
                <a:lnTo>
                  <a:pt x="2841840" y="0"/>
                </a:lnTo>
                <a:lnTo>
                  <a:pt x="2854540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3351580"/>
                </a:lnTo>
                <a:lnTo>
                  <a:pt x="12700" y="3351580"/>
                </a:lnTo>
                <a:lnTo>
                  <a:pt x="25400" y="3364280"/>
                </a:lnTo>
                <a:lnTo>
                  <a:pt x="2854540" y="3364280"/>
                </a:lnTo>
                <a:lnTo>
                  <a:pt x="2854299" y="3366757"/>
                </a:lnTo>
                <a:lnTo>
                  <a:pt x="2844317" y="3376739"/>
                </a:lnTo>
                <a:lnTo>
                  <a:pt x="2841840" y="3376980"/>
                </a:lnTo>
                <a:close/>
              </a:path>
              <a:path w="2854960" h="3377565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2854960" h="3377565">
                <a:moveTo>
                  <a:pt x="2829140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2829140" y="12699"/>
                </a:lnTo>
                <a:lnTo>
                  <a:pt x="2829140" y="25399"/>
                </a:lnTo>
                <a:close/>
              </a:path>
              <a:path w="2854960" h="3377565">
                <a:moveTo>
                  <a:pt x="2829140" y="3364280"/>
                </a:moveTo>
                <a:lnTo>
                  <a:pt x="2829140" y="12699"/>
                </a:lnTo>
                <a:lnTo>
                  <a:pt x="2841840" y="25399"/>
                </a:lnTo>
                <a:lnTo>
                  <a:pt x="2854540" y="25399"/>
                </a:lnTo>
                <a:lnTo>
                  <a:pt x="2854540" y="3351580"/>
                </a:lnTo>
                <a:lnTo>
                  <a:pt x="2841840" y="3351580"/>
                </a:lnTo>
                <a:lnTo>
                  <a:pt x="2829140" y="3364280"/>
                </a:lnTo>
                <a:close/>
              </a:path>
              <a:path w="2854960" h="3377565">
                <a:moveTo>
                  <a:pt x="2854540" y="25399"/>
                </a:moveTo>
                <a:lnTo>
                  <a:pt x="2841840" y="25399"/>
                </a:lnTo>
                <a:lnTo>
                  <a:pt x="2829140" y="12699"/>
                </a:lnTo>
                <a:lnTo>
                  <a:pt x="2854540" y="12699"/>
                </a:lnTo>
                <a:lnTo>
                  <a:pt x="2854540" y="25399"/>
                </a:lnTo>
                <a:close/>
              </a:path>
              <a:path w="2854960" h="3377565">
                <a:moveTo>
                  <a:pt x="25400" y="3364280"/>
                </a:moveTo>
                <a:lnTo>
                  <a:pt x="12700" y="3351580"/>
                </a:lnTo>
                <a:lnTo>
                  <a:pt x="25400" y="3351580"/>
                </a:lnTo>
                <a:lnTo>
                  <a:pt x="25400" y="3364280"/>
                </a:lnTo>
                <a:close/>
              </a:path>
              <a:path w="2854960" h="3377565">
                <a:moveTo>
                  <a:pt x="2829140" y="3364280"/>
                </a:moveTo>
                <a:lnTo>
                  <a:pt x="25400" y="3364280"/>
                </a:lnTo>
                <a:lnTo>
                  <a:pt x="25400" y="3351580"/>
                </a:lnTo>
                <a:lnTo>
                  <a:pt x="2829140" y="3351580"/>
                </a:lnTo>
                <a:lnTo>
                  <a:pt x="2829140" y="3364280"/>
                </a:lnTo>
                <a:close/>
              </a:path>
              <a:path w="2854960" h="3377565">
                <a:moveTo>
                  <a:pt x="2854540" y="3364280"/>
                </a:moveTo>
                <a:lnTo>
                  <a:pt x="2829140" y="3364280"/>
                </a:lnTo>
                <a:lnTo>
                  <a:pt x="2841840" y="3351580"/>
                </a:lnTo>
                <a:lnTo>
                  <a:pt x="2854540" y="3351580"/>
                </a:lnTo>
                <a:lnTo>
                  <a:pt x="2854540" y="3364280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" name="object 9"/>
          <p:cNvSpPr txBox="1"/>
          <p:nvPr/>
        </p:nvSpPr>
        <p:spPr>
          <a:xfrm>
            <a:off x="1981200" y="5118100"/>
            <a:ext cx="5322888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393700" indent="-381000" defTabSz="914400">
              <a:spcBef>
                <a:spcPts val="100"/>
              </a:spcBef>
              <a:buFont typeface="Wingdings" panose="05000000000000000000"/>
              <a:buChar char=""/>
              <a:tabLst>
                <a:tab pos="393700" algn="l"/>
                <a:tab pos="393700" algn="l"/>
              </a:tabLst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用于螺纹连接防松，工作可靠，拆卸方便。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48" name="矩形 2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6" grpId="0" bldLvl="0" animBg="1"/>
      <p:bldP spid="19" grpId="0" bldLvl="0" animBg="1"/>
      <p:bldP spid="21" grpId="0" bldLvl="0" animBg="1"/>
      <p:bldP spid="7" grpId="0"/>
      <p:bldP spid="20" grpId="0" bldLvl="0" animBg="1"/>
      <p:bldP spid="22" grpId="0" bldLvl="0" animBg="1"/>
      <p:bldP spid="17" grpId="0" bldLvl="0" animBg="1"/>
      <p:bldP spid="23" grpId="0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867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867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867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867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867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868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8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868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565525" y="1863725"/>
            <a:ext cx="839788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1113" y="1098550"/>
            <a:ext cx="29924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二、销连接的功用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7450" y="1839913"/>
            <a:ext cx="214947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）定位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1985963" y="2774950"/>
            <a:ext cx="1350962" cy="149066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2120900" y="4768850"/>
            <a:ext cx="1336675" cy="3222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spcBef>
                <a:spcPts val="120"/>
              </a:spcBef>
            </a:pPr>
            <a:r>
              <a:rPr b="0" spc="2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圆锥销定位</a:t>
            </a:r>
            <a:endParaRPr b="0" spc="2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9" name="object 6"/>
          <p:cNvSpPr/>
          <p:nvPr/>
        </p:nvSpPr>
        <p:spPr>
          <a:xfrm>
            <a:off x="1482725" y="2628900"/>
            <a:ext cx="2357438" cy="1781175"/>
          </a:xfrm>
          <a:custGeom>
            <a:avLst/>
            <a:gdLst/>
            <a:ahLst/>
            <a:cxnLst/>
            <a:pathLst>
              <a:path w="4377055" h="3150870">
                <a:moveTo>
                  <a:pt x="4364024" y="3150577"/>
                </a:moveTo>
                <a:lnTo>
                  <a:pt x="12700" y="3150577"/>
                </a:lnTo>
                <a:lnTo>
                  <a:pt x="10223" y="3150323"/>
                </a:lnTo>
                <a:lnTo>
                  <a:pt x="0" y="3137877"/>
                </a:lnTo>
                <a:lnTo>
                  <a:pt x="0" y="12700"/>
                </a:lnTo>
                <a:lnTo>
                  <a:pt x="12700" y="0"/>
                </a:lnTo>
                <a:lnTo>
                  <a:pt x="4364024" y="0"/>
                </a:lnTo>
                <a:lnTo>
                  <a:pt x="4376724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125177"/>
                </a:lnTo>
                <a:lnTo>
                  <a:pt x="12700" y="3125177"/>
                </a:lnTo>
                <a:lnTo>
                  <a:pt x="25400" y="3137877"/>
                </a:lnTo>
                <a:lnTo>
                  <a:pt x="4376724" y="3137877"/>
                </a:lnTo>
                <a:lnTo>
                  <a:pt x="4376470" y="3140354"/>
                </a:lnTo>
                <a:lnTo>
                  <a:pt x="4366501" y="3150323"/>
                </a:lnTo>
                <a:lnTo>
                  <a:pt x="4364024" y="3150577"/>
                </a:lnTo>
                <a:close/>
              </a:path>
              <a:path w="4377055" h="315087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4377055" h="3150870">
                <a:moveTo>
                  <a:pt x="4351324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4351324" y="12700"/>
                </a:lnTo>
                <a:lnTo>
                  <a:pt x="4351324" y="25400"/>
                </a:lnTo>
                <a:close/>
              </a:path>
              <a:path w="4377055" h="3150870">
                <a:moveTo>
                  <a:pt x="4351324" y="3137877"/>
                </a:moveTo>
                <a:lnTo>
                  <a:pt x="4351324" y="12700"/>
                </a:lnTo>
                <a:lnTo>
                  <a:pt x="4364024" y="25400"/>
                </a:lnTo>
                <a:lnTo>
                  <a:pt x="4376724" y="25400"/>
                </a:lnTo>
                <a:lnTo>
                  <a:pt x="4376724" y="3125177"/>
                </a:lnTo>
                <a:lnTo>
                  <a:pt x="4364024" y="3125177"/>
                </a:lnTo>
                <a:lnTo>
                  <a:pt x="4351324" y="3137877"/>
                </a:lnTo>
                <a:close/>
              </a:path>
              <a:path w="4377055" h="3150870">
                <a:moveTo>
                  <a:pt x="4376724" y="25400"/>
                </a:moveTo>
                <a:lnTo>
                  <a:pt x="4364024" y="25400"/>
                </a:lnTo>
                <a:lnTo>
                  <a:pt x="4351324" y="12700"/>
                </a:lnTo>
                <a:lnTo>
                  <a:pt x="4376724" y="12700"/>
                </a:lnTo>
                <a:lnTo>
                  <a:pt x="4376724" y="25400"/>
                </a:lnTo>
                <a:close/>
              </a:path>
              <a:path w="4377055" h="3150870">
                <a:moveTo>
                  <a:pt x="25400" y="3137877"/>
                </a:moveTo>
                <a:lnTo>
                  <a:pt x="12700" y="3125177"/>
                </a:lnTo>
                <a:lnTo>
                  <a:pt x="25400" y="3125177"/>
                </a:lnTo>
                <a:lnTo>
                  <a:pt x="25400" y="3137877"/>
                </a:lnTo>
                <a:close/>
              </a:path>
              <a:path w="4377055" h="3150870">
                <a:moveTo>
                  <a:pt x="4351324" y="3137877"/>
                </a:moveTo>
                <a:lnTo>
                  <a:pt x="25400" y="3137877"/>
                </a:lnTo>
                <a:lnTo>
                  <a:pt x="25400" y="3125177"/>
                </a:lnTo>
                <a:lnTo>
                  <a:pt x="4351324" y="3125177"/>
                </a:lnTo>
                <a:lnTo>
                  <a:pt x="4351324" y="3137877"/>
                </a:lnTo>
                <a:close/>
              </a:path>
              <a:path w="4377055" h="3150870">
                <a:moveTo>
                  <a:pt x="4376724" y="3137877"/>
                </a:moveTo>
                <a:lnTo>
                  <a:pt x="4351324" y="3137877"/>
                </a:lnTo>
                <a:lnTo>
                  <a:pt x="4364024" y="3125177"/>
                </a:lnTo>
                <a:lnTo>
                  <a:pt x="4376724" y="3125177"/>
                </a:lnTo>
                <a:lnTo>
                  <a:pt x="4376724" y="3137877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" name="object 2"/>
          <p:cNvSpPr/>
          <p:nvPr/>
        </p:nvSpPr>
        <p:spPr>
          <a:xfrm>
            <a:off x="5754688" y="2670175"/>
            <a:ext cx="1231900" cy="151606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5754688" y="4768850"/>
            <a:ext cx="1447800" cy="3222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spcBef>
                <a:spcPts val="120"/>
              </a:spcBef>
            </a:pPr>
            <a:r>
              <a:rPr b="0" spc="2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圆柱销定位</a:t>
            </a:r>
            <a:endParaRPr b="0" spc="2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5126038" y="2586038"/>
            <a:ext cx="2292350" cy="1812925"/>
          </a:xfrm>
          <a:custGeom>
            <a:avLst/>
            <a:gdLst/>
            <a:ahLst/>
            <a:cxnLst/>
            <a:pathLst>
              <a:path w="4377055" h="3150870">
                <a:moveTo>
                  <a:pt x="4364024" y="3150577"/>
                </a:moveTo>
                <a:lnTo>
                  <a:pt x="12700" y="3150577"/>
                </a:lnTo>
                <a:lnTo>
                  <a:pt x="10223" y="3150336"/>
                </a:lnTo>
                <a:lnTo>
                  <a:pt x="0" y="3137877"/>
                </a:lnTo>
                <a:lnTo>
                  <a:pt x="0" y="12699"/>
                </a:lnTo>
                <a:lnTo>
                  <a:pt x="12700" y="0"/>
                </a:lnTo>
                <a:lnTo>
                  <a:pt x="4364024" y="0"/>
                </a:lnTo>
                <a:lnTo>
                  <a:pt x="4376724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3125177"/>
                </a:lnTo>
                <a:lnTo>
                  <a:pt x="12699" y="3125177"/>
                </a:lnTo>
                <a:lnTo>
                  <a:pt x="25400" y="3137877"/>
                </a:lnTo>
                <a:lnTo>
                  <a:pt x="4376724" y="3137877"/>
                </a:lnTo>
                <a:lnTo>
                  <a:pt x="4376483" y="3140354"/>
                </a:lnTo>
                <a:lnTo>
                  <a:pt x="4366501" y="3150336"/>
                </a:lnTo>
                <a:lnTo>
                  <a:pt x="4364024" y="3150577"/>
                </a:lnTo>
                <a:close/>
              </a:path>
              <a:path w="4377055" h="3150870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4377055" h="3150870">
                <a:moveTo>
                  <a:pt x="4351324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4351324" y="12699"/>
                </a:lnTo>
                <a:lnTo>
                  <a:pt x="4351324" y="25399"/>
                </a:lnTo>
                <a:close/>
              </a:path>
              <a:path w="4377055" h="3150870">
                <a:moveTo>
                  <a:pt x="4351324" y="3137877"/>
                </a:moveTo>
                <a:lnTo>
                  <a:pt x="4351324" y="12699"/>
                </a:lnTo>
                <a:lnTo>
                  <a:pt x="4364024" y="25399"/>
                </a:lnTo>
                <a:lnTo>
                  <a:pt x="4376724" y="25399"/>
                </a:lnTo>
                <a:lnTo>
                  <a:pt x="4376724" y="3125177"/>
                </a:lnTo>
                <a:lnTo>
                  <a:pt x="4364024" y="3125177"/>
                </a:lnTo>
                <a:lnTo>
                  <a:pt x="4351324" y="3137877"/>
                </a:lnTo>
                <a:close/>
              </a:path>
              <a:path w="4377055" h="3150870">
                <a:moveTo>
                  <a:pt x="4376724" y="25399"/>
                </a:moveTo>
                <a:lnTo>
                  <a:pt x="4364024" y="25399"/>
                </a:lnTo>
                <a:lnTo>
                  <a:pt x="4351324" y="12699"/>
                </a:lnTo>
                <a:lnTo>
                  <a:pt x="4376724" y="12699"/>
                </a:lnTo>
                <a:lnTo>
                  <a:pt x="4376724" y="25399"/>
                </a:lnTo>
                <a:close/>
              </a:path>
              <a:path w="4377055" h="3150870">
                <a:moveTo>
                  <a:pt x="25400" y="3137877"/>
                </a:moveTo>
                <a:lnTo>
                  <a:pt x="12699" y="3125177"/>
                </a:lnTo>
                <a:lnTo>
                  <a:pt x="25400" y="3125177"/>
                </a:lnTo>
                <a:lnTo>
                  <a:pt x="25400" y="3137877"/>
                </a:lnTo>
                <a:close/>
              </a:path>
              <a:path w="4377055" h="3150870">
                <a:moveTo>
                  <a:pt x="4351324" y="3137877"/>
                </a:moveTo>
                <a:lnTo>
                  <a:pt x="25400" y="3137877"/>
                </a:lnTo>
                <a:lnTo>
                  <a:pt x="25400" y="3125177"/>
                </a:lnTo>
                <a:lnTo>
                  <a:pt x="4351324" y="3125177"/>
                </a:lnTo>
                <a:lnTo>
                  <a:pt x="4351324" y="3137877"/>
                </a:lnTo>
                <a:close/>
              </a:path>
              <a:path w="4377055" h="3150870">
                <a:moveTo>
                  <a:pt x="4376724" y="3137877"/>
                </a:moveTo>
                <a:lnTo>
                  <a:pt x="4351324" y="3137877"/>
                </a:lnTo>
                <a:lnTo>
                  <a:pt x="4364024" y="3125177"/>
                </a:lnTo>
                <a:lnTo>
                  <a:pt x="4376724" y="3125177"/>
                </a:lnTo>
                <a:lnTo>
                  <a:pt x="4376724" y="3137877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" name="object 9"/>
          <p:cNvSpPr txBox="1"/>
          <p:nvPr/>
        </p:nvSpPr>
        <p:spPr>
          <a:xfrm>
            <a:off x="1619250" y="5383213"/>
            <a:ext cx="5434013" cy="319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spcBef>
                <a:spcPts val="100"/>
              </a:spcBef>
            </a:pPr>
            <a:r>
              <a:rPr lang="zh-CN" b="0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定位销：</a:t>
            </a: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一般不承受载荷，数目不得少于两个</a:t>
            </a:r>
            <a:r>
              <a:rPr b="0" spc="-9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b="0" noProof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95" name="矩形 2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5" grpId="0"/>
      <p:bldP spid="16" grpId="0" bldLvl="0" animBg="1"/>
      <p:bldP spid="17" grpId="0"/>
      <p:bldP spid="19" grpId="0" bldLvl="0" animBg="1"/>
      <p:bldP spid="20" grpId="0" bldLvl="0" animBg="1"/>
      <p:bldP spid="21" grpId="0"/>
      <p:bldP spid="22" grpId="0" bldLvl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072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072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072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072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2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072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2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3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565525" y="1863725"/>
            <a:ext cx="839788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2050" y="1052513"/>
            <a:ext cx="29638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二、销连接的功用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92188" y="1816100"/>
            <a:ext cx="3314700" cy="3984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91440">
              <a:spcBef>
                <a:spcPts val="345"/>
              </a:spcBef>
            </a:pPr>
            <a:r>
              <a:rPr lang="zh-CN" altLang="en-US" b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b="0" spc="40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传递轴力和转</a:t>
            </a:r>
            <a:r>
              <a:rPr b="0" spc="3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矩</a:t>
            </a:r>
            <a:endParaRPr lang="zh-CN" altLang="en-US" b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5273675" y="2659063"/>
            <a:ext cx="2306638" cy="1739900"/>
          </a:xfrm>
          <a:custGeom>
            <a:avLst/>
            <a:gdLst/>
            <a:ahLst/>
            <a:cxnLst/>
            <a:pathLst>
              <a:path w="4377055" h="3150870">
                <a:moveTo>
                  <a:pt x="4364024" y="3150577"/>
                </a:moveTo>
                <a:lnTo>
                  <a:pt x="12700" y="3150577"/>
                </a:lnTo>
                <a:lnTo>
                  <a:pt x="10223" y="3150336"/>
                </a:lnTo>
                <a:lnTo>
                  <a:pt x="0" y="3137877"/>
                </a:lnTo>
                <a:lnTo>
                  <a:pt x="0" y="12699"/>
                </a:lnTo>
                <a:lnTo>
                  <a:pt x="12700" y="0"/>
                </a:lnTo>
                <a:lnTo>
                  <a:pt x="4364024" y="0"/>
                </a:lnTo>
                <a:lnTo>
                  <a:pt x="4376724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3125177"/>
                </a:lnTo>
                <a:lnTo>
                  <a:pt x="12699" y="3125177"/>
                </a:lnTo>
                <a:lnTo>
                  <a:pt x="25400" y="3137877"/>
                </a:lnTo>
                <a:lnTo>
                  <a:pt x="4376724" y="3137877"/>
                </a:lnTo>
                <a:lnTo>
                  <a:pt x="4376483" y="3140354"/>
                </a:lnTo>
                <a:lnTo>
                  <a:pt x="4366501" y="3150336"/>
                </a:lnTo>
                <a:lnTo>
                  <a:pt x="4364024" y="3150577"/>
                </a:lnTo>
                <a:close/>
              </a:path>
              <a:path w="4377055" h="3150870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4377055" h="3150870">
                <a:moveTo>
                  <a:pt x="4351324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4351324" y="12699"/>
                </a:lnTo>
                <a:lnTo>
                  <a:pt x="4351324" y="25399"/>
                </a:lnTo>
                <a:close/>
              </a:path>
              <a:path w="4377055" h="3150870">
                <a:moveTo>
                  <a:pt x="4351324" y="3137877"/>
                </a:moveTo>
                <a:lnTo>
                  <a:pt x="4351324" y="12699"/>
                </a:lnTo>
                <a:lnTo>
                  <a:pt x="4364024" y="25399"/>
                </a:lnTo>
                <a:lnTo>
                  <a:pt x="4376724" y="25399"/>
                </a:lnTo>
                <a:lnTo>
                  <a:pt x="4376724" y="3125177"/>
                </a:lnTo>
                <a:lnTo>
                  <a:pt x="4364024" y="3125177"/>
                </a:lnTo>
                <a:lnTo>
                  <a:pt x="4351324" y="3137877"/>
                </a:lnTo>
                <a:close/>
              </a:path>
              <a:path w="4377055" h="3150870">
                <a:moveTo>
                  <a:pt x="4376724" y="25399"/>
                </a:moveTo>
                <a:lnTo>
                  <a:pt x="4364024" y="25399"/>
                </a:lnTo>
                <a:lnTo>
                  <a:pt x="4351324" y="12699"/>
                </a:lnTo>
                <a:lnTo>
                  <a:pt x="4376724" y="12699"/>
                </a:lnTo>
                <a:lnTo>
                  <a:pt x="4376724" y="25399"/>
                </a:lnTo>
                <a:close/>
              </a:path>
              <a:path w="4377055" h="3150870">
                <a:moveTo>
                  <a:pt x="25400" y="3137877"/>
                </a:moveTo>
                <a:lnTo>
                  <a:pt x="12699" y="3125177"/>
                </a:lnTo>
                <a:lnTo>
                  <a:pt x="25400" y="3125177"/>
                </a:lnTo>
                <a:lnTo>
                  <a:pt x="25400" y="3137877"/>
                </a:lnTo>
                <a:close/>
              </a:path>
              <a:path w="4377055" h="3150870">
                <a:moveTo>
                  <a:pt x="4351324" y="3137877"/>
                </a:moveTo>
                <a:lnTo>
                  <a:pt x="25400" y="3137877"/>
                </a:lnTo>
                <a:lnTo>
                  <a:pt x="25400" y="3125177"/>
                </a:lnTo>
                <a:lnTo>
                  <a:pt x="4351324" y="3125177"/>
                </a:lnTo>
                <a:lnTo>
                  <a:pt x="4351324" y="3137877"/>
                </a:lnTo>
                <a:close/>
              </a:path>
              <a:path w="4377055" h="3150870">
                <a:moveTo>
                  <a:pt x="4376724" y="3137877"/>
                </a:moveTo>
                <a:lnTo>
                  <a:pt x="4351324" y="3137877"/>
                </a:lnTo>
                <a:lnTo>
                  <a:pt x="4364024" y="3125177"/>
                </a:lnTo>
                <a:lnTo>
                  <a:pt x="4376724" y="3125177"/>
                </a:lnTo>
                <a:lnTo>
                  <a:pt x="4376724" y="3137877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" name="object 9"/>
          <p:cNvSpPr txBox="1"/>
          <p:nvPr/>
        </p:nvSpPr>
        <p:spPr>
          <a:xfrm>
            <a:off x="1597025" y="5056188"/>
            <a:ext cx="5892800" cy="3190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连接销：</a:t>
            </a: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可用来实现轴毂连接并传递运动和动力。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1503363" y="2700338"/>
            <a:ext cx="2490787" cy="1782762"/>
          </a:xfrm>
          <a:custGeom>
            <a:avLst/>
            <a:gdLst/>
            <a:ahLst/>
            <a:cxnLst/>
            <a:pathLst>
              <a:path w="4377055" h="3150870">
                <a:moveTo>
                  <a:pt x="4364024" y="3150577"/>
                </a:moveTo>
                <a:lnTo>
                  <a:pt x="12700" y="3150577"/>
                </a:lnTo>
                <a:lnTo>
                  <a:pt x="10223" y="3150336"/>
                </a:lnTo>
                <a:lnTo>
                  <a:pt x="0" y="3137877"/>
                </a:lnTo>
                <a:lnTo>
                  <a:pt x="0" y="12699"/>
                </a:lnTo>
                <a:lnTo>
                  <a:pt x="12700" y="0"/>
                </a:lnTo>
                <a:lnTo>
                  <a:pt x="4364024" y="0"/>
                </a:lnTo>
                <a:lnTo>
                  <a:pt x="4376724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3125177"/>
                </a:lnTo>
                <a:lnTo>
                  <a:pt x="12699" y="3125177"/>
                </a:lnTo>
                <a:lnTo>
                  <a:pt x="25400" y="3137877"/>
                </a:lnTo>
                <a:lnTo>
                  <a:pt x="4376724" y="3137877"/>
                </a:lnTo>
                <a:lnTo>
                  <a:pt x="4376483" y="3140354"/>
                </a:lnTo>
                <a:lnTo>
                  <a:pt x="4366501" y="3150336"/>
                </a:lnTo>
                <a:lnTo>
                  <a:pt x="4364024" y="3150577"/>
                </a:lnTo>
                <a:close/>
              </a:path>
              <a:path w="4377055" h="3150870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4377055" h="3150870">
                <a:moveTo>
                  <a:pt x="4351324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4351324" y="12699"/>
                </a:lnTo>
                <a:lnTo>
                  <a:pt x="4351324" y="25399"/>
                </a:lnTo>
                <a:close/>
              </a:path>
              <a:path w="4377055" h="3150870">
                <a:moveTo>
                  <a:pt x="4351324" y="3137877"/>
                </a:moveTo>
                <a:lnTo>
                  <a:pt x="4351324" y="12699"/>
                </a:lnTo>
                <a:lnTo>
                  <a:pt x="4364024" y="25399"/>
                </a:lnTo>
                <a:lnTo>
                  <a:pt x="4376724" y="25399"/>
                </a:lnTo>
                <a:lnTo>
                  <a:pt x="4376724" y="3125177"/>
                </a:lnTo>
                <a:lnTo>
                  <a:pt x="4364024" y="3125177"/>
                </a:lnTo>
                <a:lnTo>
                  <a:pt x="4351324" y="3137877"/>
                </a:lnTo>
                <a:close/>
              </a:path>
              <a:path w="4377055" h="3150870">
                <a:moveTo>
                  <a:pt x="4376724" y="25399"/>
                </a:moveTo>
                <a:lnTo>
                  <a:pt x="4364024" y="25399"/>
                </a:lnTo>
                <a:lnTo>
                  <a:pt x="4351324" y="12699"/>
                </a:lnTo>
                <a:lnTo>
                  <a:pt x="4376724" y="12699"/>
                </a:lnTo>
                <a:lnTo>
                  <a:pt x="4376724" y="25399"/>
                </a:lnTo>
                <a:close/>
              </a:path>
              <a:path w="4377055" h="3150870">
                <a:moveTo>
                  <a:pt x="25400" y="3137877"/>
                </a:moveTo>
                <a:lnTo>
                  <a:pt x="12699" y="3125177"/>
                </a:lnTo>
                <a:lnTo>
                  <a:pt x="25400" y="3125177"/>
                </a:lnTo>
                <a:lnTo>
                  <a:pt x="25400" y="3137877"/>
                </a:lnTo>
                <a:close/>
              </a:path>
              <a:path w="4377055" h="3150870">
                <a:moveTo>
                  <a:pt x="4351324" y="3137877"/>
                </a:moveTo>
                <a:lnTo>
                  <a:pt x="25400" y="3137877"/>
                </a:lnTo>
                <a:lnTo>
                  <a:pt x="25400" y="3125177"/>
                </a:lnTo>
                <a:lnTo>
                  <a:pt x="4351324" y="3125177"/>
                </a:lnTo>
                <a:lnTo>
                  <a:pt x="4351324" y="3137877"/>
                </a:lnTo>
                <a:close/>
              </a:path>
              <a:path w="4377055" h="3150870">
                <a:moveTo>
                  <a:pt x="4376724" y="3137877"/>
                </a:moveTo>
                <a:lnTo>
                  <a:pt x="4351324" y="3137877"/>
                </a:lnTo>
                <a:lnTo>
                  <a:pt x="4364024" y="3125177"/>
                </a:lnTo>
                <a:lnTo>
                  <a:pt x="4376724" y="3125177"/>
                </a:lnTo>
                <a:lnTo>
                  <a:pt x="4376724" y="3137877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" name="object 15"/>
          <p:cNvSpPr/>
          <p:nvPr/>
        </p:nvSpPr>
        <p:spPr>
          <a:xfrm>
            <a:off x="1874838" y="2919413"/>
            <a:ext cx="1684337" cy="12715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5730875" y="2767013"/>
            <a:ext cx="1355725" cy="14287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41" name="矩形 5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5" grpId="0"/>
      <p:bldP spid="23" grpId="0"/>
      <p:bldP spid="3" grpId="0" bldLvl="0" animBg="1"/>
      <p:bldP spid="4" grpId="0" bldLvl="0" animBg="1"/>
      <p:bldP spid="22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277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277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277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277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277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277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277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277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565525" y="1863725"/>
            <a:ext cx="839788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263" y="1098550"/>
            <a:ext cx="3143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二、销连接的功用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7738" y="1784350"/>
            <a:ext cx="2144713" cy="3984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91440">
              <a:spcBef>
                <a:spcPts val="345"/>
              </a:spcBef>
            </a:pPr>
            <a:r>
              <a:rPr lang="zh-CN" altLang="en-US" b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b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b="0" spc="40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过载保护</a:t>
            </a:r>
            <a:endParaRPr lang="zh-CN" b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2422525" y="5394325"/>
            <a:ext cx="4495800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安全销：</a:t>
            </a: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用于传动装置的过载保护。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1441450" y="2543175"/>
            <a:ext cx="2425700" cy="1917700"/>
          </a:xfrm>
          <a:custGeom>
            <a:avLst/>
            <a:gdLst/>
            <a:ahLst/>
            <a:cxnLst/>
            <a:pathLst>
              <a:path w="4377055" h="3150870">
                <a:moveTo>
                  <a:pt x="4364024" y="3150577"/>
                </a:moveTo>
                <a:lnTo>
                  <a:pt x="12700" y="3150577"/>
                </a:lnTo>
                <a:lnTo>
                  <a:pt x="10223" y="3150336"/>
                </a:lnTo>
                <a:lnTo>
                  <a:pt x="0" y="3137877"/>
                </a:lnTo>
                <a:lnTo>
                  <a:pt x="0" y="12699"/>
                </a:lnTo>
                <a:lnTo>
                  <a:pt x="12700" y="0"/>
                </a:lnTo>
                <a:lnTo>
                  <a:pt x="4364024" y="0"/>
                </a:lnTo>
                <a:lnTo>
                  <a:pt x="4376724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3125177"/>
                </a:lnTo>
                <a:lnTo>
                  <a:pt x="12699" y="3125177"/>
                </a:lnTo>
                <a:lnTo>
                  <a:pt x="25400" y="3137877"/>
                </a:lnTo>
                <a:lnTo>
                  <a:pt x="4376724" y="3137877"/>
                </a:lnTo>
                <a:lnTo>
                  <a:pt x="4376483" y="3140354"/>
                </a:lnTo>
                <a:lnTo>
                  <a:pt x="4366501" y="3150336"/>
                </a:lnTo>
                <a:lnTo>
                  <a:pt x="4364024" y="3150577"/>
                </a:lnTo>
                <a:close/>
              </a:path>
              <a:path w="4377055" h="3150870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4377055" h="3150870">
                <a:moveTo>
                  <a:pt x="4351324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4351324" y="12699"/>
                </a:lnTo>
                <a:lnTo>
                  <a:pt x="4351324" y="25399"/>
                </a:lnTo>
                <a:close/>
              </a:path>
              <a:path w="4377055" h="3150870">
                <a:moveTo>
                  <a:pt x="4351324" y="3137877"/>
                </a:moveTo>
                <a:lnTo>
                  <a:pt x="4351324" y="12699"/>
                </a:lnTo>
                <a:lnTo>
                  <a:pt x="4364024" y="25399"/>
                </a:lnTo>
                <a:lnTo>
                  <a:pt x="4376724" y="25399"/>
                </a:lnTo>
                <a:lnTo>
                  <a:pt x="4376724" y="3125177"/>
                </a:lnTo>
                <a:lnTo>
                  <a:pt x="4364024" y="3125177"/>
                </a:lnTo>
                <a:lnTo>
                  <a:pt x="4351324" y="3137877"/>
                </a:lnTo>
                <a:close/>
              </a:path>
              <a:path w="4377055" h="3150870">
                <a:moveTo>
                  <a:pt x="4376724" y="25399"/>
                </a:moveTo>
                <a:lnTo>
                  <a:pt x="4364024" y="25399"/>
                </a:lnTo>
                <a:lnTo>
                  <a:pt x="4351324" y="12699"/>
                </a:lnTo>
                <a:lnTo>
                  <a:pt x="4376724" y="12699"/>
                </a:lnTo>
                <a:lnTo>
                  <a:pt x="4376724" y="25399"/>
                </a:lnTo>
                <a:close/>
              </a:path>
              <a:path w="4377055" h="3150870">
                <a:moveTo>
                  <a:pt x="25400" y="3137877"/>
                </a:moveTo>
                <a:lnTo>
                  <a:pt x="12699" y="3125177"/>
                </a:lnTo>
                <a:lnTo>
                  <a:pt x="25400" y="3125177"/>
                </a:lnTo>
                <a:lnTo>
                  <a:pt x="25400" y="3137877"/>
                </a:lnTo>
                <a:close/>
              </a:path>
              <a:path w="4377055" h="3150870">
                <a:moveTo>
                  <a:pt x="4351324" y="3137877"/>
                </a:moveTo>
                <a:lnTo>
                  <a:pt x="25400" y="3137877"/>
                </a:lnTo>
                <a:lnTo>
                  <a:pt x="25400" y="3125177"/>
                </a:lnTo>
                <a:lnTo>
                  <a:pt x="4351324" y="3125177"/>
                </a:lnTo>
                <a:lnTo>
                  <a:pt x="4351324" y="3137877"/>
                </a:lnTo>
                <a:close/>
              </a:path>
              <a:path w="4377055" h="3150870">
                <a:moveTo>
                  <a:pt x="4376724" y="3137877"/>
                </a:moveTo>
                <a:lnTo>
                  <a:pt x="4351324" y="3137877"/>
                </a:lnTo>
                <a:lnTo>
                  <a:pt x="4364024" y="3125177"/>
                </a:lnTo>
                <a:lnTo>
                  <a:pt x="4376724" y="3125177"/>
                </a:lnTo>
                <a:lnTo>
                  <a:pt x="4376724" y="3137877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object 7"/>
          <p:cNvSpPr/>
          <p:nvPr/>
        </p:nvSpPr>
        <p:spPr>
          <a:xfrm>
            <a:off x="1697038" y="2659063"/>
            <a:ext cx="1868487" cy="17097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object 2"/>
          <p:cNvSpPr/>
          <p:nvPr/>
        </p:nvSpPr>
        <p:spPr>
          <a:xfrm>
            <a:off x="5003800" y="3278188"/>
            <a:ext cx="1752600" cy="10175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4989513" y="2520950"/>
            <a:ext cx="2581275" cy="1936750"/>
          </a:xfrm>
          <a:custGeom>
            <a:avLst/>
            <a:gdLst/>
            <a:ahLst/>
            <a:cxnLst/>
            <a:pathLst>
              <a:path w="4377055" h="3083560">
                <a:moveTo>
                  <a:pt x="4364024" y="3083369"/>
                </a:moveTo>
                <a:lnTo>
                  <a:pt x="12700" y="3083369"/>
                </a:lnTo>
                <a:lnTo>
                  <a:pt x="10223" y="3083128"/>
                </a:lnTo>
                <a:lnTo>
                  <a:pt x="0" y="3070669"/>
                </a:lnTo>
                <a:lnTo>
                  <a:pt x="0" y="12700"/>
                </a:lnTo>
                <a:lnTo>
                  <a:pt x="12700" y="0"/>
                </a:lnTo>
                <a:lnTo>
                  <a:pt x="4364024" y="0"/>
                </a:lnTo>
                <a:lnTo>
                  <a:pt x="4376724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057969"/>
                </a:lnTo>
                <a:lnTo>
                  <a:pt x="12700" y="3057969"/>
                </a:lnTo>
                <a:lnTo>
                  <a:pt x="25400" y="3070669"/>
                </a:lnTo>
                <a:lnTo>
                  <a:pt x="4376724" y="3070669"/>
                </a:lnTo>
                <a:lnTo>
                  <a:pt x="4376470" y="3073145"/>
                </a:lnTo>
                <a:lnTo>
                  <a:pt x="4366501" y="3083128"/>
                </a:lnTo>
                <a:lnTo>
                  <a:pt x="4364024" y="3083369"/>
                </a:lnTo>
                <a:close/>
              </a:path>
              <a:path w="4377055" h="308356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4377055" h="3083560">
                <a:moveTo>
                  <a:pt x="4351324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4351324" y="12700"/>
                </a:lnTo>
                <a:lnTo>
                  <a:pt x="4351324" y="25400"/>
                </a:lnTo>
                <a:close/>
              </a:path>
              <a:path w="4377055" h="3083560">
                <a:moveTo>
                  <a:pt x="4351324" y="3070669"/>
                </a:moveTo>
                <a:lnTo>
                  <a:pt x="4351324" y="12700"/>
                </a:lnTo>
                <a:lnTo>
                  <a:pt x="4364024" y="25400"/>
                </a:lnTo>
                <a:lnTo>
                  <a:pt x="4376724" y="25400"/>
                </a:lnTo>
                <a:lnTo>
                  <a:pt x="4376724" y="3057969"/>
                </a:lnTo>
                <a:lnTo>
                  <a:pt x="4364024" y="3057969"/>
                </a:lnTo>
                <a:lnTo>
                  <a:pt x="4351324" y="3070669"/>
                </a:lnTo>
                <a:close/>
              </a:path>
              <a:path w="4377055" h="3083560">
                <a:moveTo>
                  <a:pt x="4376724" y="25400"/>
                </a:moveTo>
                <a:lnTo>
                  <a:pt x="4364024" y="25400"/>
                </a:lnTo>
                <a:lnTo>
                  <a:pt x="4351324" y="12700"/>
                </a:lnTo>
                <a:lnTo>
                  <a:pt x="4376724" y="12700"/>
                </a:lnTo>
                <a:lnTo>
                  <a:pt x="4376724" y="25400"/>
                </a:lnTo>
                <a:close/>
              </a:path>
              <a:path w="4377055" h="3083560">
                <a:moveTo>
                  <a:pt x="25400" y="3070669"/>
                </a:moveTo>
                <a:lnTo>
                  <a:pt x="12700" y="3057969"/>
                </a:lnTo>
                <a:lnTo>
                  <a:pt x="25400" y="3057969"/>
                </a:lnTo>
                <a:lnTo>
                  <a:pt x="25400" y="3070669"/>
                </a:lnTo>
                <a:close/>
              </a:path>
              <a:path w="4377055" h="3083560">
                <a:moveTo>
                  <a:pt x="4351324" y="3070669"/>
                </a:moveTo>
                <a:lnTo>
                  <a:pt x="25400" y="3070669"/>
                </a:lnTo>
                <a:lnTo>
                  <a:pt x="25400" y="3057969"/>
                </a:lnTo>
                <a:lnTo>
                  <a:pt x="4351324" y="3057969"/>
                </a:lnTo>
                <a:lnTo>
                  <a:pt x="4351324" y="3070669"/>
                </a:lnTo>
                <a:close/>
              </a:path>
              <a:path w="4377055" h="3083560">
                <a:moveTo>
                  <a:pt x="4376724" y="3070669"/>
                </a:moveTo>
                <a:lnTo>
                  <a:pt x="4351324" y="3070669"/>
                </a:lnTo>
                <a:lnTo>
                  <a:pt x="4364024" y="3057969"/>
                </a:lnTo>
                <a:lnTo>
                  <a:pt x="4376724" y="3057969"/>
                </a:lnTo>
                <a:lnTo>
                  <a:pt x="4376724" y="3070669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" name="object 8"/>
          <p:cNvSpPr/>
          <p:nvPr/>
        </p:nvSpPr>
        <p:spPr>
          <a:xfrm>
            <a:off x="6580188" y="2587625"/>
            <a:ext cx="1009650" cy="134778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6281738" y="2765425"/>
            <a:ext cx="344487" cy="239713"/>
          </a:xfrm>
          <a:custGeom>
            <a:avLst/>
            <a:gdLst/>
            <a:ahLst/>
            <a:cxnLst/>
            <a:pathLst>
              <a:path w="581025" h="379730">
                <a:moveTo>
                  <a:pt x="575576" y="379641"/>
                </a:moveTo>
                <a:lnTo>
                  <a:pt x="0" y="8000"/>
                </a:lnTo>
                <a:lnTo>
                  <a:pt x="5156" y="0"/>
                </a:lnTo>
                <a:lnTo>
                  <a:pt x="580745" y="371640"/>
                </a:lnTo>
                <a:lnTo>
                  <a:pt x="575576" y="379641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" name="object 11"/>
          <p:cNvSpPr txBox="1"/>
          <p:nvPr/>
        </p:nvSpPr>
        <p:spPr>
          <a:xfrm>
            <a:off x="5146675" y="2560638"/>
            <a:ext cx="1135063" cy="6492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b="0" spc="40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安全销</a:t>
            </a:r>
            <a:endParaRPr b="0" spc="40" noProof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>
              <a:spcBef>
                <a:spcPts val="135"/>
              </a:spcBef>
            </a:pPr>
            <a:r>
              <a:rPr b="0" spc="40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过载剪</a:t>
            </a:r>
            <a:r>
              <a:rPr b="0" spc="35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断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5656263" y="4621213"/>
            <a:ext cx="1441450" cy="3222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spcBef>
                <a:spcPts val="120"/>
              </a:spcBef>
            </a:pPr>
            <a:r>
              <a:rPr b="0" spc="2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安全联轴器</a:t>
            </a:r>
            <a:endParaRPr b="0" spc="2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1377950" y="4621213"/>
            <a:ext cx="2187575" cy="411163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p>
            <a:pPr marL="383540">
              <a:spcBef>
                <a:spcPts val="825"/>
              </a:spcBef>
            </a:pPr>
            <a:r>
              <a:rPr b="0" spc="2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套柱销联轴器</a:t>
            </a:r>
            <a:endParaRPr b="0" spc="2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2794" name="矩形 3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5" grpId="0"/>
      <p:bldP spid="23" grpId="0"/>
      <p:bldP spid="3" grpId="0" bldLvl="0" animBg="1"/>
      <p:bldP spid="6" grpId="0" bldLvl="0" animBg="1"/>
      <p:bldP spid="17" grpId="0"/>
      <p:bldP spid="9" grpId="0" bldLvl="0" animBg="1"/>
      <p:bldP spid="10" grpId="0" bldLvl="0" animBg="1"/>
      <p:bldP spid="11" grpId="0" bldLvl="0" animBg="1"/>
      <p:bldP spid="13" grpId="0" bldLvl="0" animBg="1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7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4819" name="组合 287753"/>
          <p:cNvGrpSpPr/>
          <p:nvPr/>
        </p:nvGrpSpPr>
        <p:grpSpPr>
          <a:xfrm>
            <a:off x="0" y="142875"/>
            <a:ext cx="9144000" cy="936625"/>
            <a:chOff x="0" y="73"/>
            <a:chExt cx="5760" cy="590"/>
          </a:xfrm>
        </p:grpSpPr>
        <p:sp>
          <p:nvSpPr>
            <p:cNvPr id="3482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482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482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482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482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482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482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48113" y="1398588"/>
            <a:ext cx="2138362" cy="16875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51325" y="1617663"/>
            <a:ext cx="1627188" cy="131127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p>
            <a:pPr marL="393700" indent="-381000">
              <a:spcBef>
                <a:spcPts val="930"/>
              </a:spcBef>
              <a:buFont typeface="Wingdings" panose="05000000000000000000"/>
              <a:buChar char=""/>
              <a:tabLst>
                <a:tab pos="393700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圆柱</a:t>
            </a:r>
            <a:r>
              <a:rPr b="0" spc="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835"/>
              </a:spcBef>
              <a:buFont typeface="Wingdings" panose="05000000000000000000"/>
              <a:buChar char=""/>
              <a:tabLst>
                <a:tab pos="393700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圆锥</a:t>
            </a:r>
            <a:r>
              <a:rPr b="0" spc="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1280"/>
              </a:spcBef>
              <a:buFont typeface="Wingdings" panose="05000000000000000000"/>
              <a:buChar char=""/>
              <a:tabLst>
                <a:tab pos="393700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开口</a:t>
            </a:r>
            <a:r>
              <a:rPr b="0" spc="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b="0" spc="5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49700" y="3673475"/>
            <a:ext cx="2832100" cy="18446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7525" y="3835400"/>
            <a:ext cx="3338513" cy="142875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p>
            <a:pPr marL="695325" indent="-682625">
              <a:spcBef>
                <a:spcPts val="1245"/>
              </a:spcBef>
              <a:buFont typeface="Wingdings" panose="05000000000000000000"/>
              <a:buChar char=""/>
              <a:tabLst>
                <a:tab pos="694690" algn="l"/>
                <a:tab pos="695325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定</a:t>
            </a:r>
            <a:r>
              <a:rPr b="0" spc="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位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478790" indent="-443230">
              <a:spcBef>
                <a:spcPts val="1150"/>
              </a:spcBef>
              <a:buClr>
                <a:srgbClr val="000000"/>
              </a:buClr>
              <a:buFont typeface="Wingdings" panose="05000000000000000000"/>
              <a:buChar char=""/>
              <a:tabLst>
                <a:tab pos="479425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传递轴力和转</a:t>
            </a:r>
            <a:r>
              <a:rPr b="0" spc="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矩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598805" indent="-563245">
              <a:spcBef>
                <a:spcPts val="1560"/>
              </a:spcBef>
              <a:buFont typeface="Wingdings" panose="05000000000000000000"/>
              <a:buChar char=""/>
              <a:tabLst>
                <a:tab pos="598805" algn="l"/>
                <a:tab pos="599440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过载保</a:t>
            </a:r>
            <a:r>
              <a:rPr b="0" spc="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护</a:t>
            </a:r>
            <a:endParaRPr b="0" spc="5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70013" y="2036763"/>
            <a:ext cx="2103438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3195"/>
              </a:lnSpc>
            </a:pPr>
            <a:r>
              <a:rPr lang="en-US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销连接</a:t>
            </a:r>
            <a:r>
              <a:rPr lang="zh-CN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的类型</a:t>
            </a:r>
            <a:endParaRPr lang="zh-CN" b="0" spc="-55" baseline="3000" noProof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0013" y="4137025"/>
            <a:ext cx="202565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3195"/>
              </a:lnSpc>
            </a:pPr>
            <a:r>
              <a:rPr lang="en-US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销连接</a:t>
            </a:r>
            <a:r>
              <a:rPr lang="zh-CN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的功用</a:t>
            </a:r>
            <a:endParaRPr lang="zh-CN" b="0" spc="-55" baseline="3000" noProof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834" name="矩形 1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1187450" y="1109663"/>
            <a:ext cx="1109663" cy="508000"/>
          </a:xfrm>
        </p:spPr>
        <p:txBody>
          <a:bodyPr vert="horz" wrap="square" lIns="0" tIns="15240" rIns="0" bIns="0" rtlCol="0">
            <a:spAutoFit/>
          </a:bodyPr>
          <a:p>
            <a:pPr marL="12700" marR="0" indent="0" algn="ctr" defTabSz="914400" rtl="0" eaLnBrk="1" fontAlgn="base" latinLnBrk="0" hangingPunct="1">
              <a:lnSpc>
                <a:spcPct val="100000"/>
              </a:lnSpc>
              <a:spcBef>
                <a:spcPts val="12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kern="1200" cap="none" spc="20" normalizeH="0" baseline="0" noProof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小</a:t>
            </a:r>
            <a:r>
              <a:rPr kumimoji="0" sz="3200" b="0" i="0" u="none" strike="noStrike" kern="1200" cap="none" spc="20" normalizeH="0" baseline="0" noProof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结</a:t>
            </a:r>
            <a:endParaRPr kumimoji="0" sz="3200" b="0" i="0" u="none" strike="noStrike" kern="1200" cap="none" spc="20" normalizeH="0" baseline="0" noProof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8" grpId="0"/>
      <p:bldP spid="24" grpId="0" bldLvl="0" animBg="1"/>
      <p:bldP spid="25" grpId="0"/>
      <p:bldP spid="23" grpId="0"/>
      <p:bldP spid="26" grpId="0" bldLvl="0" animBg="1"/>
      <p:bldP spid="2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19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819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819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819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19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820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20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04" name="矩形 287766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22300" y="1382713"/>
            <a:ext cx="782955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问：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前面我们学习了键连接，常用的键连接包括哪些？都有着什么样的特点呢？</a:t>
            </a:r>
            <a:endParaRPr lang="zh-CN" altLang="en-US"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663" y="2787650"/>
            <a:ext cx="5148262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键连接平键连接、半圆键连接和楔键连接。</a:t>
            </a:r>
            <a:endParaRPr lang="zh-CN" altLang="en-US"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9625" y="3703638"/>
            <a:ext cx="7739063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平键连接包括普通平键、导向平键和薄型平键。其中普通平键又包括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型、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型和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型普通平键。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00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object 8"/>
          <p:cNvSpPr/>
          <p:nvPr/>
        </p:nvSpPr>
        <p:spPr>
          <a:xfrm>
            <a:off x="2378075" y="998538"/>
            <a:ext cx="5146675" cy="510222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2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4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5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6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7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8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9" name="图片 287758"/>
              <p:cNvPicPr>
                <a:picLocks noChangeAspect="1"/>
              </p:cNvPicPr>
              <p:nvPr/>
            </p:nvPicPr>
            <p:blipFill>
              <a:blip r:embed="rId3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50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1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7738" y="1098550"/>
            <a:ext cx="2949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一、销的基本形式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1312863" y="3405188"/>
            <a:ext cx="969962" cy="635000"/>
          </a:xfrm>
          <a:custGeom>
            <a:avLst/>
            <a:gdLst/>
            <a:ahLst/>
            <a:cxnLst/>
            <a:pathLst>
              <a:path w="969010" h="635635">
                <a:moveTo>
                  <a:pt x="871791" y="635381"/>
                </a:moveTo>
                <a:lnTo>
                  <a:pt x="96875" y="635381"/>
                </a:lnTo>
                <a:lnTo>
                  <a:pt x="59166" y="630931"/>
                </a:lnTo>
                <a:lnTo>
                  <a:pt x="28373" y="618796"/>
                </a:lnTo>
                <a:lnTo>
                  <a:pt x="7612" y="600796"/>
                </a:lnTo>
                <a:lnTo>
                  <a:pt x="0" y="578751"/>
                </a:lnTo>
                <a:lnTo>
                  <a:pt x="0" y="56641"/>
                </a:lnTo>
                <a:lnTo>
                  <a:pt x="7612" y="34595"/>
                </a:lnTo>
                <a:lnTo>
                  <a:pt x="28373" y="16590"/>
                </a:lnTo>
                <a:lnTo>
                  <a:pt x="59166" y="4451"/>
                </a:lnTo>
                <a:lnTo>
                  <a:pt x="96875" y="0"/>
                </a:lnTo>
                <a:lnTo>
                  <a:pt x="871791" y="0"/>
                </a:lnTo>
                <a:lnTo>
                  <a:pt x="909493" y="4451"/>
                </a:lnTo>
                <a:lnTo>
                  <a:pt x="940282" y="16590"/>
                </a:lnTo>
                <a:lnTo>
                  <a:pt x="961041" y="34595"/>
                </a:lnTo>
                <a:lnTo>
                  <a:pt x="968654" y="56641"/>
                </a:lnTo>
                <a:lnTo>
                  <a:pt x="968654" y="578751"/>
                </a:lnTo>
                <a:lnTo>
                  <a:pt x="961041" y="600796"/>
                </a:lnTo>
                <a:lnTo>
                  <a:pt x="940282" y="618796"/>
                </a:lnTo>
                <a:lnTo>
                  <a:pt x="909493" y="630931"/>
                </a:lnTo>
                <a:lnTo>
                  <a:pt x="871791" y="635381"/>
                </a:lnTo>
                <a:close/>
              </a:path>
            </a:pathLst>
          </a:custGeom>
          <a:solidFill>
            <a:srgbClr val="4F81B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" name="object 3"/>
          <p:cNvSpPr/>
          <p:nvPr/>
        </p:nvSpPr>
        <p:spPr>
          <a:xfrm>
            <a:off x="1300163" y="3392488"/>
            <a:ext cx="995362" cy="660400"/>
          </a:xfrm>
          <a:custGeom>
            <a:avLst/>
            <a:gdLst/>
            <a:ahLst/>
            <a:cxnLst/>
            <a:pathLst>
              <a:path w="994410" h="660400">
                <a:moveTo>
                  <a:pt x="915746" y="2539"/>
                </a:moveTo>
                <a:lnTo>
                  <a:pt x="78676" y="2539"/>
                </a:lnTo>
                <a:lnTo>
                  <a:pt x="88722" y="0"/>
                </a:lnTo>
                <a:lnTo>
                  <a:pt x="900544" y="0"/>
                </a:lnTo>
                <a:lnTo>
                  <a:pt x="905700" y="1270"/>
                </a:lnTo>
                <a:lnTo>
                  <a:pt x="910767" y="1270"/>
                </a:lnTo>
                <a:lnTo>
                  <a:pt x="915746" y="2539"/>
                </a:lnTo>
                <a:close/>
              </a:path>
              <a:path w="994410" h="660400">
                <a:moveTo>
                  <a:pt x="934085" y="6350"/>
                </a:moveTo>
                <a:lnTo>
                  <a:pt x="59944" y="6350"/>
                </a:lnTo>
                <a:lnTo>
                  <a:pt x="73393" y="2539"/>
                </a:lnTo>
                <a:lnTo>
                  <a:pt x="920635" y="2539"/>
                </a:lnTo>
                <a:lnTo>
                  <a:pt x="925626" y="3810"/>
                </a:lnTo>
                <a:lnTo>
                  <a:pt x="934085" y="6350"/>
                </a:lnTo>
                <a:close/>
              </a:path>
              <a:path w="994410" h="660400">
                <a:moveTo>
                  <a:pt x="942886" y="10160"/>
                </a:moveTo>
                <a:lnTo>
                  <a:pt x="51142" y="10160"/>
                </a:lnTo>
                <a:lnTo>
                  <a:pt x="59131" y="6350"/>
                </a:lnTo>
                <a:lnTo>
                  <a:pt x="934897" y="6350"/>
                </a:lnTo>
                <a:lnTo>
                  <a:pt x="942886" y="10160"/>
                </a:lnTo>
                <a:close/>
              </a:path>
              <a:path w="994410" h="660400">
                <a:moveTo>
                  <a:pt x="951179" y="13970"/>
                </a:moveTo>
                <a:lnTo>
                  <a:pt x="42849" y="13970"/>
                </a:lnTo>
                <a:lnTo>
                  <a:pt x="50317" y="10160"/>
                </a:lnTo>
                <a:lnTo>
                  <a:pt x="943724" y="10160"/>
                </a:lnTo>
                <a:lnTo>
                  <a:pt x="951179" y="13970"/>
                </a:lnTo>
                <a:close/>
              </a:path>
              <a:path w="994410" h="660400">
                <a:moveTo>
                  <a:pt x="958926" y="17779"/>
                </a:moveTo>
                <a:lnTo>
                  <a:pt x="35102" y="17779"/>
                </a:lnTo>
                <a:lnTo>
                  <a:pt x="41986" y="13970"/>
                </a:lnTo>
                <a:lnTo>
                  <a:pt x="952055" y="13970"/>
                </a:lnTo>
                <a:lnTo>
                  <a:pt x="958926" y="17779"/>
                </a:lnTo>
                <a:close/>
              </a:path>
              <a:path w="994410" h="660400">
                <a:moveTo>
                  <a:pt x="59651" y="34289"/>
                </a:moveTo>
                <a:lnTo>
                  <a:pt x="60490" y="33020"/>
                </a:lnTo>
                <a:lnTo>
                  <a:pt x="15328" y="33020"/>
                </a:lnTo>
                <a:lnTo>
                  <a:pt x="18161" y="30479"/>
                </a:lnTo>
                <a:lnTo>
                  <a:pt x="20675" y="27939"/>
                </a:lnTo>
                <a:lnTo>
                  <a:pt x="24358" y="24129"/>
                </a:lnTo>
                <a:lnTo>
                  <a:pt x="27228" y="22860"/>
                </a:lnTo>
                <a:lnTo>
                  <a:pt x="27939" y="21589"/>
                </a:lnTo>
                <a:lnTo>
                  <a:pt x="34188" y="17779"/>
                </a:lnTo>
                <a:lnTo>
                  <a:pt x="959840" y="17779"/>
                </a:lnTo>
                <a:lnTo>
                  <a:pt x="966088" y="21589"/>
                </a:lnTo>
                <a:lnTo>
                  <a:pt x="966800" y="22860"/>
                </a:lnTo>
                <a:lnTo>
                  <a:pt x="969683" y="24129"/>
                </a:lnTo>
                <a:lnTo>
                  <a:pt x="970906" y="25400"/>
                </a:lnTo>
                <a:lnTo>
                  <a:pt x="91732" y="25400"/>
                </a:lnTo>
                <a:lnTo>
                  <a:pt x="87045" y="26670"/>
                </a:lnTo>
                <a:lnTo>
                  <a:pt x="83223" y="26670"/>
                </a:lnTo>
                <a:lnTo>
                  <a:pt x="78714" y="27939"/>
                </a:lnTo>
                <a:lnTo>
                  <a:pt x="79108" y="27939"/>
                </a:lnTo>
                <a:lnTo>
                  <a:pt x="74701" y="29210"/>
                </a:lnTo>
                <a:lnTo>
                  <a:pt x="75298" y="29210"/>
                </a:lnTo>
                <a:lnTo>
                  <a:pt x="71062" y="30479"/>
                </a:lnTo>
                <a:lnTo>
                  <a:pt x="67640" y="30479"/>
                </a:lnTo>
                <a:lnTo>
                  <a:pt x="59651" y="34289"/>
                </a:lnTo>
                <a:close/>
              </a:path>
              <a:path w="994410" h="660400">
                <a:moveTo>
                  <a:pt x="927201" y="31750"/>
                </a:moveTo>
                <a:lnTo>
                  <a:pt x="918730" y="29210"/>
                </a:lnTo>
                <a:lnTo>
                  <a:pt x="919327" y="29210"/>
                </a:lnTo>
                <a:lnTo>
                  <a:pt x="914933" y="27939"/>
                </a:lnTo>
                <a:lnTo>
                  <a:pt x="915314" y="27939"/>
                </a:lnTo>
                <a:lnTo>
                  <a:pt x="910818" y="26670"/>
                </a:lnTo>
                <a:lnTo>
                  <a:pt x="906983" y="26670"/>
                </a:lnTo>
                <a:lnTo>
                  <a:pt x="902296" y="25400"/>
                </a:lnTo>
                <a:lnTo>
                  <a:pt x="970906" y="25400"/>
                </a:lnTo>
                <a:lnTo>
                  <a:pt x="973353" y="27939"/>
                </a:lnTo>
                <a:lnTo>
                  <a:pt x="975880" y="30479"/>
                </a:lnTo>
                <a:lnTo>
                  <a:pt x="926401" y="30479"/>
                </a:lnTo>
                <a:lnTo>
                  <a:pt x="927201" y="31750"/>
                </a:lnTo>
                <a:close/>
              </a:path>
              <a:path w="994410" h="660400">
                <a:moveTo>
                  <a:pt x="66827" y="31750"/>
                </a:moveTo>
                <a:lnTo>
                  <a:pt x="67640" y="30479"/>
                </a:lnTo>
                <a:lnTo>
                  <a:pt x="71062" y="30479"/>
                </a:lnTo>
                <a:lnTo>
                  <a:pt x="66827" y="31750"/>
                </a:lnTo>
                <a:close/>
              </a:path>
              <a:path w="994410" h="660400">
                <a:moveTo>
                  <a:pt x="934377" y="34289"/>
                </a:moveTo>
                <a:lnTo>
                  <a:pt x="926401" y="30479"/>
                </a:lnTo>
                <a:lnTo>
                  <a:pt x="976376" y="30479"/>
                </a:lnTo>
                <a:lnTo>
                  <a:pt x="979208" y="33020"/>
                </a:lnTo>
                <a:lnTo>
                  <a:pt x="933551" y="33020"/>
                </a:lnTo>
                <a:lnTo>
                  <a:pt x="934377" y="34289"/>
                </a:lnTo>
                <a:close/>
              </a:path>
              <a:path w="994410" h="660400">
                <a:moveTo>
                  <a:pt x="47028" y="39370"/>
                </a:moveTo>
                <a:lnTo>
                  <a:pt x="10261" y="39370"/>
                </a:lnTo>
                <a:lnTo>
                  <a:pt x="12191" y="36829"/>
                </a:lnTo>
                <a:lnTo>
                  <a:pt x="12687" y="35560"/>
                </a:lnTo>
                <a:lnTo>
                  <a:pt x="14833" y="33020"/>
                </a:lnTo>
                <a:lnTo>
                  <a:pt x="60490" y="33020"/>
                </a:lnTo>
                <a:lnTo>
                  <a:pt x="53035" y="36829"/>
                </a:lnTo>
                <a:lnTo>
                  <a:pt x="53898" y="36829"/>
                </a:lnTo>
                <a:lnTo>
                  <a:pt x="47028" y="39370"/>
                </a:lnTo>
                <a:close/>
              </a:path>
              <a:path w="994410" h="660400">
                <a:moveTo>
                  <a:pt x="983780" y="39370"/>
                </a:moveTo>
                <a:lnTo>
                  <a:pt x="947013" y="39370"/>
                </a:lnTo>
                <a:lnTo>
                  <a:pt x="940130" y="36829"/>
                </a:lnTo>
                <a:lnTo>
                  <a:pt x="941006" y="36829"/>
                </a:lnTo>
                <a:lnTo>
                  <a:pt x="933551" y="33020"/>
                </a:lnTo>
                <a:lnTo>
                  <a:pt x="979208" y="33020"/>
                </a:lnTo>
                <a:lnTo>
                  <a:pt x="981341" y="35560"/>
                </a:lnTo>
                <a:lnTo>
                  <a:pt x="981837" y="36829"/>
                </a:lnTo>
                <a:lnTo>
                  <a:pt x="983780" y="39370"/>
                </a:lnTo>
                <a:close/>
              </a:path>
              <a:path w="994410" h="660400">
                <a:moveTo>
                  <a:pt x="33439" y="50800"/>
                </a:moveTo>
                <a:lnTo>
                  <a:pt x="33934" y="49529"/>
                </a:lnTo>
                <a:lnTo>
                  <a:pt x="4318" y="49529"/>
                </a:lnTo>
                <a:lnTo>
                  <a:pt x="5626" y="45720"/>
                </a:lnTo>
                <a:lnTo>
                  <a:pt x="6057" y="45720"/>
                </a:lnTo>
                <a:lnTo>
                  <a:pt x="7581" y="43179"/>
                </a:lnTo>
                <a:lnTo>
                  <a:pt x="8039" y="41910"/>
                </a:lnTo>
                <a:lnTo>
                  <a:pt x="9778" y="39370"/>
                </a:lnTo>
                <a:lnTo>
                  <a:pt x="47929" y="39370"/>
                </a:lnTo>
                <a:lnTo>
                  <a:pt x="41681" y="43179"/>
                </a:lnTo>
                <a:lnTo>
                  <a:pt x="42392" y="43179"/>
                </a:lnTo>
                <a:lnTo>
                  <a:pt x="39522" y="44450"/>
                </a:lnTo>
                <a:lnTo>
                  <a:pt x="40004" y="44450"/>
                </a:lnTo>
                <a:lnTo>
                  <a:pt x="37299" y="46989"/>
                </a:lnTo>
                <a:lnTo>
                  <a:pt x="37795" y="46989"/>
                </a:lnTo>
                <a:lnTo>
                  <a:pt x="35267" y="48260"/>
                </a:lnTo>
                <a:lnTo>
                  <a:pt x="35775" y="48260"/>
                </a:lnTo>
                <a:lnTo>
                  <a:pt x="33439" y="50800"/>
                </a:lnTo>
                <a:close/>
              </a:path>
              <a:path w="994410" h="660400">
                <a:moveTo>
                  <a:pt x="960589" y="50800"/>
                </a:moveTo>
                <a:lnTo>
                  <a:pt x="958265" y="48260"/>
                </a:lnTo>
                <a:lnTo>
                  <a:pt x="958761" y="48260"/>
                </a:lnTo>
                <a:lnTo>
                  <a:pt x="956233" y="46989"/>
                </a:lnTo>
                <a:lnTo>
                  <a:pt x="956729" y="46989"/>
                </a:lnTo>
                <a:lnTo>
                  <a:pt x="954036" y="44450"/>
                </a:lnTo>
                <a:lnTo>
                  <a:pt x="954519" y="44450"/>
                </a:lnTo>
                <a:lnTo>
                  <a:pt x="951636" y="43179"/>
                </a:lnTo>
                <a:lnTo>
                  <a:pt x="952347" y="43179"/>
                </a:lnTo>
                <a:lnTo>
                  <a:pt x="946099" y="39370"/>
                </a:lnTo>
                <a:lnTo>
                  <a:pt x="984262" y="39370"/>
                </a:lnTo>
                <a:lnTo>
                  <a:pt x="985989" y="41910"/>
                </a:lnTo>
                <a:lnTo>
                  <a:pt x="986459" y="43179"/>
                </a:lnTo>
                <a:lnTo>
                  <a:pt x="987983" y="45720"/>
                </a:lnTo>
                <a:lnTo>
                  <a:pt x="988415" y="45720"/>
                </a:lnTo>
                <a:lnTo>
                  <a:pt x="989711" y="49529"/>
                </a:lnTo>
                <a:lnTo>
                  <a:pt x="960094" y="49529"/>
                </a:lnTo>
                <a:lnTo>
                  <a:pt x="960589" y="50800"/>
                </a:lnTo>
                <a:close/>
              </a:path>
              <a:path w="994410" h="660400">
                <a:moveTo>
                  <a:pt x="25806" y="64770"/>
                </a:moveTo>
                <a:lnTo>
                  <a:pt x="228" y="64770"/>
                </a:lnTo>
                <a:lnTo>
                  <a:pt x="596" y="60960"/>
                </a:lnTo>
                <a:lnTo>
                  <a:pt x="787" y="59689"/>
                </a:lnTo>
                <a:lnTo>
                  <a:pt x="1397" y="57150"/>
                </a:lnTo>
                <a:lnTo>
                  <a:pt x="1663" y="55879"/>
                </a:lnTo>
                <a:lnTo>
                  <a:pt x="2514" y="53339"/>
                </a:lnTo>
                <a:lnTo>
                  <a:pt x="2844" y="52070"/>
                </a:lnTo>
                <a:lnTo>
                  <a:pt x="3924" y="49529"/>
                </a:lnTo>
                <a:lnTo>
                  <a:pt x="33934" y="49529"/>
                </a:lnTo>
                <a:lnTo>
                  <a:pt x="31800" y="52070"/>
                </a:lnTo>
                <a:lnTo>
                  <a:pt x="32296" y="52070"/>
                </a:lnTo>
                <a:lnTo>
                  <a:pt x="31324" y="53339"/>
                </a:lnTo>
                <a:lnTo>
                  <a:pt x="30835" y="53339"/>
                </a:lnTo>
                <a:lnTo>
                  <a:pt x="29095" y="55879"/>
                </a:lnTo>
                <a:lnTo>
                  <a:pt x="29565" y="55879"/>
                </a:lnTo>
                <a:lnTo>
                  <a:pt x="28803" y="57150"/>
                </a:lnTo>
                <a:lnTo>
                  <a:pt x="28473" y="57150"/>
                </a:lnTo>
                <a:lnTo>
                  <a:pt x="27165" y="59689"/>
                </a:lnTo>
                <a:lnTo>
                  <a:pt x="27559" y="59689"/>
                </a:lnTo>
                <a:lnTo>
                  <a:pt x="27019" y="60960"/>
                </a:lnTo>
                <a:lnTo>
                  <a:pt x="26809" y="60960"/>
                </a:lnTo>
                <a:lnTo>
                  <a:pt x="26384" y="62229"/>
                </a:lnTo>
                <a:lnTo>
                  <a:pt x="26212" y="62229"/>
                </a:lnTo>
                <a:lnTo>
                  <a:pt x="26031" y="63137"/>
                </a:lnTo>
                <a:lnTo>
                  <a:pt x="26009" y="63500"/>
                </a:lnTo>
                <a:lnTo>
                  <a:pt x="25806" y="64770"/>
                </a:lnTo>
                <a:close/>
              </a:path>
              <a:path w="994410" h="660400">
                <a:moveTo>
                  <a:pt x="963676" y="54610"/>
                </a:moveTo>
                <a:lnTo>
                  <a:pt x="961745" y="52070"/>
                </a:lnTo>
                <a:lnTo>
                  <a:pt x="962240" y="52070"/>
                </a:lnTo>
                <a:lnTo>
                  <a:pt x="960094" y="49529"/>
                </a:lnTo>
                <a:lnTo>
                  <a:pt x="990104" y="49529"/>
                </a:lnTo>
                <a:lnTo>
                  <a:pt x="991184" y="52070"/>
                </a:lnTo>
                <a:lnTo>
                  <a:pt x="991514" y="53339"/>
                </a:lnTo>
                <a:lnTo>
                  <a:pt x="963193" y="53339"/>
                </a:lnTo>
                <a:lnTo>
                  <a:pt x="963676" y="54610"/>
                </a:lnTo>
                <a:close/>
              </a:path>
              <a:path w="994410" h="660400">
                <a:moveTo>
                  <a:pt x="30352" y="54610"/>
                </a:moveTo>
                <a:lnTo>
                  <a:pt x="30835" y="53339"/>
                </a:lnTo>
                <a:lnTo>
                  <a:pt x="31324" y="53339"/>
                </a:lnTo>
                <a:lnTo>
                  <a:pt x="30352" y="54610"/>
                </a:lnTo>
                <a:close/>
              </a:path>
              <a:path w="994410" h="660400">
                <a:moveTo>
                  <a:pt x="965987" y="58420"/>
                </a:moveTo>
                <a:lnTo>
                  <a:pt x="964476" y="55879"/>
                </a:lnTo>
                <a:lnTo>
                  <a:pt x="964933" y="55879"/>
                </a:lnTo>
                <a:lnTo>
                  <a:pt x="963193" y="53339"/>
                </a:lnTo>
                <a:lnTo>
                  <a:pt x="991514" y="53339"/>
                </a:lnTo>
                <a:lnTo>
                  <a:pt x="992365" y="55879"/>
                </a:lnTo>
                <a:lnTo>
                  <a:pt x="992632" y="57150"/>
                </a:lnTo>
                <a:lnTo>
                  <a:pt x="965555" y="57150"/>
                </a:lnTo>
                <a:lnTo>
                  <a:pt x="965987" y="58420"/>
                </a:lnTo>
                <a:close/>
              </a:path>
              <a:path w="994410" h="660400">
                <a:moveTo>
                  <a:pt x="28041" y="58420"/>
                </a:moveTo>
                <a:lnTo>
                  <a:pt x="28473" y="57150"/>
                </a:lnTo>
                <a:lnTo>
                  <a:pt x="28803" y="57150"/>
                </a:lnTo>
                <a:lnTo>
                  <a:pt x="28041" y="58420"/>
                </a:lnTo>
                <a:close/>
              </a:path>
              <a:path w="994410" h="660400">
                <a:moveTo>
                  <a:pt x="967562" y="62229"/>
                </a:moveTo>
                <a:lnTo>
                  <a:pt x="966482" y="59689"/>
                </a:lnTo>
                <a:lnTo>
                  <a:pt x="966863" y="59689"/>
                </a:lnTo>
                <a:lnTo>
                  <a:pt x="965555" y="57150"/>
                </a:lnTo>
                <a:lnTo>
                  <a:pt x="992632" y="57150"/>
                </a:lnTo>
                <a:lnTo>
                  <a:pt x="993254" y="59689"/>
                </a:lnTo>
                <a:lnTo>
                  <a:pt x="993432" y="60960"/>
                </a:lnTo>
                <a:lnTo>
                  <a:pt x="967232" y="60960"/>
                </a:lnTo>
                <a:lnTo>
                  <a:pt x="967562" y="62229"/>
                </a:lnTo>
                <a:close/>
              </a:path>
              <a:path w="994410" h="660400">
                <a:moveTo>
                  <a:pt x="26479" y="62229"/>
                </a:moveTo>
                <a:lnTo>
                  <a:pt x="26809" y="60960"/>
                </a:lnTo>
                <a:lnTo>
                  <a:pt x="27019" y="60960"/>
                </a:lnTo>
                <a:lnTo>
                  <a:pt x="26479" y="62229"/>
                </a:lnTo>
                <a:close/>
              </a:path>
              <a:path w="994410" h="660400">
                <a:moveTo>
                  <a:pt x="967961" y="63137"/>
                </a:moveTo>
                <a:lnTo>
                  <a:pt x="967232" y="60960"/>
                </a:lnTo>
                <a:lnTo>
                  <a:pt x="993432" y="60960"/>
                </a:lnTo>
                <a:lnTo>
                  <a:pt x="993559" y="62229"/>
                </a:lnTo>
                <a:lnTo>
                  <a:pt x="967816" y="62229"/>
                </a:lnTo>
                <a:lnTo>
                  <a:pt x="967961" y="63137"/>
                </a:lnTo>
                <a:close/>
              </a:path>
              <a:path w="994410" h="660400">
                <a:moveTo>
                  <a:pt x="25958" y="63500"/>
                </a:moveTo>
                <a:lnTo>
                  <a:pt x="26212" y="62229"/>
                </a:lnTo>
                <a:lnTo>
                  <a:pt x="26067" y="63137"/>
                </a:lnTo>
                <a:lnTo>
                  <a:pt x="25958" y="63500"/>
                </a:lnTo>
                <a:close/>
              </a:path>
              <a:path w="994410" h="660400">
                <a:moveTo>
                  <a:pt x="26056" y="63209"/>
                </a:moveTo>
                <a:lnTo>
                  <a:pt x="26212" y="62229"/>
                </a:lnTo>
                <a:lnTo>
                  <a:pt x="26384" y="62229"/>
                </a:lnTo>
                <a:lnTo>
                  <a:pt x="26056" y="63209"/>
                </a:lnTo>
                <a:close/>
              </a:path>
              <a:path w="994410" h="660400">
                <a:moveTo>
                  <a:pt x="968082" y="63500"/>
                </a:moveTo>
                <a:lnTo>
                  <a:pt x="967961" y="63137"/>
                </a:lnTo>
                <a:lnTo>
                  <a:pt x="967816" y="62229"/>
                </a:lnTo>
                <a:lnTo>
                  <a:pt x="968082" y="63500"/>
                </a:lnTo>
                <a:close/>
              </a:path>
              <a:path w="994410" h="660400">
                <a:moveTo>
                  <a:pt x="993686" y="63500"/>
                </a:moveTo>
                <a:lnTo>
                  <a:pt x="968082" y="63500"/>
                </a:lnTo>
                <a:lnTo>
                  <a:pt x="967816" y="62229"/>
                </a:lnTo>
                <a:lnTo>
                  <a:pt x="993559" y="62229"/>
                </a:lnTo>
                <a:lnTo>
                  <a:pt x="993686" y="63500"/>
                </a:lnTo>
                <a:close/>
              </a:path>
              <a:path w="994410" h="660400">
                <a:moveTo>
                  <a:pt x="993813" y="64770"/>
                </a:moveTo>
                <a:lnTo>
                  <a:pt x="968222" y="64770"/>
                </a:lnTo>
                <a:lnTo>
                  <a:pt x="967961" y="63137"/>
                </a:lnTo>
                <a:lnTo>
                  <a:pt x="968082" y="63500"/>
                </a:lnTo>
                <a:lnTo>
                  <a:pt x="993686" y="63500"/>
                </a:lnTo>
                <a:lnTo>
                  <a:pt x="993813" y="64770"/>
                </a:lnTo>
                <a:close/>
              </a:path>
              <a:path w="994410" h="660400">
                <a:moveTo>
                  <a:pt x="26009" y="63500"/>
                </a:moveTo>
                <a:lnTo>
                  <a:pt x="26056" y="63209"/>
                </a:lnTo>
                <a:lnTo>
                  <a:pt x="26009" y="63500"/>
                </a:lnTo>
                <a:close/>
              </a:path>
              <a:path w="994410" h="660400">
                <a:moveTo>
                  <a:pt x="37795" y="613410"/>
                </a:moveTo>
                <a:lnTo>
                  <a:pt x="5626" y="613410"/>
                </a:lnTo>
                <a:lnTo>
                  <a:pt x="4318" y="610870"/>
                </a:lnTo>
                <a:lnTo>
                  <a:pt x="3924" y="609600"/>
                </a:lnTo>
                <a:lnTo>
                  <a:pt x="2844" y="607060"/>
                </a:lnTo>
                <a:lnTo>
                  <a:pt x="2514" y="605789"/>
                </a:lnTo>
                <a:lnTo>
                  <a:pt x="1663" y="603250"/>
                </a:lnTo>
                <a:lnTo>
                  <a:pt x="1397" y="601979"/>
                </a:lnTo>
                <a:lnTo>
                  <a:pt x="787" y="599439"/>
                </a:lnTo>
                <a:lnTo>
                  <a:pt x="228" y="595629"/>
                </a:lnTo>
                <a:lnTo>
                  <a:pt x="126" y="594360"/>
                </a:lnTo>
                <a:lnTo>
                  <a:pt x="0" y="68579"/>
                </a:lnTo>
                <a:lnTo>
                  <a:pt x="126" y="64770"/>
                </a:lnTo>
                <a:lnTo>
                  <a:pt x="25781" y="64770"/>
                </a:lnTo>
                <a:lnTo>
                  <a:pt x="25596" y="66039"/>
                </a:lnTo>
                <a:lnTo>
                  <a:pt x="25459" y="67310"/>
                </a:lnTo>
                <a:lnTo>
                  <a:pt x="25387" y="68579"/>
                </a:lnTo>
                <a:lnTo>
                  <a:pt x="25374" y="590550"/>
                </a:lnTo>
                <a:lnTo>
                  <a:pt x="25412" y="591820"/>
                </a:lnTo>
                <a:lnTo>
                  <a:pt x="25501" y="593089"/>
                </a:lnTo>
                <a:lnTo>
                  <a:pt x="25781" y="594360"/>
                </a:lnTo>
                <a:lnTo>
                  <a:pt x="25603" y="594360"/>
                </a:lnTo>
                <a:lnTo>
                  <a:pt x="26212" y="596900"/>
                </a:lnTo>
                <a:lnTo>
                  <a:pt x="26384" y="596900"/>
                </a:lnTo>
                <a:lnTo>
                  <a:pt x="26809" y="598170"/>
                </a:lnTo>
                <a:lnTo>
                  <a:pt x="26479" y="598170"/>
                </a:lnTo>
                <a:lnTo>
                  <a:pt x="27559" y="600710"/>
                </a:lnTo>
                <a:lnTo>
                  <a:pt x="27819" y="600710"/>
                </a:lnTo>
                <a:lnTo>
                  <a:pt x="28473" y="601979"/>
                </a:lnTo>
                <a:lnTo>
                  <a:pt x="29565" y="604520"/>
                </a:lnTo>
                <a:lnTo>
                  <a:pt x="29965" y="604520"/>
                </a:lnTo>
                <a:lnTo>
                  <a:pt x="30835" y="605789"/>
                </a:lnTo>
                <a:lnTo>
                  <a:pt x="31324" y="605789"/>
                </a:lnTo>
                <a:lnTo>
                  <a:pt x="32296" y="607060"/>
                </a:lnTo>
                <a:lnTo>
                  <a:pt x="31800" y="607060"/>
                </a:lnTo>
                <a:lnTo>
                  <a:pt x="33934" y="609600"/>
                </a:lnTo>
                <a:lnTo>
                  <a:pt x="34607" y="609600"/>
                </a:lnTo>
                <a:lnTo>
                  <a:pt x="35775" y="610870"/>
                </a:lnTo>
                <a:lnTo>
                  <a:pt x="35267" y="610870"/>
                </a:lnTo>
                <a:lnTo>
                  <a:pt x="37795" y="613410"/>
                </a:lnTo>
                <a:close/>
              </a:path>
              <a:path w="994410" h="660400">
                <a:moveTo>
                  <a:pt x="25603" y="66039"/>
                </a:moveTo>
                <a:lnTo>
                  <a:pt x="25781" y="64770"/>
                </a:lnTo>
                <a:lnTo>
                  <a:pt x="25603" y="66039"/>
                </a:lnTo>
                <a:close/>
              </a:path>
              <a:path w="994410" h="660400">
                <a:moveTo>
                  <a:pt x="968425" y="66039"/>
                </a:moveTo>
                <a:lnTo>
                  <a:pt x="968222" y="64770"/>
                </a:lnTo>
                <a:lnTo>
                  <a:pt x="968425" y="66039"/>
                </a:lnTo>
                <a:close/>
              </a:path>
              <a:path w="994410" h="660400">
                <a:moveTo>
                  <a:pt x="993995" y="67310"/>
                </a:moveTo>
                <a:lnTo>
                  <a:pt x="968616" y="67310"/>
                </a:lnTo>
                <a:lnTo>
                  <a:pt x="968527" y="66039"/>
                </a:lnTo>
                <a:lnTo>
                  <a:pt x="968248" y="64770"/>
                </a:lnTo>
                <a:lnTo>
                  <a:pt x="993901" y="64770"/>
                </a:lnTo>
                <a:lnTo>
                  <a:pt x="993995" y="67310"/>
                </a:lnTo>
                <a:close/>
              </a:path>
              <a:path w="994410" h="660400">
                <a:moveTo>
                  <a:pt x="25473" y="66892"/>
                </a:moveTo>
                <a:lnTo>
                  <a:pt x="25501" y="66039"/>
                </a:lnTo>
                <a:lnTo>
                  <a:pt x="25473" y="66892"/>
                </a:lnTo>
                <a:close/>
              </a:path>
              <a:path w="994410" h="660400">
                <a:moveTo>
                  <a:pt x="968555" y="66892"/>
                </a:moveTo>
                <a:lnTo>
                  <a:pt x="968432" y="66039"/>
                </a:lnTo>
                <a:lnTo>
                  <a:pt x="968555" y="66892"/>
                </a:lnTo>
                <a:close/>
              </a:path>
              <a:path w="994410" h="660400">
                <a:moveTo>
                  <a:pt x="25459" y="67310"/>
                </a:moveTo>
                <a:lnTo>
                  <a:pt x="25473" y="66892"/>
                </a:lnTo>
                <a:lnTo>
                  <a:pt x="25459" y="67310"/>
                </a:lnTo>
                <a:close/>
              </a:path>
              <a:path w="994410" h="660400">
                <a:moveTo>
                  <a:pt x="994041" y="69850"/>
                </a:moveTo>
                <a:lnTo>
                  <a:pt x="968654" y="69850"/>
                </a:lnTo>
                <a:lnTo>
                  <a:pt x="968641" y="68579"/>
                </a:lnTo>
                <a:lnTo>
                  <a:pt x="968555" y="66892"/>
                </a:lnTo>
                <a:lnTo>
                  <a:pt x="968616" y="67310"/>
                </a:lnTo>
                <a:lnTo>
                  <a:pt x="993995" y="67310"/>
                </a:lnTo>
                <a:lnTo>
                  <a:pt x="994041" y="69850"/>
                </a:lnTo>
                <a:close/>
              </a:path>
              <a:path w="994410" h="660400">
                <a:moveTo>
                  <a:pt x="25387" y="69468"/>
                </a:moveTo>
                <a:lnTo>
                  <a:pt x="25387" y="68579"/>
                </a:lnTo>
                <a:lnTo>
                  <a:pt x="25387" y="69468"/>
                </a:lnTo>
                <a:close/>
              </a:path>
              <a:path w="994410" h="660400">
                <a:moveTo>
                  <a:pt x="968641" y="69468"/>
                </a:moveTo>
                <a:lnTo>
                  <a:pt x="968612" y="68579"/>
                </a:lnTo>
                <a:lnTo>
                  <a:pt x="968641" y="69468"/>
                </a:lnTo>
                <a:close/>
              </a:path>
              <a:path w="994410" h="660400">
                <a:moveTo>
                  <a:pt x="25387" y="69850"/>
                </a:moveTo>
                <a:lnTo>
                  <a:pt x="25387" y="69469"/>
                </a:lnTo>
                <a:lnTo>
                  <a:pt x="25387" y="69850"/>
                </a:lnTo>
                <a:close/>
              </a:path>
              <a:path w="994410" h="660400">
                <a:moveTo>
                  <a:pt x="993965" y="593089"/>
                </a:moveTo>
                <a:lnTo>
                  <a:pt x="968527" y="593089"/>
                </a:lnTo>
                <a:lnTo>
                  <a:pt x="968616" y="591820"/>
                </a:lnTo>
                <a:lnTo>
                  <a:pt x="968654" y="590550"/>
                </a:lnTo>
                <a:lnTo>
                  <a:pt x="968641" y="69469"/>
                </a:lnTo>
                <a:lnTo>
                  <a:pt x="968654" y="69850"/>
                </a:lnTo>
                <a:lnTo>
                  <a:pt x="994041" y="69850"/>
                </a:lnTo>
                <a:lnTo>
                  <a:pt x="993965" y="593089"/>
                </a:lnTo>
                <a:close/>
              </a:path>
              <a:path w="994410" h="660400">
                <a:moveTo>
                  <a:pt x="25451" y="592087"/>
                </a:moveTo>
                <a:lnTo>
                  <a:pt x="25412" y="591820"/>
                </a:lnTo>
                <a:lnTo>
                  <a:pt x="25451" y="592087"/>
                </a:lnTo>
                <a:close/>
              </a:path>
              <a:path w="994410" h="660400">
                <a:moveTo>
                  <a:pt x="968577" y="592087"/>
                </a:moveTo>
                <a:lnTo>
                  <a:pt x="968590" y="591820"/>
                </a:lnTo>
                <a:lnTo>
                  <a:pt x="968577" y="592087"/>
                </a:lnTo>
                <a:close/>
              </a:path>
              <a:path w="994410" h="660400">
                <a:moveTo>
                  <a:pt x="25596" y="593089"/>
                </a:moveTo>
                <a:lnTo>
                  <a:pt x="25451" y="592087"/>
                </a:lnTo>
                <a:lnTo>
                  <a:pt x="25596" y="593089"/>
                </a:lnTo>
                <a:close/>
              </a:path>
              <a:path w="994410" h="660400">
                <a:moveTo>
                  <a:pt x="993626" y="596900"/>
                </a:moveTo>
                <a:lnTo>
                  <a:pt x="967816" y="596900"/>
                </a:lnTo>
                <a:lnTo>
                  <a:pt x="968425" y="594360"/>
                </a:lnTo>
                <a:lnTo>
                  <a:pt x="968248" y="594360"/>
                </a:lnTo>
                <a:lnTo>
                  <a:pt x="968577" y="592087"/>
                </a:lnTo>
                <a:lnTo>
                  <a:pt x="968527" y="593089"/>
                </a:lnTo>
                <a:lnTo>
                  <a:pt x="993965" y="593089"/>
                </a:lnTo>
                <a:lnTo>
                  <a:pt x="993813" y="595629"/>
                </a:lnTo>
                <a:lnTo>
                  <a:pt x="993626" y="596900"/>
                </a:lnTo>
                <a:close/>
              </a:path>
              <a:path w="994410" h="660400">
                <a:moveTo>
                  <a:pt x="26384" y="596900"/>
                </a:moveTo>
                <a:lnTo>
                  <a:pt x="26212" y="596900"/>
                </a:lnTo>
                <a:lnTo>
                  <a:pt x="25958" y="595629"/>
                </a:lnTo>
                <a:lnTo>
                  <a:pt x="26384" y="596900"/>
                </a:lnTo>
                <a:close/>
              </a:path>
              <a:path w="994410" h="660400">
                <a:moveTo>
                  <a:pt x="992943" y="600710"/>
                </a:moveTo>
                <a:lnTo>
                  <a:pt x="966482" y="600710"/>
                </a:lnTo>
                <a:lnTo>
                  <a:pt x="967562" y="598170"/>
                </a:lnTo>
                <a:lnTo>
                  <a:pt x="967232" y="598170"/>
                </a:lnTo>
                <a:lnTo>
                  <a:pt x="968082" y="595629"/>
                </a:lnTo>
                <a:lnTo>
                  <a:pt x="967816" y="596900"/>
                </a:lnTo>
                <a:lnTo>
                  <a:pt x="993626" y="596900"/>
                </a:lnTo>
                <a:lnTo>
                  <a:pt x="993254" y="599439"/>
                </a:lnTo>
                <a:lnTo>
                  <a:pt x="992943" y="600710"/>
                </a:lnTo>
                <a:close/>
              </a:path>
              <a:path w="994410" h="660400">
                <a:moveTo>
                  <a:pt x="27819" y="600710"/>
                </a:moveTo>
                <a:lnTo>
                  <a:pt x="27559" y="600710"/>
                </a:lnTo>
                <a:lnTo>
                  <a:pt x="27165" y="599439"/>
                </a:lnTo>
                <a:lnTo>
                  <a:pt x="27819" y="600710"/>
                </a:lnTo>
                <a:close/>
              </a:path>
              <a:path w="994410" h="660400">
                <a:moveTo>
                  <a:pt x="992632" y="601979"/>
                </a:moveTo>
                <a:lnTo>
                  <a:pt x="965555" y="601979"/>
                </a:lnTo>
                <a:lnTo>
                  <a:pt x="966863" y="599439"/>
                </a:lnTo>
                <a:lnTo>
                  <a:pt x="966482" y="600710"/>
                </a:lnTo>
                <a:lnTo>
                  <a:pt x="992943" y="600710"/>
                </a:lnTo>
                <a:lnTo>
                  <a:pt x="992632" y="601979"/>
                </a:lnTo>
                <a:close/>
              </a:path>
              <a:path w="994410" h="660400">
                <a:moveTo>
                  <a:pt x="28549" y="601979"/>
                </a:moveTo>
                <a:lnTo>
                  <a:pt x="28041" y="600710"/>
                </a:lnTo>
                <a:lnTo>
                  <a:pt x="28549" y="601979"/>
                </a:lnTo>
                <a:close/>
              </a:path>
              <a:path w="994410" h="660400">
                <a:moveTo>
                  <a:pt x="991939" y="604520"/>
                </a:moveTo>
                <a:lnTo>
                  <a:pt x="964476" y="604520"/>
                </a:lnTo>
                <a:lnTo>
                  <a:pt x="965987" y="600710"/>
                </a:lnTo>
                <a:lnTo>
                  <a:pt x="965555" y="601979"/>
                </a:lnTo>
                <a:lnTo>
                  <a:pt x="992632" y="601979"/>
                </a:lnTo>
                <a:lnTo>
                  <a:pt x="992365" y="603250"/>
                </a:lnTo>
                <a:lnTo>
                  <a:pt x="991939" y="604520"/>
                </a:lnTo>
                <a:close/>
              </a:path>
              <a:path w="994410" h="660400">
                <a:moveTo>
                  <a:pt x="29965" y="604520"/>
                </a:moveTo>
                <a:lnTo>
                  <a:pt x="29565" y="604520"/>
                </a:lnTo>
                <a:lnTo>
                  <a:pt x="29095" y="603250"/>
                </a:lnTo>
                <a:lnTo>
                  <a:pt x="29965" y="604520"/>
                </a:lnTo>
                <a:close/>
              </a:path>
              <a:path w="994410" h="660400">
                <a:moveTo>
                  <a:pt x="991514" y="605789"/>
                </a:moveTo>
                <a:lnTo>
                  <a:pt x="963193" y="605789"/>
                </a:lnTo>
                <a:lnTo>
                  <a:pt x="964933" y="603250"/>
                </a:lnTo>
                <a:lnTo>
                  <a:pt x="964476" y="604520"/>
                </a:lnTo>
                <a:lnTo>
                  <a:pt x="991939" y="604520"/>
                </a:lnTo>
                <a:lnTo>
                  <a:pt x="991514" y="605789"/>
                </a:lnTo>
                <a:close/>
              </a:path>
              <a:path w="994410" h="660400">
                <a:moveTo>
                  <a:pt x="31324" y="605789"/>
                </a:moveTo>
                <a:lnTo>
                  <a:pt x="30835" y="605789"/>
                </a:lnTo>
                <a:lnTo>
                  <a:pt x="30352" y="604520"/>
                </a:lnTo>
                <a:lnTo>
                  <a:pt x="31324" y="605789"/>
                </a:lnTo>
                <a:close/>
              </a:path>
              <a:path w="994410" h="660400">
                <a:moveTo>
                  <a:pt x="990104" y="609600"/>
                </a:moveTo>
                <a:lnTo>
                  <a:pt x="960094" y="609600"/>
                </a:lnTo>
                <a:lnTo>
                  <a:pt x="962240" y="607060"/>
                </a:lnTo>
                <a:lnTo>
                  <a:pt x="961745" y="607060"/>
                </a:lnTo>
                <a:lnTo>
                  <a:pt x="963676" y="604520"/>
                </a:lnTo>
                <a:lnTo>
                  <a:pt x="963193" y="605789"/>
                </a:lnTo>
                <a:lnTo>
                  <a:pt x="991514" y="605789"/>
                </a:lnTo>
                <a:lnTo>
                  <a:pt x="991184" y="607060"/>
                </a:lnTo>
                <a:lnTo>
                  <a:pt x="990104" y="609600"/>
                </a:lnTo>
                <a:close/>
              </a:path>
              <a:path w="994410" h="660400">
                <a:moveTo>
                  <a:pt x="34607" y="609600"/>
                </a:moveTo>
                <a:lnTo>
                  <a:pt x="33934" y="609600"/>
                </a:lnTo>
                <a:lnTo>
                  <a:pt x="33439" y="608329"/>
                </a:lnTo>
                <a:lnTo>
                  <a:pt x="34607" y="609600"/>
                </a:lnTo>
                <a:close/>
              </a:path>
              <a:path w="994410" h="660400">
                <a:moveTo>
                  <a:pt x="988415" y="613410"/>
                </a:moveTo>
                <a:lnTo>
                  <a:pt x="956233" y="613410"/>
                </a:lnTo>
                <a:lnTo>
                  <a:pt x="958761" y="610870"/>
                </a:lnTo>
                <a:lnTo>
                  <a:pt x="958265" y="610870"/>
                </a:lnTo>
                <a:lnTo>
                  <a:pt x="960589" y="608329"/>
                </a:lnTo>
                <a:lnTo>
                  <a:pt x="960094" y="609600"/>
                </a:lnTo>
                <a:lnTo>
                  <a:pt x="990104" y="609600"/>
                </a:lnTo>
                <a:lnTo>
                  <a:pt x="989711" y="610870"/>
                </a:lnTo>
                <a:lnTo>
                  <a:pt x="988415" y="613410"/>
                </a:lnTo>
                <a:close/>
              </a:path>
              <a:path w="994410" h="660400">
                <a:moveTo>
                  <a:pt x="42392" y="617220"/>
                </a:moveTo>
                <a:lnTo>
                  <a:pt x="7581" y="617220"/>
                </a:lnTo>
                <a:lnTo>
                  <a:pt x="6057" y="613410"/>
                </a:lnTo>
                <a:lnTo>
                  <a:pt x="37795" y="613410"/>
                </a:lnTo>
                <a:lnTo>
                  <a:pt x="37299" y="612139"/>
                </a:lnTo>
                <a:lnTo>
                  <a:pt x="40004" y="614679"/>
                </a:lnTo>
                <a:lnTo>
                  <a:pt x="39522" y="614679"/>
                </a:lnTo>
                <a:lnTo>
                  <a:pt x="42392" y="617220"/>
                </a:lnTo>
                <a:close/>
              </a:path>
              <a:path w="994410" h="660400">
                <a:moveTo>
                  <a:pt x="986459" y="617220"/>
                </a:moveTo>
                <a:lnTo>
                  <a:pt x="951636" y="617220"/>
                </a:lnTo>
                <a:lnTo>
                  <a:pt x="954519" y="614679"/>
                </a:lnTo>
                <a:lnTo>
                  <a:pt x="954036" y="614679"/>
                </a:lnTo>
                <a:lnTo>
                  <a:pt x="956729" y="612139"/>
                </a:lnTo>
                <a:lnTo>
                  <a:pt x="956233" y="613410"/>
                </a:lnTo>
                <a:lnTo>
                  <a:pt x="987983" y="613410"/>
                </a:lnTo>
                <a:lnTo>
                  <a:pt x="986459" y="617220"/>
                </a:lnTo>
                <a:close/>
              </a:path>
              <a:path w="994410" h="660400">
                <a:moveTo>
                  <a:pt x="53898" y="623570"/>
                </a:moveTo>
                <a:lnTo>
                  <a:pt x="12191" y="623570"/>
                </a:lnTo>
                <a:lnTo>
                  <a:pt x="10261" y="621029"/>
                </a:lnTo>
                <a:lnTo>
                  <a:pt x="9778" y="619760"/>
                </a:lnTo>
                <a:lnTo>
                  <a:pt x="8039" y="617220"/>
                </a:lnTo>
                <a:lnTo>
                  <a:pt x="42392" y="617220"/>
                </a:lnTo>
                <a:lnTo>
                  <a:pt x="41681" y="615950"/>
                </a:lnTo>
                <a:lnTo>
                  <a:pt x="47929" y="619760"/>
                </a:lnTo>
                <a:lnTo>
                  <a:pt x="47028" y="619760"/>
                </a:lnTo>
                <a:lnTo>
                  <a:pt x="53898" y="623570"/>
                </a:lnTo>
                <a:close/>
              </a:path>
              <a:path w="994410" h="660400">
                <a:moveTo>
                  <a:pt x="981837" y="623570"/>
                </a:moveTo>
                <a:lnTo>
                  <a:pt x="940130" y="623570"/>
                </a:lnTo>
                <a:lnTo>
                  <a:pt x="947013" y="619760"/>
                </a:lnTo>
                <a:lnTo>
                  <a:pt x="946099" y="619760"/>
                </a:lnTo>
                <a:lnTo>
                  <a:pt x="952347" y="615950"/>
                </a:lnTo>
                <a:lnTo>
                  <a:pt x="951636" y="617220"/>
                </a:lnTo>
                <a:lnTo>
                  <a:pt x="985989" y="617220"/>
                </a:lnTo>
                <a:lnTo>
                  <a:pt x="984262" y="619760"/>
                </a:lnTo>
                <a:lnTo>
                  <a:pt x="983780" y="621029"/>
                </a:lnTo>
                <a:lnTo>
                  <a:pt x="981837" y="623570"/>
                </a:lnTo>
                <a:close/>
              </a:path>
              <a:path w="994410" h="660400">
                <a:moveTo>
                  <a:pt x="60490" y="626110"/>
                </a:moveTo>
                <a:lnTo>
                  <a:pt x="14833" y="626110"/>
                </a:lnTo>
                <a:lnTo>
                  <a:pt x="12687" y="623570"/>
                </a:lnTo>
                <a:lnTo>
                  <a:pt x="53898" y="623570"/>
                </a:lnTo>
                <a:lnTo>
                  <a:pt x="53035" y="622300"/>
                </a:lnTo>
                <a:lnTo>
                  <a:pt x="60490" y="626110"/>
                </a:lnTo>
                <a:close/>
              </a:path>
              <a:path w="994410" h="660400">
                <a:moveTo>
                  <a:pt x="969683" y="635000"/>
                </a:moveTo>
                <a:lnTo>
                  <a:pt x="893432" y="635000"/>
                </a:lnTo>
                <a:lnTo>
                  <a:pt x="898283" y="633729"/>
                </a:lnTo>
                <a:lnTo>
                  <a:pt x="906602" y="633729"/>
                </a:lnTo>
                <a:lnTo>
                  <a:pt x="911199" y="632460"/>
                </a:lnTo>
                <a:lnTo>
                  <a:pt x="910818" y="632460"/>
                </a:lnTo>
                <a:lnTo>
                  <a:pt x="915314" y="631189"/>
                </a:lnTo>
                <a:lnTo>
                  <a:pt x="918730" y="631189"/>
                </a:lnTo>
                <a:lnTo>
                  <a:pt x="927201" y="628650"/>
                </a:lnTo>
                <a:lnTo>
                  <a:pt x="926401" y="628650"/>
                </a:lnTo>
                <a:lnTo>
                  <a:pt x="934377" y="626110"/>
                </a:lnTo>
                <a:lnTo>
                  <a:pt x="933551" y="626110"/>
                </a:lnTo>
                <a:lnTo>
                  <a:pt x="941006" y="622300"/>
                </a:lnTo>
                <a:lnTo>
                  <a:pt x="940130" y="623570"/>
                </a:lnTo>
                <a:lnTo>
                  <a:pt x="981341" y="623570"/>
                </a:lnTo>
                <a:lnTo>
                  <a:pt x="979208" y="626110"/>
                </a:lnTo>
                <a:lnTo>
                  <a:pt x="976376" y="628650"/>
                </a:lnTo>
                <a:lnTo>
                  <a:pt x="975880" y="629920"/>
                </a:lnTo>
                <a:lnTo>
                  <a:pt x="973353" y="632460"/>
                </a:lnTo>
                <a:lnTo>
                  <a:pt x="969683" y="635000"/>
                </a:lnTo>
                <a:close/>
              </a:path>
              <a:path w="994410" h="660400">
                <a:moveTo>
                  <a:pt x="966800" y="637539"/>
                </a:moveTo>
                <a:lnTo>
                  <a:pt x="27228" y="637539"/>
                </a:lnTo>
                <a:lnTo>
                  <a:pt x="24358" y="635000"/>
                </a:lnTo>
                <a:lnTo>
                  <a:pt x="20675" y="632460"/>
                </a:lnTo>
                <a:lnTo>
                  <a:pt x="18161" y="629920"/>
                </a:lnTo>
                <a:lnTo>
                  <a:pt x="15328" y="626110"/>
                </a:lnTo>
                <a:lnTo>
                  <a:pt x="59651" y="626110"/>
                </a:lnTo>
                <a:lnTo>
                  <a:pt x="67640" y="628650"/>
                </a:lnTo>
                <a:lnTo>
                  <a:pt x="66827" y="628650"/>
                </a:lnTo>
                <a:lnTo>
                  <a:pt x="75298" y="631189"/>
                </a:lnTo>
                <a:lnTo>
                  <a:pt x="78714" y="631189"/>
                </a:lnTo>
                <a:lnTo>
                  <a:pt x="83223" y="632460"/>
                </a:lnTo>
                <a:lnTo>
                  <a:pt x="82829" y="632460"/>
                </a:lnTo>
                <a:lnTo>
                  <a:pt x="87426" y="633729"/>
                </a:lnTo>
                <a:lnTo>
                  <a:pt x="95745" y="633729"/>
                </a:lnTo>
                <a:lnTo>
                  <a:pt x="100596" y="635000"/>
                </a:lnTo>
                <a:lnTo>
                  <a:pt x="969683" y="635000"/>
                </a:lnTo>
                <a:lnTo>
                  <a:pt x="966800" y="637539"/>
                </a:lnTo>
                <a:close/>
              </a:path>
              <a:path w="994410" h="660400">
                <a:moveTo>
                  <a:pt x="91732" y="633729"/>
                </a:moveTo>
                <a:lnTo>
                  <a:pt x="87426" y="633729"/>
                </a:lnTo>
                <a:lnTo>
                  <a:pt x="87045" y="632460"/>
                </a:lnTo>
                <a:lnTo>
                  <a:pt x="91732" y="633729"/>
                </a:lnTo>
                <a:close/>
              </a:path>
              <a:path w="994410" h="660400">
                <a:moveTo>
                  <a:pt x="906602" y="633729"/>
                </a:moveTo>
                <a:lnTo>
                  <a:pt x="902296" y="633729"/>
                </a:lnTo>
                <a:lnTo>
                  <a:pt x="906983" y="632460"/>
                </a:lnTo>
                <a:lnTo>
                  <a:pt x="906602" y="633729"/>
                </a:lnTo>
                <a:close/>
              </a:path>
              <a:path w="994410" h="660400">
                <a:moveTo>
                  <a:pt x="934897" y="652779"/>
                </a:moveTo>
                <a:lnTo>
                  <a:pt x="59131" y="652779"/>
                </a:lnTo>
                <a:lnTo>
                  <a:pt x="51142" y="650239"/>
                </a:lnTo>
                <a:lnTo>
                  <a:pt x="50317" y="648970"/>
                </a:lnTo>
                <a:lnTo>
                  <a:pt x="42849" y="646429"/>
                </a:lnTo>
                <a:lnTo>
                  <a:pt x="41986" y="645160"/>
                </a:lnTo>
                <a:lnTo>
                  <a:pt x="35102" y="642620"/>
                </a:lnTo>
                <a:lnTo>
                  <a:pt x="34188" y="641350"/>
                </a:lnTo>
                <a:lnTo>
                  <a:pt x="27939" y="637539"/>
                </a:lnTo>
                <a:lnTo>
                  <a:pt x="966088" y="637539"/>
                </a:lnTo>
                <a:lnTo>
                  <a:pt x="959840" y="641350"/>
                </a:lnTo>
                <a:lnTo>
                  <a:pt x="958926" y="642620"/>
                </a:lnTo>
                <a:lnTo>
                  <a:pt x="952055" y="645160"/>
                </a:lnTo>
                <a:lnTo>
                  <a:pt x="951179" y="646429"/>
                </a:lnTo>
                <a:lnTo>
                  <a:pt x="943724" y="648970"/>
                </a:lnTo>
                <a:lnTo>
                  <a:pt x="942886" y="650239"/>
                </a:lnTo>
                <a:lnTo>
                  <a:pt x="934897" y="652779"/>
                </a:lnTo>
                <a:close/>
              </a:path>
              <a:path w="994410" h="660400">
                <a:moveTo>
                  <a:pt x="915365" y="657860"/>
                </a:moveTo>
                <a:lnTo>
                  <a:pt x="78282" y="657860"/>
                </a:lnTo>
                <a:lnTo>
                  <a:pt x="73393" y="656589"/>
                </a:lnTo>
                <a:lnTo>
                  <a:pt x="59944" y="652779"/>
                </a:lnTo>
                <a:lnTo>
                  <a:pt x="934085" y="652779"/>
                </a:lnTo>
                <a:lnTo>
                  <a:pt x="925626" y="655320"/>
                </a:lnTo>
                <a:lnTo>
                  <a:pt x="920241" y="656589"/>
                </a:lnTo>
                <a:lnTo>
                  <a:pt x="915365" y="657860"/>
                </a:lnTo>
                <a:close/>
              </a:path>
              <a:path w="994410" h="660400">
                <a:moveTo>
                  <a:pt x="905319" y="659129"/>
                </a:moveTo>
                <a:lnTo>
                  <a:pt x="88341" y="659129"/>
                </a:lnTo>
                <a:lnTo>
                  <a:pt x="83273" y="657860"/>
                </a:lnTo>
                <a:lnTo>
                  <a:pt x="910386" y="657860"/>
                </a:lnTo>
                <a:lnTo>
                  <a:pt x="905319" y="659129"/>
                </a:lnTo>
                <a:close/>
              </a:path>
              <a:path w="994410" h="660400">
                <a:moveTo>
                  <a:pt x="894943" y="660400"/>
                </a:moveTo>
                <a:lnTo>
                  <a:pt x="98717" y="660400"/>
                </a:lnTo>
                <a:lnTo>
                  <a:pt x="93484" y="659129"/>
                </a:lnTo>
                <a:lnTo>
                  <a:pt x="900163" y="659129"/>
                </a:lnTo>
                <a:lnTo>
                  <a:pt x="894943" y="66040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object 4"/>
          <p:cNvSpPr/>
          <p:nvPr/>
        </p:nvSpPr>
        <p:spPr>
          <a:xfrm>
            <a:off x="1625600" y="3546475"/>
            <a:ext cx="346075" cy="35083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565525" y="1863725"/>
            <a:ext cx="839788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圆柱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普通圆柱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721350" y="1863725"/>
            <a:ext cx="1654175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内螺纹圆柱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3565525" y="4394200"/>
            <a:ext cx="839788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圆锥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856288" y="2659063"/>
            <a:ext cx="1384300" cy="12493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弹性圆柱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spcBef>
                <a:spcPts val="5"/>
              </a:spcBef>
            </a:pPr>
            <a:endParaRPr noProof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spcBef>
                <a:spcPts val="5"/>
              </a:spcBef>
            </a:pPr>
            <a:endParaRPr noProof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pPr marL="12700"/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普通圆锥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721350" y="4251325"/>
            <a:ext cx="1654175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内螺纹圆锥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5876925" y="5089525"/>
            <a:ext cx="1382713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螺尾</a:t>
            </a:r>
            <a:r>
              <a:rPr lang="zh-CN"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</a:t>
            </a: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锥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5525" y="5089525"/>
            <a:ext cx="839788" cy="974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algn="ctr">
              <a:spcBef>
                <a:spcPts val="135"/>
              </a:spcBef>
            </a:pP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开口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spc="35" noProof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ctr">
              <a:spcBef>
                <a:spcPts val="135"/>
              </a:spcBef>
            </a:pPr>
            <a:endParaRPr lang="zh-CN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ctr">
              <a:spcBef>
                <a:spcPts val="135"/>
              </a:spcBef>
            </a:pPr>
            <a:r>
              <a:rPr lang="zh-CN" noProof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。。。</a:t>
            </a:r>
            <a:endParaRPr lang="zh-CN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265" name="矩形 14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5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charRg st="5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4" grpId="0" animBg="1"/>
      <p:bldP spid="5" grpId="0" animBg="1"/>
      <p:bldP spid="6" grpId="0" bldLvl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229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229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29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229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229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229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29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229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3188" y="1449388"/>
            <a:ext cx="24685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一、销的材料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565525" y="1863725"/>
            <a:ext cx="839788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721350" y="1863725"/>
            <a:ext cx="1654175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内螺纹圆柱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3565525" y="4394200"/>
            <a:ext cx="839788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856288" y="2659063"/>
            <a:ext cx="1384300" cy="11477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弹性圆柱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5"/>
              </a:spcBef>
            </a:pPr>
            <a:endParaRPr sz="3250" noProof="1">
              <a:latin typeface="Times New Roman" panose="02020603050405020304"/>
              <a:cs typeface="Times New Roman" panose="02020603050405020304"/>
            </a:endParaRPr>
          </a:p>
          <a:p>
            <a:pPr marL="12700"/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721350" y="4251325"/>
            <a:ext cx="1654175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内螺纹圆锥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5921375" y="5046663"/>
            <a:ext cx="1382713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螺尾</a:t>
            </a:r>
            <a:r>
              <a:rPr lang="zh-CN"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</a:t>
            </a: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67" name="文本框 99"/>
          <p:cNvSpPr txBox="1"/>
          <p:nvPr/>
        </p:nvSpPr>
        <p:spPr>
          <a:xfrm>
            <a:off x="1373188" y="2501900"/>
            <a:ext cx="6935787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solidFill>
                  <a:srgbClr val="FF0000"/>
                </a:solidFill>
                <a:latin typeface="楷体_GB2312" pitchFamily="49" charset="-122"/>
                <a:ea typeface="宋体" panose="02010600030101010101" pitchFamily="2" charset="-122"/>
              </a:rPr>
              <a:t>35</a:t>
            </a:r>
            <a:r>
              <a:rPr lang="zh-CN" altLang="zh-CN" b="0">
                <a:latin typeface="楷体_GB2312" pitchFamily="49" charset="-122"/>
                <a:ea typeface="宋体" panose="02010600030101010101" pitchFamily="2" charset="-122"/>
              </a:rPr>
              <a:t>、</a:t>
            </a:r>
            <a:r>
              <a:rPr lang="zh-CN" altLang="zh-CN" b="0">
                <a:solidFill>
                  <a:srgbClr val="FF0000"/>
                </a:solidFill>
                <a:latin typeface="楷体_GB2312" pitchFamily="49" charset="-122"/>
                <a:ea typeface="宋体" panose="02010600030101010101" pitchFamily="2" charset="-122"/>
              </a:rPr>
              <a:t>45</a:t>
            </a:r>
            <a:r>
              <a:rPr lang="zh-CN" altLang="zh-CN" b="0">
                <a:latin typeface="楷体_GB2312" pitchFamily="49" charset="-122"/>
                <a:ea typeface="宋体" panose="02010600030101010101" pitchFamily="2" charset="-122"/>
              </a:rPr>
              <a:t>或</a:t>
            </a:r>
            <a:r>
              <a:rPr lang="zh-CN" altLang="zh-CN" b="0">
                <a:solidFill>
                  <a:srgbClr val="FF0000"/>
                </a:solidFill>
                <a:latin typeface="楷体_GB2312" pitchFamily="49" charset="-122"/>
                <a:ea typeface="宋体" panose="02010600030101010101" pitchFamily="2" charset="-122"/>
              </a:rPr>
              <a:t>T8A</a:t>
            </a:r>
            <a:r>
              <a:rPr lang="zh-CN" altLang="zh-CN" b="0">
                <a:latin typeface="楷体_GB2312" pitchFamily="49" charset="-122"/>
                <a:ea typeface="宋体" panose="02010600030101010101" pitchFamily="2" charset="-122"/>
              </a:rPr>
              <a:t>、</a:t>
            </a:r>
            <a:r>
              <a:rPr lang="zh-CN" altLang="zh-CN" b="0">
                <a:solidFill>
                  <a:srgbClr val="FF0000"/>
                </a:solidFill>
                <a:latin typeface="楷体_GB2312" pitchFamily="49" charset="-122"/>
                <a:ea typeface="宋体" panose="02010600030101010101" pitchFamily="2" charset="-122"/>
              </a:rPr>
              <a:t>T10A</a:t>
            </a:r>
            <a:r>
              <a:rPr lang="zh-CN" altLang="zh-CN" b="0">
                <a:latin typeface="楷体_GB2312" pitchFamily="49" charset="-122"/>
                <a:ea typeface="宋体" panose="02010600030101010101" pitchFamily="2" charset="-122"/>
              </a:rPr>
              <a:t>等材料制造，并经淬火达到要求的硬度。</a:t>
            </a:r>
            <a:endParaRPr lang="zh-CN" altLang="en-US" b="0">
              <a:latin typeface="楷体_GB2312" pitchFamily="49" charset="-122"/>
              <a:ea typeface="宋体" panose="02010600030101010101" pitchFamily="2" charset="-122"/>
            </a:endParaRPr>
          </a:p>
        </p:txBody>
      </p:sp>
      <p:sp>
        <p:nvSpPr>
          <p:cNvPr id="10268" name="文本框 1"/>
          <p:cNvSpPr txBox="1"/>
          <p:nvPr/>
        </p:nvSpPr>
        <p:spPr>
          <a:xfrm>
            <a:off x="1387475" y="3624263"/>
            <a:ext cx="4344988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楷体_GB2312" pitchFamily="49" charset="-122"/>
                <a:ea typeface="宋体" panose="02010600030101010101" pitchFamily="2" charset="-122"/>
              </a:rPr>
              <a:t>开口销一般采用</a:t>
            </a:r>
            <a:r>
              <a:rPr lang="zh-CN" altLang="zh-CN" b="0">
                <a:solidFill>
                  <a:srgbClr val="FF0000"/>
                </a:solidFill>
                <a:latin typeface="楷体_GB2312" pitchFamily="49" charset="-122"/>
                <a:ea typeface="宋体" panose="02010600030101010101" pitchFamily="2" charset="-122"/>
              </a:rPr>
              <a:t>低碳钢</a:t>
            </a:r>
            <a:r>
              <a:rPr lang="zh-CN" altLang="zh-CN" b="0">
                <a:latin typeface="楷体_GB2312" pitchFamily="49" charset="-122"/>
                <a:ea typeface="宋体" panose="02010600030101010101" pitchFamily="2" charset="-122"/>
              </a:rPr>
              <a:t>制造。</a:t>
            </a:r>
            <a:endParaRPr lang="zh-CN" altLang="en-US" b="0">
              <a:latin typeface="楷体_GB2312" pitchFamily="49" charset="-122"/>
              <a:ea typeface="宋体" panose="02010600030101010101" pitchFamily="2" charset="-122"/>
            </a:endParaRPr>
          </a:p>
        </p:txBody>
      </p:sp>
      <p:sp>
        <p:nvSpPr>
          <p:cNvPr id="12310" name="矩形 1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10267" grpId="0"/>
      <p:bldP spid="10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433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434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434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434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434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434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434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2525" y="1098550"/>
            <a:ext cx="2527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、圆柱销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565525" y="1863725"/>
            <a:ext cx="839788" cy="323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圆柱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354638" y="2659063"/>
            <a:ext cx="1382713" cy="9413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弹性圆柱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spcBef>
                <a:spcPts val="5"/>
              </a:spcBef>
            </a:pPr>
            <a:endParaRPr noProof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pPr marL="12700"/>
            <a:r>
              <a:rPr spc="40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普通圆锥</a:t>
            </a:r>
            <a:r>
              <a:rPr spc="35" noProof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</a:t>
            </a:r>
            <a:endParaRPr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218113" y="4251325"/>
            <a:ext cx="1655763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内螺纹圆锥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5418138" y="5046663"/>
            <a:ext cx="1384300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螺尾</a:t>
            </a:r>
            <a:r>
              <a:rPr lang="zh-CN"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</a:t>
            </a: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9650" y="1863725"/>
            <a:ext cx="366077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）普通圆柱销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4068445" y="2902585"/>
            <a:ext cx="2854325" cy="19018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1187450" y="2917825"/>
            <a:ext cx="2025650" cy="183991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3996055" y="2383473"/>
            <a:ext cx="798513" cy="3222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spcBef>
                <a:spcPts val="120"/>
              </a:spcBef>
            </a:pPr>
            <a:r>
              <a:rPr b="0" spc="20" noProof="1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外链板</a:t>
            </a:r>
            <a:endParaRPr b="0" spc="20" noProof="1" dirty="0">
              <a:solidFill>
                <a:srgbClr val="10233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5508625" y="2539365"/>
            <a:ext cx="541338" cy="3222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spcBef>
                <a:spcPts val="120"/>
              </a:spcBef>
            </a:pPr>
            <a:r>
              <a:rPr b="0" spc="20" noProof="1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销轴</a:t>
            </a:r>
            <a:endParaRPr b="0" spc="20" noProof="1" dirty="0">
              <a:solidFill>
                <a:srgbClr val="10233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0" name="object 12"/>
          <p:cNvSpPr txBox="1"/>
          <p:nvPr/>
        </p:nvSpPr>
        <p:spPr>
          <a:xfrm>
            <a:off x="6374130" y="2837180"/>
            <a:ext cx="1862455" cy="14370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spcBef>
                <a:spcPts val="120"/>
              </a:spcBef>
            </a:pPr>
            <a:r>
              <a:rPr b="0" spc="20" noProof="1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套筒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597535">
              <a:spcBef>
                <a:spcPts val="1380"/>
              </a:spcBef>
            </a:pPr>
            <a:r>
              <a:rPr b="0" spc="20" noProof="1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滚子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spcBef>
                <a:spcPts val="55"/>
              </a:spcBef>
            </a:pPr>
            <a:endParaRPr b="0" spc="20" noProof="1" dirty="0">
              <a:solidFill>
                <a:srgbClr val="10233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spcBef>
                <a:spcPts val="55"/>
              </a:spcBef>
            </a:pPr>
            <a:r>
              <a:rPr b="0" spc="20" noProof="1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b="0" spc="20" noProof="1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   </a:t>
            </a:r>
            <a:r>
              <a:rPr b="0" spc="20" noProof="1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内链板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4500245" y="2708593"/>
            <a:ext cx="350838" cy="268287"/>
          </a:xfrm>
          <a:custGeom>
            <a:avLst/>
            <a:gdLst/>
            <a:ahLst/>
            <a:cxnLst/>
            <a:pathLst>
              <a:path w="323850" h="343535">
                <a:moveTo>
                  <a:pt x="314299" y="343255"/>
                </a:moveTo>
                <a:lnTo>
                  <a:pt x="0" y="8699"/>
                </a:lnTo>
                <a:lnTo>
                  <a:pt x="9258" y="0"/>
                </a:lnTo>
                <a:lnTo>
                  <a:pt x="323545" y="334568"/>
                </a:lnTo>
                <a:lnTo>
                  <a:pt x="314299" y="343255"/>
                </a:lnTo>
                <a:close/>
              </a:path>
            </a:pathLst>
          </a:custGeom>
          <a:solidFill>
            <a:srgbClr val="10233E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" name="object 14"/>
          <p:cNvSpPr/>
          <p:nvPr/>
        </p:nvSpPr>
        <p:spPr>
          <a:xfrm>
            <a:off x="5148263" y="2869565"/>
            <a:ext cx="444500" cy="360363"/>
          </a:xfrm>
          <a:custGeom>
            <a:avLst/>
            <a:gdLst/>
            <a:ahLst/>
            <a:cxnLst/>
            <a:pathLst>
              <a:path w="411479" h="461644">
                <a:moveTo>
                  <a:pt x="9499" y="461391"/>
                </a:moveTo>
                <a:lnTo>
                  <a:pt x="0" y="452970"/>
                </a:lnTo>
                <a:lnTo>
                  <a:pt x="401447" y="0"/>
                </a:lnTo>
                <a:lnTo>
                  <a:pt x="410946" y="8432"/>
                </a:lnTo>
                <a:lnTo>
                  <a:pt x="9499" y="461391"/>
                </a:lnTo>
                <a:close/>
              </a:path>
            </a:pathLst>
          </a:custGeom>
          <a:solidFill>
            <a:srgbClr val="10233E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" name="object 15"/>
          <p:cNvSpPr/>
          <p:nvPr/>
        </p:nvSpPr>
        <p:spPr>
          <a:xfrm>
            <a:off x="6050280" y="3213100"/>
            <a:ext cx="427038" cy="307975"/>
          </a:xfrm>
          <a:custGeom>
            <a:avLst/>
            <a:gdLst/>
            <a:ahLst/>
            <a:cxnLst/>
            <a:pathLst>
              <a:path w="393700" h="395605">
                <a:moveTo>
                  <a:pt x="9004" y="395439"/>
                </a:moveTo>
                <a:lnTo>
                  <a:pt x="0" y="386486"/>
                </a:lnTo>
                <a:lnTo>
                  <a:pt x="384403" y="0"/>
                </a:lnTo>
                <a:lnTo>
                  <a:pt x="393407" y="8966"/>
                </a:lnTo>
                <a:lnTo>
                  <a:pt x="9004" y="395439"/>
                </a:lnTo>
                <a:close/>
              </a:path>
            </a:pathLst>
          </a:custGeom>
          <a:solidFill>
            <a:srgbClr val="10233E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" name="object 16"/>
          <p:cNvSpPr/>
          <p:nvPr/>
        </p:nvSpPr>
        <p:spPr>
          <a:xfrm>
            <a:off x="6373813" y="3500755"/>
            <a:ext cx="654050" cy="263525"/>
          </a:xfrm>
          <a:custGeom>
            <a:avLst/>
            <a:gdLst/>
            <a:ahLst/>
            <a:cxnLst/>
            <a:pathLst>
              <a:path w="603884" h="338454">
                <a:moveTo>
                  <a:pt x="6096" y="338188"/>
                </a:moveTo>
                <a:lnTo>
                  <a:pt x="0" y="327050"/>
                </a:lnTo>
                <a:lnTo>
                  <a:pt x="597509" y="0"/>
                </a:lnTo>
                <a:lnTo>
                  <a:pt x="603618" y="11150"/>
                </a:lnTo>
                <a:lnTo>
                  <a:pt x="6096" y="338188"/>
                </a:lnTo>
                <a:close/>
              </a:path>
            </a:pathLst>
          </a:custGeom>
          <a:solidFill>
            <a:srgbClr val="10233E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" name="object 17"/>
          <p:cNvSpPr/>
          <p:nvPr/>
        </p:nvSpPr>
        <p:spPr>
          <a:xfrm>
            <a:off x="6660198" y="4005263"/>
            <a:ext cx="441325" cy="190500"/>
          </a:xfrm>
          <a:custGeom>
            <a:avLst/>
            <a:gdLst/>
            <a:ahLst/>
            <a:cxnLst/>
            <a:pathLst>
              <a:path w="408304" h="245110">
                <a:moveTo>
                  <a:pt x="6388" y="244678"/>
                </a:moveTo>
                <a:lnTo>
                  <a:pt x="0" y="233705"/>
                </a:lnTo>
                <a:lnTo>
                  <a:pt x="401523" y="0"/>
                </a:lnTo>
                <a:lnTo>
                  <a:pt x="407911" y="10985"/>
                </a:lnTo>
                <a:lnTo>
                  <a:pt x="6388" y="244678"/>
                </a:lnTo>
                <a:close/>
              </a:path>
            </a:pathLst>
          </a:custGeom>
          <a:solidFill>
            <a:srgbClr val="10233E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" name="object 18"/>
          <p:cNvSpPr txBox="1"/>
          <p:nvPr/>
        </p:nvSpPr>
        <p:spPr>
          <a:xfrm>
            <a:off x="1947863" y="4857433"/>
            <a:ext cx="4368800" cy="953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203200" algn="ctr">
              <a:spcBef>
                <a:spcPts val="120"/>
              </a:spcBef>
            </a:pPr>
            <a:r>
              <a:rPr b="0" spc="2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套筒滚子链</a:t>
            </a:r>
            <a:endParaRPr b="0" spc="2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203200" algn="ctr">
              <a:spcBef>
                <a:spcPts val="120"/>
              </a:spcBef>
            </a:pP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pPr marL="12700">
              <a:buFont typeface="Wingdings" panose="05000000000000000000"/>
              <a:tabLst>
                <a:tab pos="393065" algn="l"/>
                <a:tab pos="393700" algn="l"/>
              </a:tabLst>
            </a:pPr>
            <a:r>
              <a:rPr lang="en-US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   </a:t>
            </a: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适用于不常拆卸的零件定位。</a:t>
            </a:r>
            <a:endParaRPr b="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4366" name="矩形 3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2" grpId="0"/>
      <p:bldP spid="16" grpId="0" bldLvl="0" animBg="1"/>
      <p:bldP spid="15" grpId="0" bldLvl="0" animBg="1"/>
      <p:bldP spid="7" grpId="0"/>
      <p:bldP spid="12" grpId="0"/>
      <p:bldP spid="17" grpId="0"/>
      <p:bldP spid="19" grpId="0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38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638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638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639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639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639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39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639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721350" y="1908175"/>
            <a:ext cx="1377950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内螺纹圆柱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856288" y="2806700"/>
            <a:ext cx="1154113" cy="18113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弹性圆柱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5"/>
              </a:spcBef>
            </a:pPr>
            <a:endParaRPr sz="3250" noProof="1">
              <a:latin typeface="Times New Roman" panose="02020603050405020304"/>
              <a:cs typeface="Times New Roman" panose="02020603050405020304"/>
            </a:endParaRPr>
          </a:p>
          <a:p>
            <a:pPr marL="12700"/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721350" y="4295775"/>
            <a:ext cx="1377950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内螺纹圆锥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5921375" y="5046663"/>
            <a:ext cx="1382713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螺尾</a:t>
            </a:r>
            <a:r>
              <a:rPr lang="zh-CN"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</a:t>
            </a: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563" y="1204913"/>
            <a:ext cx="2527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、圆柱销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450" y="1908175"/>
            <a:ext cx="366077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）内螺纹圆柱销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36688" y="2940050"/>
            <a:ext cx="2549525" cy="16621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object 16"/>
          <p:cNvSpPr/>
          <p:nvPr/>
        </p:nvSpPr>
        <p:spPr>
          <a:xfrm>
            <a:off x="1143000" y="2830513"/>
            <a:ext cx="2843213" cy="1916112"/>
          </a:xfrm>
          <a:custGeom>
            <a:avLst/>
            <a:gdLst/>
            <a:ahLst/>
            <a:cxnLst/>
            <a:pathLst>
              <a:path w="4241800" h="3096895">
                <a:moveTo>
                  <a:pt x="4228871" y="3096450"/>
                </a:moveTo>
                <a:lnTo>
                  <a:pt x="12700" y="3096450"/>
                </a:lnTo>
                <a:lnTo>
                  <a:pt x="10223" y="3096196"/>
                </a:lnTo>
                <a:lnTo>
                  <a:pt x="0" y="3083750"/>
                </a:lnTo>
                <a:lnTo>
                  <a:pt x="0" y="12700"/>
                </a:lnTo>
                <a:lnTo>
                  <a:pt x="12700" y="0"/>
                </a:lnTo>
                <a:lnTo>
                  <a:pt x="4228871" y="0"/>
                </a:lnTo>
                <a:lnTo>
                  <a:pt x="4241571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071050"/>
                </a:lnTo>
                <a:lnTo>
                  <a:pt x="12700" y="3071050"/>
                </a:lnTo>
                <a:lnTo>
                  <a:pt x="25400" y="3083750"/>
                </a:lnTo>
                <a:lnTo>
                  <a:pt x="4241571" y="3083750"/>
                </a:lnTo>
                <a:lnTo>
                  <a:pt x="4241317" y="3086227"/>
                </a:lnTo>
                <a:lnTo>
                  <a:pt x="4231347" y="3096196"/>
                </a:lnTo>
                <a:lnTo>
                  <a:pt x="4228871" y="3096450"/>
                </a:lnTo>
                <a:close/>
              </a:path>
              <a:path w="4241800" h="309689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4241800" h="3096895">
                <a:moveTo>
                  <a:pt x="4216171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4216171" y="12700"/>
                </a:lnTo>
                <a:lnTo>
                  <a:pt x="4216171" y="25400"/>
                </a:lnTo>
                <a:close/>
              </a:path>
              <a:path w="4241800" h="3096895">
                <a:moveTo>
                  <a:pt x="4216171" y="3083750"/>
                </a:moveTo>
                <a:lnTo>
                  <a:pt x="4216171" y="12700"/>
                </a:lnTo>
                <a:lnTo>
                  <a:pt x="4228871" y="25400"/>
                </a:lnTo>
                <a:lnTo>
                  <a:pt x="4241571" y="25400"/>
                </a:lnTo>
                <a:lnTo>
                  <a:pt x="4241571" y="3071050"/>
                </a:lnTo>
                <a:lnTo>
                  <a:pt x="4228871" y="3071050"/>
                </a:lnTo>
                <a:lnTo>
                  <a:pt x="4216171" y="3083750"/>
                </a:lnTo>
                <a:close/>
              </a:path>
              <a:path w="4241800" h="3096895">
                <a:moveTo>
                  <a:pt x="4241571" y="25400"/>
                </a:moveTo>
                <a:lnTo>
                  <a:pt x="4228871" y="25400"/>
                </a:lnTo>
                <a:lnTo>
                  <a:pt x="4216171" y="12700"/>
                </a:lnTo>
                <a:lnTo>
                  <a:pt x="4241571" y="12700"/>
                </a:lnTo>
                <a:lnTo>
                  <a:pt x="4241571" y="25400"/>
                </a:lnTo>
                <a:close/>
              </a:path>
              <a:path w="4241800" h="3096895">
                <a:moveTo>
                  <a:pt x="25400" y="3083750"/>
                </a:moveTo>
                <a:lnTo>
                  <a:pt x="12700" y="3071050"/>
                </a:lnTo>
                <a:lnTo>
                  <a:pt x="25400" y="3071050"/>
                </a:lnTo>
                <a:lnTo>
                  <a:pt x="25400" y="3083750"/>
                </a:lnTo>
                <a:close/>
              </a:path>
              <a:path w="4241800" h="3096895">
                <a:moveTo>
                  <a:pt x="4216171" y="3083750"/>
                </a:moveTo>
                <a:lnTo>
                  <a:pt x="25400" y="3083750"/>
                </a:lnTo>
                <a:lnTo>
                  <a:pt x="25400" y="3071050"/>
                </a:lnTo>
                <a:lnTo>
                  <a:pt x="4216171" y="3071050"/>
                </a:lnTo>
                <a:lnTo>
                  <a:pt x="4216171" y="3083750"/>
                </a:lnTo>
                <a:close/>
              </a:path>
              <a:path w="4241800" h="3096895">
                <a:moveTo>
                  <a:pt x="4241571" y="3083750"/>
                </a:moveTo>
                <a:lnTo>
                  <a:pt x="4216171" y="3083750"/>
                </a:lnTo>
                <a:lnTo>
                  <a:pt x="4228871" y="3071050"/>
                </a:lnTo>
                <a:lnTo>
                  <a:pt x="4241571" y="3071050"/>
                </a:lnTo>
                <a:lnTo>
                  <a:pt x="4241571" y="3083750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" name="object 2"/>
          <p:cNvSpPr/>
          <p:nvPr/>
        </p:nvSpPr>
        <p:spPr>
          <a:xfrm>
            <a:off x="5146675" y="3714750"/>
            <a:ext cx="1952625" cy="9032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5033963" y="2843213"/>
            <a:ext cx="2674937" cy="1901825"/>
          </a:xfrm>
          <a:custGeom>
            <a:avLst/>
            <a:gdLst/>
            <a:ahLst/>
            <a:cxnLst/>
            <a:pathLst>
              <a:path w="4241800" h="3155315">
                <a:moveTo>
                  <a:pt x="4228871" y="3154718"/>
                </a:moveTo>
                <a:lnTo>
                  <a:pt x="12700" y="3154718"/>
                </a:lnTo>
                <a:lnTo>
                  <a:pt x="10223" y="3154464"/>
                </a:lnTo>
                <a:lnTo>
                  <a:pt x="0" y="3142018"/>
                </a:lnTo>
                <a:lnTo>
                  <a:pt x="0" y="12699"/>
                </a:lnTo>
                <a:lnTo>
                  <a:pt x="12700" y="0"/>
                </a:lnTo>
                <a:lnTo>
                  <a:pt x="4228871" y="0"/>
                </a:lnTo>
                <a:lnTo>
                  <a:pt x="4241571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3129318"/>
                </a:lnTo>
                <a:lnTo>
                  <a:pt x="12700" y="3129318"/>
                </a:lnTo>
                <a:lnTo>
                  <a:pt x="25400" y="3142018"/>
                </a:lnTo>
                <a:lnTo>
                  <a:pt x="4241571" y="3142018"/>
                </a:lnTo>
                <a:lnTo>
                  <a:pt x="4241330" y="3144494"/>
                </a:lnTo>
                <a:lnTo>
                  <a:pt x="4231347" y="3154464"/>
                </a:lnTo>
                <a:lnTo>
                  <a:pt x="4228871" y="3154718"/>
                </a:lnTo>
                <a:close/>
              </a:path>
              <a:path w="4241800" h="3155315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4241800" h="3155315">
                <a:moveTo>
                  <a:pt x="4216171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4216171" y="12699"/>
                </a:lnTo>
                <a:lnTo>
                  <a:pt x="4216171" y="25399"/>
                </a:lnTo>
                <a:close/>
              </a:path>
              <a:path w="4241800" h="3155315">
                <a:moveTo>
                  <a:pt x="4216171" y="3142018"/>
                </a:moveTo>
                <a:lnTo>
                  <a:pt x="4216171" y="12699"/>
                </a:lnTo>
                <a:lnTo>
                  <a:pt x="4228871" y="25399"/>
                </a:lnTo>
                <a:lnTo>
                  <a:pt x="4241571" y="25399"/>
                </a:lnTo>
                <a:lnTo>
                  <a:pt x="4241571" y="3129318"/>
                </a:lnTo>
                <a:lnTo>
                  <a:pt x="4228871" y="3129318"/>
                </a:lnTo>
                <a:lnTo>
                  <a:pt x="4216171" y="3142018"/>
                </a:lnTo>
                <a:close/>
              </a:path>
              <a:path w="4241800" h="3155315">
                <a:moveTo>
                  <a:pt x="4241571" y="25399"/>
                </a:moveTo>
                <a:lnTo>
                  <a:pt x="4228871" y="25399"/>
                </a:lnTo>
                <a:lnTo>
                  <a:pt x="4216171" y="12699"/>
                </a:lnTo>
                <a:lnTo>
                  <a:pt x="4241571" y="12699"/>
                </a:lnTo>
                <a:lnTo>
                  <a:pt x="4241571" y="25399"/>
                </a:lnTo>
                <a:close/>
              </a:path>
              <a:path w="4241800" h="3155315">
                <a:moveTo>
                  <a:pt x="25400" y="3142018"/>
                </a:moveTo>
                <a:lnTo>
                  <a:pt x="12700" y="3129318"/>
                </a:lnTo>
                <a:lnTo>
                  <a:pt x="25400" y="3129318"/>
                </a:lnTo>
                <a:lnTo>
                  <a:pt x="25400" y="3142018"/>
                </a:lnTo>
                <a:close/>
              </a:path>
              <a:path w="4241800" h="3155315">
                <a:moveTo>
                  <a:pt x="4216171" y="3142018"/>
                </a:moveTo>
                <a:lnTo>
                  <a:pt x="25400" y="3142018"/>
                </a:lnTo>
                <a:lnTo>
                  <a:pt x="25400" y="3129318"/>
                </a:lnTo>
                <a:lnTo>
                  <a:pt x="4216171" y="3129318"/>
                </a:lnTo>
                <a:lnTo>
                  <a:pt x="4216171" y="3142018"/>
                </a:lnTo>
                <a:close/>
              </a:path>
              <a:path w="4241800" h="3155315">
                <a:moveTo>
                  <a:pt x="4241571" y="3142018"/>
                </a:moveTo>
                <a:lnTo>
                  <a:pt x="4216171" y="3142018"/>
                </a:lnTo>
                <a:lnTo>
                  <a:pt x="4228871" y="3129318"/>
                </a:lnTo>
                <a:lnTo>
                  <a:pt x="4241571" y="3129318"/>
                </a:lnTo>
                <a:lnTo>
                  <a:pt x="4241571" y="3142018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" name="object 5"/>
          <p:cNvSpPr/>
          <p:nvPr/>
        </p:nvSpPr>
        <p:spPr>
          <a:xfrm>
            <a:off x="6624638" y="2940050"/>
            <a:ext cx="1084262" cy="153035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object 6"/>
          <p:cNvSpPr/>
          <p:nvPr/>
        </p:nvSpPr>
        <p:spPr>
          <a:xfrm>
            <a:off x="6988175" y="2540000"/>
            <a:ext cx="111125" cy="266700"/>
          </a:xfrm>
          <a:custGeom>
            <a:avLst/>
            <a:gdLst/>
            <a:ahLst/>
            <a:cxnLst/>
            <a:pathLst>
              <a:path w="290829" h="84455">
                <a:moveTo>
                  <a:pt x="288023" y="84162"/>
                </a:moveTo>
                <a:lnTo>
                  <a:pt x="0" y="9220"/>
                </a:lnTo>
                <a:lnTo>
                  <a:pt x="2400" y="0"/>
                </a:lnTo>
                <a:lnTo>
                  <a:pt x="290423" y="74942"/>
                </a:lnTo>
                <a:lnTo>
                  <a:pt x="288023" y="84162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" name="object 7"/>
          <p:cNvSpPr txBox="1"/>
          <p:nvPr/>
        </p:nvSpPr>
        <p:spPr>
          <a:xfrm>
            <a:off x="6153150" y="2159000"/>
            <a:ext cx="1150938" cy="3810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楷体_GB2312" pitchFamily="49" charset="-122"/>
              </a:rPr>
              <a:t>内螺纹</a:t>
            </a:r>
            <a:endParaRPr lang="zh-CN" altLang="zh-CN" sz="2400">
              <a:latin typeface="微软雅黑" panose="020B0503020204020204" charset="-122"/>
              <a:ea typeface="楷体_GB2312" pitchFamily="49" charset="-122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1511300" y="5210175"/>
            <a:ext cx="5049838" cy="32004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 defTabSz="914400">
              <a:spcBef>
                <a:spcPts val="100"/>
              </a:spcBef>
              <a:buFont typeface="Wingdings" panose="05000000000000000000"/>
              <a:tabLst>
                <a:tab pos="393700" algn="l"/>
                <a:tab pos="393700" algn="l"/>
              </a:tabLst>
            </a:pP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多用于盲孔的场合，内螺纹供拆卸用。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10" name="矩形 1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5" grpId="0"/>
      <p:bldP spid="6" grpId="0" bldLvl="0" animBg="1"/>
      <p:bldP spid="15" grpId="0" bldLvl="0" animBg="1"/>
      <p:bldP spid="9" grpId="0"/>
      <p:bldP spid="12" grpId="0"/>
      <p:bldP spid="13" grpId="0"/>
      <p:bldP spid="10" grpId="0" bldLvl="0" animBg="1"/>
      <p:bldP spid="17" grpId="0" bldLvl="0" animBg="1"/>
      <p:bldP spid="19" grpId="0" bldLvl="0" animBg="1"/>
      <p:bldP spid="20" grpId="0" bldLvl="0" animBg="1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843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843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843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843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843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844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4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844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565525" y="2151063"/>
            <a:ext cx="839788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2444750" y="4376738"/>
            <a:ext cx="603250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856288" y="3951288"/>
            <a:ext cx="1404938" cy="11636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弹性圆柱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5"/>
              </a:spcBef>
            </a:pPr>
            <a:endParaRPr sz="3250" noProof="1">
              <a:latin typeface="Times New Roman" panose="02020603050405020304"/>
              <a:cs typeface="Times New Roman" panose="02020603050405020304"/>
            </a:endParaRPr>
          </a:p>
          <a:p>
            <a:pPr marL="12700"/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738813" y="4775200"/>
            <a:ext cx="1679575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内螺纹圆锥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6163" y="1098550"/>
            <a:ext cx="2527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、圆柱销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1863725"/>
            <a:ext cx="366077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）弹性圆柱销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127125" y="2889250"/>
            <a:ext cx="2659063" cy="15906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7750" y="2638425"/>
            <a:ext cx="762000" cy="484188"/>
          </a:xfrm>
          <a:custGeom>
            <a:avLst/>
            <a:gdLst/>
            <a:ahLst/>
            <a:cxnLst/>
            <a:pathLst>
              <a:path w="1061720" h="680719">
                <a:moveTo>
                  <a:pt x="5118" y="680110"/>
                </a:moveTo>
                <a:lnTo>
                  <a:pt x="0" y="672071"/>
                </a:lnTo>
                <a:lnTo>
                  <a:pt x="1056119" y="0"/>
                </a:lnTo>
                <a:lnTo>
                  <a:pt x="1061237" y="8026"/>
                </a:lnTo>
                <a:lnTo>
                  <a:pt x="5118" y="68011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3036888" y="2308225"/>
            <a:ext cx="839787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开口</a:t>
            </a:r>
            <a:endParaRPr lang="zh-CN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object 8"/>
          <p:cNvSpPr/>
          <p:nvPr/>
        </p:nvSpPr>
        <p:spPr>
          <a:xfrm>
            <a:off x="1127125" y="2651125"/>
            <a:ext cx="2789238" cy="1898650"/>
          </a:xfrm>
          <a:custGeom>
            <a:avLst/>
            <a:gdLst/>
            <a:ahLst/>
            <a:cxnLst/>
            <a:pathLst>
              <a:path w="4377055" h="3344545">
                <a:moveTo>
                  <a:pt x="4364012" y="3344138"/>
                </a:moveTo>
                <a:lnTo>
                  <a:pt x="12700" y="3344138"/>
                </a:lnTo>
                <a:lnTo>
                  <a:pt x="10223" y="3343897"/>
                </a:lnTo>
                <a:lnTo>
                  <a:pt x="0" y="3331438"/>
                </a:lnTo>
                <a:lnTo>
                  <a:pt x="0" y="12700"/>
                </a:lnTo>
                <a:lnTo>
                  <a:pt x="12700" y="0"/>
                </a:lnTo>
                <a:lnTo>
                  <a:pt x="4364012" y="0"/>
                </a:lnTo>
                <a:lnTo>
                  <a:pt x="4376712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318738"/>
                </a:lnTo>
                <a:lnTo>
                  <a:pt x="12699" y="3318738"/>
                </a:lnTo>
                <a:lnTo>
                  <a:pt x="25400" y="3331438"/>
                </a:lnTo>
                <a:lnTo>
                  <a:pt x="4376712" y="3331438"/>
                </a:lnTo>
                <a:lnTo>
                  <a:pt x="4376470" y="3333915"/>
                </a:lnTo>
                <a:lnTo>
                  <a:pt x="4366488" y="3343897"/>
                </a:lnTo>
                <a:lnTo>
                  <a:pt x="4364012" y="3344138"/>
                </a:lnTo>
                <a:close/>
              </a:path>
              <a:path w="4377055" h="334454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4377055" h="3344545">
                <a:moveTo>
                  <a:pt x="4351312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4351312" y="12700"/>
                </a:lnTo>
                <a:lnTo>
                  <a:pt x="4351312" y="25400"/>
                </a:lnTo>
                <a:close/>
              </a:path>
              <a:path w="4377055" h="3344545">
                <a:moveTo>
                  <a:pt x="4351312" y="3331438"/>
                </a:moveTo>
                <a:lnTo>
                  <a:pt x="4351312" y="12700"/>
                </a:lnTo>
                <a:lnTo>
                  <a:pt x="4364012" y="25400"/>
                </a:lnTo>
                <a:lnTo>
                  <a:pt x="4376712" y="25400"/>
                </a:lnTo>
                <a:lnTo>
                  <a:pt x="4376712" y="3318738"/>
                </a:lnTo>
                <a:lnTo>
                  <a:pt x="4364012" y="3318738"/>
                </a:lnTo>
                <a:lnTo>
                  <a:pt x="4351312" y="3331438"/>
                </a:lnTo>
                <a:close/>
              </a:path>
              <a:path w="4377055" h="3344545">
                <a:moveTo>
                  <a:pt x="4376712" y="25400"/>
                </a:moveTo>
                <a:lnTo>
                  <a:pt x="4364012" y="25400"/>
                </a:lnTo>
                <a:lnTo>
                  <a:pt x="4351312" y="12700"/>
                </a:lnTo>
                <a:lnTo>
                  <a:pt x="4376712" y="12700"/>
                </a:lnTo>
                <a:lnTo>
                  <a:pt x="4376712" y="25400"/>
                </a:lnTo>
                <a:close/>
              </a:path>
              <a:path w="4377055" h="3344545">
                <a:moveTo>
                  <a:pt x="25400" y="3331438"/>
                </a:moveTo>
                <a:lnTo>
                  <a:pt x="12699" y="3318738"/>
                </a:lnTo>
                <a:lnTo>
                  <a:pt x="25400" y="3318738"/>
                </a:lnTo>
                <a:lnTo>
                  <a:pt x="25400" y="3331438"/>
                </a:lnTo>
                <a:close/>
              </a:path>
              <a:path w="4377055" h="3344545">
                <a:moveTo>
                  <a:pt x="4351312" y="3331438"/>
                </a:moveTo>
                <a:lnTo>
                  <a:pt x="25400" y="3331438"/>
                </a:lnTo>
                <a:lnTo>
                  <a:pt x="25400" y="3318738"/>
                </a:lnTo>
                <a:lnTo>
                  <a:pt x="4351312" y="3318738"/>
                </a:lnTo>
                <a:lnTo>
                  <a:pt x="4351312" y="3331438"/>
                </a:lnTo>
                <a:close/>
              </a:path>
              <a:path w="4377055" h="3344545">
                <a:moveTo>
                  <a:pt x="4376712" y="3331438"/>
                </a:moveTo>
                <a:lnTo>
                  <a:pt x="4351312" y="3331438"/>
                </a:lnTo>
                <a:lnTo>
                  <a:pt x="4364012" y="3318738"/>
                </a:lnTo>
                <a:lnTo>
                  <a:pt x="4376712" y="3318738"/>
                </a:lnTo>
                <a:lnTo>
                  <a:pt x="4376712" y="3331438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" name="object 3"/>
          <p:cNvSpPr/>
          <p:nvPr/>
        </p:nvSpPr>
        <p:spPr>
          <a:xfrm>
            <a:off x="5749925" y="2762250"/>
            <a:ext cx="1522413" cy="171132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5003800" y="2651125"/>
            <a:ext cx="2884488" cy="1866900"/>
          </a:xfrm>
          <a:custGeom>
            <a:avLst/>
            <a:gdLst/>
            <a:ahLst/>
            <a:cxnLst/>
            <a:pathLst>
              <a:path w="4377055" h="3344545">
                <a:moveTo>
                  <a:pt x="4364012" y="3344138"/>
                </a:moveTo>
                <a:lnTo>
                  <a:pt x="12700" y="3344138"/>
                </a:lnTo>
                <a:lnTo>
                  <a:pt x="10223" y="3343897"/>
                </a:lnTo>
                <a:lnTo>
                  <a:pt x="0" y="3331438"/>
                </a:lnTo>
                <a:lnTo>
                  <a:pt x="0" y="12700"/>
                </a:lnTo>
                <a:lnTo>
                  <a:pt x="12700" y="0"/>
                </a:lnTo>
                <a:lnTo>
                  <a:pt x="4364012" y="0"/>
                </a:lnTo>
                <a:lnTo>
                  <a:pt x="4376712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318738"/>
                </a:lnTo>
                <a:lnTo>
                  <a:pt x="12699" y="3318738"/>
                </a:lnTo>
                <a:lnTo>
                  <a:pt x="25400" y="3331438"/>
                </a:lnTo>
                <a:lnTo>
                  <a:pt x="4376712" y="3331438"/>
                </a:lnTo>
                <a:lnTo>
                  <a:pt x="4376470" y="3333915"/>
                </a:lnTo>
                <a:lnTo>
                  <a:pt x="4366488" y="3343897"/>
                </a:lnTo>
                <a:lnTo>
                  <a:pt x="4364012" y="3344138"/>
                </a:lnTo>
                <a:close/>
              </a:path>
              <a:path w="4377055" h="334454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4377055" h="3344545">
                <a:moveTo>
                  <a:pt x="4351312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4351312" y="12700"/>
                </a:lnTo>
                <a:lnTo>
                  <a:pt x="4351312" y="25400"/>
                </a:lnTo>
                <a:close/>
              </a:path>
              <a:path w="4377055" h="3344545">
                <a:moveTo>
                  <a:pt x="4351312" y="3331438"/>
                </a:moveTo>
                <a:lnTo>
                  <a:pt x="4351312" y="12700"/>
                </a:lnTo>
                <a:lnTo>
                  <a:pt x="4364012" y="25400"/>
                </a:lnTo>
                <a:lnTo>
                  <a:pt x="4376712" y="25400"/>
                </a:lnTo>
                <a:lnTo>
                  <a:pt x="4376712" y="3318738"/>
                </a:lnTo>
                <a:lnTo>
                  <a:pt x="4364012" y="3318738"/>
                </a:lnTo>
                <a:lnTo>
                  <a:pt x="4351312" y="3331438"/>
                </a:lnTo>
                <a:close/>
              </a:path>
              <a:path w="4377055" h="3344545">
                <a:moveTo>
                  <a:pt x="4376712" y="25400"/>
                </a:moveTo>
                <a:lnTo>
                  <a:pt x="4364012" y="25400"/>
                </a:lnTo>
                <a:lnTo>
                  <a:pt x="4351312" y="12700"/>
                </a:lnTo>
                <a:lnTo>
                  <a:pt x="4376712" y="12700"/>
                </a:lnTo>
                <a:lnTo>
                  <a:pt x="4376712" y="25400"/>
                </a:lnTo>
                <a:close/>
              </a:path>
              <a:path w="4377055" h="3344545">
                <a:moveTo>
                  <a:pt x="25400" y="3331438"/>
                </a:moveTo>
                <a:lnTo>
                  <a:pt x="12699" y="3318738"/>
                </a:lnTo>
                <a:lnTo>
                  <a:pt x="25400" y="3318738"/>
                </a:lnTo>
                <a:lnTo>
                  <a:pt x="25400" y="3331438"/>
                </a:lnTo>
                <a:close/>
              </a:path>
              <a:path w="4377055" h="3344545">
                <a:moveTo>
                  <a:pt x="4351312" y="3331438"/>
                </a:moveTo>
                <a:lnTo>
                  <a:pt x="25400" y="3331438"/>
                </a:lnTo>
                <a:lnTo>
                  <a:pt x="25400" y="3318738"/>
                </a:lnTo>
                <a:lnTo>
                  <a:pt x="4351312" y="3318738"/>
                </a:lnTo>
                <a:lnTo>
                  <a:pt x="4351312" y="3331438"/>
                </a:lnTo>
                <a:close/>
              </a:path>
              <a:path w="4377055" h="3344545">
                <a:moveTo>
                  <a:pt x="4376712" y="3331438"/>
                </a:moveTo>
                <a:lnTo>
                  <a:pt x="4351312" y="3331438"/>
                </a:lnTo>
                <a:lnTo>
                  <a:pt x="4364012" y="3318738"/>
                </a:lnTo>
                <a:lnTo>
                  <a:pt x="4376712" y="3318738"/>
                </a:lnTo>
                <a:lnTo>
                  <a:pt x="4376712" y="3331438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" name="object 5"/>
          <p:cNvSpPr txBox="1"/>
          <p:nvPr/>
        </p:nvSpPr>
        <p:spPr>
          <a:xfrm>
            <a:off x="2444750" y="5114925"/>
            <a:ext cx="3759200" cy="32004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 defTabSz="914400">
              <a:spcBef>
                <a:spcPts val="100"/>
              </a:spcBef>
              <a:buFont typeface="Wingdings" panose="05000000000000000000"/>
              <a:tabLst>
                <a:tab pos="393700" algn="l"/>
                <a:tab pos="393700" algn="l"/>
              </a:tabLst>
            </a:pP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用于冲击、振动的场合。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58" name="矩形 2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5" grpId="0"/>
      <p:bldP spid="11" grpId="0"/>
      <p:bldP spid="2" grpId="0" bldLvl="0" animBg="1"/>
      <p:bldP spid="6" grpId="0" bldLvl="0" animBg="1"/>
      <p:bldP spid="10" grpId="0"/>
      <p:bldP spid="15" grpId="0" bldLvl="0" animBg="1"/>
      <p:bldP spid="12" grpId="0"/>
      <p:bldP spid="13" grpId="0"/>
      <p:bldP spid="16" grpId="0" bldLvl="0" animBg="1"/>
      <p:bldP spid="17" grpId="0" bldLvl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48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048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048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048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048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048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8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049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568950" y="2813050"/>
            <a:ext cx="1254125" cy="1809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弹性圆柱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5"/>
              </a:spcBef>
            </a:pPr>
            <a:endParaRPr sz="3250" noProof="1">
              <a:latin typeface="Times New Roman" panose="02020603050405020304"/>
              <a:cs typeface="Times New Roman" panose="02020603050405020304"/>
            </a:endParaRPr>
          </a:p>
          <a:p>
            <a:pPr marL="12700"/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434013" y="4298950"/>
            <a:ext cx="1500188" cy="6619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内螺纹圆锥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5921375" y="5046663"/>
            <a:ext cx="1382713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螺尾</a:t>
            </a:r>
            <a:r>
              <a:rPr lang="zh-CN"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</a:t>
            </a: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5075" y="1293813"/>
            <a:ext cx="2527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、圆锥销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object 3"/>
          <p:cNvSpPr/>
          <p:nvPr/>
        </p:nvSpPr>
        <p:spPr>
          <a:xfrm>
            <a:off x="1360488" y="2800350"/>
            <a:ext cx="2533650" cy="1609725"/>
          </a:xfrm>
          <a:custGeom>
            <a:avLst/>
            <a:gdLst/>
            <a:ahLst/>
            <a:cxnLst/>
            <a:pathLst>
              <a:path w="4281170" h="3075304">
                <a:moveTo>
                  <a:pt x="4268012" y="3074708"/>
                </a:moveTo>
                <a:lnTo>
                  <a:pt x="12700" y="3074708"/>
                </a:lnTo>
                <a:lnTo>
                  <a:pt x="10223" y="3074454"/>
                </a:lnTo>
                <a:lnTo>
                  <a:pt x="0" y="3062008"/>
                </a:lnTo>
                <a:lnTo>
                  <a:pt x="0" y="12700"/>
                </a:lnTo>
                <a:lnTo>
                  <a:pt x="12700" y="0"/>
                </a:lnTo>
                <a:lnTo>
                  <a:pt x="4268012" y="0"/>
                </a:lnTo>
                <a:lnTo>
                  <a:pt x="4280712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049308"/>
                </a:lnTo>
                <a:lnTo>
                  <a:pt x="12700" y="3049308"/>
                </a:lnTo>
                <a:lnTo>
                  <a:pt x="25400" y="3062008"/>
                </a:lnTo>
                <a:lnTo>
                  <a:pt x="4280712" y="3062008"/>
                </a:lnTo>
                <a:lnTo>
                  <a:pt x="4280458" y="3064484"/>
                </a:lnTo>
                <a:lnTo>
                  <a:pt x="4270489" y="3074454"/>
                </a:lnTo>
                <a:lnTo>
                  <a:pt x="4268012" y="3074708"/>
                </a:lnTo>
                <a:close/>
              </a:path>
              <a:path w="4281170" h="3075304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4281170" h="3075304">
                <a:moveTo>
                  <a:pt x="4255312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4255312" y="12700"/>
                </a:lnTo>
                <a:lnTo>
                  <a:pt x="4255312" y="25400"/>
                </a:lnTo>
                <a:close/>
              </a:path>
              <a:path w="4281170" h="3075304">
                <a:moveTo>
                  <a:pt x="4255312" y="3062008"/>
                </a:moveTo>
                <a:lnTo>
                  <a:pt x="4255312" y="12700"/>
                </a:lnTo>
                <a:lnTo>
                  <a:pt x="4268012" y="25400"/>
                </a:lnTo>
                <a:lnTo>
                  <a:pt x="4280712" y="25400"/>
                </a:lnTo>
                <a:lnTo>
                  <a:pt x="4280712" y="3049308"/>
                </a:lnTo>
                <a:lnTo>
                  <a:pt x="4268012" y="3049308"/>
                </a:lnTo>
                <a:lnTo>
                  <a:pt x="4255312" y="3062008"/>
                </a:lnTo>
                <a:close/>
              </a:path>
              <a:path w="4281170" h="3075304">
                <a:moveTo>
                  <a:pt x="4280712" y="25400"/>
                </a:moveTo>
                <a:lnTo>
                  <a:pt x="4268012" y="25400"/>
                </a:lnTo>
                <a:lnTo>
                  <a:pt x="4255312" y="12700"/>
                </a:lnTo>
                <a:lnTo>
                  <a:pt x="4280712" y="12700"/>
                </a:lnTo>
                <a:lnTo>
                  <a:pt x="4280712" y="25400"/>
                </a:lnTo>
                <a:close/>
              </a:path>
              <a:path w="4281170" h="3075304">
                <a:moveTo>
                  <a:pt x="25400" y="3062008"/>
                </a:moveTo>
                <a:lnTo>
                  <a:pt x="12700" y="3049308"/>
                </a:lnTo>
                <a:lnTo>
                  <a:pt x="25400" y="3049308"/>
                </a:lnTo>
                <a:lnTo>
                  <a:pt x="25400" y="3062008"/>
                </a:lnTo>
                <a:close/>
              </a:path>
              <a:path w="4281170" h="3075304">
                <a:moveTo>
                  <a:pt x="4255312" y="3062008"/>
                </a:moveTo>
                <a:lnTo>
                  <a:pt x="25400" y="3062008"/>
                </a:lnTo>
                <a:lnTo>
                  <a:pt x="25400" y="3049308"/>
                </a:lnTo>
                <a:lnTo>
                  <a:pt x="4255312" y="3049308"/>
                </a:lnTo>
                <a:lnTo>
                  <a:pt x="4255312" y="3062008"/>
                </a:lnTo>
                <a:close/>
              </a:path>
              <a:path w="4281170" h="3075304">
                <a:moveTo>
                  <a:pt x="4280712" y="3062008"/>
                </a:moveTo>
                <a:lnTo>
                  <a:pt x="4255312" y="3062008"/>
                </a:lnTo>
                <a:lnTo>
                  <a:pt x="4268012" y="3049308"/>
                </a:lnTo>
                <a:lnTo>
                  <a:pt x="4280712" y="3049308"/>
                </a:lnTo>
                <a:lnTo>
                  <a:pt x="4280712" y="3062008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" name="object 5"/>
          <p:cNvSpPr/>
          <p:nvPr/>
        </p:nvSpPr>
        <p:spPr>
          <a:xfrm>
            <a:off x="1862138" y="2827338"/>
            <a:ext cx="1301750" cy="15811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9975" y="2041525"/>
            <a:ext cx="366077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）普通圆锥销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5434013" y="2771775"/>
            <a:ext cx="1839912" cy="15652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5018088" y="2765425"/>
            <a:ext cx="2600325" cy="1643063"/>
          </a:xfrm>
          <a:custGeom>
            <a:avLst/>
            <a:gdLst/>
            <a:ahLst/>
            <a:cxnLst/>
            <a:pathLst>
              <a:path w="4720590" h="3075304">
                <a:moveTo>
                  <a:pt x="4707445" y="3074695"/>
                </a:moveTo>
                <a:lnTo>
                  <a:pt x="12700" y="3074695"/>
                </a:lnTo>
                <a:lnTo>
                  <a:pt x="10210" y="3074454"/>
                </a:lnTo>
                <a:lnTo>
                  <a:pt x="0" y="3061995"/>
                </a:lnTo>
                <a:lnTo>
                  <a:pt x="0" y="12700"/>
                </a:lnTo>
                <a:lnTo>
                  <a:pt x="12700" y="0"/>
                </a:lnTo>
                <a:lnTo>
                  <a:pt x="4707445" y="0"/>
                </a:lnTo>
                <a:lnTo>
                  <a:pt x="4720145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049295"/>
                </a:lnTo>
                <a:lnTo>
                  <a:pt x="12699" y="3049295"/>
                </a:lnTo>
                <a:lnTo>
                  <a:pt x="25400" y="3061995"/>
                </a:lnTo>
                <a:lnTo>
                  <a:pt x="4720145" y="3061995"/>
                </a:lnTo>
                <a:lnTo>
                  <a:pt x="4719904" y="3064471"/>
                </a:lnTo>
                <a:lnTo>
                  <a:pt x="4709922" y="3074454"/>
                </a:lnTo>
                <a:lnTo>
                  <a:pt x="4707445" y="3074695"/>
                </a:lnTo>
                <a:close/>
              </a:path>
              <a:path w="4720590" h="3075304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4720590" h="3075304">
                <a:moveTo>
                  <a:pt x="4694745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4694745" y="12700"/>
                </a:lnTo>
                <a:lnTo>
                  <a:pt x="4694745" y="25400"/>
                </a:lnTo>
                <a:close/>
              </a:path>
              <a:path w="4720590" h="3075304">
                <a:moveTo>
                  <a:pt x="4694745" y="3061995"/>
                </a:moveTo>
                <a:lnTo>
                  <a:pt x="4694745" y="12700"/>
                </a:lnTo>
                <a:lnTo>
                  <a:pt x="4707445" y="25400"/>
                </a:lnTo>
                <a:lnTo>
                  <a:pt x="4720145" y="25400"/>
                </a:lnTo>
                <a:lnTo>
                  <a:pt x="4720145" y="3049295"/>
                </a:lnTo>
                <a:lnTo>
                  <a:pt x="4707445" y="3049295"/>
                </a:lnTo>
                <a:lnTo>
                  <a:pt x="4694745" y="3061995"/>
                </a:lnTo>
                <a:close/>
              </a:path>
              <a:path w="4720590" h="3075304">
                <a:moveTo>
                  <a:pt x="4720145" y="25400"/>
                </a:moveTo>
                <a:lnTo>
                  <a:pt x="4707445" y="25400"/>
                </a:lnTo>
                <a:lnTo>
                  <a:pt x="4694745" y="12700"/>
                </a:lnTo>
                <a:lnTo>
                  <a:pt x="4720145" y="12700"/>
                </a:lnTo>
                <a:lnTo>
                  <a:pt x="4720145" y="25400"/>
                </a:lnTo>
                <a:close/>
              </a:path>
              <a:path w="4720590" h="3075304">
                <a:moveTo>
                  <a:pt x="25400" y="3061995"/>
                </a:moveTo>
                <a:lnTo>
                  <a:pt x="12699" y="3049295"/>
                </a:lnTo>
                <a:lnTo>
                  <a:pt x="25400" y="3049295"/>
                </a:lnTo>
                <a:lnTo>
                  <a:pt x="25400" y="3061995"/>
                </a:lnTo>
                <a:close/>
              </a:path>
              <a:path w="4720590" h="3075304">
                <a:moveTo>
                  <a:pt x="4694745" y="3061995"/>
                </a:moveTo>
                <a:lnTo>
                  <a:pt x="25400" y="3061995"/>
                </a:lnTo>
                <a:lnTo>
                  <a:pt x="25400" y="3049295"/>
                </a:lnTo>
                <a:lnTo>
                  <a:pt x="4694745" y="3049295"/>
                </a:lnTo>
                <a:lnTo>
                  <a:pt x="4694745" y="3061995"/>
                </a:lnTo>
                <a:close/>
              </a:path>
              <a:path w="4720590" h="3075304">
                <a:moveTo>
                  <a:pt x="4720145" y="3061995"/>
                </a:moveTo>
                <a:lnTo>
                  <a:pt x="4694745" y="3061995"/>
                </a:lnTo>
                <a:lnTo>
                  <a:pt x="4707445" y="3049295"/>
                </a:lnTo>
                <a:lnTo>
                  <a:pt x="4720145" y="3049295"/>
                </a:lnTo>
                <a:lnTo>
                  <a:pt x="4720145" y="3061995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" name="object 6"/>
          <p:cNvSpPr txBox="1"/>
          <p:nvPr/>
        </p:nvSpPr>
        <p:spPr>
          <a:xfrm>
            <a:off x="2190750" y="5065713"/>
            <a:ext cx="4368800" cy="32004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 defTabSz="914400">
              <a:spcBef>
                <a:spcPts val="100"/>
              </a:spcBef>
              <a:buFont typeface="Wingdings" panose="05000000000000000000"/>
              <a:tabLst>
                <a:tab pos="393700" algn="l"/>
                <a:tab pos="393700" algn="l"/>
              </a:tabLst>
            </a:pP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适用于经常拆卸的零件定位。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03" name="矩形 2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6" grpId="0"/>
      <p:bldP spid="2" grpId="0" bldLvl="0" animBg="1"/>
      <p:bldP spid="5" grpId="0" bldLvl="0" animBg="1"/>
      <p:bldP spid="12" grpId="0"/>
      <p:bldP spid="13" grpId="0"/>
      <p:bldP spid="10" grpId="0" bldLvl="0" animBg="1"/>
      <p:bldP spid="15" grpId="0" bldLvl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53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253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253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253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253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253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3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253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565525" y="1863725"/>
            <a:ext cx="839788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75338" y="1098550"/>
            <a:ext cx="1384300" cy="350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普通圆柱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2894013" y="4610100"/>
            <a:ext cx="642938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813425" y="4251325"/>
            <a:ext cx="1266825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内螺纹圆锥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5921375" y="5046663"/>
            <a:ext cx="1382713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spcBef>
                <a:spcPts val="135"/>
              </a:spcBef>
            </a:pP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螺尾</a:t>
            </a:r>
            <a:r>
              <a:rPr lang="zh-CN"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圆</a:t>
            </a:r>
            <a:r>
              <a:rPr sz="2100" spc="40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锥</a:t>
            </a:r>
            <a:r>
              <a:rPr sz="2100" spc="35" noProof="1" dirty="0">
                <a:solidFill>
                  <a:srgbClr val="FFFFFF"/>
                </a:solidFill>
                <a:latin typeface="微软雅黑" panose="020B0503020204020204" charset="-122"/>
                <a:ea typeface="楷体_GB2312" pitchFamily="49" charset="-122"/>
                <a:cs typeface="微软雅黑" panose="020B0503020204020204" charset="-122"/>
              </a:rPr>
              <a:t>销</a:t>
            </a:r>
            <a:endParaRPr sz="21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4575" y="1052513"/>
            <a:ext cx="2527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、圆锥销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1063" y="1816100"/>
            <a:ext cx="2408237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）内螺纹圆锥销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7013" y="3362325"/>
            <a:ext cx="1055687" cy="12604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2754313" y="2725738"/>
            <a:ext cx="268287" cy="415925"/>
          </a:xfrm>
          <a:custGeom>
            <a:avLst/>
            <a:gdLst/>
            <a:ahLst/>
            <a:cxnLst/>
            <a:pathLst>
              <a:path w="828039" h="598169">
                <a:moveTo>
                  <a:pt x="822375" y="598017"/>
                </a:moveTo>
                <a:lnTo>
                  <a:pt x="0" y="7746"/>
                </a:lnTo>
                <a:lnTo>
                  <a:pt x="5562" y="0"/>
                </a:lnTo>
                <a:lnTo>
                  <a:pt x="827925" y="590283"/>
                </a:lnTo>
                <a:lnTo>
                  <a:pt x="822375" y="598017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" name="object 8"/>
          <p:cNvSpPr txBox="1"/>
          <p:nvPr/>
        </p:nvSpPr>
        <p:spPr>
          <a:xfrm>
            <a:off x="2335213" y="2406650"/>
            <a:ext cx="1201737" cy="3190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内螺纹</a:t>
            </a:r>
            <a:endParaRPr lang="zh-CN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object 9"/>
          <p:cNvSpPr/>
          <p:nvPr/>
        </p:nvSpPr>
        <p:spPr>
          <a:xfrm>
            <a:off x="1371600" y="2957513"/>
            <a:ext cx="2451100" cy="1658937"/>
          </a:xfrm>
          <a:custGeom>
            <a:avLst/>
            <a:gdLst/>
            <a:ahLst/>
            <a:cxnLst/>
            <a:pathLst>
              <a:path w="4185285" h="3133090">
                <a:moveTo>
                  <a:pt x="4172000" y="3132759"/>
                </a:moveTo>
                <a:lnTo>
                  <a:pt x="12700" y="3132759"/>
                </a:lnTo>
                <a:lnTo>
                  <a:pt x="10223" y="3132505"/>
                </a:lnTo>
                <a:lnTo>
                  <a:pt x="0" y="3120059"/>
                </a:lnTo>
                <a:lnTo>
                  <a:pt x="0" y="12700"/>
                </a:lnTo>
                <a:lnTo>
                  <a:pt x="12700" y="0"/>
                </a:lnTo>
                <a:lnTo>
                  <a:pt x="4172000" y="0"/>
                </a:lnTo>
                <a:lnTo>
                  <a:pt x="41847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107359"/>
                </a:lnTo>
                <a:lnTo>
                  <a:pt x="12700" y="3107359"/>
                </a:lnTo>
                <a:lnTo>
                  <a:pt x="25400" y="3120059"/>
                </a:lnTo>
                <a:lnTo>
                  <a:pt x="4184700" y="3120059"/>
                </a:lnTo>
                <a:lnTo>
                  <a:pt x="4184446" y="3122536"/>
                </a:lnTo>
                <a:lnTo>
                  <a:pt x="4174477" y="3132505"/>
                </a:lnTo>
                <a:lnTo>
                  <a:pt x="4172000" y="3132759"/>
                </a:lnTo>
                <a:close/>
              </a:path>
              <a:path w="4185285" h="313309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4185285" h="3133090">
                <a:moveTo>
                  <a:pt x="41593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4159300" y="12700"/>
                </a:lnTo>
                <a:lnTo>
                  <a:pt x="4159300" y="25400"/>
                </a:lnTo>
                <a:close/>
              </a:path>
              <a:path w="4185285" h="3133090">
                <a:moveTo>
                  <a:pt x="4159300" y="3120059"/>
                </a:moveTo>
                <a:lnTo>
                  <a:pt x="4159300" y="12700"/>
                </a:lnTo>
                <a:lnTo>
                  <a:pt x="4172000" y="25400"/>
                </a:lnTo>
                <a:lnTo>
                  <a:pt x="4184700" y="25400"/>
                </a:lnTo>
                <a:lnTo>
                  <a:pt x="4184700" y="3107359"/>
                </a:lnTo>
                <a:lnTo>
                  <a:pt x="4172000" y="3107359"/>
                </a:lnTo>
                <a:lnTo>
                  <a:pt x="4159300" y="3120059"/>
                </a:lnTo>
                <a:close/>
              </a:path>
              <a:path w="4185285" h="3133090">
                <a:moveTo>
                  <a:pt x="4184700" y="25400"/>
                </a:moveTo>
                <a:lnTo>
                  <a:pt x="4172000" y="25400"/>
                </a:lnTo>
                <a:lnTo>
                  <a:pt x="4159300" y="12700"/>
                </a:lnTo>
                <a:lnTo>
                  <a:pt x="4184700" y="12700"/>
                </a:lnTo>
                <a:lnTo>
                  <a:pt x="4184700" y="25400"/>
                </a:lnTo>
                <a:close/>
              </a:path>
              <a:path w="4185285" h="3133090">
                <a:moveTo>
                  <a:pt x="25400" y="3120059"/>
                </a:moveTo>
                <a:lnTo>
                  <a:pt x="12700" y="3107359"/>
                </a:lnTo>
                <a:lnTo>
                  <a:pt x="25400" y="3107359"/>
                </a:lnTo>
                <a:lnTo>
                  <a:pt x="25400" y="3120059"/>
                </a:lnTo>
                <a:close/>
              </a:path>
              <a:path w="4185285" h="3133090">
                <a:moveTo>
                  <a:pt x="4159300" y="3120059"/>
                </a:moveTo>
                <a:lnTo>
                  <a:pt x="25400" y="3120059"/>
                </a:lnTo>
                <a:lnTo>
                  <a:pt x="25400" y="3107359"/>
                </a:lnTo>
                <a:lnTo>
                  <a:pt x="4159300" y="3107359"/>
                </a:lnTo>
                <a:lnTo>
                  <a:pt x="4159300" y="3120059"/>
                </a:lnTo>
                <a:close/>
              </a:path>
              <a:path w="4185285" h="3133090">
                <a:moveTo>
                  <a:pt x="4184700" y="3120059"/>
                </a:moveTo>
                <a:lnTo>
                  <a:pt x="4159300" y="3120059"/>
                </a:lnTo>
                <a:lnTo>
                  <a:pt x="4172000" y="3107359"/>
                </a:lnTo>
                <a:lnTo>
                  <a:pt x="4184700" y="3107359"/>
                </a:lnTo>
                <a:lnTo>
                  <a:pt x="4184700" y="3120059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" name="object 3"/>
          <p:cNvSpPr/>
          <p:nvPr/>
        </p:nvSpPr>
        <p:spPr>
          <a:xfrm>
            <a:off x="1563688" y="3157538"/>
            <a:ext cx="1042987" cy="14239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5741988" y="2974975"/>
            <a:ext cx="996950" cy="149225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object 4"/>
          <p:cNvSpPr/>
          <p:nvPr/>
        </p:nvSpPr>
        <p:spPr>
          <a:xfrm>
            <a:off x="5072063" y="2924175"/>
            <a:ext cx="2136775" cy="1657350"/>
          </a:xfrm>
          <a:custGeom>
            <a:avLst/>
            <a:gdLst/>
            <a:ahLst/>
            <a:cxnLst/>
            <a:pathLst>
              <a:path w="4345940" h="3133090">
                <a:moveTo>
                  <a:pt x="4333176" y="3132759"/>
                </a:moveTo>
                <a:lnTo>
                  <a:pt x="12700" y="3132759"/>
                </a:lnTo>
                <a:lnTo>
                  <a:pt x="10223" y="3132505"/>
                </a:lnTo>
                <a:lnTo>
                  <a:pt x="0" y="3120059"/>
                </a:lnTo>
                <a:lnTo>
                  <a:pt x="0" y="12700"/>
                </a:lnTo>
                <a:lnTo>
                  <a:pt x="12700" y="0"/>
                </a:lnTo>
                <a:lnTo>
                  <a:pt x="4333176" y="0"/>
                </a:lnTo>
                <a:lnTo>
                  <a:pt x="4345876" y="12700"/>
                </a:lnTo>
                <a:lnTo>
                  <a:pt x="25400" y="12700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3107359"/>
                </a:lnTo>
                <a:lnTo>
                  <a:pt x="12700" y="3107359"/>
                </a:lnTo>
                <a:lnTo>
                  <a:pt x="25400" y="3120059"/>
                </a:lnTo>
                <a:lnTo>
                  <a:pt x="4345876" y="3120059"/>
                </a:lnTo>
                <a:lnTo>
                  <a:pt x="4345635" y="3122536"/>
                </a:lnTo>
                <a:lnTo>
                  <a:pt x="4335653" y="3132505"/>
                </a:lnTo>
                <a:lnTo>
                  <a:pt x="4333176" y="3132759"/>
                </a:lnTo>
                <a:close/>
              </a:path>
              <a:path w="4345940" h="3133090">
                <a:moveTo>
                  <a:pt x="25400" y="25399"/>
                </a:moveTo>
                <a:lnTo>
                  <a:pt x="12700" y="25399"/>
                </a:lnTo>
                <a:lnTo>
                  <a:pt x="25400" y="12700"/>
                </a:lnTo>
                <a:lnTo>
                  <a:pt x="25400" y="25399"/>
                </a:lnTo>
                <a:close/>
              </a:path>
              <a:path w="4345940" h="3133090">
                <a:moveTo>
                  <a:pt x="4320476" y="25399"/>
                </a:moveTo>
                <a:lnTo>
                  <a:pt x="25400" y="25399"/>
                </a:lnTo>
                <a:lnTo>
                  <a:pt x="25400" y="12700"/>
                </a:lnTo>
                <a:lnTo>
                  <a:pt x="4320476" y="12700"/>
                </a:lnTo>
                <a:lnTo>
                  <a:pt x="4320476" y="25399"/>
                </a:lnTo>
                <a:close/>
              </a:path>
              <a:path w="4345940" h="3133090">
                <a:moveTo>
                  <a:pt x="4320476" y="3120059"/>
                </a:moveTo>
                <a:lnTo>
                  <a:pt x="4320476" y="12700"/>
                </a:lnTo>
                <a:lnTo>
                  <a:pt x="4333176" y="25399"/>
                </a:lnTo>
                <a:lnTo>
                  <a:pt x="4345876" y="25399"/>
                </a:lnTo>
                <a:lnTo>
                  <a:pt x="4345876" y="3107359"/>
                </a:lnTo>
                <a:lnTo>
                  <a:pt x="4333176" y="3107359"/>
                </a:lnTo>
                <a:lnTo>
                  <a:pt x="4320476" y="3120059"/>
                </a:lnTo>
                <a:close/>
              </a:path>
              <a:path w="4345940" h="3133090">
                <a:moveTo>
                  <a:pt x="4345876" y="25399"/>
                </a:moveTo>
                <a:lnTo>
                  <a:pt x="4333176" y="25399"/>
                </a:lnTo>
                <a:lnTo>
                  <a:pt x="4320476" y="12700"/>
                </a:lnTo>
                <a:lnTo>
                  <a:pt x="4345876" y="12700"/>
                </a:lnTo>
                <a:lnTo>
                  <a:pt x="4345876" y="25399"/>
                </a:lnTo>
                <a:close/>
              </a:path>
              <a:path w="4345940" h="3133090">
                <a:moveTo>
                  <a:pt x="25400" y="3120059"/>
                </a:moveTo>
                <a:lnTo>
                  <a:pt x="12700" y="3107359"/>
                </a:lnTo>
                <a:lnTo>
                  <a:pt x="25400" y="3107359"/>
                </a:lnTo>
                <a:lnTo>
                  <a:pt x="25400" y="3120059"/>
                </a:lnTo>
                <a:close/>
              </a:path>
              <a:path w="4345940" h="3133090">
                <a:moveTo>
                  <a:pt x="4320476" y="3120059"/>
                </a:moveTo>
                <a:lnTo>
                  <a:pt x="25400" y="3120059"/>
                </a:lnTo>
                <a:lnTo>
                  <a:pt x="25400" y="3107359"/>
                </a:lnTo>
                <a:lnTo>
                  <a:pt x="4320476" y="3107359"/>
                </a:lnTo>
                <a:lnTo>
                  <a:pt x="4320476" y="3120059"/>
                </a:lnTo>
                <a:close/>
              </a:path>
              <a:path w="4345940" h="3133090">
                <a:moveTo>
                  <a:pt x="4345876" y="3120059"/>
                </a:moveTo>
                <a:lnTo>
                  <a:pt x="4320476" y="3120059"/>
                </a:lnTo>
                <a:lnTo>
                  <a:pt x="4333176" y="3107359"/>
                </a:lnTo>
                <a:lnTo>
                  <a:pt x="4345876" y="3107359"/>
                </a:lnTo>
                <a:lnTo>
                  <a:pt x="4345876" y="3120059"/>
                </a:lnTo>
                <a:close/>
              </a:path>
            </a:pathLst>
          </a:custGeom>
          <a:solidFill>
            <a:srgbClr val="385D8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" name="object 10"/>
          <p:cNvSpPr txBox="1"/>
          <p:nvPr/>
        </p:nvSpPr>
        <p:spPr>
          <a:xfrm>
            <a:off x="1287463" y="5197475"/>
            <a:ext cx="6088062" cy="32004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 defTabSz="914400">
              <a:spcBef>
                <a:spcPts val="100"/>
              </a:spcBef>
              <a:buFont typeface="Wingdings" panose="05000000000000000000"/>
              <a:tabLst>
                <a:tab pos="393700" algn="l"/>
                <a:tab pos="393700" algn="l"/>
              </a:tabLst>
            </a:pP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定位精度比内螺纹圆柱销高，多用于盲孔的场合。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55" name="矩形 1"/>
          <p:cNvSpPr/>
          <p:nvPr/>
        </p:nvSpPr>
        <p:spPr>
          <a:xfrm>
            <a:off x="2124075" y="27305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连接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4-2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销连接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6" grpId="0"/>
      <p:bldP spid="11" grpId="0"/>
      <p:bldP spid="5" grpId="0" bldLvl="0" animBg="1"/>
      <p:bldP spid="10" grpId="0" bldLvl="0" animBg="1"/>
      <p:bldP spid="15" grpId="0"/>
      <p:bldP spid="16" grpId="0" bldLvl="0" animBg="1"/>
      <p:bldP spid="17" grpId="0" bldLvl="0" animBg="1"/>
      <p:bldP spid="13" grpId="0"/>
      <p:bldP spid="19" grpId="0" bldLvl="0" animBg="1"/>
      <p:bldP spid="20" grpId="0" bldLvl="0" animBg="1"/>
      <p:bldP spid="21" grpId="0"/>
    </p:bldLst>
  </p:timing>
</p:sld>
</file>

<file path=ppt/tags/tag1.xml><?xml version="1.0" encoding="utf-8"?>
<p:tagLst xmlns:p="http://schemas.openxmlformats.org/presentationml/2006/main">
  <p:tag name="COMMONDATA" val="eyJoZGlkIjoiMjA5ODQyMDQxMTAxMTg5MjE1OWJjODBmMDk2OWY4Z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Application>WPS 演示</Application>
  <PresentationFormat>在屏幕上显示</PresentationFormat>
  <Paragraphs>304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楷体_GB2312</vt:lpstr>
      <vt:lpstr>新宋体</vt:lpstr>
      <vt:lpstr>黑体</vt:lpstr>
      <vt:lpstr>微软雅黑</vt:lpstr>
      <vt:lpstr>Times New Roman</vt:lpstr>
      <vt:lpstr>Wingdings</vt:lpstr>
      <vt:lpstr>Arial Unicode MS</vt:lpstr>
      <vt:lpstr>默认设计模板</vt:lpstr>
      <vt:lpstr>4_默认设计模板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382</cp:revision>
  <dcterms:created xsi:type="dcterms:W3CDTF">2011-08-04T15:40:00Z</dcterms:created>
  <dcterms:modified xsi:type="dcterms:W3CDTF">2022-07-18T13:07:16Z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79BCA9B8145D4B6682D8E68074A3E50C</vt:lpwstr>
  </property>
</Properties>
</file>