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gif" ContentType="image/gif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3"/>
    <p:sldMasterId id="2147483678" r:id="rId4"/>
    <p:sldMasterId id="2147483693" r:id="rId5"/>
    <p:sldMasterId id="2147483708" r:id="rId6"/>
  </p:sldMasterIdLst>
  <p:notesMasterIdLst>
    <p:notesMasterId r:id="rId8"/>
  </p:notesMasterIdLst>
  <p:handoutMasterIdLst>
    <p:handoutMasterId r:id="rId20"/>
  </p:handoutMasterIdLst>
  <p:sldIdLst>
    <p:sldId id="279" r:id="rId7"/>
    <p:sldId id="316" r:id="rId9"/>
    <p:sldId id="283" r:id="rId10"/>
    <p:sldId id="285" r:id="rId11"/>
    <p:sldId id="284" r:id="rId12"/>
    <p:sldId id="341" r:id="rId13"/>
    <p:sldId id="335" r:id="rId14"/>
    <p:sldId id="336" r:id="rId15"/>
    <p:sldId id="337" r:id="rId16"/>
    <p:sldId id="286" r:id="rId17"/>
    <p:sldId id="288" r:id="rId18"/>
    <p:sldId id="340" r:id="rId19"/>
  </p:sldIdLst>
  <p:sldSz cx="9144000" cy="6858000" type="screen4x3"/>
  <p:notesSz cx="6858000" cy="9144000"/>
  <p:custDataLst>
    <p:tags r:id="rId2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itchFamily="49" charset="-122"/>
        <a:ea typeface="楷体_GB2312" pitchFamily="49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itchFamily="49" charset="-122"/>
        <a:ea typeface="楷体_GB2312" pitchFamily="49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itchFamily="49" charset="-122"/>
        <a:ea typeface="楷体_GB2312" pitchFamily="49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itchFamily="49" charset="-122"/>
        <a:ea typeface="楷体_GB2312" pitchFamily="49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itchFamily="49" charset="-122"/>
        <a:ea typeface="楷体_GB2312" pitchFamily="49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itchFamily="49" charset="-122"/>
        <a:ea typeface="楷体_GB2312" pitchFamily="49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itchFamily="49" charset="-122"/>
        <a:ea typeface="楷体_GB2312" pitchFamily="49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itchFamily="49" charset="-122"/>
        <a:ea typeface="楷体_GB2312" pitchFamily="49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itchFamily="49" charset="-122"/>
        <a:ea typeface="楷体_GB2312" pitchFamily="49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C SYSTEM" initials="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FFCCCC"/>
    <a:srgbClr val="FF3300"/>
    <a:srgbClr val="FFFF00"/>
    <a:srgbClr val="D60093"/>
    <a:srgbClr val="990099"/>
    <a:srgbClr val="99CC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90" d="100"/>
          <a:sy n="90" d="100"/>
        </p:scale>
        <p:origin x="-480" y="-96"/>
      </p:cViewPr>
      <p:guideLst>
        <p:guide orient="horz" pos="2235"/>
        <p:guide pos="280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5" Type="http://schemas.openxmlformats.org/officeDocument/2006/relationships/tags" Target="tags/tag3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slide" Target="slides/slide12.xml"/><Relationship Id="rId18" Type="http://schemas.openxmlformats.org/officeDocument/2006/relationships/slide" Target="slides/slide1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2" name="页眉占位符 512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fontAlgn="base"/>
            <a:endParaRPr lang="zh-CN" altLang="en-US" sz="1200" b="0" strike="noStrike" noProof="1" dirty="0"/>
          </a:p>
        </p:txBody>
      </p:sp>
      <p:sp>
        <p:nvSpPr>
          <p:cNvPr id="5123" name="日期占位符 512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fontAlgn="base"/>
            <a:endParaRPr lang="zh-CN" altLang="en-US" sz="1200" b="0" strike="noStrike" noProof="1" dirty="0"/>
          </a:p>
        </p:txBody>
      </p:sp>
      <p:sp>
        <p:nvSpPr>
          <p:cNvPr id="6148" name="幻灯片图像占位符 5123"/>
          <p:cNvSpPr>
            <a:spLocks noRo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149" name="文本占位符 5124"/>
          <p:cNvSpPr>
            <a:spLocks noGrp="1"/>
          </p:cNvSpPr>
          <p:nvPr>
            <p:ph type="body" sz="quarter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0"/>
            <a:r>
              <a:rPr lang="zh-CN" altLang="en-US" dirty="0"/>
              <a:t>第二级</a:t>
            </a:r>
            <a:endParaRPr lang="zh-CN" altLang="en-US" dirty="0"/>
          </a:p>
          <a:p>
            <a:pPr lvl="2" indent="0"/>
            <a:r>
              <a:rPr lang="zh-CN" altLang="en-US" dirty="0"/>
              <a:t>第三级</a:t>
            </a:r>
            <a:endParaRPr lang="zh-CN" altLang="en-US" dirty="0"/>
          </a:p>
          <a:p>
            <a:pPr lvl="3" indent="0"/>
            <a:r>
              <a:rPr lang="zh-CN" altLang="en-US" dirty="0"/>
              <a:t>第四级</a:t>
            </a:r>
            <a:endParaRPr lang="zh-CN" altLang="en-US" dirty="0"/>
          </a:p>
          <a:p>
            <a:pPr lvl="4" indent="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126" name="页脚占位符 512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fontAlgn="base"/>
            <a:endParaRPr lang="zh-CN" altLang="en-US" sz="1200" b="0" strike="noStrike" noProof="1" dirty="0"/>
          </a:p>
        </p:txBody>
      </p:sp>
      <p:sp>
        <p:nvSpPr>
          <p:cNvPr id="5127" name="灯片编号占位符 512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fontAlgn="base"/>
            <a:fld id="{9A0DB2DC-4C9A-4742-B13C-FB6460FD3503}" type="slidenum">
              <a:rPr lang="zh-CN" altLang="en-US" sz="1200" b="0" strike="noStrike" noProof="1" dirty="0">
                <a:latin typeface="楷体_GB2312" pitchFamily="49" charset="-122"/>
                <a:ea typeface="楷体_GB2312" pitchFamily="49" charset="-122"/>
                <a:cs typeface="+mn-cs"/>
              </a:rPr>
            </a:fld>
            <a:endParaRPr lang="zh-CN" altLang="en-US" sz="1200" b="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/>
            </a:fld>
            <a:endParaRPr lang="zh-CN" altLang="en-US" sz="1200" b="0" dirty="0"/>
          </a:p>
        </p:txBody>
      </p:sp>
      <p:sp>
        <p:nvSpPr>
          <p:cNvPr id="8194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8195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5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itchFamily="49" charset="-122"/>
                <a:ea typeface="楷体_GB2312" pitchFamily="49" charset="-122"/>
              </a:rPr>
            </a:fld>
            <a:endParaRPr lang="zh-CN" altLang="en-US" sz="1200" b="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6626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26627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3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itchFamily="49" charset="-122"/>
                <a:ea typeface="楷体_GB2312" pitchFamily="49" charset="-122"/>
              </a:rPr>
            </a:fld>
            <a:endParaRPr lang="zh-CN" altLang="en-US" sz="1200" b="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8674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28675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1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itchFamily="49" charset="-122"/>
                <a:ea typeface="楷体_GB2312" pitchFamily="49" charset="-122"/>
              </a:rPr>
            </a:fld>
            <a:endParaRPr lang="zh-CN" altLang="en-US" sz="1200" b="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0722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30723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itchFamily="49" charset="-122"/>
                <a:ea typeface="楷体_GB2312" pitchFamily="49" charset="-122"/>
              </a:rPr>
            </a:fld>
            <a:endParaRPr lang="zh-CN" altLang="en-US" sz="1200" b="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0242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10243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9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itchFamily="49" charset="-122"/>
                <a:ea typeface="楷体_GB2312" pitchFamily="49" charset="-122"/>
              </a:rPr>
            </a:fld>
            <a:endParaRPr lang="zh-CN" altLang="en-US" sz="1200" b="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2290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12291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itchFamily="49" charset="-122"/>
                <a:ea typeface="楷体_GB2312" pitchFamily="49" charset="-122"/>
              </a:rPr>
            </a:fld>
            <a:endParaRPr lang="zh-CN" altLang="en-US" sz="1200" b="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4338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14339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itchFamily="49" charset="-122"/>
                <a:ea typeface="楷体_GB2312" pitchFamily="49" charset="-122"/>
              </a:rPr>
            </a:fld>
            <a:endParaRPr lang="zh-CN" altLang="en-US" sz="1200" b="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6386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16387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3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itchFamily="49" charset="-122"/>
                <a:ea typeface="楷体_GB2312" pitchFamily="49" charset="-122"/>
              </a:rPr>
            </a:fld>
            <a:endParaRPr lang="zh-CN" altLang="en-US" sz="1200" b="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8434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18435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1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itchFamily="49" charset="-122"/>
                <a:ea typeface="楷体_GB2312" pitchFamily="49" charset="-122"/>
              </a:rPr>
            </a:fld>
            <a:endParaRPr lang="zh-CN" altLang="en-US" sz="1200" b="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0482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20483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29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itchFamily="49" charset="-122"/>
                <a:ea typeface="楷体_GB2312" pitchFamily="49" charset="-122"/>
              </a:rPr>
            </a:fld>
            <a:endParaRPr lang="zh-CN" altLang="en-US" sz="1200" b="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2530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22531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itchFamily="49" charset="-122"/>
                <a:ea typeface="楷体_GB2312" pitchFamily="49" charset="-122"/>
              </a:rPr>
            </a:fld>
            <a:endParaRPr lang="zh-CN" altLang="en-US" sz="1200" b="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4578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24579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0.xml"/><Relationship Id="rId7" Type="http://schemas.openxmlformats.org/officeDocument/2006/relationships/slideLayout" Target="../slideLayouts/slideLayout49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4.xml"/><Relationship Id="rId15" Type="http://schemas.openxmlformats.org/officeDocument/2006/relationships/theme" Target="../theme/theme4.xml"/><Relationship Id="rId14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2.xml"/><Relationship Id="rId1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8.xml"/><Relationship Id="rId15" Type="http://schemas.openxmlformats.org/officeDocument/2006/relationships/theme" Target="../theme/theme5.xml"/><Relationship Id="rId14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6.xml"/><Relationship Id="rId1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b="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b="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 b="0"/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b="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b="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 b="0"/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075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b="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b="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 b="0"/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8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099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b="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b="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 b="0"/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2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5123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b="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b="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 b="0"/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0.xml"/><Relationship Id="rId8" Type="http://schemas.openxmlformats.org/officeDocument/2006/relationships/vmlDrawing" Target="../drawings/vmlDrawing2.vml"/><Relationship Id="rId7" Type="http://schemas.openxmlformats.org/officeDocument/2006/relationships/slideLayout" Target="../slideLayouts/slideLayout26.x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9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26.xml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2.xml"/><Relationship Id="rId8" Type="http://schemas.openxmlformats.org/officeDocument/2006/relationships/slideLayout" Target="../slideLayouts/slideLayout26.xml"/><Relationship Id="rId7" Type="http://schemas.openxmlformats.org/officeDocument/2006/relationships/image" Target="../media/image25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vmlDrawing" Target="../drawings/vmlDrawing1.vml"/><Relationship Id="rId6" Type="http://schemas.openxmlformats.org/officeDocument/2006/relationships/slideLayout" Target="../slideLayouts/slideLayout40.xm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oleObject" Target="../embeddings/oleObject1.bin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6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6.xml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6.xml"/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68.xml"/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7.xml"/><Relationship Id="rId8" Type="http://schemas.openxmlformats.org/officeDocument/2006/relationships/slideLayout" Target="../slideLayouts/slideLayout54.xml"/><Relationship Id="rId7" Type="http://schemas.openxmlformats.org/officeDocument/2006/relationships/image" Target="../media/image13.jpeg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54.xml"/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7" Type="http://schemas.openxmlformats.org/officeDocument/2006/relationships/slideLayout" Target="../slideLayouts/slideLayout54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9" contrast="-70000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7171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7172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7173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7174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7175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7176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7177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7178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/>
          <p:nvPr/>
        </p:nvSpPr>
        <p:spPr>
          <a:xfrm>
            <a:off x="1476375" y="623728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itchFamily="49" charset="-122"/>
                <a:ea typeface="楷体_GB2312" pitchFamily="49" charset="-122"/>
              </a:rPr>
              <a:t>宣城市信息工程学校在线精品课程---《机械基础》</a:t>
            </a:r>
            <a:endParaRPr lang="en-US" altLang="zh-CN" sz="18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180" name="矩形 287766"/>
          <p:cNvSpPr/>
          <p:nvPr/>
        </p:nvSpPr>
        <p:spPr>
          <a:xfrm>
            <a:off x="1764030" y="280353"/>
            <a:ext cx="5292725" cy="404812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ctr">
              <a:buSzTx/>
            </a:pP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7  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支撑零部件     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7-2  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滑动轴承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7181" name="矩形 287774"/>
          <p:cNvSpPr/>
          <p:nvPr/>
        </p:nvSpPr>
        <p:spPr>
          <a:xfrm>
            <a:off x="1908175" y="1844675"/>
            <a:ext cx="5257800" cy="2503488"/>
          </a:xfrm>
          <a:prstGeom prst="rect">
            <a:avLst/>
          </a:prstGeom>
          <a:noFill/>
          <a:ln w="12700">
            <a:noFill/>
          </a:ln>
        </p:spPr>
        <p:txBody>
          <a:bodyPr anchor="t" anchorCtr="0">
            <a:spAutoFit/>
          </a:bodyPr>
          <a:p>
            <a:pPr algn="ctr" eaLnBrk="0" hangingPunct="0">
              <a:lnSpc>
                <a:spcPct val="140000"/>
              </a:lnSpc>
            </a:pPr>
            <a:endParaRPr lang="zh-CN" altLang="en-US" sz="2400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ctr" eaLnBrk="0" hangingPunct="0">
              <a:lnSpc>
                <a:spcPct val="140000"/>
              </a:lnSpc>
            </a:pPr>
            <a:r>
              <a:rPr lang="en-US" altLang="zh-CN" sz="4000" dirty="0">
                <a:latin typeface="黑体" panose="02010609060101010101" pitchFamily="2" charset="-122"/>
                <a:ea typeface="黑体" panose="02010609060101010101" pitchFamily="2" charset="-122"/>
              </a:rPr>
              <a:t>7-2  </a:t>
            </a:r>
            <a:r>
              <a:rPr lang="zh-CN" altLang="en-US" sz="4000" dirty="0">
                <a:latin typeface="黑体" panose="02010609060101010101" pitchFamily="2" charset="-122"/>
                <a:ea typeface="黑体" panose="02010609060101010101" pitchFamily="2" charset="-122"/>
              </a:rPr>
              <a:t>滑动轴承</a:t>
            </a: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   </a:t>
            </a:r>
            <a:endParaRPr lang="zh-CN" altLang="en-US" sz="2400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ctr" eaLnBrk="0" hangingPunct="0">
              <a:lnSpc>
                <a:spcPct val="140000"/>
              </a:lnSpc>
            </a:pPr>
            <a:endParaRPr lang="zh-CN" altLang="en-US" sz="2400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ctr" eaLnBrk="0" hangingPunct="0">
              <a:lnSpc>
                <a:spcPct val="140000"/>
              </a:lnSpc>
            </a:pPr>
            <a:endParaRPr lang="zh-CN" altLang="en-US" sz="24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3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25603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25604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25605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25606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25607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25608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5609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25610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/>
          <p:nvPr/>
        </p:nvSpPr>
        <p:spPr>
          <a:xfrm>
            <a:off x="1476375" y="623728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itchFamily="49" charset="-122"/>
                <a:ea typeface="楷体_GB2312" pitchFamily="49" charset="-122"/>
              </a:rPr>
              <a:t>宣城市信息工程学校在线精品课程---《机械基础》</a:t>
            </a:r>
            <a:endParaRPr lang="en-US" altLang="zh-CN" sz="18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165" name="文本框 4"/>
          <p:cNvSpPr txBox="1"/>
          <p:nvPr/>
        </p:nvSpPr>
        <p:spPr>
          <a:xfrm>
            <a:off x="1266825" y="1052513"/>
            <a:ext cx="3633788" cy="113823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400" b="0">
                <a:latin typeface="黑体" panose="02010609060101010101" pitchFamily="2" charset="-122"/>
                <a:ea typeface="黑体" panose="02010609060101010101" pitchFamily="2" charset="-122"/>
              </a:rPr>
              <a:t>五、轴瓦的结构</a:t>
            </a:r>
            <a:endParaRPr lang="zh-CN" altLang="en-US" sz="2400" b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endParaRPr lang="zh-CN" altLang="en-US" sz="2400" b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r>
              <a:rPr lang="zh-CN" altLang="en-US" b="0">
                <a:latin typeface="宋体" panose="02010600030101010101" pitchFamily="2" charset="-122"/>
                <a:ea typeface="宋体" panose="02010600030101010101" pitchFamily="2" charset="-122"/>
              </a:rPr>
              <a:t>分整体式和剖分式两种结构。</a:t>
            </a:r>
            <a:endParaRPr lang="zh-CN" altLang="en-US" b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文本框 4"/>
          <p:cNvSpPr txBox="1"/>
          <p:nvPr/>
        </p:nvSpPr>
        <p:spPr>
          <a:xfrm>
            <a:off x="1193800" y="2436813"/>
            <a:ext cx="2506663" cy="39846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b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b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b="0">
                <a:latin typeface="宋体" panose="02010600030101010101" pitchFamily="2" charset="-122"/>
                <a:ea typeface="宋体" panose="02010600030101010101" pitchFamily="2" charset="-122"/>
              </a:rPr>
              <a:t>）整体式轴瓦</a:t>
            </a:r>
            <a:endParaRPr lang="zh-CN" altLang="en-US" b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4"/>
          <p:cNvSpPr txBox="1"/>
          <p:nvPr/>
        </p:nvSpPr>
        <p:spPr>
          <a:xfrm>
            <a:off x="4229100" y="2436813"/>
            <a:ext cx="2330450" cy="39846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b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b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b="0">
                <a:latin typeface="宋体" panose="02010600030101010101" pitchFamily="2" charset="-122"/>
                <a:ea typeface="宋体" panose="02010600030101010101" pitchFamily="2" charset="-122"/>
              </a:rPr>
              <a:t>）剖分式轴瓦</a:t>
            </a:r>
            <a:endParaRPr lang="zh-CN" altLang="en-US" b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6" name="对象 5"/>
          <p:cNvGraphicFramePr/>
          <p:nvPr/>
        </p:nvGraphicFramePr>
        <p:xfrm>
          <a:off x="1476375" y="3241675"/>
          <a:ext cx="2420938" cy="208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3" imgW="4581525" imgH="3743325" progId="Paint.Picture">
                  <p:embed/>
                </p:oleObj>
              </mc:Choice>
              <mc:Fallback>
                <p:oleObj name="" r:id="rId3" imgW="4581525" imgH="3743325" progId="Paint.Picture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76375" y="3241675"/>
                        <a:ext cx="2420938" cy="20875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/>
          <p:nvPr/>
        </p:nvGraphicFramePr>
        <p:xfrm>
          <a:off x="4441825" y="3241675"/>
          <a:ext cx="2603500" cy="208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5" imgW="7572375" imgH="4600575" progId="Paint.Picture">
                  <p:embed/>
                </p:oleObj>
              </mc:Choice>
              <mc:Fallback>
                <p:oleObj name="" r:id="rId5" imgW="7572375" imgH="4600575" progId="Paint.Picture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41825" y="3241675"/>
                        <a:ext cx="2603500" cy="20859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7" name="矩形 3"/>
          <p:cNvSpPr/>
          <p:nvPr/>
        </p:nvSpPr>
        <p:spPr>
          <a:xfrm>
            <a:off x="1266825" y="287338"/>
            <a:ext cx="5292725" cy="404812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ctr">
              <a:buSzTx/>
            </a:pP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7  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支撑零部件     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7-2  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滑动轴承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>
                                            <p:txEl>
                                              <p:charRg st="7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3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27651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27652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27653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27654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27655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27656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7657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27658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/>
          <p:nvPr/>
        </p:nvSpPr>
        <p:spPr>
          <a:xfrm>
            <a:off x="1476375" y="623728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itchFamily="49" charset="-122"/>
                <a:ea typeface="楷体_GB2312" pitchFamily="49" charset="-122"/>
              </a:rPr>
              <a:t>宣城市信息工程学校在线精品课程---《机械基础》</a:t>
            </a:r>
            <a:endParaRPr lang="en-US" altLang="zh-CN" sz="18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165" name="文本框 4"/>
          <p:cNvSpPr txBox="1"/>
          <p:nvPr/>
        </p:nvSpPr>
        <p:spPr>
          <a:xfrm>
            <a:off x="1476375" y="1225550"/>
            <a:ext cx="4395788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400" b="0">
                <a:latin typeface="黑体" panose="02010609060101010101" pitchFamily="2" charset="-122"/>
                <a:ea typeface="黑体" panose="02010609060101010101" pitchFamily="2" charset="-122"/>
              </a:rPr>
              <a:t>六、滑动轴承的安装与维护</a:t>
            </a:r>
            <a:endParaRPr lang="zh-CN" altLang="en-US" sz="2400" b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262063" y="1900238"/>
            <a:ext cx="6619875" cy="37846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b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b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zh-CN" b="0">
                <a:latin typeface="宋体" panose="02010600030101010101" pitchFamily="2" charset="-122"/>
                <a:ea typeface="宋体" panose="02010600030101010101" pitchFamily="2" charset="-122"/>
              </a:rPr>
              <a:t>要保证轴颈在轴承孔内转动灵活、准确、平稳。</a:t>
            </a:r>
            <a:endParaRPr lang="zh-CN" altLang="zh-CN" b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zh-CN" b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b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b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zh-CN" b="0">
                <a:latin typeface="宋体" panose="02010600030101010101" pitchFamily="2" charset="-122"/>
                <a:ea typeface="宋体" panose="02010600030101010101" pitchFamily="2" charset="-122"/>
              </a:rPr>
              <a:t>轴瓦与轴承座孔要修刮贴实，轴瓦部分要高出0.05-0.1mm,以便压紧。</a:t>
            </a:r>
            <a:endParaRPr lang="zh-CN" altLang="zh-CN" b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zh-CN" b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b="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b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zh-CN" b="0">
                <a:latin typeface="宋体" panose="02010600030101010101" pitchFamily="2" charset="-122"/>
                <a:ea typeface="宋体" panose="02010600030101010101" pitchFamily="2" charset="-122"/>
              </a:rPr>
              <a:t>注意油路畅通，油路与油槽接通。</a:t>
            </a:r>
            <a:endParaRPr lang="zh-CN" altLang="zh-CN" b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zh-CN" b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b="0"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b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zh-CN" b="0">
                <a:latin typeface="宋体" panose="02010600030101010101" pitchFamily="2" charset="-122"/>
                <a:ea typeface="宋体" panose="02010600030101010101" pitchFamily="2" charset="-122"/>
              </a:rPr>
              <a:t>注意清洁，修刮调试过程中凡能出现油污的机件，修刮后都要清洗油污。</a:t>
            </a:r>
            <a:endParaRPr lang="zh-CN" altLang="zh-CN" b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zh-CN" b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b="0"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zh-CN" altLang="en-US" b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zh-CN" b="0">
                <a:latin typeface="宋体" panose="02010600030101010101" pitchFamily="2" charset="-122"/>
                <a:ea typeface="宋体" panose="02010600030101010101" pitchFamily="2" charset="-122"/>
              </a:rPr>
              <a:t>使用过程中要经常检查润滑、发热、振动问题。</a:t>
            </a:r>
            <a:endParaRPr lang="zh-CN" altLang="zh-CN" b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b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7662" name="矩形 1"/>
          <p:cNvSpPr/>
          <p:nvPr/>
        </p:nvSpPr>
        <p:spPr>
          <a:xfrm>
            <a:off x="1266825" y="287338"/>
            <a:ext cx="5292725" cy="404812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ctr">
              <a:buSzTx/>
            </a:pP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7  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支撑零部件     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7-2  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滑动轴承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charRg st="0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100">
                                            <p:txEl>
                                              <p:charRg st="0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charRg st="25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0">
                                            <p:txEl>
                                              <p:charRg st="25" end="6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charRg st="65" end="8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0">
                                            <p:txEl>
                                              <p:charRg st="65" end="8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charRg st="84" end="1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100">
                                            <p:txEl>
                                              <p:charRg st="84" end="1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charRg st="120" end="1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00">
                                            <p:txEl>
                                              <p:charRg st="120" end="14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6" grpId="0"/>
      <p:bldP spid="616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75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29699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29700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29701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29702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29703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29704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9705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29706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/>
          <p:nvPr/>
        </p:nvSpPr>
        <p:spPr>
          <a:xfrm>
            <a:off x="1404938" y="623728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itchFamily="49" charset="-122"/>
                <a:ea typeface="楷体_GB2312" pitchFamily="49" charset="-122"/>
              </a:rPr>
              <a:t>宣城市信息工程学校在线精品课程---《机械基础》</a:t>
            </a:r>
            <a:endParaRPr lang="en-US" altLang="zh-CN" sz="18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9708" name="矩形 1"/>
          <p:cNvSpPr/>
          <p:nvPr/>
        </p:nvSpPr>
        <p:spPr>
          <a:xfrm>
            <a:off x="1266825" y="287338"/>
            <a:ext cx="5292725" cy="404812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ctr">
              <a:buSzTx/>
            </a:pP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7  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支撑零部件     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7-2  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滑动轴承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3" name="object 2"/>
          <p:cNvSpPr/>
          <p:nvPr/>
        </p:nvSpPr>
        <p:spPr>
          <a:xfrm>
            <a:off x="363855" y="2459355"/>
            <a:ext cx="1220470" cy="1226185"/>
          </a:xfrm>
          <a:custGeom>
            <a:avLst/>
            <a:gdLst/>
            <a:ahLst/>
            <a:cxnLst/>
            <a:pathLst>
              <a:path w="1344295" h="1344295">
                <a:moveTo>
                  <a:pt x="0" y="0"/>
                </a:moveTo>
                <a:lnTo>
                  <a:pt x="1344168" y="0"/>
                </a:lnTo>
                <a:lnTo>
                  <a:pt x="1344168" y="1344167"/>
                </a:lnTo>
                <a:lnTo>
                  <a:pt x="0" y="1344167"/>
                </a:lnTo>
                <a:lnTo>
                  <a:pt x="0" y="0"/>
                </a:lnTo>
                <a:close/>
              </a:path>
            </a:pathLst>
          </a:custGeom>
          <a:solidFill>
            <a:srgbClr val="31BBAC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" name="object 3"/>
          <p:cNvSpPr txBox="1">
            <a:spLocks noGrp="1"/>
          </p:cNvSpPr>
          <p:nvPr>
            <p:ph type="title" idx="4294967295"/>
          </p:nvPr>
        </p:nvSpPr>
        <p:spPr>
          <a:xfrm>
            <a:off x="423863" y="2787650"/>
            <a:ext cx="1100138" cy="508000"/>
          </a:xfrm>
        </p:spPr>
        <p:txBody>
          <a:bodyPr vert="horz" wrap="square" lIns="0" tIns="15875" rIns="0" bIns="0" rtlCol="0">
            <a:spAutoFit/>
          </a:bodyPr>
          <a:p>
            <a:pPr marL="12700" marR="0" indent="0" algn="ctr" defTabSz="914400" rtl="0" eaLnBrk="1" fontAlgn="base" latinLnBrk="0" hangingPunct="1">
              <a:lnSpc>
                <a:spcPct val="100000"/>
              </a:lnSpc>
              <a:spcBef>
                <a:spcPts val="125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3200" b="0" i="0" u="none" strike="noStrike" kern="1200" cap="none" spc="25" normalizeH="0" baseline="0" noProof="1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小</a:t>
            </a:r>
            <a:r>
              <a:rPr kumimoji="0" sz="3200" b="0" i="0" u="none" strike="noStrike" kern="1200" cap="none" spc="25" normalizeH="0" baseline="0" noProof="1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结</a:t>
            </a:r>
            <a:endParaRPr kumimoji="0" sz="3200" b="0" i="0" u="none" strike="noStrike" kern="1200" cap="none" spc="0" normalizeH="0" baseline="0" noProof="1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  <a:cs typeface="+mj-cs"/>
            </a:endParaRPr>
          </a:p>
        </p:txBody>
      </p:sp>
      <p:sp>
        <p:nvSpPr>
          <p:cNvPr id="5" name="object 4"/>
          <p:cNvSpPr txBox="1"/>
          <p:nvPr/>
        </p:nvSpPr>
        <p:spPr>
          <a:xfrm>
            <a:off x="2667000" y="3279775"/>
            <a:ext cx="161925" cy="3492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p>
            <a:pPr marL="12700">
              <a:spcBef>
                <a:spcPts val="125"/>
              </a:spcBef>
            </a:pPr>
            <a:r>
              <a:rPr sz="2100" spc="10" noProof="1" dirty="0">
                <a:solidFill>
                  <a:srgbClr val="FFFFFF"/>
                </a:solidFill>
                <a:latin typeface="Calibri" panose="020F0502020204030204"/>
                <a:ea typeface="楷体_GB2312" pitchFamily="49" charset="-122"/>
                <a:cs typeface="Calibri" panose="020F0502020204030204"/>
              </a:rPr>
              <a:t>1</a:t>
            </a:r>
            <a:endParaRPr sz="2100" noProof="1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6" name="object 5"/>
          <p:cNvSpPr txBox="1"/>
          <p:nvPr/>
        </p:nvSpPr>
        <p:spPr>
          <a:xfrm rot="19320000">
            <a:off x="2011363" y="2117725"/>
            <a:ext cx="2166938" cy="2714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>
              <a:lnSpc>
                <a:spcPts val="2115"/>
              </a:lnSpc>
            </a:pPr>
            <a:r>
              <a:rPr sz="2100" b="0" spc="-15" noProof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轴承</a:t>
            </a:r>
            <a:r>
              <a:rPr sz="3150" b="0" spc="-22" baseline="1000" noProof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的作用</a:t>
            </a:r>
            <a:r>
              <a:rPr sz="3150" b="0" spc="-22" baseline="3000" noProof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与分</a:t>
            </a:r>
            <a:r>
              <a:rPr sz="3150" b="0" spc="22" baseline="3000" noProof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类</a:t>
            </a:r>
            <a:endParaRPr sz="3150" b="0" baseline="3000" noProof="1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7" name="object 6"/>
          <p:cNvSpPr txBox="1"/>
          <p:nvPr/>
        </p:nvSpPr>
        <p:spPr>
          <a:xfrm>
            <a:off x="4643438" y="3292475"/>
            <a:ext cx="161925" cy="3492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p>
            <a:pPr marL="12700">
              <a:spcBef>
                <a:spcPts val="125"/>
              </a:spcBef>
            </a:pPr>
            <a:r>
              <a:rPr sz="2100" spc="10" noProof="1" dirty="0">
                <a:solidFill>
                  <a:srgbClr val="FFFFFF"/>
                </a:solidFill>
                <a:latin typeface="Calibri" panose="020F0502020204030204"/>
                <a:ea typeface="楷体_GB2312" pitchFamily="49" charset="-122"/>
                <a:cs typeface="Calibri" panose="020F0502020204030204"/>
              </a:rPr>
              <a:t>2</a:t>
            </a:r>
            <a:endParaRPr sz="2100" noProof="1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8" name="object 7"/>
          <p:cNvSpPr/>
          <p:nvPr/>
        </p:nvSpPr>
        <p:spPr>
          <a:xfrm>
            <a:off x="363855" y="2403475"/>
            <a:ext cx="8488045" cy="1296035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9525">
            <a:noFill/>
          </a:ln>
        </p:spPr>
        <p:txBody>
          <a:bodyPr wrap="square" lIns="0" tIns="0" rIns="0" bIns="0" anchor="t" anchorCtr="0"/>
          <a:p>
            <a:endParaRPr lang="zh-CN" altLang="zh-CN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9" name="object 8"/>
          <p:cNvSpPr txBox="1"/>
          <p:nvPr/>
        </p:nvSpPr>
        <p:spPr>
          <a:xfrm rot="19320000">
            <a:off x="3598863" y="2035175"/>
            <a:ext cx="2698750" cy="2714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>
              <a:lnSpc>
                <a:spcPts val="2115"/>
              </a:lnSpc>
            </a:pPr>
            <a:r>
              <a:rPr sz="2100" b="0" spc="-15" noProof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滑动</a:t>
            </a:r>
            <a:r>
              <a:rPr sz="3150" b="0" spc="-22" baseline="1000" noProof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轴承的</a:t>
            </a:r>
            <a:r>
              <a:rPr sz="3150" b="0" spc="-22" baseline="3000" noProof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特点与</a:t>
            </a:r>
            <a:r>
              <a:rPr sz="3150" b="0" spc="-22" baseline="4000" noProof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分</a:t>
            </a:r>
            <a:r>
              <a:rPr sz="3150" b="0" spc="22" baseline="4000" noProof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类</a:t>
            </a:r>
            <a:endParaRPr sz="3150" b="0" baseline="4000" noProof="1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11" name="object 10"/>
          <p:cNvSpPr txBox="1"/>
          <p:nvPr/>
        </p:nvSpPr>
        <p:spPr>
          <a:xfrm rot="19320000">
            <a:off x="5394325" y="2035175"/>
            <a:ext cx="2433638" cy="2714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>
              <a:lnSpc>
                <a:spcPts val="2115"/>
              </a:lnSpc>
            </a:pPr>
            <a:r>
              <a:rPr sz="2100" b="0" spc="-15" noProof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滑动</a:t>
            </a:r>
            <a:r>
              <a:rPr sz="3150" b="0" spc="-22" baseline="1000" noProof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轴承的</a:t>
            </a:r>
            <a:r>
              <a:rPr sz="3150" b="0" spc="-22" baseline="3000" noProof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失效形</a:t>
            </a:r>
            <a:r>
              <a:rPr sz="3150" b="0" spc="22" baseline="4000" noProof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式</a:t>
            </a:r>
            <a:endParaRPr sz="3150" b="0" baseline="4000" noProof="1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13" name="object 12"/>
          <p:cNvSpPr txBox="1"/>
          <p:nvPr/>
        </p:nvSpPr>
        <p:spPr>
          <a:xfrm rot="19320000">
            <a:off x="6964680" y="2261870"/>
            <a:ext cx="1987550" cy="269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>
              <a:lnSpc>
                <a:spcPts val="2115"/>
              </a:lnSpc>
              <a:buClrTx/>
              <a:buSzTx/>
              <a:buFontTx/>
            </a:pPr>
            <a:r>
              <a:rPr sz="3150" b="0" spc="-22" baseline="3000" noProof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滑动轴承的材</a:t>
            </a:r>
            <a:r>
              <a:rPr sz="2100" b="0" spc="-15" noProof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料</a:t>
            </a:r>
            <a:endParaRPr sz="2100" b="0" spc="-15" noProof="1" dirty="0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14" name="object 13"/>
          <p:cNvSpPr/>
          <p:nvPr/>
        </p:nvSpPr>
        <p:spPr>
          <a:xfrm>
            <a:off x="1076325" y="4159250"/>
            <a:ext cx="1474788" cy="1125538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 w="9525">
            <a:noFill/>
          </a:ln>
        </p:spPr>
        <p:txBody>
          <a:bodyPr wrap="square" lIns="0" tIns="0" rIns="0" bIns="0" anchor="t" anchorCtr="0"/>
          <a:p>
            <a:endParaRPr lang="zh-CN" altLang="zh-CN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5" name="object 14"/>
          <p:cNvSpPr txBox="1"/>
          <p:nvPr/>
        </p:nvSpPr>
        <p:spPr>
          <a:xfrm>
            <a:off x="1139825" y="4243388"/>
            <a:ext cx="1214438" cy="744538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p>
            <a:pPr marL="393700" indent="-381000">
              <a:spcBef>
                <a:spcPts val="1040"/>
              </a:spcBef>
              <a:buFont typeface="Wingdings" panose="05000000000000000000"/>
              <a:buChar char=""/>
              <a:tabLst>
                <a:tab pos="393065" algn="l"/>
                <a:tab pos="393700" algn="l"/>
              </a:tabLst>
            </a:pPr>
            <a:r>
              <a:rPr sz="1600" b="0" spc="-10" noProof="1" dirty="0">
                <a:solidFill>
                  <a:srgbClr val="16375E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滑动轴</a:t>
            </a:r>
            <a:r>
              <a:rPr sz="1600" b="0" spc="-5" noProof="1" dirty="0">
                <a:solidFill>
                  <a:srgbClr val="16375E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承</a:t>
            </a:r>
            <a:endParaRPr sz="1600" b="0" noProof="1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pPr marL="393700" indent="-381000">
              <a:spcBef>
                <a:spcPts val="940"/>
              </a:spcBef>
              <a:buFont typeface="Wingdings" panose="05000000000000000000"/>
              <a:buChar char=""/>
              <a:tabLst>
                <a:tab pos="393065" algn="l"/>
                <a:tab pos="393700" algn="l"/>
              </a:tabLst>
            </a:pPr>
            <a:r>
              <a:rPr sz="1600" b="0" spc="-10" noProof="1" dirty="0">
                <a:solidFill>
                  <a:srgbClr val="16375E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滚动轴</a:t>
            </a:r>
            <a:r>
              <a:rPr sz="1600" b="0" spc="-5" noProof="1" dirty="0">
                <a:solidFill>
                  <a:srgbClr val="16375E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承</a:t>
            </a:r>
            <a:endParaRPr sz="1600" b="0" noProof="1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16" name="object 15"/>
          <p:cNvSpPr/>
          <p:nvPr/>
        </p:nvSpPr>
        <p:spPr>
          <a:xfrm>
            <a:off x="2897188" y="4124325"/>
            <a:ext cx="1135062" cy="1127125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 w="9525">
            <a:noFill/>
          </a:ln>
        </p:spPr>
        <p:txBody>
          <a:bodyPr wrap="square" lIns="0" tIns="0" rIns="0" bIns="0" anchor="t" anchorCtr="0"/>
          <a:p>
            <a:endParaRPr lang="zh-CN" altLang="zh-CN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7" name="object 16"/>
          <p:cNvSpPr txBox="1"/>
          <p:nvPr/>
        </p:nvSpPr>
        <p:spPr>
          <a:xfrm>
            <a:off x="3059113" y="4278313"/>
            <a:ext cx="809625" cy="746125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p>
            <a:pPr marL="393700" indent="-381000">
              <a:spcBef>
                <a:spcPts val="1040"/>
              </a:spcBef>
              <a:buFont typeface="Wingdings" panose="05000000000000000000"/>
              <a:buChar char=""/>
              <a:tabLst>
                <a:tab pos="393065" algn="l"/>
                <a:tab pos="393700" algn="l"/>
              </a:tabLst>
            </a:pPr>
            <a:r>
              <a:rPr sz="1600" b="0" spc="-10" noProof="1" dirty="0">
                <a:solidFill>
                  <a:srgbClr val="16375E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特</a:t>
            </a:r>
            <a:r>
              <a:rPr sz="1600" b="0" spc="-5" noProof="1" dirty="0">
                <a:solidFill>
                  <a:srgbClr val="16375E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点</a:t>
            </a:r>
            <a:endParaRPr sz="1600" b="0" noProof="1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pPr marL="393700" indent="-381000">
              <a:spcBef>
                <a:spcPts val="940"/>
              </a:spcBef>
              <a:buFont typeface="Wingdings" panose="05000000000000000000"/>
              <a:buChar char=""/>
              <a:tabLst>
                <a:tab pos="393065" algn="l"/>
                <a:tab pos="393700" algn="l"/>
              </a:tabLst>
            </a:pPr>
            <a:r>
              <a:rPr sz="1600" b="0" spc="-10" noProof="1" dirty="0">
                <a:solidFill>
                  <a:srgbClr val="16375E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分</a:t>
            </a:r>
            <a:r>
              <a:rPr sz="1600" b="0" spc="-5" noProof="1" dirty="0">
                <a:solidFill>
                  <a:srgbClr val="16375E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类</a:t>
            </a:r>
            <a:endParaRPr sz="1600" b="0" noProof="1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18" name="object 17"/>
          <p:cNvSpPr/>
          <p:nvPr/>
        </p:nvSpPr>
        <p:spPr>
          <a:xfrm>
            <a:off x="4448175" y="3852863"/>
            <a:ext cx="1647825" cy="1738312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  <a:ln w="9525">
            <a:noFill/>
          </a:ln>
        </p:spPr>
        <p:txBody>
          <a:bodyPr wrap="square" lIns="0" tIns="0" rIns="0" bIns="0" anchor="t" anchorCtr="0"/>
          <a:p>
            <a:endParaRPr lang="zh-CN" altLang="zh-CN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9" name="object 18"/>
          <p:cNvSpPr txBox="1"/>
          <p:nvPr/>
        </p:nvSpPr>
        <p:spPr>
          <a:xfrm>
            <a:off x="4572000" y="3987800"/>
            <a:ext cx="1376363" cy="1468438"/>
          </a:xfrm>
          <a:prstGeom prst="rect">
            <a:avLst/>
          </a:prstGeom>
        </p:spPr>
        <p:txBody>
          <a:bodyPr vert="horz" wrap="square" lIns="0" tIns="128905" rIns="0" bIns="0" rtlCol="0">
            <a:spAutoFit/>
          </a:bodyPr>
          <a:p>
            <a:pPr marL="393700" indent="-381000">
              <a:spcBef>
                <a:spcPts val="1015"/>
              </a:spcBef>
              <a:buFont typeface="Wingdings" panose="05000000000000000000"/>
              <a:buChar char=""/>
              <a:tabLst>
                <a:tab pos="393065" algn="l"/>
                <a:tab pos="393700" algn="l"/>
              </a:tabLst>
            </a:pPr>
            <a:r>
              <a:rPr sz="1600" b="0" spc="30" noProof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磨粒磨</a:t>
            </a:r>
            <a:r>
              <a:rPr sz="1600" b="0" spc="25" noProof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损</a:t>
            </a:r>
            <a:endParaRPr sz="1600" b="0" noProof="1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pPr marL="393700" indent="-381000">
              <a:spcBef>
                <a:spcPts val="920"/>
              </a:spcBef>
              <a:buFont typeface="Wingdings" panose="05000000000000000000"/>
              <a:buChar char=""/>
              <a:tabLst>
                <a:tab pos="393065" algn="l"/>
                <a:tab pos="393700" algn="l"/>
              </a:tabLst>
            </a:pPr>
            <a:r>
              <a:rPr sz="1600" b="0" spc="30" noProof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疲劳剥</a:t>
            </a:r>
            <a:r>
              <a:rPr sz="1600" b="0" spc="25" noProof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落</a:t>
            </a:r>
            <a:endParaRPr sz="1600" b="0" noProof="1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pPr marL="393700" indent="-381000">
              <a:spcBef>
                <a:spcPts val="920"/>
              </a:spcBef>
              <a:buFont typeface="Wingdings" panose="05000000000000000000"/>
              <a:buChar char=""/>
              <a:tabLst>
                <a:tab pos="393065" algn="l"/>
                <a:tab pos="393700" algn="l"/>
              </a:tabLst>
            </a:pPr>
            <a:r>
              <a:rPr sz="1600" b="0" spc="30" noProof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胶</a:t>
            </a:r>
            <a:r>
              <a:rPr sz="1600" b="0" spc="25" noProof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合</a:t>
            </a:r>
            <a:endParaRPr sz="1600" b="0" noProof="1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pPr marL="393700" indent="-381000">
              <a:spcBef>
                <a:spcPts val="920"/>
              </a:spcBef>
              <a:buFont typeface="Wingdings" panose="05000000000000000000"/>
              <a:buChar char=""/>
              <a:tabLst>
                <a:tab pos="393065" algn="l"/>
                <a:tab pos="393700" algn="l"/>
              </a:tabLst>
            </a:pPr>
            <a:r>
              <a:rPr sz="1600" b="0" spc="30" noProof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。。</a:t>
            </a:r>
            <a:r>
              <a:rPr sz="1600" b="0" spc="25" noProof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。</a:t>
            </a:r>
            <a:endParaRPr sz="1600" b="0" noProof="1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20" name="object 19"/>
          <p:cNvSpPr/>
          <p:nvPr/>
        </p:nvSpPr>
        <p:spPr>
          <a:xfrm>
            <a:off x="6343650" y="3852863"/>
            <a:ext cx="1987550" cy="1739900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  <a:ln w="9525">
            <a:noFill/>
          </a:ln>
        </p:spPr>
        <p:txBody>
          <a:bodyPr wrap="square" lIns="0" tIns="0" rIns="0" bIns="0" anchor="t" anchorCtr="0"/>
          <a:p>
            <a:endParaRPr lang="zh-CN" altLang="zh-CN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1" name="object 20"/>
          <p:cNvSpPr txBox="1"/>
          <p:nvPr/>
        </p:nvSpPr>
        <p:spPr>
          <a:xfrm>
            <a:off x="6488113" y="3916363"/>
            <a:ext cx="1670050" cy="1468438"/>
          </a:xfrm>
          <a:prstGeom prst="rect">
            <a:avLst/>
          </a:prstGeom>
        </p:spPr>
        <p:txBody>
          <a:bodyPr vert="horz" wrap="square" lIns="0" tIns="128905" rIns="0" bIns="0" rtlCol="0">
            <a:spAutoFit/>
          </a:bodyPr>
          <a:p>
            <a:pPr marL="393700" indent="-381000">
              <a:spcBef>
                <a:spcPts val="1015"/>
              </a:spcBef>
              <a:buFont typeface="Wingdings" panose="05000000000000000000"/>
              <a:buChar char=""/>
              <a:tabLst>
                <a:tab pos="393065" algn="l"/>
                <a:tab pos="393700" algn="l"/>
              </a:tabLst>
            </a:pPr>
            <a:r>
              <a:rPr sz="1600" b="0" spc="30" noProof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轴承合</a:t>
            </a:r>
            <a:r>
              <a:rPr sz="1600" b="0" spc="25" noProof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金</a:t>
            </a:r>
            <a:endParaRPr sz="1600" b="0" noProof="1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pPr marL="393700" indent="-381000">
              <a:spcBef>
                <a:spcPts val="920"/>
              </a:spcBef>
              <a:buFont typeface="Wingdings" panose="05000000000000000000"/>
              <a:buChar char=""/>
              <a:tabLst>
                <a:tab pos="393065" algn="l"/>
                <a:tab pos="393700" algn="l"/>
              </a:tabLst>
            </a:pPr>
            <a:r>
              <a:rPr sz="1600" b="0" spc="30" noProof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铜合</a:t>
            </a:r>
            <a:r>
              <a:rPr sz="1600" b="0" spc="25" noProof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金</a:t>
            </a:r>
            <a:endParaRPr sz="1600" b="0" noProof="1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pPr marL="393700" indent="-381000">
              <a:spcBef>
                <a:spcPts val="920"/>
              </a:spcBef>
              <a:buFont typeface="Wingdings" panose="05000000000000000000"/>
              <a:buChar char=""/>
              <a:tabLst>
                <a:tab pos="393065" algn="l"/>
                <a:tab pos="393700" algn="l"/>
              </a:tabLst>
            </a:pPr>
            <a:r>
              <a:rPr sz="1600" b="0" spc="30" noProof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粉末冶</a:t>
            </a:r>
            <a:r>
              <a:rPr sz="1600" b="0" spc="25" noProof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金</a:t>
            </a:r>
            <a:endParaRPr sz="1600" b="0" noProof="1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pPr marL="393700" indent="-381000">
              <a:spcBef>
                <a:spcPts val="920"/>
              </a:spcBef>
              <a:buFont typeface="Wingdings" panose="05000000000000000000"/>
              <a:buChar char=""/>
              <a:tabLst>
                <a:tab pos="393065" algn="l"/>
                <a:tab pos="393700" algn="l"/>
              </a:tabLst>
            </a:pPr>
            <a:r>
              <a:rPr sz="1600" b="0" spc="30" noProof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非金属材</a:t>
            </a:r>
            <a:r>
              <a:rPr sz="1600" b="0" spc="25" noProof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料</a:t>
            </a:r>
            <a:endParaRPr sz="1600" b="0" noProof="1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6" grpId="0"/>
      <p:bldP spid="3" grpId="0" bldLvl="0" animBg="1"/>
      <p:bldP spid="4" grpId="0"/>
      <p:bldP spid="5" grpId="0"/>
      <p:bldP spid="6" grpId="0"/>
      <p:bldP spid="7" grpId="0"/>
      <p:bldP spid="8" grpId="0" bldLvl="0" animBg="1"/>
      <p:bldP spid="9" grpId="0"/>
      <p:bldP spid="11" grpId="0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 animBg="1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6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9219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9220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9221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9222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9223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9224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9225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9226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/>
          <p:nvPr/>
        </p:nvSpPr>
        <p:spPr>
          <a:xfrm>
            <a:off x="1476375" y="623728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itchFamily="49" charset="-122"/>
                <a:ea typeface="楷体_GB2312" pitchFamily="49" charset="-122"/>
              </a:rPr>
              <a:t>宣城市信息工程学校在线精品课程---《机械基础》</a:t>
            </a:r>
            <a:endParaRPr lang="en-US" altLang="zh-CN" sz="1800">
              <a:latin typeface="楷体_GB2312" pitchFamily="49" charset="-122"/>
              <a:ea typeface="楷体_GB2312" pitchFamily="49" charset="-122"/>
            </a:endParaRPr>
          </a:p>
        </p:txBody>
      </p:sp>
      <p:graphicFrame>
        <p:nvGraphicFramePr>
          <p:cNvPr id="8211" name="内容占位符 521224"/>
          <p:cNvGraphicFramePr>
            <a:graphicFrameLocks noGrp="1"/>
          </p:cNvGraphicFramePr>
          <p:nvPr>
            <p:ph idx="4294967295"/>
          </p:nvPr>
        </p:nvGraphicFramePr>
        <p:xfrm>
          <a:off x="4627563" y="3305175"/>
          <a:ext cx="3384550" cy="232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3" imgW="3124200" imgH="1882140" progId="Paint.Picture">
                  <p:embed/>
                </p:oleObj>
              </mc:Choice>
              <mc:Fallback>
                <p:oleObj name="" r:id="rId3" imgW="3124200" imgH="1882140" progId="Paint.Picture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27563" y="3305175"/>
                        <a:ext cx="3384550" cy="2325688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9" name="矩形 1"/>
          <p:cNvSpPr/>
          <p:nvPr/>
        </p:nvSpPr>
        <p:spPr>
          <a:xfrm>
            <a:off x="1548130" y="287338"/>
            <a:ext cx="5292725" cy="404812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ctr">
              <a:buSzTx/>
            </a:pP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7  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支撑零部件     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7-2  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滑动轴承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023938" y="1169988"/>
            <a:ext cx="7097712" cy="193833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b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zh-CN" b="0">
                <a:latin typeface="宋体" panose="02010600030101010101" pitchFamily="2" charset="-122"/>
                <a:ea typeface="宋体" panose="02010600030101010101" pitchFamily="2" charset="-122"/>
              </a:rPr>
              <a:t>轴要正常工作，必须将它支承起来，还要保证轴能在支承件上正常转动，这个零件就是轴承。轴与轴承之间的相对转动，从接触面的摩擦状态来分可以分成滚动摩擦和滑动摩擦，因此把轴承分成了滑动轴承和滚动轴承。而每一类轴承，按其所受的载荷方向不同，又可分为向心轴承、推力轴承和向心推力轴承。</a:t>
            </a:r>
            <a:endParaRPr lang="zh-CN" altLang="en-US">
              <a:latin typeface="宋体" panose="02010600030101010101" pitchFamily="2" charset="-122"/>
              <a:ea typeface="楷体_GB2312" pitchFamily="49" charset="-122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87450" y="3787775"/>
            <a:ext cx="3097213" cy="1700213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 w="9525">
            <a:noFill/>
          </a:ln>
        </p:spPr>
        <p:txBody>
          <a:bodyPr wrap="square" lIns="0" tIns="0" rIns="0" bIns="0" anchor="t" anchorCtr="0"/>
          <a:p>
            <a:endParaRPr lang="zh-CN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6" grpId="0"/>
      <p:bldP spid="100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6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11267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11268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11269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11270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11271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11272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1273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11274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/>
          <p:nvPr/>
        </p:nvSpPr>
        <p:spPr>
          <a:xfrm>
            <a:off x="1476375" y="623728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itchFamily="49" charset="-122"/>
                <a:ea typeface="楷体_GB2312" pitchFamily="49" charset="-122"/>
              </a:rPr>
              <a:t>宣城市信息工程学校在线精品课程---《机械基础》</a:t>
            </a:r>
            <a:endParaRPr lang="en-US" altLang="zh-CN" sz="18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44563" y="1160463"/>
            <a:ext cx="2925762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400" b="0" dirty="0">
                <a:latin typeface="黑体" panose="02010609060101010101" pitchFamily="2" charset="-122"/>
                <a:ea typeface="黑体" panose="02010609060101010101" pitchFamily="2" charset="-122"/>
              </a:rPr>
              <a:t>一、滑动轴承的特点</a:t>
            </a:r>
            <a:endParaRPr lang="zh-CN" altLang="en-US" sz="2400" b="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874713" y="1836738"/>
            <a:ext cx="7043737" cy="101441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b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zh-CN" b="0">
                <a:latin typeface="宋体" panose="02010600030101010101" pitchFamily="2" charset="-122"/>
                <a:ea typeface="宋体" panose="02010600030101010101" pitchFamily="2" charset="-122"/>
              </a:rPr>
              <a:t>滑动轴承工作平稳，噪声较滚动轴承低，工作可靠。如果能保证滑动表面被润滑油膜分开而不发生接触时，可以大大地减小摩擦损失和表面磨损。但普通滑动轴承的启动摩擦阻力大。</a:t>
            </a:r>
            <a:endParaRPr lang="zh-CN" altLang="zh-CN" b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946150" y="3113088"/>
            <a:ext cx="6718300" cy="23685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400" b="0">
                <a:latin typeface="黑体" panose="02010609060101010101" pitchFamily="2" charset="-122"/>
                <a:ea typeface="黑体" panose="02010609060101010101" pitchFamily="2" charset="-122"/>
              </a:rPr>
              <a:t>二、滑动</a:t>
            </a:r>
            <a:r>
              <a:rPr lang="en-US" altLang="zh-CN" sz="2400" b="0">
                <a:latin typeface="黑体" panose="02010609060101010101" pitchFamily="2" charset="-122"/>
                <a:ea typeface="黑体" panose="02010609060101010101" pitchFamily="2" charset="-122"/>
              </a:rPr>
              <a:t>轴</a:t>
            </a:r>
            <a:r>
              <a:rPr lang="zh-CN" altLang="en-US" sz="2400" b="0">
                <a:latin typeface="黑体" panose="02010609060101010101" pitchFamily="2" charset="-122"/>
                <a:ea typeface="黑体" panose="02010609060101010101" pitchFamily="2" charset="-122"/>
              </a:rPr>
              <a:t>承</a:t>
            </a:r>
            <a:r>
              <a:rPr lang="en-US" altLang="zh-CN" sz="2400" b="0">
                <a:latin typeface="黑体" panose="02010609060101010101" pitchFamily="2" charset="-122"/>
                <a:ea typeface="黑体" panose="02010609060101010101" pitchFamily="2" charset="-122"/>
              </a:rPr>
              <a:t>的</a:t>
            </a:r>
            <a:r>
              <a:rPr lang="zh-CN" altLang="en-US" sz="2400" b="0">
                <a:latin typeface="黑体" panose="02010609060101010101" pitchFamily="2" charset="-122"/>
                <a:ea typeface="黑体" panose="02010609060101010101" pitchFamily="2" charset="-122"/>
              </a:rPr>
              <a:t>应用</a:t>
            </a:r>
            <a:endParaRPr lang="zh-CN" altLang="en-US" sz="2400" b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endParaRPr lang="zh-CN" altLang="en-US" sz="240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r>
              <a:rPr lang="zh-CN" altLang="zh-CN" b="0">
                <a:latin typeface="宋体" panose="02010600030101010101" pitchFamily="2" charset="-122"/>
                <a:ea typeface="宋体" panose="02010600030101010101" pitchFamily="2" charset="-122"/>
              </a:rPr>
              <a:t>（1）工作转速特别高的轴承，如磨床主轴；</a:t>
            </a:r>
            <a:endParaRPr lang="zh-CN" altLang="zh-CN" b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zh-CN" b="0">
                <a:latin typeface="宋体" panose="02010600030101010101" pitchFamily="2" charset="-122"/>
                <a:ea typeface="宋体" panose="02010600030101010101" pitchFamily="2" charset="-122"/>
              </a:rPr>
              <a:t>（2）承受极大的冲击和振动载荷的轴承，如轧钢机轧辊；</a:t>
            </a:r>
            <a:endParaRPr lang="zh-CN" altLang="zh-CN" b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zh-CN" b="0">
                <a:latin typeface="宋体" panose="02010600030101010101" pitchFamily="2" charset="-122"/>
                <a:ea typeface="宋体" panose="02010600030101010101" pitchFamily="2" charset="-122"/>
              </a:rPr>
              <a:t>（3）要求特别精密的轴承；</a:t>
            </a:r>
            <a:endParaRPr lang="zh-CN" altLang="zh-CN" b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zh-CN" b="0">
                <a:latin typeface="宋体" panose="02010600030101010101" pitchFamily="2" charset="-122"/>
                <a:ea typeface="宋体" panose="02010600030101010101" pitchFamily="2" charset="-122"/>
              </a:rPr>
              <a:t>（4）装配工艺要求轴承剖分的场合，如曲轴的轴承；</a:t>
            </a:r>
            <a:endParaRPr lang="zh-CN" altLang="zh-CN" b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zh-CN" b="0">
                <a:latin typeface="宋体" panose="02010600030101010101" pitchFamily="2" charset="-122"/>
                <a:ea typeface="宋体" panose="02010600030101010101" pitchFamily="2" charset="-122"/>
              </a:rPr>
              <a:t>（5）要求径向尺寸小的轴承。</a:t>
            </a:r>
            <a:endParaRPr lang="zh-CN" altLang="zh-CN" b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279" name="矩形 2"/>
          <p:cNvSpPr/>
          <p:nvPr/>
        </p:nvSpPr>
        <p:spPr>
          <a:xfrm>
            <a:off x="1475740" y="287338"/>
            <a:ext cx="5292725" cy="404812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ctr">
              <a:buSzTx/>
            </a:pP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7  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支撑零部件     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7-2  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滑动轴承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6" grpId="0"/>
      <p:bldP spid="2" grpId="1"/>
      <p:bldP spid="4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6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13315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13316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13317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13318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13319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13320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3321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13322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/>
          <p:nvPr/>
        </p:nvSpPr>
        <p:spPr>
          <a:xfrm>
            <a:off x="1476375" y="623728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itchFamily="49" charset="-122"/>
                <a:ea typeface="楷体_GB2312" pitchFamily="49" charset="-122"/>
              </a:rPr>
              <a:t>宣城市信息工程学校在线精品课程---《机械基础》</a:t>
            </a:r>
            <a:endParaRPr lang="en-US" altLang="zh-CN" sz="18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165" name="文本框 4"/>
          <p:cNvSpPr txBox="1"/>
          <p:nvPr/>
        </p:nvSpPr>
        <p:spPr>
          <a:xfrm>
            <a:off x="990600" y="1114425"/>
            <a:ext cx="6118225" cy="144621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400" b="0">
                <a:latin typeface="黑体" panose="02010609060101010101" pitchFamily="2" charset="-122"/>
                <a:ea typeface="黑体" panose="02010609060101010101" pitchFamily="2" charset="-122"/>
              </a:rPr>
              <a:t>三、滑动轴承的结构</a:t>
            </a:r>
            <a:endParaRPr lang="zh-CN" altLang="en-US" sz="2400" b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endParaRPr lang="zh-CN" altLang="en-US" sz="2400" b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r>
              <a:rPr lang="zh-CN" altLang="en-US" b="0">
                <a:latin typeface="宋体" panose="02010600030101010101" pitchFamily="2" charset="-122"/>
                <a:ea typeface="宋体" panose="02010600030101010101" pitchFamily="2" charset="-122"/>
              </a:rPr>
              <a:t>（1）按其承受载荷的方向不同，分向心滑动轴承</a:t>
            </a:r>
            <a:r>
              <a:rPr lang="zh-CN" altLang="en-US" b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（承受径向载荷）</a:t>
            </a:r>
            <a:r>
              <a:rPr lang="zh-CN" altLang="en-US" b="0">
                <a:latin typeface="宋体" panose="02010600030101010101" pitchFamily="2" charset="-122"/>
                <a:ea typeface="宋体" panose="02010600030101010101" pitchFamily="2" charset="-122"/>
              </a:rPr>
              <a:t>、推力滑动轴承（承受轴向载荷）。</a:t>
            </a:r>
            <a:endParaRPr lang="zh-CN" altLang="en-US" b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520203" name="图片 520202" descr="huadongpoufen"/>
          <p:cNvPicPr>
            <a:picLocks noChangeAspect="1"/>
          </p:cNvPicPr>
          <p:nvPr/>
        </p:nvPicPr>
        <p:blipFill>
          <a:blip r:embed="rId3">
            <a:lum bright="-23996"/>
          </a:blip>
          <a:stretch>
            <a:fillRect/>
          </a:stretch>
        </p:blipFill>
        <p:spPr>
          <a:xfrm>
            <a:off x="1768475" y="3021013"/>
            <a:ext cx="2020888" cy="1927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0204" name="图片 520203" descr="huadongtuili"/>
          <p:cNvPicPr>
            <a:picLocks noChangeAspect="1"/>
          </p:cNvPicPr>
          <p:nvPr/>
        </p:nvPicPr>
        <p:blipFill>
          <a:blip r:embed="rId4">
            <a:lum bright="-17996"/>
          </a:blip>
          <a:stretch>
            <a:fillRect/>
          </a:stretch>
        </p:blipFill>
        <p:spPr>
          <a:xfrm>
            <a:off x="4881563" y="3021013"/>
            <a:ext cx="1789112" cy="1927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20205" name="矩形 520204"/>
          <p:cNvSpPr/>
          <p:nvPr/>
        </p:nvSpPr>
        <p:spPr>
          <a:xfrm>
            <a:off x="1852613" y="5238750"/>
            <a:ext cx="1708150" cy="70643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b="0" dirty="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向心滑动轴承</a:t>
            </a:r>
            <a:endParaRPr lang="zh-CN" altLang="en-US" b="0" dirty="0">
              <a:solidFill>
                <a:srgbClr val="FF33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b="0" dirty="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（径向载荷）</a:t>
            </a:r>
            <a:endParaRPr lang="zh-CN" altLang="en-US" b="0" dirty="0">
              <a:solidFill>
                <a:srgbClr val="FF33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20206" name="矩形 520205"/>
          <p:cNvSpPr/>
          <p:nvPr/>
        </p:nvSpPr>
        <p:spPr>
          <a:xfrm>
            <a:off x="4924425" y="5238750"/>
            <a:ext cx="1706563" cy="70643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b="0" dirty="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推力滑动轴承</a:t>
            </a:r>
            <a:endParaRPr lang="zh-CN" altLang="en-US" b="0" dirty="0">
              <a:solidFill>
                <a:srgbClr val="FF33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b="0" dirty="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（轴向载荷）</a:t>
            </a:r>
            <a:endParaRPr lang="zh-CN" altLang="en-US" b="0" dirty="0">
              <a:solidFill>
                <a:srgbClr val="FF33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329" name="矩形 1"/>
          <p:cNvSpPr/>
          <p:nvPr/>
        </p:nvSpPr>
        <p:spPr>
          <a:xfrm>
            <a:off x="1403985" y="287338"/>
            <a:ext cx="5292725" cy="404812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ctr">
              <a:buSzTx/>
            </a:pP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7  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支撑零部件     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7-2  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滑动轴承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165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>
                                            <p:txEl>
                                              <p:charRg st="11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165">
                                            <p:txEl>
                                              <p:charRg st="11" end="5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20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20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20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20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6" grpId="0"/>
      <p:bldP spid="520205" grpId="0"/>
      <p:bldP spid="52020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6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15363" name="组合 287753"/>
          <p:cNvGrpSpPr/>
          <p:nvPr/>
        </p:nvGrpSpPr>
        <p:grpSpPr>
          <a:xfrm>
            <a:off x="0" y="142875"/>
            <a:ext cx="9144000" cy="936625"/>
            <a:chOff x="0" y="73"/>
            <a:chExt cx="5760" cy="590"/>
          </a:xfrm>
        </p:grpSpPr>
        <p:sp>
          <p:nvSpPr>
            <p:cNvPr id="15364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15365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15366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15367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15368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5369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15370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/>
          <p:nvPr/>
        </p:nvSpPr>
        <p:spPr>
          <a:xfrm>
            <a:off x="1476375" y="623728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itchFamily="49" charset="-122"/>
                <a:ea typeface="楷体_GB2312" pitchFamily="49" charset="-122"/>
              </a:rPr>
              <a:t>宣城市信息工程学校在线精品课程---《机械基础》</a:t>
            </a:r>
            <a:endParaRPr lang="en-US" altLang="zh-CN" sz="18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02117" name="矩形 602116"/>
          <p:cNvSpPr/>
          <p:nvPr/>
        </p:nvSpPr>
        <p:spPr>
          <a:xfrm>
            <a:off x="3883025" y="1323975"/>
            <a:ext cx="2808288" cy="4000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b="0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b="0" dirty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b="0" dirty="0">
                <a:latin typeface="宋体" panose="02010600030101010101" pitchFamily="2" charset="-122"/>
                <a:ea typeface="宋体" panose="02010600030101010101" pitchFamily="2" charset="-122"/>
              </a:rPr>
              <a:t>）整体式滑动轴承 </a:t>
            </a:r>
            <a:endParaRPr lang="zh-CN" altLang="en-US" b="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33533" name="Picture 61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1625" y="2794000"/>
            <a:ext cx="2503488" cy="19065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02131" name="AutoShape 47"/>
          <p:cNvSpPr/>
          <p:nvPr/>
        </p:nvSpPr>
        <p:spPr>
          <a:xfrm>
            <a:off x="4656138" y="2624138"/>
            <a:ext cx="649287" cy="476250"/>
          </a:xfrm>
          <a:prstGeom prst="wedgeRoundRectCallout">
            <a:avLst>
              <a:gd name="adj1" fmla="val 202421"/>
              <a:gd name="adj2" fmla="val 74398"/>
              <a:gd name="adj3" fmla="val 16667"/>
            </a:avLst>
          </a:prstGeom>
          <a:solidFill>
            <a:srgbClr val="000099"/>
          </a:solidFill>
          <a:ln w="3175" cap="flat" cmpd="sng">
            <a:solidFill>
              <a:srgbClr val="00FF00"/>
            </a:solidFill>
            <a:prstDash val="solid"/>
            <a:miter/>
            <a:headEnd type="none" w="sm" len="lg"/>
            <a:tailEnd type="none" w="sm" len="lg"/>
          </a:ln>
        </p:spPr>
        <p:txBody>
          <a:bodyPr anchor="ctr" anchorCtr="0"/>
          <a:p>
            <a:pPr algn="ctr"/>
            <a:r>
              <a:rPr lang="zh-CN" alt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楷体_GB2312" pitchFamily="49" charset="-122"/>
              </a:rPr>
              <a:t>轴承</a:t>
            </a:r>
            <a:endParaRPr lang="zh-CN" altLang="en-US" sz="1400" dirty="0">
              <a:solidFill>
                <a:schemeClr val="bg1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602132" name="AutoShape 52"/>
          <p:cNvSpPr/>
          <p:nvPr/>
        </p:nvSpPr>
        <p:spPr>
          <a:xfrm>
            <a:off x="4656138" y="4806950"/>
            <a:ext cx="1081087" cy="360363"/>
          </a:xfrm>
          <a:prstGeom prst="wedgeRoundRectCallout">
            <a:avLst>
              <a:gd name="adj1" fmla="val 126653"/>
              <a:gd name="adj2" fmla="val -175991"/>
              <a:gd name="adj3" fmla="val 16667"/>
            </a:avLst>
          </a:prstGeom>
          <a:solidFill>
            <a:srgbClr val="000099"/>
          </a:solidFill>
          <a:ln w="3175" cap="flat" cmpd="sng">
            <a:solidFill>
              <a:srgbClr val="FFCCCC"/>
            </a:solidFill>
            <a:prstDash val="solid"/>
            <a:miter/>
            <a:headEnd type="none" w="sm" len="lg"/>
            <a:tailEnd type="none" w="sm" len="lg"/>
          </a:ln>
        </p:spPr>
        <p:txBody>
          <a:bodyPr anchor="ctr" anchorCtr="0"/>
          <a:p>
            <a:pPr algn="ctr"/>
            <a:r>
              <a:rPr lang="zh-CN" altLang="en-US" sz="1200" dirty="0">
                <a:solidFill>
                  <a:schemeClr val="bg1"/>
                </a:solidFill>
                <a:latin typeface="Times New Roman" panose="02020603050405020304" pitchFamily="18" charset="0"/>
                <a:ea typeface="楷体_GB2312" pitchFamily="49" charset="-122"/>
              </a:rPr>
              <a:t>轴承座</a:t>
            </a:r>
            <a:endParaRPr lang="zh-CN" altLang="en-US" sz="1200" dirty="0">
              <a:solidFill>
                <a:schemeClr val="bg1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602133" name="矩形 602132"/>
          <p:cNvSpPr/>
          <p:nvPr/>
        </p:nvSpPr>
        <p:spPr>
          <a:xfrm>
            <a:off x="1266825" y="2624138"/>
            <a:ext cx="2616200" cy="224631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buClr>
                <a:schemeClr val="folHlink"/>
              </a:buClr>
              <a:buSzPct val="60000"/>
              <a:buFont typeface="Wingdings" panose="05000000000000000000" pitchFamily="2" charset="2"/>
            </a:pPr>
            <a:r>
              <a:rPr lang="zh-CN" altLang="en-US" b="0" dirty="0">
                <a:solidFill>
                  <a:srgbClr val="EA16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特点：</a:t>
            </a:r>
            <a:r>
              <a:rPr lang="zh-CN" altLang="en-US" b="0" dirty="0">
                <a:latin typeface="宋体" panose="02010600030101010101" pitchFamily="2" charset="-122"/>
                <a:ea typeface="宋体" panose="02010600030101010101" pitchFamily="2" charset="-122"/>
              </a:rPr>
              <a:t>结构简单，成本低廉，但轴套磨损后轴承间隙过大无法调整，不便装拆粗重的轴</a:t>
            </a:r>
            <a:r>
              <a:rPr lang="zh-CN" altLang="en-US" b="0" dirty="0">
                <a:solidFill>
                  <a:schemeClr val="folHlin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b="0" dirty="0">
              <a:solidFill>
                <a:schemeClr val="folHlin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buClr>
                <a:schemeClr val="folHlink"/>
              </a:buClr>
              <a:buSzPct val="60000"/>
              <a:buFont typeface="Wingdings" panose="05000000000000000000" pitchFamily="2" charset="2"/>
            </a:pPr>
            <a:r>
              <a:rPr lang="zh-CN" altLang="en-US" b="0" dirty="0">
                <a:solidFill>
                  <a:srgbClr val="EA16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应用：</a:t>
            </a:r>
            <a:r>
              <a:rPr lang="zh-CN" altLang="en-US" b="0" dirty="0">
                <a:latin typeface="宋体" panose="02010600030101010101" pitchFamily="2" charset="-122"/>
                <a:ea typeface="宋体" panose="02010600030101010101" pitchFamily="2" charset="-122"/>
              </a:rPr>
              <a:t>低速、轻载或间歇性工作的机械中。</a:t>
            </a:r>
            <a:endParaRPr lang="zh-CN" altLang="en-US" b="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08113" y="1323975"/>
            <a:ext cx="2332037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400" b="0">
                <a:latin typeface="黑体" panose="02010609060101010101" pitchFamily="2" charset="-122"/>
                <a:ea typeface="黑体" panose="02010609060101010101" pitchFamily="2" charset="-122"/>
              </a:rPr>
              <a:t>向心滑动轴承</a:t>
            </a:r>
            <a:endParaRPr lang="zh-CN" altLang="en-US" sz="2400" b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5378" name="矩形 3"/>
          <p:cNvSpPr/>
          <p:nvPr/>
        </p:nvSpPr>
        <p:spPr>
          <a:xfrm>
            <a:off x="1548130" y="332423"/>
            <a:ext cx="5292725" cy="404812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ctr">
              <a:buSzTx/>
            </a:pP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7  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支撑零部件     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7-2  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滑动轴承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02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33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2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9" dur="500"/>
                                        <p:tgtEl>
                                          <p:spTgt spid="602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6" grpId="0"/>
      <p:bldP spid="602131" grpId="0" bldLvl="0" animBg="1"/>
      <p:bldP spid="602132" grpId="0" bldLvl="0" animBg="1"/>
      <p:bldP spid="602133" grpId="0"/>
      <p:bldP spid="602117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3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17411" name="组合 287753"/>
          <p:cNvGrpSpPr/>
          <p:nvPr/>
        </p:nvGrpSpPr>
        <p:grpSpPr>
          <a:xfrm>
            <a:off x="0" y="142875"/>
            <a:ext cx="9144000" cy="936625"/>
            <a:chOff x="0" y="73"/>
            <a:chExt cx="5760" cy="590"/>
          </a:xfrm>
        </p:grpSpPr>
        <p:sp>
          <p:nvSpPr>
            <p:cNvPr id="17412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17413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17414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17415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17416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7417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17418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/>
          <p:nvPr/>
        </p:nvSpPr>
        <p:spPr>
          <a:xfrm>
            <a:off x="1476375" y="623728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itchFamily="49" charset="-122"/>
                <a:ea typeface="楷体_GB2312" pitchFamily="49" charset="-122"/>
              </a:rPr>
              <a:t>宣城市信息工程学校在线精品课程---《机械基础》</a:t>
            </a:r>
            <a:endParaRPr lang="en-US" altLang="zh-CN" sz="18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02119" name="矩形 602118"/>
          <p:cNvSpPr/>
          <p:nvPr/>
        </p:nvSpPr>
        <p:spPr>
          <a:xfrm>
            <a:off x="4243388" y="1417638"/>
            <a:ext cx="2595562" cy="39846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b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b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b="0"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altLang="en-US" b="0" dirty="0">
                <a:latin typeface="宋体" panose="02010600030101010101" pitchFamily="2" charset="-122"/>
                <a:ea typeface="宋体" panose="02010600030101010101" pitchFamily="2" charset="-122"/>
              </a:rPr>
              <a:t>剖分式滑动轴承 </a:t>
            </a:r>
            <a:endParaRPr lang="zh-CN" altLang="en-US" b="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602120" name="Picture 62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8413" y="2592388"/>
            <a:ext cx="2273300" cy="21859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02121" name="AutoShape 30"/>
          <p:cNvSpPr/>
          <p:nvPr/>
        </p:nvSpPr>
        <p:spPr>
          <a:xfrm>
            <a:off x="7169150" y="2578100"/>
            <a:ext cx="815975" cy="344488"/>
          </a:xfrm>
          <a:prstGeom prst="wedgeRoundRectCallout">
            <a:avLst>
              <a:gd name="adj1" fmla="val -161245"/>
              <a:gd name="adj2" fmla="val -662"/>
              <a:gd name="adj3" fmla="val 16667"/>
            </a:avLst>
          </a:prstGeom>
          <a:solidFill>
            <a:srgbClr val="000099"/>
          </a:solidFill>
          <a:ln w="3175" cap="flat" cmpd="sng">
            <a:solidFill>
              <a:srgbClr val="00FF00"/>
            </a:solidFill>
            <a:prstDash val="solid"/>
            <a:miter/>
            <a:headEnd type="none" w="sm" len="lg"/>
            <a:tailEnd type="none" w="sm" len="lg"/>
          </a:ln>
        </p:spPr>
        <p:txBody>
          <a:bodyPr anchor="ctr" anchorCtr="0"/>
          <a:p>
            <a:pPr algn="ctr"/>
            <a:r>
              <a:rPr lang="zh-CN" altLang="en-US" sz="1200" dirty="0">
                <a:solidFill>
                  <a:schemeClr val="bg1"/>
                </a:solidFill>
                <a:latin typeface="Times New Roman" panose="02020603050405020304" pitchFamily="18" charset="0"/>
                <a:ea typeface="楷体_GB2312" pitchFamily="49" charset="-122"/>
              </a:rPr>
              <a:t>螺纹孔</a:t>
            </a:r>
            <a:endParaRPr lang="zh-CN" altLang="en-US" sz="1200" dirty="0">
              <a:solidFill>
                <a:schemeClr val="bg1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602122" name="AutoShape 52"/>
          <p:cNvSpPr/>
          <p:nvPr/>
        </p:nvSpPr>
        <p:spPr>
          <a:xfrm>
            <a:off x="7351713" y="4006850"/>
            <a:ext cx="844550" cy="346075"/>
          </a:xfrm>
          <a:prstGeom prst="wedgeRoundRectCallout">
            <a:avLst>
              <a:gd name="adj1" fmla="val -110792"/>
              <a:gd name="adj2" fmla="val 117843"/>
              <a:gd name="adj3" fmla="val 16667"/>
            </a:avLst>
          </a:prstGeom>
          <a:solidFill>
            <a:srgbClr val="000099"/>
          </a:solidFill>
          <a:ln w="3175" cap="flat" cmpd="sng">
            <a:solidFill>
              <a:srgbClr val="00FF00"/>
            </a:solidFill>
            <a:prstDash val="solid"/>
            <a:miter/>
            <a:headEnd type="none" w="sm" len="lg"/>
            <a:tailEnd type="none" w="sm" len="lg"/>
          </a:ln>
        </p:spPr>
        <p:txBody>
          <a:bodyPr anchor="ctr" anchorCtr="0"/>
          <a:p>
            <a:pPr algn="ctr"/>
            <a:r>
              <a:rPr lang="zh-CN" altLang="en-US" sz="1200" dirty="0">
                <a:solidFill>
                  <a:schemeClr val="bg1"/>
                </a:solidFill>
                <a:latin typeface="Times New Roman" panose="02020603050405020304" pitchFamily="18" charset="0"/>
                <a:ea typeface="楷体_GB2312" pitchFamily="49" charset="-122"/>
              </a:rPr>
              <a:t>轴承座</a:t>
            </a:r>
            <a:endParaRPr lang="zh-CN" altLang="en-US" sz="1200" dirty="0">
              <a:solidFill>
                <a:schemeClr val="bg1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602123" name="AutoShape 53"/>
          <p:cNvSpPr/>
          <p:nvPr/>
        </p:nvSpPr>
        <p:spPr>
          <a:xfrm>
            <a:off x="3781425" y="3252788"/>
            <a:ext cx="788988" cy="482600"/>
          </a:xfrm>
          <a:prstGeom prst="wedgeRoundRectCallout">
            <a:avLst>
              <a:gd name="adj1" fmla="val 172046"/>
              <a:gd name="adj2" fmla="val -59463"/>
              <a:gd name="adj3" fmla="val 16667"/>
            </a:avLst>
          </a:prstGeom>
          <a:solidFill>
            <a:srgbClr val="000099"/>
          </a:solidFill>
          <a:ln w="3175" cap="flat" cmpd="sng">
            <a:solidFill>
              <a:srgbClr val="00FF00"/>
            </a:solidFill>
            <a:prstDash val="solid"/>
            <a:miter/>
            <a:headEnd type="none" w="sm" len="lg"/>
            <a:tailEnd type="none" w="sm" len="lg"/>
          </a:ln>
        </p:spPr>
        <p:txBody>
          <a:bodyPr anchor="ctr" anchorCtr="0"/>
          <a:p>
            <a:pPr algn="ctr"/>
            <a:r>
              <a:rPr lang="zh-CN" altLang="en-US" sz="1200" dirty="0">
                <a:solidFill>
                  <a:schemeClr val="bg1"/>
                </a:solidFill>
                <a:latin typeface="Times New Roman" panose="02020603050405020304" pitchFamily="18" charset="0"/>
                <a:ea typeface="楷体_GB2312" pitchFamily="49" charset="-122"/>
              </a:rPr>
              <a:t>轴承盖</a:t>
            </a:r>
            <a:endParaRPr lang="zh-CN" altLang="en-US" sz="1200" dirty="0">
              <a:solidFill>
                <a:schemeClr val="bg1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602124" name="AutoShape 54"/>
          <p:cNvSpPr/>
          <p:nvPr/>
        </p:nvSpPr>
        <p:spPr>
          <a:xfrm>
            <a:off x="3937000" y="2609850"/>
            <a:ext cx="933450" cy="346075"/>
          </a:xfrm>
          <a:prstGeom prst="wedgeRoundRectCallout">
            <a:avLst>
              <a:gd name="adj1" fmla="val 117875"/>
              <a:gd name="adj2" fmla="val -7269"/>
              <a:gd name="adj3" fmla="val 16667"/>
            </a:avLst>
          </a:prstGeom>
          <a:solidFill>
            <a:srgbClr val="000099"/>
          </a:solidFill>
          <a:ln w="3175" cap="flat" cmpd="sng">
            <a:solidFill>
              <a:srgbClr val="00FF00"/>
            </a:solidFill>
            <a:prstDash val="solid"/>
            <a:miter/>
            <a:headEnd type="none" w="sm" len="lg"/>
            <a:tailEnd type="none" w="sm" len="lg"/>
          </a:ln>
        </p:spPr>
        <p:txBody>
          <a:bodyPr anchor="ctr" anchorCtr="0"/>
          <a:p>
            <a:pPr algn="ctr"/>
            <a:r>
              <a:rPr lang="zh-CN" altLang="en-US" sz="1200" dirty="0">
                <a:solidFill>
                  <a:schemeClr val="bg1"/>
                </a:solidFill>
                <a:latin typeface="Times New Roman" panose="02020603050405020304" pitchFamily="18" charset="0"/>
                <a:ea typeface="楷体_GB2312" pitchFamily="49" charset="-122"/>
              </a:rPr>
              <a:t>联接螺栓</a:t>
            </a:r>
            <a:endParaRPr lang="zh-CN" altLang="en-US" sz="1200" dirty="0">
              <a:solidFill>
                <a:schemeClr val="bg1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602125" name="AutoShape 58"/>
          <p:cNvSpPr/>
          <p:nvPr/>
        </p:nvSpPr>
        <p:spPr>
          <a:xfrm>
            <a:off x="4570413" y="4532313"/>
            <a:ext cx="973137" cy="346075"/>
          </a:xfrm>
          <a:prstGeom prst="wedgeRoundRectCallout">
            <a:avLst>
              <a:gd name="adj1" fmla="val 82222"/>
              <a:gd name="adj2" fmla="val -227093"/>
              <a:gd name="adj3" fmla="val 16667"/>
            </a:avLst>
          </a:prstGeom>
          <a:solidFill>
            <a:srgbClr val="000099"/>
          </a:solidFill>
          <a:ln w="3175" cap="flat" cmpd="sng">
            <a:solidFill>
              <a:srgbClr val="00FF00"/>
            </a:solidFill>
            <a:prstDash val="solid"/>
            <a:miter/>
            <a:headEnd type="none" w="sm" len="lg"/>
            <a:tailEnd type="none" w="sm" len="lg"/>
          </a:ln>
        </p:spPr>
        <p:txBody>
          <a:bodyPr anchor="ctr" anchorCtr="0"/>
          <a:p>
            <a:pPr algn="ctr"/>
            <a:r>
              <a:rPr lang="zh-CN" altLang="en-US" sz="1200" dirty="0">
                <a:solidFill>
                  <a:schemeClr val="bg1"/>
                </a:solidFill>
                <a:latin typeface="Times New Roman" panose="02020603050405020304" pitchFamily="18" charset="0"/>
                <a:ea typeface="楷体_GB2312" pitchFamily="49" charset="-122"/>
              </a:rPr>
              <a:t>剖分轴瓦</a:t>
            </a:r>
            <a:endParaRPr lang="zh-CN" altLang="en-US" sz="1200" dirty="0">
              <a:solidFill>
                <a:schemeClr val="bg1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grpSp>
        <p:nvGrpSpPr>
          <p:cNvPr id="2" name="Group 60"/>
          <p:cNvGrpSpPr/>
          <p:nvPr/>
        </p:nvGrpSpPr>
        <p:grpSpPr>
          <a:xfrm>
            <a:off x="5538788" y="3092450"/>
            <a:ext cx="2119312" cy="808038"/>
            <a:chOff x="3396" y="2136"/>
            <a:chExt cx="2622" cy="542"/>
          </a:xfrm>
        </p:grpSpPr>
        <p:grpSp>
          <p:nvGrpSpPr>
            <p:cNvPr id="17428" name="Group 56"/>
            <p:cNvGrpSpPr/>
            <p:nvPr/>
          </p:nvGrpSpPr>
          <p:grpSpPr>
            <a:xfrm>
              <a:off x="3396" y="2431"/>
              <a:ext cx="1526" cy="247"/>
              <a:chOff x="3396" y="2466"/>
              <a:chExt cx="1526" cy="260"/>
            </a:xfrm>
          </p:grpSpPr>
          <p:sp>
            <p:nvSpPr>
              <p:cNvPr id="17429" name="Freeform 27"/>
              <p:cNvSpPr/>
              <p:nvPr/>
            </p:nvSpPr>
            <p:spPr>
              <a:xfrm>
                <a:off x="4490" y="2538"/>
                <a:ext cx="432" cy="188"/>
              </a:xfrm>
              <a:custGeom>
                <a:avLst/>
                <a:gdLst/>
                <a:ahLst/>
                <a:cxnLst>
                  <a:cxn ang="0">
                    <a:pos x="0" y="121"/>
                  </a:cxn>
                  <a:cxn ang="0">
                    <a:pos x="52" y="124"/>
                  </a:cxn>
                  <a:cxn ang="0">
                    <a:pos x="63" y="114"/>
                  </a:cxn>
                  <a:cxn ang="0">
                    <a:pos x="162" y="120"/>
                  </a:cxn>
                  <a:cxn ang="0">
                    <a:pos x="162" y="40"/>
                  </a:cxn>
                  <a:cxn ang="0">
                    <a:pos x="241" y="48"/>
                  </a:cxn>
                  <a:cxn ang="0">
                    <a:pos x="258" y="45"/>
                  </a:cxn>
                  <a:cxn ang="0">
                    <a:pos x="309" y="0"/>
                  </a:cxn>
                </a:cxnLst>
                <a:pathLst>
                  <a:path w="309" h="124">
                    <a:moveTo>
                      <a:pt x="0" y="121"/>
                    </a:moveTo>
                    <a:lnTo>
                      <a:pt x="52" y="124"/>
                    </a:lnTo>
                    <a:lnTo>
                      <a:pt x="63" y="114"/>
                    </a:lnTo>
                    <a:lnTo>
                      <a:pt x="162" y="120"/>
                    </a:lnTo>
                    <a:lnTo>
                      <a:pt x="162" y="40"/>
                    </a:lnTo>
                    <a:lnTo>
                      <a:pt x="241" y="48"/>
                    </a:lnTo>
                    <a:lnTo>
                      <a:pt x="258" y="45"/>
                    </a:lnTo>
                    <a:lnTo>
                      <a:pt x="309" y="0"/>
                    </a:lnTo>
                  </a:path>
                </a:pathLst>
              </a:custGeom>
              <a:noFill/>
              <a:ln w="38100" cap="flat" cmpd="sng">
                <a:solidFill>
                  <a:srgbClr val="FF0000"/>
                </a:solidFill>
                <a:prstDash val="solid"/>
                <a:round/>
                <a:headEnd type="none" w="sm" len="lg"/>
                <a:tailEnd type="none" w="sm" len="lg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430" name="Freeform 28"/>
              <p:cNvSpPr/>
              <p:nvPr/>
            </p:nvSpPr>
            <p:spPr>
              <a:xfrm>
                <a:off x="3396" y="2466"/>
                <a:ext cx="222" cy="15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3" y="3"/>
                  </a:cxn>
                  <a:cxn ang="0">
                    <a:pos x="63" y="84"/>
                  </a:cxn>
                  <a:cxn ang="0">
                    <a:pos x="130" y="87"/>
                  </a:cxn>
                  <a:cxn ang="0">
                    <a:pos x="132" y="103"/>
                  </a:cxn>
                  <a:cxn ang="0">
                    <a:pos x="151" y="102"/>
                  </a:cxn>
                </a:cxnLst>
                <a:pathLst>
                  <a:path w="151" h="103">
                    <a:moveTo>
                      <a:pt x="0" y="0"/>
                    </a:moveTo>
                    <a:lnTo>
                      <a:pt x="63" y="3"/>
                    </a:lnTo>
                    <a:lnTo>
                      <a:pt x="63" y="84"/>
                    </a:lnTo>
                    <a:lnTo>
                      <a:pt x="130" y="87"/>
                    </a:lnTo>
                    <a:lnTo>
                      <a:pt x="132" y="103"/>
                    </a:lnTo>
                    <a:lnTo>
                      <a:pt x="151" y="102"/>
                    </a:lnTo>
                  </a:path>
                </a:pathLst>
              </a:custGeom>
              <a:noFill/>
              <a:ln w="38100" cap="flat" cmpd="sng">
                <a:solidFill>
                  <a:srgbClr val="FF0000"/>
                </a:solidFill>
                <a:prstDash val="solid"/>
                <a:round/>
                <a:headEnd type="none" w="sm" len="lg"/>
                <a:tailEnd type="none" w="sm" len="lg"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17431" name="AutoShape 29"/>
            <p:cNvSpPr/>
            <p:nvPr/>
          </p:nvSpPr>
          <p:spPr>
            <a:xfrm>
              <a:off x="5218" y="2136"/>
              <a:ext cx="800" cy="300"/>
            </a:xfrm>
            <a:prstGeom prst="wedgeRoundRectCallout">
              <a:avLst>
                <a:gd name="adj1" fmla="val -89421"/>
                <a:gd name="adj2" fmla="val 54333"/>
                <a:gd name="adj3" fmla="val 16667"/>
              </a:avLst>
            </a:prstGeom>
            <a:solidFill>
              <a:srgbClr val="000099"/>
            </a:solidFill>
            <a:ln w="3175" cap="flat" cmpd="sng">
              <a:solidFill>
                <a:srgbClr val="00FF00"/>
              </a:solidFill>
              <a:prstDash val="solid"/>
              <a:miter/>
              <a:headEnd type="none" w="sm" len="lg"/>
              <a:tailEnd type="none" w="sm" len="lg"/>
            </a:ln>
          </p:spPr>
          <p:txBody>
            <a:bodyPr anchor="ctr" anchorCtr="0"/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华文彩云" pitchFamily="2" charset="-122"/>
                  <a:ea typeface="华文彩云" pitchFamily="2" charset="-122"/>
                </a:rPr>
                <a:t>榫</a:t>
              </a:r>
              <a:r>
                <a:rPr lang="zh-CN" altLang="en-US" sz="1200" dirty="0">
                  <a:solidFill>
                    <a:schemeClr val="bg1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口</a:t>
              </a:r>
              <a:endParaRPr lang="zh-CN" altLang="en-US" sz="1200" dirty="0">
                <a:solidFill>
                  <a:schemeClr val="bg1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</p:grpSp>
      <p:sp>
        <p:nvSpPr>
          <p:cNvPr id="602134" name="矩形 602133"/>
          <p:cNvSpPr/>
          <p:nvPr/>
        </p:nvSpPr>
        <p:spPr>
          <a:xfrm>
            <a:off x="1082675" y="2609850"/>
            <a:ext cx="2471738" cy="2616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</a:pPr>
            <a:r>
              <a:rPr lang="zh-CN" altLang="en-US" b="0" dirty="0">
                <a:solidFill>
                  <a:srgbClr val="EA16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特点：</a:t>
            </a:r>
            <a:r>
              <a:rPr lang="zh-CN" altLang="en-US" b="0" dirty="0">
                <a:latin typeface="宋体" panose="02010600030101010101" pitchFamily="2" charset="-122"/>
                <a:ea typeface="宋体" panose="02010600030101010101" pitchFamily="2" charset="-122"/>
              </a:rPr>
              <a:t>轴承装拆方便，轴瓦磨损后便于调整轴承间隙。</a:t>
            </a:r>
            <a:endParaRPr lang="zh-CN" altLang="en-US" b="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buClr>
                <a:schemeClr val="folHlink"/>
              </a:buClr>
              <a:buSzPct val="60000"/>
              <a:buFont typeface="Wingdings" panose="05000000000000000000" pitchFamily="2" charset="2"/>
            </a:pPr>
            <a:r>
              <a:rPr lang="zh-CN" altLang="en-US" b="0" dirty="0">
                <a:solidFill>
                  <a:srgbClr val="EA16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应用：</a:t>
            </a:r>
            <a:r>
              <a:rPr lang="zh-CN" altLang="en-US" b="0" dirty="0">
                <a:latin typeface="宋体" panose="02010600030101010101" pitchFamily="2" charset="-122"/>
                <a:ea typeface="宋体" panose="02010600030101010101" pitchFamily="2" charset="-122"/>
              </a:rPr>
              <a:t>工作转速特高、支承要求特精、承受具大冲击、须成剖分式等。</a:t>
            </a:r>
            <a:endParaRPr lang="zh-CN" altLang="en-US" b="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</a:pPr>
            <a:endParaRPr lang="zh-CN" altLang="en-US" b="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66825" y="1355725"/>
            <a:ext cx="2332038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400" b="0">
                <a:latin typeface="黑体" panose="02010609060101010101" pitchFamily="2" charset="-122"/>
                <a:ea typeface="黑体" panose="02010609060101010101" pitchFamily="2" charset="-122"/>
              </a:rPr>
              <a:t>向心滑动轴承</a:t>
            </a:r>
            <a:endParaRPr lang="zh-CN" altLang="en-US" sz="2400" b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7434" name="矩形 3"/>
          <p:cNvSpPr/>
          <p:nvPr/>
        </p:nvSpPr>
        <p:spPr>
          <a:xfrm>
            <a:off x="1479550" y="282258"/>
            <a:ext cx="5292725" cy="404812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ctr">
              <a:buSzTx/>
            </a:pP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7  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支撑零部件     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7-2  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滑动轴承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602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02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2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2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2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2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2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5" dur="500"/>
                                        <p:tgtEl>
                                          <p:spTgt spid="602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6" grpId="0"/>
      <p:bldP spid="602121" grpId="0" bldLvl="0" animBg="1"/>
      <p:bldP spid="602122" grpId="0" bldLvl="0" animBg="1"/>
      <p:bldP spid="602123" grpId="0" bldLvl="0" animBg="1"/>
      <p:bldP spid="602124" grpId="0" bldLvl="0" animBg="1"/>
      <p:bldP spid="602125" grpId="0" bldLvl="0" animBg="1"/>
      <p:bldP spid="602134" grpId="0"/>
      <p:bldP spid="602119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0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9459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19460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19461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19462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19463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19464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9465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19466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/>
          <p:nvPr/>
        </p:nvSpPr>
        <p:spPr>
          <a:xfrm>
            <a:off x="1476375" y="623728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itchFamily="49" charset="-122"/>
                <a:ea typeface="楷体_GB2312" pitchFamily="49" charset="-122"/>
              </a:rPr>
              <a:t>宣城市信息工程学校在线精品课程---《机械基础》</a:t>
            </a:r>
            <a:endParaRPr lang="en-US" altLang="zh-CN" sz="18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165" name="文本框 4"/>
          <p:cNvSpPr txBox="1"/>
          <p:nvPr/>
        </p:nvSpPr>
        <p:spPr>
          <a:xfrm>
            <a:off x="976313" y="1052513"/>
            <a:ext cx="5351462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400" b="0">
                <a:latin typeface="黑体" panose="02010609060101010101" pitchFamily="2" charset="-122"/>
                <a:ea typeface="黑体" panose="02010609060101010101" pitchFamily="2" charset="-122"/>
              </a:rPr>
              <a:t>四、滑动轴承的失效形式与常用材料</a:t>
            </a:r>
            <a:endParaRPr lang="zh-CN" altLang="en-US" sz="2400" b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02117" name="矩形 602116"/>
          <p:cNvSpPr/>
          <p:nvPr/>
        </p:nvSpPr>
        <p:spPr>
          <a:xfrm>
            <a:off x="1185863" y="1714500"/>
            <a:ext cx="4248150" cy="4000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b="0" dirty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b="0" dirty="0">
                <a:latin typeface="宋体" panose="02010600030101010101" pitchFamily="2" charset="-122"/>
                <a:ea typeface="宋体" panose="02010600030101010101" pitchFamily="2" charset="-122"/>
              </a:rPr>
              <a:t>、滑动轴承的失效形式</a:t>
            </a:r>
            <a:endParaRPr lang="zh-CN" altLang="en-US" b="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object 2"/>
          <p:cNvSpPr/>
          <p:nvPr/>
        </p:nvSpPr>
        <p:spPr>
          <a:xfrm>
            <a:off x="1266825" y="2513013"/>
            <a:ext cx="1547813" cy="1046162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9525">
            <a:noFill/>
          </a:ln>
        </p:spPr>
        <p:txBody>
          <a:bodyPr wrap="square" lIns="0" tIns="0" rIns="0" bIns="0" anchor="t" anchorCtr="0"/>
          <a:p>
            <a:endParaRPr lang="zh-CN" altLang="zh-CN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" name="object 3"/>
          <p:cNvSpPr txBox="1"/>
          <p:nvPr/>
        </p:nvSpPr>
        <p:spPr>
          <a:xfrm>
            <a:off x="1490663" y="3709988"/>
            <a:ext cx="1103312" cy="32067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12700" rIns="0" bIns="0" anchor="t" anchorCtr="0">
            <a:spAutoFit/>
          </a:bodyPr>
          <a:p>
            <a:pPr marL="12700">
              <a:spcBef>
                <a:spcPts val="100"/>
              </a:spcBef>
            </a:pPr>
            <a:r>
              <a:rPr lang="zh-CN" altLang="zh-CN" b="0" dirty="0">
                <a:latin typeface="宋体" panose="02010600030101010101" pitchFamily="2" charset="-122"/>
                <a:ea typeface="宋体" panose="02010600030101010101" pitchFamily="2" charset="-122"/>
              </a:rPr>
              <a:t>磨粒磨损</a:t>
            </a:r>
            <a:endParaRPr lang="zh-CN" altLang="zh-CN" b="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object 4"/>
          <p:cNvSpPr/>
          <p:nvPr/>
        </p:nvSpPr>
        <p:spPr>
          <a:xfrm>
            <a:off x="3500438" y="2513013"/>
            <a:ext cx="1357312" cy="103346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 w="9525">
            <a:noFill/>
          </a:ln>
        </p:spPr>
        <p:txBody>
          <a:bodyPr wrap="square" lIns="0" tIns="0" rIns="0" bIns="0" anchor="t" anchorCtr="0"/>
          <a:p>
            <a:endParaRPr lang="zh-CN" altLang="zh-CN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9" name="object 5"/>
          <p:cNvSpPr txBox="1"/>
          <p:nvPr/>
        </p:nvSpPr>
        <p:spPr>
          <a:xfrm>
            <a:off x="3648075" y="3709988"/>
            <a:ext cx="1208088" cy="32067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12700" rIns="0" bIns="0" anchor="t" anchorCtr="0">
            <a:spAutoFit/>
          </a:bodyPr>
          <a:p>
            <a:pPr marL="12700">
              <a:spcBef>
                <a:spcPts val="100"/>
              </a:spcBef>
            </a:pPr>
            <a:r>
              <a:rPr lang="zh-CN" altLang="zh-CN" b="0" dirty="0">
                <a:latin typeface="宋体" panose="02010600030101010101" pitchFamily="2" charset="-122"/>
                <a:ea typeface="宋体" panose="02010600030101010101" pitchFamily="2" charset="-122"/>
              </a:rPr>
              <a:t>疲劳剥落</a:t>
            </a:r>
            <a:endParaRPr lang="zh-CN" altLang="zh-CN" b="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5749925" y="2528888"/>
            <a:ext cx="1444625" cy="1003300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 w="9525">
            <a:noFill/>
          </a:ln>
        </p:spPr>
        <p:txBody>
          <a:bodyPr wrap="square" lIns="0" tIns="0" rIns="0" bIns="0" anchor="t" anchorCtr="0"/>
          <a:p>
            <a:endParaRPr lang="zh-CN" altLang="zh-CN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1" name="object 7"/>
          <p:cNvSpPr txBox="1"/>
          <p:nvPr/>
        </p:nvSpPr>
        <p:spPr>
          <a:xfrm>
            <a:off x="6243638" y="3740150"/>
            <a:ext cx="708025" cy="32067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12700" rIns="0" bIns="0" anchor="t" anchorCtr="0">
            <a:spAutoFit/>
          </a:bodyPr>
          <a:p>
            <a:pPr marL="12700">
              <a:spcBef>
                <a:spcPts val="100"/>
              </a:spcBef>
            </a:pPr>
            <a:r>
              <a:rPr lang="zh-CN" altLang="zh-CN" b="0" dirty="0">
                <a:latin typeface="宋体" panose="02010600030101010101" pitchFamily="2" charset="-122"/>
                <a:ea typeface="宋体" panose="02010600030101010101" pitchFamily="2" charset="-122"/>
              </a:rPr>
              <a:t>胶合</a:t>
            </a:r>
            <a:endParaRPr lang="zh-CN" altLang="zh-CN" b="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" name="object 8"/>
          <p:cNvSpPr/>
          <p:nvPr/>
        </p:nvSpPr>
        <p:spPr>
          <a:xfrm>
            <a:off x="1992313" y="4310063"/>
            <a:ext cx="1409700" cy="1031875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  <a:ln w="9525">
            <a:noFill/>
          </a:ln>
        </p:spPr>
        <p:txBody>
          <a:bodyPr wrap="square" lIns="0" tIns="0" rIns="0" bIns="0" anchor="t" anchorCtr="0"/>
          <a:p>
            <a:endParaRPr lang="zh-CN" altLang="zh-CN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3" name="object 9"/>
          <p:cNvSpPr txBox="1"/>
          <p:nvPr/>
        </p:nvSpPr>
        <p:spPr>
          <a:xfrm>
            <a:off x="2090738" y="5480050"/>
            <a:ext cx="1557337" cy="64135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12700" rIns="0" bIns="0" anchor="t" anchorCtr="0">
            <a:spAutoFit/>
          </a:bodyPr>
          <a:p>
            <a:pPr marL="12700">
              <a:spcBef>
                <a:spcPts val="100"/>
              </a:spcBef>
            </a:pPr>
            <a:r>
              <a:rPr lang="zh-CN" altLang="zh-CN" b="0" dirty="0">
                <a:latin typeface="宋体" panose="02010600030101010101" pitchFamily="2" charset="-122"/>
                <a:ea typeface="宋体" panose="02010600030101010101" pitchFamily="2" charset="-122"/>
              </a:rPr>
              <a:t>安装不正确</a:t>
            </a:r>
            <a:endParaRPr lang="zh-CN" altLang="zh-CN" b="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12700">
              <a:spcBef>
                <a:spcPts val="100"/>
              </a:spcBef>
            </a:pPr>
            <a:r>
              <a:rPr lang="zh-CN" altLang="zh-CN" b="0" dirty="0">
                <a:latin typeface="宋体" panose="02010600030101010101" pitchFamily="2" charset="-122"/>
                <a:ea typeface="宋体" panose="02010600030101010101" pitchFamily="2" charset="-122"/>
              </a:rPr>
              <a:t>引起的损坏</a:t>
            </a:r>
            <a:endParaRPr lang="zh-CN" altLang="zh-CN" b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object 10"/>
          <p:cNvSpPr/>
          <p:nvPr/>
        </p:nvSpPr>
        <p:spPr>
          <a:xfrm>
            <a:off x="4718050" y="4284663"/>
            <a:ext cx="1525588" cy="1057275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  <a:ln w="9525">
            <a:noFill/>
          </a:ln>
        </p:spPr>
        <p:txBody>
          <a:bodyPr wrap="square" lIns="0" tIns="0" rIns="0" bIns="0" anchor="t" anchorCtr="0"/>
          <a:p>
            <a:endParaRPr lang="zh-CN" altLang="zh-CN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5" name="object 11"/>
          <p:cNvSpPr txBox="1"/>
          <p:nvPr/>
        </p:nvSpPr>
        <p:spPr>
          <a:xfrm>
            <a:off x="5094288" y="5480050"/>
            <a:ext cx="915987" cy="32067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12700" rIns="0" bIns="0" anchor="t" anchorCtr="0">
            <a:spAutoFit/>
          </a:bodyPr>
          <a:p>
            <a:pPr marL="12700" defTabSz="914400">
              <a:spcBef>
                <a:spcPts val="100"/>
              </a:spcBef>
              <a:tabLst>
                <a:tab pos="376555" algn="l"/>
              </a:tabLst>
            </a:pPr>
            <a:r>
              <a:rPr lang="zh-CN" altLang="zh-CN" b="0" dirty="0">
                <a:latin typeface="宋体" panose="02010600030101010101" pitchFamily="2" charset="-122"/>
                <a:ea typeface="宋体" panose="02010600030101010101" pitchFamily="2" charset="-122"/>
              </a:rPr>
              <a:t>腐	蚀</a:t>
            </a:r>
            <a:endParaRPr lang="zh-CN" altLang="zh-CN" b="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480" name="矩形 1"/>
          <p:cNvSpPr/>
          <p:nvPr/>
        </p:nvSpPr>
        <p:spPr>
          <a:xfrm>
            <a:off x="1490980" y="287338"/>
            <a:ext cx="5292725" cy="404812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ctr">
              <a:buSzTx/>
            </a:pP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7  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支撑零部件     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7-2  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滑动轴承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2" name="直接连接符 1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02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0"/>
                            </p:stCondLst>
                            <p:childTnLst>
                              <p:par>
                                <p:cTn id="4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500"/>
                            </p:stCondLst>
                            <p:childTnLst>
                              <p:par>
                                <p:cTn id="5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500"/>
                            </p:stCondLst>
                            <p:childTnLst>
                              <p:par>
                                <p:cTn id="5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6" grpId="0"/>
      <p:bldP spid="6165" grpId="0"/>
      <p:bldP spid="602117" grpId="0"/>
      <p:bldP spid="4" grpId="0" bldLvl="0" animBg="1"/>
      <p:bldP spid="7" grpId="0"/>
      <p:bldP spid="8" grpId="0" bldLvl="0" animBg="1"/>
      <p:bldP spid="9" grpId="0"/>
      <p:bldP spid="10" grpId="0" bldLvl="0" animBg="1"/>
      <p:bldP spid="11" grpId="0"/>
      <p:bldP spid="12" grpId="0" bldLvl="0" animBg="1"/>
      <p:bldP spid="13" grpId="0"/>
      <p:bldP spid="14" grpId="0" bldLvl="0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0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1506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21507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21508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21509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21510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21511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1512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21513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/>
          <p:nvPr/>
        </p:nvSpPr>
        <p:spPr>
          <a:xfrm>
            <a:off x="1476375" y="623728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itchFamily="49" charset="-122"/>
                <a:ea typeface="楷体_GB2312" pitchFamily="49" charset="-122"/>
              </a:rPr>
              <a:t>宣城市信息工程学校在线精品课程---《机械基础》</a:t>
            </a:r>
            <a:endParaRPr lang="en-US" altLang="zh-CN" sz="18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165" name="文本框 4"/>
          <p:cNvSpPr txBox="1"/>
          <p:nvPr/>
        </p:nvSpPr>
        <p:spPr>
          <a:xfrm>
            <a:off x="955675" y="1338263"/>
            <a:ext cx="532765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400" b="0">
                <a:latin typeface="黑体" panose="02010609060101010101" pitchFamily="2" charset="-122"/>
                <a:ea typeface="黑体" panose="02010609060101010101" pitchFamily="2" charset="-122"/>
              </a:rPr>
              <a:t>四、滑动轴承的失效形式与常用材料</a:t>
            </a:r>
            <a:endParaRPr lang="zh-CN" altLang="en-US" sz="2400" b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02117" name="矩形 602116"/>
          <p:cNvSpPr/>
          <p:nvPr/>
        </p:nvSpPr>
        <p:spPr>
          <a:xfrm>
            <a:off x="1155700" y="2092325"/>
            <a:ext cx="3048000" cy="3984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b="0" dirty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b="0" dirty="0">
                <a:latin typeface="宋体" panose="02010600030101010101" pitchFamily="2" charset="-122"/>
                <a:ea typeface="宋体" panose="02010600030101010101" pitchFamily="2" charset="-122"/>
              </a:rPr>
              <a:t>、滑动轴承的常用材料</a:t>
            </a:r>
            <a:endParaRPr lang="zh-CN" altLang="en-US" b="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28700" y="2784475"/>
            <a:ext cx="3446463" cy="27924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>
              <a:spcBef>
                <a:spcPts val="100"/>
              </a:spcBef>
            </a:pPr>
            <a:r>
              <a:rPr lang="en-US" b="0" noProof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    </a:t>
            </a:r>
            <a:r>
              <a:rPr b="0" noProof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对滑动轴承材料性能的</a:t>
            </a:r>
            <a:r>
              <a:rPr b="0" noProof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要求</a:t>
            </a:r>
            <a:r>
              <a:rPr b="0" noProof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：</a:t>
            </a:r>
            <a:endParaRPr b="0" noProof="1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pPr>
              <a:spcBef>
                <a:spcPts val="30"/>
              </a:spcBef>
            </a:pPr>
            <a:r>
              <a:rPr lang="en-US" b="0" noProof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1</a:t>
            </a:r>
            <a:r>
              <a:rPr lang="zh-CN" altLang="en-US" b="0" noProof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、</a:t>
            </a:r>
            <a:r>
              <a:rPr b="0" noProof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良好的减摩性、耐磨性和抗咬合性；</a:t>
            </a:r>
            <a:endParaRPr b="0" noProof="1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pPr>
              <a:spcBef>
                <a:spcPts val="20"/>
              </a:spcBef>
              <a:buFont typeface="΢"/>
            </a:pPr>
            <a:r>
              <a:rPr lang="en-US" b="0" noProof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2</a:t>
            </a:r>
            <a:r>
              <a:rPr lang="zh-CN" altLang="en-US" b="0" noProof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、</a:t>
            </a:r>
            <a:r>
              <a:rPr b="0" noProof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良好的摩擦顺应性、嵌入性和磨合性；</a:t>
            </a:r>
            <a:endParaRPr b="0" noProof="1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pPr>
              <a:spcBef>
                <a:spcPts val="15"/>
              </a:spcBef>
              <a:buFont typeface="΢"/>
            </a:pPr>
            <a:r>
              <a:rPr lang="en-US" b="0" noProof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3</a:t>
            </a:r>
            <a:r>
              <a:rPr lang="zh-CN" altLang="en-US" b="0" noProof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、</a:t>
            </a:r>
            <a:r>
              <a:rPr b="0" noProof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足够的强度和抗腐蚀能力；</a:t>
            </a:r>
            <a:endParaRPr b="0" noProof="1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pPr>
              <a:spcBef>
                <a:spcPts val="15"/>
              </a:spcBef>
              <a:buFont typeface="΢"/>
            </a:pPr>
            <a:r>
              <a:rPr lang="en-US" b="0" noProof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4</a:t>
            </a:r>
            <a:r>
              <a:rPr lang="zh-CN" altLang="en-US" b="0" noProof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、</a:t>
            </a:r>
            <a:r>
              <a:rPr b="0" noProof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良好的导热、工艺性、经济性等。</a:t>
            </a:r>
            <a:endParaRPr b="0" noProof="1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038725" y="2784475"/>
            <a:ext cx="2768600" cy="2116138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9525">
            <a:noFill/>
          </a:ln>
        </p:spPr>
        <p:txBody>
          <a:bodyPr wrap="square" lIns="0" tIns="0" rIns="0" bIns="0" anchor="t" anchorCtr="0"/>
          <a:p>
            <a:endParaRPr lang="zh-CN" altLang="zh-CN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1519" name="矩形 3"/>
          <p:cNvSpPr/>
          <p:nvPr/>
        </p:nvSpPr>
        <p:spPr>
          <a:xfrm>
            <a:off x="1266825" y="287338"/>
            <a:ext cx="5292725" cy="404812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ctr">
              <a:buSzTx/>
            </a:pP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7  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支撑零部件     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7-2  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滑动轴承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02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6" grpId="0"/>
      <p:bldP spid="6165" grpId="0"/>
      <p:bldP spid="602117" grpId="0"/>
      <p:bldP spid="2" grpId="0"/>
      <p:bldP spid="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0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554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23555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23556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23557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23558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23559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3560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23561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/>
          <p:nvPr/>
        </p:nvSpPr>
        <p:spPr>
          <a:xfrm>
            <a:off x="1476375" y="623728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itchFamily="49" charset="-122"/>
                <a:ea typeface="楷体_GB2312" pitchFamily="49" charset="-122"/>
              </a:rPr>
              <a:t>宣城市信息工程学校在线精品课程---《机械基础》</a:t>
            </a:r>
            <a:endParaRPr lang="en-US" altLang="zh-CN" sz="18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165" name="文本框 4"/>
          <p:cNvSpPr txBox="1"/>
          <p:nvPr/>
        </p:nvSpPr>
        <p:spPr>
          <a:xfrm>
            <a:off x="847725" y="1123950"/>
            <a:ext cx="552450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400" b="0">
                <a:latin typeface="黑体" panose="02010609060101010101" pitchFamily="2" charset="-122"/>
                <a:ea typeface="黑体" panose="02010609060101010101" pitchFamily="2" charset="-122"/>
              </a:rPr>
              <a:t>四、滑动轴承的失效形式与常用材料</a:t>
            </a:r>
            <a:endParaRPr lang="zh-CN" altLang="en-US" sz="2400" b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02117" name="矩形 602116"/>
          <p:cNvSpPr/>
          <p:nvPr/>
        </p:nvSpPr>
        <p:spPr>
          <a:xfrm>
            <a:off x="941388" y="1892300"/>
            <a:ext cx="4248150" cy="4000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b="0" dirty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b="0" dirty="0">
                <a:latin typeface="宋体" panose="02010600030101010101" pitchFamily="2" charset="-122"/>
                <a:ea typeface="宋体" panose="02010600030101010101" pitchFamily="2" charset="-122"/>
              </a:rPr>
              <a:t>、滑动轴承的常用材料</a:t>
            </a:r>
            <a:endParaRPr lang="zh-CN" altLang="en-US" b="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object 2"/>
          <p:cNvSpPr/>
          <p:nvPr/>
        </p:nvSpPr>
        <p:spPr>
          <a:xfrm>
            <a:off x="4478338" y="2844800"/>
            <a:ext cx="1577975" cy="1417638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9525">
            <a:noFill/>
          </a:ln>
        </p:spPr>
        <p:txBody>
          <a:bodyPr wrap="square" lIns="0" tIns="0" rIns="0" bIns="0" anchor="t" anchorCtr="0"/>
          <a:p>
            <a:endParaRPr lang="zh-CN" altLang="zh-CN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" name="object 3"/>
          <p:cNvSpPr/>
          <p:nvPr/>
        </p:nvSpPr>
        <p:spPr>
          <a:xfrm>
            <a:off x="998538" y="2738438"/>
            <a:ext cx="1584325" cy="152400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 w="9525">
            <a:noFill/>
          </a:ln>
        </p:spPr>
        <p:txBody>
          <a:bodyPr wrap="square" lIns="0" tIns="0" rIns="0" bIns="0" anchor="t" anchorCtr="0"/>
          <a:p>
            <a:endParaRPr lang="zh-CN" altLang="zh-CN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" name="object 4"/>
          <p:cNvSpPr txBox="1"/>
          <p:nvPr/>
        </p:nvSpPr>
        <p:spPr>
          <a:xfrm>
            <a:off x="1166813" y="4757738"/>
            <a:ext cx="1123950" cy="32067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12700" rIns="0" bIns="0" anchor="t" anchorCtr="0">
            <a:spAutoFit/>
          </a:bodyPr>
          <a:p>
            <a:pPr marL="12700">
              <a:spcBef>
                <a:spcPts val="100"/>
              </a:spcBef>
            </a:pPr>
            <a:r>
              <a:rPr lang="zh-CN" altLang="zh-CN" b="0" dirty="0">
                <a:latin typeface="宋体" panose="02010600030101010101" pitchFamily="2" charset="-122"/>
                <a:ea typeface="宋体" panose="02010600030101010101" pitchFamily="2" charset="-122"/>
              </a:rPr>
              <a:t>轴承合金</a:t>
            </a:r>
            <a:endParaRPr lang="zh-CN" altLang="zh-CN" b="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object 5"/>
          <p:cNvSpPr/>
          <p:nvPr/>
        </p:nvSpPr>
        <p:spPr>
          <a:xfrm>
            <a:off x="2747963" y="2778125"/>
            <a:ext cx="1498600" cy="1455738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 w="9525">
            <a:noFill/>
          </a:ln>
        </p:spPr>
        <p:txBody>
          <a:bodyPr wrap="square" lIns="0" tIns="0" rIns="0" bIns="0" anchor="t" anchorCtr="0"/>
          <a:p>
            <a:endParaRPr lang="zh-CN" altLang="zh-CN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8" name="object 6"/>
          <p:cNvSpPr/>
          <p:nvPr/>
        </p:nvSpPr>
        <p:spPr>
          <a:xfrm>
            <a:off x="6315075" y="2844800"/>
            <a:ext cx="1733550" cy="1435100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  <a:ln w="9525">
            <a:noFill/>
          </a:ln>
        </p:spPr>
        <p:txBody>
          <a:bodyPr wrap="square" lIns="0" tIns="0" rIns="0" bIns="0" anchor="t" anchorCtr="0"/>
          <a:p>
            <a:endParaRPr lang="zh-CN" altLang="zh-CN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9" name="object 7"/>
          <p:cNvSpPr txBox="1"/>
          <p:nvPr/>
        </p:nvSpPr>
        <p:spPr>
          <a:xfrm>
            <a:off x="3065463" y="4757738"/>
            <a:ext cx="942975" cy="32067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12700" rIns="0" bIns="0" anchor="t" anchorCtr="0">
            <a:spAutoFit/>
          </a:bodyPr>
          <a:p>
            <a:pPr marL="12700">
              <a:spcBef>
                <a:spcPts val="100"/>
              </a:spcBef>
            </a:pPr>
            <a:r>
              <a:rPr lang="zh-CN" altLang="zh-CN" b="0" dirty="0">
                <a:latin typeface="宋体" panose="02010600030101010101" pitchFamily="2" charset="-122"/>
                <a:ea typeface="宋体" panose="02010600030101010101" pitchFamily="2" charset="-122"/>
              </a:rPr>
              <a:t>铜合金</a:t>
            </a:r>
            <a:endParaRPr lang="zh-CN" altLang="zh-CN" b="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object 8"/>
          <p:cNvSpPr txBox="1"/>
          <p:nvPr/>
        </p:nvSpPr>
        <p:spPr>
          <a:xfrm>
            <a:off x="4768850" y="4757738"/>
            <a:ext cx="1249363" cy="32067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12700" rIns="0" bIns="0" anchor="t" anchorCtr="0">
            <a:spAutoFit/>
          </a:bodyPr>
          <a:p>
            <a:pPr marL="12700">
              <a:spcBef>
                <a:spcPts val="100"/>
              </a:spcBef>
            </a:pPr>
            <a:r>
              <a:rPr lang="zh-CN" altLang="zh-CN" b="0" dirty="0">
                <a:latin typeface="宋体" panose="02010600030101010101" pitchFamily="2" charset="-122"/>
                <a:ea typeface="宋体" panose="02010600030101010101" pitchFamily="2" charset="-122"/>
              </a:rPr>
              <a:t>粉末冶金</a:t>
            </a:r>
            <a:endParaRPr lang="zh-CN" altLang="zh-CN" b="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object 9"/>
          <p:cNvSpPr txBox="1"/>
          <p:nvPr/>
        </p:nvSpPr>
        <p:spPr>
          <a:xfrm>
            <a:off x="6594475" y="4757738"/>
            <a:ext cx="1601788" cy="32067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12700" rIns="0" bIns="0" anchor="t" anchorCtr="0">
            <a:spAutoFit/>
          </a:bodyPr>
          <a:p>
            <a:pPr marL="12700">
              <a:spcBef>
                <a:spcPts val="100"/>
              </a:spcBef>
            </a:pPr>
            <a:r>
              <a:rPr lang="zh-CN" altLang="zh-CN" b="0" dirty="0">
                <a:latin typeface="宋体" panose="02010600030101010101" pitchFamily="2" charset="-122"/>
                <a:ea typeface="宋体" panose="02010600030101010101" pitchFamily="2" charset="-122"/>
              </a:rPr>
              <a:t>非金属材料</a:t>
            </a:r>
            <a:endParaRPr lang="zh-CN" altLang="zh-CN" b="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3573" name="矩形 1"/>
          <p:cNvSpPr/>
          <p:nvPr/>
        </p:nvSpPr>
        <p:spPr>
          <a:xfrm>
            <a:off x="1266825" y="287338"/>
            <a:ext cx="5292725" cy="404812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ctr">
              <a:buSzTx/>
            </a:pP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7  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支撑零部件     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7-2  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滑动轴承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02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0"/>
                            </p:stCondLst>
                            <p:childTnLst>
                              <p:par>
                                <p:cTn id="4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6" grpId="0"/>
      <p:bldP spid="6165" grpId="0"/>
      <p:bldP spid="602117" grpId="0"/>
      <p:bldP spid="4" grpId="0" bldLvl="0" animBg="1"/>
      <p:bldP spid="5" grpId="0" bldLvl="0" animBg="1"/>
      <p:bldP spid="6" grpId="0"/>
      <p:bldP spid="7" grpId="0" bldLvl="0" animBg="1"/>
      <p:bldP spid="8" grpId="0" bldLvl="0" animBg="1"/>
      <p:bldP spid="9" grpId="0"/>
      <p:bldP spid="10" grpId="0"/>
      <p:bldP spid="11" grpId="0"/>
    </p:bldLst>
  </p:timing>
</p:sld>
</file>

<file path=ppt/tags/tag1.xml><?xml version="1.0" encoding="utf-8"?>
<p:tagLst xmlns:p="http://schemas.openxmlformats.org/presentationml/2006/main">
  <p:tag name="KSO_WM_UNIT_DIAGRAM_MODELTYPE" val="dynamicNum"/>
  <p:tag name="KSO_WM_BEAUTIFY_FLAG" val="#wm#"/>
  <p:tag name="KSO_WM_UNIT_TYPE" val="ζ_h_f"/>
  <p:tag name="KSO_WM_UNIT_DYNMNUM_TYPE" val="1"/>
  <p:tag name="KSO_WM_DYNAMICNUM_SPEED" val="3"/>
  <p:tag name="KSO_WM_UNIT_DYNMNUM_DGM_ANIMTYPE" val="5"/>
  <p:tag name="KSO_WM_UNIT_INDEX" val="1605668432953_1_1"/>
</p:tagLst>
</file>

<file path=ppt/tags/tag2.xml><?xml version="1.0" encoding="utf-8"?>
<p:tagLst xmlns:p="http://schemas.openxmlformats.org/presentationml/2006/main">
  <p:tag name="KSO_WM_UNIT_DIAGRAM_MODELTYPE" val="dynamicNum"/>
  <p:tag name="KSO_WM_BEAUTIFY_FLAG" val="#wm#"/>
  <p:tag name="KSO_WM_UNIT_TYPE" val="ζ_h_f"/>
  <p:tag name="KSO_WM_UNIT_DYNMNUM_TYPE" val="1"/>
  <p:tag name="KSO_WM_DYNAMICNUM_SPEED" val="3"/>
  <p:tag name="KSO_WM_UNIT_DYNMNUM_DGM_ANIMTYPE" val="5"/>
  <p:tag name="KSO_WM_UNIT_INDEX" val="1605668432953_1_1"/>
</p:tagLst>
</file>

<file path=ppt/tags/tag3.xml><?xml version="1.0" encoding="utf-8"?>
<p:tagLst xmlns:p="http://schemas.openxmlformats.org/presentationml/2006/main">
  <p:tag name="COMMONDATA" val="eyJoZGlkIjoiMjA5ODQyMDQxMTAxMTg5MjE1OWJjODBmMDk2OWY4Z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1669</Words>
  <Application>WPS 演示</Application>
  <PresentationFormat>在屏幕上显示</PresentationFormat>
  <Paragraphs>195</Paragraphs>
  <Slides>12</Slides>
  <Notes>13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5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12</vt:i4>
      </vt:variant>
    </vt:vector>
  </HeadingPairs>
  <TitlesOfParts>
    <vt:vector size="34" baseType="lpstr">
      <vt:lpstr>Arial</vt:lpstr>
      <vt:lpstr>宋体</vt:lpstr>
      <vt:lpstr>Wingdings</vt:lpstr>
      <vt:lpstr>楷体_GB2312</vt:lpstr>
      <vt:lpstr>新宋体</vt:lpstr>
      <vt:lpstr>黑体</vt:lpstr>
      <vt:lpstr>Times New Roman</vt:lpstr>
      <vt:lpstr>华文彩云</vt:lpstr>
      <vt:lpstr>微软雅黑</vt:lpstr>
      <vt:lpstr>΢</vt:lpstr>
      <vt:lpstr>Calibri</vt:lpstr>
      <vt:lpstr>Wingdings</vt:lpstr>
      <vt:lpstr>Segoe Print</vt:lpstr>
      <vt:lpstr>Arial Unicode MS</vt:lpstr>
      <vt:lpstr>默认设计模板</vt:lpstr>
      <vt:lpstr>2_默认设计模板</vt:lpstr>
      <vt:lpstr>4_默认设计模板</vt:lpstr>
      <vt:lpstr>5_默认设计模板</vt:lpstr>
      <vt:lpstr>1_默认设计模板</vt:lpstr>
      <vt:lpstr>Paint.Picture</vt:lpstr>
      <vt:lpstr>Paint.Picture</vt:lpstr>
      <vt:lpstr>Paint.Picture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小结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胡君</dc:creator>
  <cp:lastModifiedBy>WPS_1606719979</cp:lastModifiedBy>
  <cp:revision>364</cp:revision>
  <dcterms:created xsi:type="dcterms:W3CDTF">2011-08-04T15:40:00Z</dcterms:created>
  <dcterms:modified xsi:type="dcterms:W3CDTF">2022-07-18T13:09:19Z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5CE462BE4184403D85C4A25B9943218F</vt:lpwstr>
  </property>
</Properties>
</file>