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3"/>
    <p:sldMasterId id="2147483678" r:id="rId4"/>
  </p:sldMasterIdLst>
  <p:notesMasterIdLst>
    <p:notesMasterId r:id="rId6"/>
  </p:notesMasterIdLst>
  <p:sldIdLst>
    <p:sldId id="332" r:id="rId5"/>
    <p:sldId id="281" r:id="rId7"/>
    <p:sldId id="325" r:id="rId8"/>
    <p:sldId id="340" r:id="rId9"/>
    <p:sldId id="341" r:id="rId10"/>
    <p:sldId id="328" r:id="rId11"/>
    <p:sldId id="306" r:id="rId12"/>
    <p:sldId id="307" r:id="rId13"/>
  </p:sldIdLst>
  <p:sldSz cx="9144000" cy="6858000" type="screen4x3"/>
  <p:notesSz cx="6858000" cy="9144000"/>
  <p:embeddedFontLst>
    <p:embeddedFont>
      <p:font typeface="黑体" panose="02010609060101010101" pitchFamily="2" charset="-122"/>
      <p:regular r:id="rId18"/>
    </p:embeddedFont>
    <p:embeddedFont>
      <p:font typeface="微软雅黑" panose="020B0503020204020204" charset="-122"/>
      <p:regular r:id="rId19"/>
    </p:embeddedFont>
  </p:embeddedFontLst>
  <p:custDataLst>
    <p:tags r:id="rId2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CCCC"/>
    <a:srgbClr val="FF3300"/>
    <a:srgbClr val="FFFF00"/>
    <a:srgbClr val="D60093"/>
    <a:srgbClr val="990099"/>
    <a:srgbClr val="99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-480" y="-96"/>
      </p:cViewPr>
      <p:guideLst>
        <p:guide orient="horz" pos="2151"/>
        <p:guide pos="28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gs" Target="tags/tag2.xml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页眉占位符 512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5123" name="日期占位符 512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b="0" strike="noStrike" noProof="1" dirty="0"/>
          </a:p>
        </p:txBody>
      </p:sp>
      <p:sp>
        <p:nvSpPr>
          <p:cNvPr id="5124" name="幻灯片图像占位符 5123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文本占位符 512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126" name="页脚占位符 512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5127" name="灯片编号占位符 512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b="0" strike="noStrike" noProof="1" dirty="0">
                <a:latin typeface="楷体_GB2312" pitchFamily="49" charset="-122"/>
                <a:ea typeface="楷体_GB2312" pitchFamily="49" charset="-122"/>
                <a:cs typeface="+mn-cs"/>
              </a:rPr>
            </a:fld>
            <a:endParaRPr lang="zh-CN" altLang="en-US" sz="1200" b="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17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17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266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7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266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7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266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7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266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7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266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7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458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9459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458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9459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475105" y="6236653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en-US" altLang="zh-CN" sz="18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2195195" y="255270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476375" y="6237288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en-US" altLang="zh-CN" sz="18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2195195" y="255270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476375" y="6237288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en-US" altLang="zh-CN" sz="18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2195195" y="255270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2.xml"/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7775" name="矩形 287774"/>
          <p:cNvSpPr/>
          <p:nvPr/>
        </p:nvSpPr>
        <p:spPr>
          <a:xfrm>
            <a:off x="1476375" y="2061845"/>
            <a:ext cx="6455410" cy="215836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 algn="ctr" eaLnBrk="0" hangingPunct="0">
              <a:lnSpc>
                <a:spcPct val="140000"/>
              </a:lnSpc>
            </a:pP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 eaLnBrk="0" hangingPunct="0">
              <a:lnSpc>
                <a:spcPct val="140000"/>
              </a:lnSpc>
            </a:pPr>
            <a:r>
              <a:rPr lang="en-US" altLang="zh-CN" sz="4800" dirty="0">
                <a:latin typeface="黑体" panose="02010609060101010101" pitchFamily="2" charset="-122"/>
                <a:ea typeface="黑体" panose="02010609060101010101" pitchFamily="2" charset="-122"/>
              </a:rPr>
              <a:t>3-3 </a:t>
            </a:r>
            <a:r>
              <a:rPr lang="zh-CN" altLang="en-US" sz="4800" dirty="0">
                <a:latin typeface="黑体" panose="02010609060101010101" pitchFamily="2" charset="-122"/>
                <a:ea typeface="黑体" panose="02010609060101010101" pitchFamily="2" charset="-122"/>
              </a:rPr>
              <a:t>铁碳合金相图简析</a:t>
            </a:r>
            <a:r>
              <a:rPr lang="zh-CN" altLang="en-US" sz="2400" dirty="0"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 eaLnBrk="0" hangingPunct="0">
              <a:lnSpc>
                <a:spcPct val="140000"/>
              </a:lnSpc>
            </a:pP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877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3"/>
          <p:cNvSpPr txBox="1"/>
          <p:nvPr/>
        </p:nvSpPr>
        <p:spPr>
          <a:xfrm>
            <a:off x="828040" y="2132965"/>
            <a:ext cx="7922260" cy="133286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p>
            <a:pPr marL="12700" marR="5080" indent="484505" algn="just">
              <a:lnSpc>
                <a:spcPct val="101000"/>
              </a:lnSpc>
              <a:spcBef>
                <a:spcPts val="240"/>
              </a:spcBef>
            </a:pPr>
            <a:r>
              <a:rPr b="0" spc="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铁</a:t>
            </a:r>
            <a:r>
              <a:rPr b="0" spc="3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碳合</a:t>
            </a:r>
            <a:r>
              <a:rPr b="0" spc="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金</a:t>
            </a:r>
            <a:r>
              <a:rPr b="0" spc="3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相图</a:t>
            </a:r>
            <a:r>
              <a:rPr b="0" spc="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是表示在缓慢冷却（或缓慢加热）条件下，不同成分的铁碳合金的状态或组织随温度变化的图形。</a:t>
            </a:r>
            <a:endParaRPr b="0" spc="2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 indent="484505" algn="just">
              <a:lnSpc>
                <a:spcPct val="101000"/>
              </a:lnSpc>
              <a:spcBef>
                <a:spcPts val="240"/>
              </a:spcBef>
            </a:pPr>
            <a:r>
              <a:rPr lang="zh-CN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纵坐标为温度，横坐标为碳的质量分数。</a:t>
            </a:r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 indent="484505" algn="just">
              <a:lnSpc>
                <a:spcPct val="101000"/>
              </a:lnSpc>
              <a:spcBef>
                <a:spcPts val="240"/>
              </a:spcBef>
            </a:pPr>
            <a:endParaRPr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5" name="IM 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51685" y="3265805"/>
            <a:ext cx="4132580" cy="22682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9795" y="1556385"/>
            <a:ext cx="3987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一、</a:t>
            </a:r>
            <a:r>
              <a:rPr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铁碳合金相图的组成</a:t>
            </a:r>
            <a:endParaRPr lang="zh-CN" altLang="en-US" sz="2400" b="0" spc="-10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115695" y="2060575"/>
            <a:ext cx="542671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、主要特性点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1730" y="2636520"/>
            <a:ext cx="3959860" cy="265811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文本框 2"/>
          <p:cNvSpPr txBox="1"/>
          <p:nvPr/>
        </p:nvSpPr>
        <p:spPr>
          <a:xfrm>
            <a:off x="899795" y="1556385"/>
            <a:ext cx="3987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二、</a:t>
            </a:r>
            <a:r>
              <a:rPr lang="en-US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Fe-Fe3C</a:t>
            </a:r>
            <a:r>
              <a:rPr lang="zh-CN" altLang="en-US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相图的特征</a:t>
            </a:r>
            <a:endParaRPr lang="zh-CN" altLang="en-US" sz="2400" b="0" spc="-10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115695" y="2060575"/>
            <a:ext cx="542671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、主要特性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线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795" y="1556385"/>
            <a:ext cx="3987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二、</a:t>
            </a:r>
            <a:r>
              <a:rPr lang="en-US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Fe-Fe3C</a:t>
            </a:r>
            <a:r>
              <a:rPr lang="zh-CN" altLang="en-US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相图的特征</a:t>
            </a:r>
            <a:endParaRPr lang="zh-CN" altLang="en-US" sz="2400" b="0" spc="-10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11730" y="2564765"/>
            <a:ext cx="4003675" cy="260667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115695" y="2060575"/>
            <a:ext cx="542671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3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、主要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相区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795" y="1556385"/>
            <a:ext cx="3987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二、</a:t>
            </a:r>
            <a:r>
              <a:rPr lang="en-US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Fe-Fe3C</a:t>
            </a:r>
            <a:r>
              <a:rPr lang="zh-CN" altLang="en-US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相图的特征</a:t>
            </a:r>
            <a:endParaRPr lang="zh-CN" altLang="en-US" sz="2400" b="0" spc="-10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95830" y="2636520"/>
            <a:ext cx="4436745" cy="259207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object 2"/>
          <p:cNvSpPr/>
          <p:nvPr/>
        </p:nvSpPr>
        <p:spPr>
          <a:xfrm>
            <a:off x="4572000" y="2386965"/>
            <a:ext cx="3825240" cy="286829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object 7"/>
          <p:cNvSpPr txBox="1"/>
          <p:nvPr/>
        </p:nvSpPr>
        <p:spPr>
          <a:xfrm>
            <a:off x="539955" y="2348175"/>
            <a:ext cx="3845560" cy="308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 marR="5080" indent="356235" algn="just">
              <a:lnSpc>
                <a:spcPct val="139000"/>
              </a:lnSpc>
              <a:spcBef>
                <a:spcPts val="100"/>
              </a:spcBef>
            </a:pPr>
            <a:r>
              <a:rPr sz="1600" b="0" spc="3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铁碳</a:t>
            </a:r>
            <a:r>
              <a:rPr sz="1600" b="0" spc="30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sz="1600" b="0" spc="3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金的成</a:t>
            </a:r>
            <a:r>
              <a:rPr sz="1600" b="0" spc="30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</a:t>
            </a:r>
            <a:r>
              <a:rPr sz="1600" b="0" spc="3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对其</a:t>
            </a:r>
            <a:r>
              <a:rPr sz="1600" b="0" spc="30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性</a:t>
            </a:r>
            <a:r>
              <a:rPr sz="1600" b="0" spc="3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能有影</a:t>
            </a:r>
            <a:r>
              <a:rPr sz="1600" b="0" spc="30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响</a:t>
            </a:r>
            <a:r>
              <a:rPr sz="16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600" b="0" spc="-409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6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当 Wc&lt;0.9%</a:t>
            </a:r>
            <a:r>
              <a:rPr sz="1600" b="0" spc="5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时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600" b="0" spc="7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随</a:t>
            </a:r>
            <a:r>
              <a:rPr sz="1600" b="0" spc="5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着碳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600" b="0" spc="5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质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量</a:t>
            </a:r>
            <a:r>
              <a:rPr sz="1600" b="0" spc="7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数</a:t>
            </a:r>
            <a:r>
              <a:rPr sz="1600" b="0" spc="5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的增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</a:t>
            </a:r>
            <a:r>
              <a:rPr sz="1600" b="0" spc="5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，钢的</a:t>
            </a:r>
            <a:r>
              <a:rPr sz="16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强 </a:t>
            </a:r>
            <a:r>
              <a:rPr sz="16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度、硬度</a:t>
            </a:r>
            <a:r>
              <a:rPr sz="1600" b="0" spc="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断</a:t>
            </a:r>
            <a:r>
              <a:rPr sz="16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升高，而塑性、韧性不断降低</a:t>
            </a:r>
            <a:r>
              <a:rPr sz="1600" b="0" spc="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6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当 Wc&gt;0.9%</a:t>
            </a:r>
            <a:r>
              <a:rPr sz="1600" b="0" spc="5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时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随</a:t>
            </a:r>
            <a:r>
              <a:rPr sz="1600" b="0" spc="7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着</a:t>
            </a:r>
            <a:r>
              <a:rPr sz="1600" b="0" spc="5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碳的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质</a:t>
            </a:r>
            <a:r>
              <a:rPr sz="1600" b="0" spc="5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量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</a:t>
            </a:r>
            <a:r>
              <a:rPr sz="1600" b="0" spc="7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数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600" b="0" spc="5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增大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600" b="0" spc="5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虽然钢</a:t>
            </a:r>
            <a:r>
              <a:rPr sz="16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 </a:t>
            </a:r>
            <a:r>
              <a:rPr sz="16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硬度还在</a:t>
            </a:r>
            <a:r>
              <a:rPr sz="1600" b="0" spc="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升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</a:t>
            </a:r>
            <a:r>
              <a:rPr sz="16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，但是强度下降，而塑性、韧</a:t>
            </a:r>
            <a:r>
              <a:rPr sz="1600" b="0" spc="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性</a:t>
            </a:r>
            <a:r>
              <a:rPr sz="16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继 </a:t>
            </a:r>
            <a:r>
              <a:rPr sz="16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续降低。</a:t>
            </a:r>
            <a:r>
              <a:rPr sz="1600" b="0" spc="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</a:t>
            </a:r>
            <a:r>
              <a:rPr sz="16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要是因为碳的质量分数越高，</a:t>
            </a:r>
            <a:r>
              <a:rPr sz="1600" b="0" spc="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钢</a:t>
            </a:r>
            <a:r>
              <a:rPr sz="16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 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6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硬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脆</a:t>
            </a:r>
            <a:r>
              <a:rPr sz="16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相</a:t>
            </a:r>
            <a:r>
              <a:rPr sz="1600" b="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Fe3C</a:t>
            </a:r>
            <a:r>
              <a:rPr sz="16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越多。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因</a:t>
            </a:r>
            <a:r>
              <a:rPr sz="16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此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，非</a:t>
            </a:r>
            <a:r>
              <a:rPr sz="16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金</a:t>
            </a:r>
            <a:r>
              <a:rPr sz="1600" b="0" spc="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钢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及</a:t>
            </a:r>
            <a:r>
              <a:rPr sz="16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低</a:t>
            </a:r>
            <a:r>
              <a:rPr sz="1600" b="0" spc="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合金</a:t>
            </a:r>
            <a:r>
              <a:rPr sz="16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钢 的</a:t>
            </a:r>
            <a:r>
              <a:rPr sz="1600" b="0" spc="-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Wc</a:t>
            </a:r>
            <a:r>
              <a:rPr sz="16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一般不超过1.4%。</a:t>
            </a:r>
            <a:endParaRPr sz="16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3895" y="1484630"/>
            <a:ext cx="5715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三、</a:t>
            </a:r>
            <a:r>
              <a:rPr sz="2400" b="0" spc="2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微软雅黑" panose="020B0503020204020204" charset="-122"/>
                <a:sym typeface="+mn-ea"/>
              </a:rPr>
              <a:t>铁碳合金的成分与性能的关系</a:t>
            </a:r>
            <a:endParaRPr lang="zh-CN" altLang="en-US" sz="2400" b="0" spc="-10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4"/>
          <p:cNvSpPr/>
          <p:nvPr/>
        </p:nvSpPr>
        <p:spPr>
          <a:xfrm>
            <a:off x="4716145" y="1988185"/>
            <a:ext cx="3973830" cy="356679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" name="object 5"/>
          <p:cNvSpPr txBox="1"/>
          <p:nvPr/>
        </p:nvSpPr>
        <p:spPr>
          <a:xfrm>
            <a:off x="612140" y="2204720"/>
            <a:ext cx="3892550" cy="30638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 marR="5080" indent="417830" algn="just">
              <a:lnSpc>
                <a:spcPct val="122000"/>
              </a:lnSpc>
              <a:spcBef>
                <a:spcPts val="90"/>
              </a:spcBef>
            </a:pPr>
            <a:r>
              <a:rPr sz="1800" b="0" spc="-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</a:t>
            </a:r>
            <a:r>
              <a:rPr sz="1800" b="0" spc="1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1800" b="0" spc="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sz="1800" b="0" spc="-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</a:t>
            </a:r>
            <a:r>
              <a:rPr sz="1800" b="0" spc="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1800" b="0" spc="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3C相图表明了碳的质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量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数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不同时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铁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碳</a:t>
            </a:r>
            <a:r>
              <a:rPr sz="1800" b="0" spc="2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金组织和性能的变化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规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律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也揭示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相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同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的铁碳 合金在不同温度时组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织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性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能的变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化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产实践 中的选材及制订零件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铸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造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锻造和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热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处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</a:t>
            </a:r>
            <a:r>
              <a:rPr sz="1800" b="0" spc="4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热</a:t>
            </a:r>
            <a:r>
              <a:rPr sz="1800" b="0" spc="3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加工工艺提供了理论依据。</a:t>
            </a:r>
            <a:endParaRPr sz="1800" b="0" spc="3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 indent="417830" algn="just">
              <a:lnSpc>
                <a:spcPct val="122000"/>
              </a:lnSpc>
              <a:spcBef>
                <a:spcPts val="90"/>
              </a:spcBef>
            </a:pPr>
            <a:r>
              <a:rPr lang="zh-CN" sz="1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具体应用：选材方面、铸造方面、锻造方面、热处理方面。</a:t>
            </a:r>
            <a:endParaRPr lang="zh-CN" sz="18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1505" y="1268730"/>
            <a:ext cx="5715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0" spc="-1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四、</a:t>
            </a:r>
            <a:r>
              <a:rPr sz="2400" spc="5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Fe-Fe</a:t>
            </a:r>
            <a:r>
              <a:rPr sz="2400" spc="7" baseline="-2000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3</a:t>
            </a:r>
            <a:r>
              <a:rPr sz="2400" spc="5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C</a:t>
            </a:r>
            <a:r>
              <a:rPr sz="2400" spc="2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相图的应用</a:t>
            </a:r>
            <a:endParaRPr lang="zh-CN" altLang="en-US" sz="2400" b="0" spc="20" dirty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 bldLvl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/>
        </p:nvSpPr>
        <p:spPr>
          <a:xfrm>
            <a:off x="670813" y="3470021"/>
            <a:ext cx="1178560" cy="1178560"/>
          </a:xfrm>
          <a:prstGeom prst="rect">
            <a:avLst/>
          </a:prstGeom>
          <a:solidFill>
            <a:srgbClr val="4F80BC"/>
          </a:solidFill>
        </p:spPr>
        <p:txBody>
          <a:bodyPr vert="horz" wrap="square" lIns="0" tIns="283845" rIns="0" bIns="0" rtlCol="0">
            <a:spAutoFit/>
          </a:bodyPr>
          <a:p>
            <a:pPr marL="112395">
              <a:lnSpc>
                <a:spcPct val="100000"/>
              </a:lnSpc>
              <a:spcBef>
                <a:spcPts val="2235"/>
              </a:spcBef>
            </a:pPr>
            <a:r>
              <a:rPr sz="37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总结</a:t>
            </a:r>
            <a:endParaRPr sz="3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3183" y="3412109"/>
            <a:ext cx="0" cy="1294130"/>
          </a:xfrm>
          <a:custGeom>
            <a:avLst/>
            <a:gdLst/>
            <a:ahLst/>
            <a:cxnLst/>
            <a:rect l="l" t="t" r="r" b="b"/>
            <a:pathLst>
              <a:path h="1294129">
                <a:moveTo>
                  <a:pt x="0" y="0"/>
                </a:moveTo>
                <a:lnTo>
                  <a:pt x="0" y="1293876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" name="object 4"/>
          <p:cNvSpPr/>
          <p:nvPr/>
        </p:nvSpPr>
        <p:spPr>
          <a:xfrm>
            <a:off x="1936496" y="3412109"/>
            <a:ext cx="0" cy="1294130"/>
          </a:xfrm>
          <a:custGeom>
            <a:avLst/>
            <a:gdLst/>
            <a:ahLst/>
            <a:cxnLst/>
            <a:rect l="l" t="t" r="r" b="b"/>
            <a:pathLst>
              <a:path h="1294129">
                <a:moveTo>
                  <a:pt x="0" y="0"/>
                </a:moveTo>
                <a:lnTo>
                  <a:pt x="0" y="1293876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" name="object 5"/>
          <p:cNvSpPr/>
          <p:nvPr/>
        </p:nvSpPr>
        <p:spPr>
          <a:xfrm>
            <a:off x="556513" y="4732655"/>
            <a:ext cx="1407160" cy="0"/>
          </a:xfrm>
          <a:custGeom>
            <a:avLst/>
            <a:gdLst/>
            <a:ahLst/>
            <a:cxnLst/>
            <a:rect l="l" t="t" r="r" b="b"/>
            <a:pathLst>
              <a:path w="1407160">
                <a:moveTo>
                  <a:pt x="0" y="0"/>
                </a:moveTo>
                <a:lnTo>
                  <a:pt x="1406652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" name="object 6"/>
          <p:cNvSpPr/>
          <p:nvPr/>
        </p:nvSpPr>
        <p:spPr>
          <a:xfrm>
            <a:off x="556513" y="3384677"/>
            <a:ext cx="1407160" cy="0"/>
          </a:xfrm>
          <a:custGeom>
            <a:avLst/>
            <a:gdLst/>
            <a:ahLst/>
            <a:cxnLst/>
            <a:rect l="l" t="t" r="r" b="b"/>
            <a:pathLst>
              <a:path w="1407160">
                <a:moveTo>
                  <a:pt x="0" y="0"/>
                </a:moveTo>
                <a:lnTo>
                  <a:pt x="1406652" y="0"/>
                </a:lnTo>
              </a:path>
            </a:pathLst>
          </a:custGeom>
          <a:ln w="54864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" name="object 7"/>
          <p:cNvSpPr/>
          <p:nvPr/>
        </p:nvSpPr>
        <p:spPr>
          <a:xfrm>
            <a:off x="1935733" y="3942008"/>
            <a:ext cx="6992620" cy="234315"/>
          </a:xfrm>
          <a:custGeom>
            <a:avLst/>
            <a:gdLst/>
            <a:ahLst/>
            <a:cxnLst/>
            <a:rect l="l" t="t" r="r" b="b"/>
            <a:pathLst>
              <a:path w="6992620" h="234314">
                <a:moveTo>
                  <a:pt x="6888698" y="116852"/>
                </a:moveTo>
                <a:lnTo>
                  <a:pt x="6771132" y="47696"/>
                </a:lnTo>
                <a:lnTo>
                  <a:pt x="6763488" y="41362"/>
                </a:lnTo>
                <a:lnTo>
                  <a:pt x="6759130" y="32456"/>
                </a:lnTo>
                <a:lnTo>
                  <a:pt x="6758487" y="22407"/>
                </a:lnTo>
                <a:lnTo>
                  <a:pt x="6761988" y="12644"/>
                </a:lnTo>
                <a:lnTo>
                  <a:pt x="6768965" y="5000"/>
                </a:lnTo>
                <a:lnTo>
                  <a:pt x="6777799" y="642"/>
                </a:lnTo>
                <a:lnTo>
                  <a:pt x="6787491" y="0"/>
                </a:lnTo>
                <a:lnTo>
                  <a:pt x="6797039" y="3500"/>
                </a:lnTo>
                <a:lnTo>
                  <a:pt x="6947298" y="90368"/>
                </a:lnTo>
                <a:lnTo>
                  <a:pt x="6940296" y="90368"/>
                </a:lnTo>
                <a:lnTo>
                  <a:pt x="6940296" y="94940"/>
                </a:lnTo>
                <a:lnTo>
                  <a:pt x="6926580" y="94940"/>
                </a:lnTo>
                <a:lnTo>
                  <a:pt x="6888698" y="116852"/>
                </a:lnTo>
                <a:close/>
              </a:path>
              <a:path w="6992620" h="234314">
                <a:moveTo>
                  <a:pt x="6844904" y="142184"/>
                </a:moveTo>
                <a:lnTo>
                  <a:pt x="0" y="142184"/>
                </a:lnTo>
                <a:lnTo>
                  <a:pt x="0" y="90368"/>
                </a:lnTo>
                <a:lnTo>
                  <a:pt x="6843674" y="90368"/>
                </a:lnTo>
                <a:lnTo>
                  <a:pt x="6888698" y="116852"/>
                </a:lnTo>
                <a:lnTo>
                  <a:pt x="6844904" y="142184"/>
                </a:lnTo>
                <a:close/>
              </a:path>
              <a:path w="6992620" h="234314">
                <a:moveTo>
                  <a:pt x="6947895" y="142184"/>
                </a:moveTo>
                <a:lnTo>
                  <a:pt x="6940296" y="142184"/>
                </a:lnTo>
                <a:lnTo>
                  <a:pt x="6940296" y="90368"/>
                </a:lnTo>
                <a:lnTo>
                  <a:pt x="6947298" y="90368"/>
                </a:lnTo>
                <a:lnTo>
                  <a:pt x="6992112" y="116276"/>
                </a:lnTo>
                <a:lnTo>
                  <a:pt x="6947895" y="142184"/>
                </a:lnTo>
                <a:close/>
              </a:path>
              <a:path w="6992620" h="234314">
                <a:moveTo>
                  <a:pt x="6926580" y="139136"/>
                </a:moveTo>
                <a:lnTo>
                  <a:pt x="6888698" y="116852"/>
                </a:lnTo>
                <a:lnTo>
                  <a:pt x="6926580" y="94940"/>
                </a:lnTo>
                <a:lnTo>
                  <a:pt x="6926580" y="139136"/>
                </a:lnTo>
                <a:close/>
              </a:path>
              <a:path w="6992620" h="234314">
                <a:moveTo>
                  <a:pt x="6940296" y="139136"/>
                </a:moveTo>
                <a:lnTo>
                  <a:pt x="6926580" y="139136"/>
                </a:lnTo>
                <a:lnTo>
                  <a:pt x="6926580" y="94940"/>
                </a:lnTo>
                <a:lnTo>
                  <a:pt x="6940296" y="94940"/>
                </a:lnTo>
                <a:lnTo>
                  <a:pt x="6940296" y="139136"/>
                </a:lnTo>
                <a:close/>
              </a:path>
              <a:path w="6992620" h="234314">
                <a:moveTo>
                  <a:pt x="6787491" y="234076"/>
                </a:moveTo>
                <a:lnTo>
                  <a:pt x="6777799" y="233433"/>
                </a:lnTo>
                <a:lnTo>
                  <a:pt x="6768965" y="229076"/>
                </a:lnTo>
                <a:lnTo>
                  <a:pt x="6761988" y="221432"/>
                </a:lnTo>
                <a:lnTo>
                  <a:pt x="6758487" y="211002"/>
                </a:lnTo>
                <a:lnTo>
                  <a:pt x="6759130" y="200858"/>
                </a:lnTo>
                <a:lnTo>
                  <a:pt x="6763488" y="191857"/>
                </a:lnTo>
                <a:lnTo>
                  <a:pt x="6771132" y="184856"/>
                </a:lnTo>
                <a:lnTo>
                  <a:pt x="6888698" y="116852"/>
                </a:lnTo>
                <a:lnTo>
                  <a:pt x="6926580" y="139136"/>
                </a:lnTo>
                <a:lnTo>
                  <a:pt x="6940296" y="139136"/>
                </a:lnTo>
                <a:lnTo>
                  <a:pt x="6940296" y="142184"/>
                </a:lnTo>
                <a:lnTo>
                  <a:pt x="6947895" y="142184"/>
                </a:lnTo>
                <a:lnTo>
                  <a:pt x="6797039" y="230576"/>
                </a:lnTo>
                <a:lnTo>
                  <a:pt x="6787491" y="234076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p/>
        </p:txBody>
      </p:sp>
      <p:sp>
        <p:nvSpPr>
          <p:cNvPr id="8" name="object 8"/>
          <p:cNvSpPr/>
          <p:nvPr/>
        </p:nvSpPr>
        <p:spPr>
          <a:xfrm>
            <a:off x="2344928" y="2496185"/>
            <a:ext cx="0" cy="1545590"/>
          </a:xfrm>
          <a:custGeom>
            <a:avLst/>
            <a:gdLst/>
            <a:ahLst/>
            <a:cxnLst/>
            <a:rect l="l" t="t" r="r" b="b"/>
            <a:pathLst>
              <a:path h="1545589">
                <a:moveTo>
                  <a:pt x="0" y="0"/>
                </a:moveTo>
                <a:lnTo>
                  <a:pt x="0" y="1545335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9" name="object 9"/>
          <p:cNvSpPr/>
          <p:nvPr/>
        </p:nvSpPr>
        <p:spPr>
          <a:xfrm>
            <a:off x="2321306" y="2499233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>
                <a:moveTo>
                  <a:pt x="0" y="0"/>
                </a:moveTo>
                <a:lnTo>
                  <a:pt x="275843" y="0"/>
                </a:lnTo>
              </a:path>
            </a:pathLst>
          </a:custGeom>
          <a:ln w="67056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2707640" y="4044569"/>
            <a:ext cx="0" cy="643255"/>
          </a:xfrm>
          <a:custGeom>
            <a:avLst/>
            <a:gdLst/>
            <a:ahLst/>
            <a:cxnLst/>
            <a:rect l="l" t="t" r="r" b="b"/>
            <a:pathLst>
              <a:path h="643254">
                <a:moveTo>
                  <a:pt x="0" y="0"/>
                </a:moveTo>
                <a:lnTo>
                  <a:pt x="0" y="643127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1" name="object 11"/>
          <p:cNvSpPr/>
          <p:nvPr/>
        </p:nvSpPr>
        <p:spPr>
          <a:xfrm>
            <a:off x="2734310" y="4657217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5">
                <a:moveTo>
                  <a:pt x="0" y="0"/>
                </a:moveTo>
                <a:lnTo>
                  <a:pt x="207264" y="0"/>
                </a:lnTo>
              </a:path>
            </a:pathLst>
          </a:custGeom>
          <a:ln w="609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2" name="object 12"/>
          <p:cNvSpPr/>
          <p:nvPr/>
        </p:nvSpPr>
        <p:spPr>
          <a:xfrm>
            <a:off x="6033008" y="4047617"/>
            <a:ext cx="0" cy="608330"/>
          </a:xfrm>
          <a:custGeom>
            <a:avLst/>
            <a:gdLst/>
            <a:ahLst/>
            <a:cxnLst/>
            <a:rect l="l" t="t" r="r" b="b"/>
            <a:pathLst>
              <a:path h="608329">
                <a:moveTo>
                  <a:pt x="0" y="0"/>
                </a:moveTo>
                <a:lnTo>
                  <a:pt x="0" y="608075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3" name="object 13"/>
          <p:cNvSpPr/>
          <p:nvPr/>
        </p:nvSpPr>
        <p:spPr>
          <a:xfrm>
            <a:off x="6009385" y="4645787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2796" y="0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4" name="object 14"/>
          <p:cNvSpPr txBox="1"/>
          <p:nvPr/>
        </p:nvSpPr>
        <p:spPr>
          <a:xfrm>
            <a:off x="6286754" y="4460621"/>
            <a:ext cx="1836420" cy="32512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47625" rIns="0" bIns="0" rtlCol="0">
            <a:spAutoFit/>
          </a:bodyPr>
          <a:p>
            <a:pPr marL="142875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Fe-Fe</a:t>
            </a:r>
            <a:r>
              <a:rPr sz="1350" baseline="-2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C相图的应用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41574" y="4465193"/>
            <a:ext cx="2554605" cy="32512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47625" rIns="0" bIns="0" rtlCol="0">
            <a:spAutoFit/>
          </a:bodyPr>
          <a:p>
            <a:pPr marL="104775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铁碳合金的成分与性能的关系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97150" y="2302637"/>
            <a:ext cx="1385570" cy="34163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48894" rIns="0" bIns="0" rtlCol="0">
            <a:spAutoFit/>
          </a:bodyPr>
          <a:p>
            <a:pPr marL="104775">
              <a:lnSpc>
                <a:spcPct val="100000"/>
              </a:lnSpc>
              <a:spcBef>
                <a:spcPts val="385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铁碳合金相图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08017" y="1648841"/>
            <a:ext cx="2825496" cy="206044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8" grpId="1" animBg="1"/>
      <p:bldP spid="9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572,&quot;width&quot;:6508}"/>
</p:tagLst>
</file>

<file path=ppt/tags/tag2.xml><?xml version="1.0" encoding="utf-8"?>
<p:tagLst xmlns:p="http://schemas.openxmlformats.org/presentationml/2006/main">
  <p:tag name="COMMONDATA" val="eyJoZGlkIjoiMjdmNWIxM2Y0M2U5NTQ0ZWEwNTY5YWI4NmYyNGExZDc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WPS 演示</Application>
  <PresentationFormat>在屏幕上显示</PresentationFormat>
  <Paragraphs>38</Paragraphs>
  <Slides>8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宋体</vt:lpstr>
      <vt:lpstr>Wingdings</vt:lpstr>
      <vt:lpstr>楷体_GB2312</vt:lpstr>
      <vt:lpstr>新宋体</vt:lpstr>
      <vt:lpstr>黑体</vt:lpstr>
      <vt:lpstr>Times New Roman</vt:lpstr>
      <vt:lpstr>微软雅黑</vt:lpstr>
      <vt:lpstr>Calibri</vt:lpstr>
      <vt:lpstr>Arial Unicode MS</vt:lpstr>
      <vt:lpstr>默认设计模板</vt:lpstr>
      <vt:lpstr>1_默认设计模板</vt:lpstr>
      <vt:lpstr>4_默认设计模板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胡君</dc:creator>
  <cp:lastModifiedBy>柯基宝宝</cp:lastModifiedBy>
  <cp:revision>341</cp:revision>
  <dcterms:created xsi:type="dcterms:W3CDTF">2011-08-04T15:40:00Z</dcterms:created>
  <dcterms:modified xsi:type="dcterms:W3CDTF">2022-07-20T08:00:59Z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A282BC970BCF47B99750341C74D4DCCE</vt:lpwstr>
  </property>
</Properties>
</file>