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13"/>
  </p:handoutMasterIdLst>
  <p:sldIdLst>
    <p:sldId id="279" r:id="rId5"/>
    <p:sldId id="280" r:id="rId7"/>
    <p:sldId id="285" r:id="rId8"/>
    <p:sldId id="284" r:id="rId9"/>
    <p:sldId id="288" r:id="rId10"/>
    <p:sldId id="289" r:id="rId11"/>
    <p:sldId id="281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691640" y="1776095"/>
            <a:ext cx="5257800" cy="36664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0-3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摩擦和磨损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2877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3940" y="155702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>
                <a:ea typeface="宋体" panose="02010600030101010101" pitchFamily="2" charset="-122"/>
              </a:rPr>
              <a:t>生活中的一些常用机器磨损图片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36320" y="2732405"/>
            <a:ext cx="3874770" cy="199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4901565" y="2813685"/>
            <a:ext cx="2688590" cy="1830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043940" y="1268730"/>
            <a:ext cx="718693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一、摩擦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b="0">
                <a:ea typeface="宋体" panose="02010600030101010101" pitchFamily="2" charset="-122"/>
              </a:rPr>
              <a:t>    </a:t>
            </a:r>
            <a:r>
              <a:rPr lang="zh-CN" b="0">
                <a:ea typeface="宋体" panose="02010600030101010101" pitchFamily="2" charset="-122"/>
              </a:rPr>
              <a:t>摩擦是指两物体的接触表面阻碍它们相对运动的机械阻力。根据摩擦副的摩擦状态可分为：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b="0">
                <a:ea typeface="宋体" panose="02010600030101010101" pitchFamily="2" charset="-122"/>
              </a:rPr>
              <a:t>1</a:t>
            </a:r>
            <a:r>
              <a:rPr lang="zh-CN" altLang="en-US" b="0">
                <a:ea typeface="宋体" panose="02010600030101010101" pitchFamily="2" charset="-122"/>
              </a:rPr>
              <a:t>、</a:t>
            </a:r>
            <a:r>
              <a:rPr lang="zh-CN" b="0">
                <a:ea typeface="宋体" panose="02010600030101010101" pitchFamily="2" charset="-122"/>
              </a:rPr>
              <a:t>固体摩擦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b="0">
                <a:ea typeface="宋体" panose="02010600030101010101" pitchFamily="2" charset="-122"/>
              </a:rPr>
              <a:t>2</a:t>
            </a:r>
            <a:r>
              <a:rPr lang="zh-CN" altLang="en-US" b="0">
                <a:ea typeface="宋体" panose="02010600030101010101" pitchFamily="2" charset="-122"/>
              </a:rPr>
              <a:t>、</a:t>
            </a:r>
            <a:r>
              <a:rPr lang="zh-CN" b="0">
                <a:ea typeface="宋体" panose="02010600030101010101" pitchFamily="2" charset="-122"/>
              </a:rPr>
              <a:t>液(气)体摩擦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b="0">
                <a:ea typeface="宋体" panose="02010600030101010101" pitchFamily="2" charset="-122"/>
              </a:rPr>
              <a:t>3</a:t>
            </a:r>
            <a:r>
              <a:rPr lang="zh-CN" altLang="en-US" b="0">
                <a:ea typeface="宋体" panose="02010600030101010101" pitchFamily="2" charset="-122"/>
              </a:rPr>
              <a:t>、</a:t>
            </a:r>
            <a:r>
              <a:rPr lang="zh-CN" b="0">
                <a:ea typeface="宋体" panose="02010600030101010101" pitchFamily="2" charset="-122"/>
              </a:rPr>
              <a:t>混合摩擦。</a:t>
            </a:r>
            <a:endParaRPr lang="zh-CN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0" y="3547745"/>
            <a:ext cx="2407285" cy="1473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0" y="3547745"/>
            <a:ext cx="2233930" cy="1511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65" y="3535045"/>
            <a:ext cx="2521585" cy="1492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4580" y="5300980"/>
            <a:ext cx="7162800" cy="4445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0"/>
              </a:spcAft>
            </a:pPr>
            <a:r>
              <a:rPr lang="en-US" altLang="zh-CN" sz="2000" b="0">
                <a:ea typeface="宋体" panose="02010600030101010101" pitchFamily="2" charset="-122"/>
              </a:rPr>
              <a:t>    </a:t>
            </a:r>
            <a:r>
              <a:rPr lang="zh-CN" sz="2000" b="0">
                <a:ea typeface="宋体" panose="02010600030101010101" pitchFamily="2" charset="-122"/>
              </a:rPr>
              <a:t>30%~50%的能量消耗在各种形式的摩擦中，80%的机器因为零件磨损而失效</a:t>
            </a:r>
            <a:endParaRPr lang="zh-CN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87070" y="1390650"/>
            <a:ext cx="7770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二、磨损</a:t>
            </a:r>
            <a:r>
              <a:rPr lang="zh-CN" b="0">
                <a:ea typeface="宋体" panose="02010600030101010101" pitchFamily="2" charset="-122"/>
              </a:rPr>
              <a:t>运动副之间的摩擦将导致机件表面材料逐渐损耗形成磨损。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45" y="2864485"/>
            <a:ext cx="2103120" cy="1600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2708275"/>
            <a:ext cx="2213610" cy="175768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5"/>
          <a:stretch>
            <a:fillRect/>
          </a:stretch>
        </p:blipFill>
        <p:spPr>
          <a:xfrm>
            <a:off x="3303905" y="2708910"/>
            <a:ext cx="2481580" cy="2597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84" y="1433068"/>
            <a:ext cx="5108448" cy="31028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6930" y="4879340"/>
            <a:ext cx="74707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000" b="0">
                <a:ea typeface="宋体" panose="02010600030101010101" pitchFamily="2" charset="-122"/>
              </a:rPr>
              <a:t>一个机件的磨损过程大致可分为三个阶段：</a:t>
            </a:r>
            <a:r>
              <a:rPr lang="en-US" altLang="zh-CN" sz="2000" b="0">
                <a:ea typeface="宋体" panose="02010600030101010101" pitchFamily="2" charset="-122"/>
              </a:rPr>
              <a:t>1</a:t>
            </a:r>
            <a:r>
              <a:rPr lang="zh-CN" altLang="en-US" sz="2000" b="0">
                <a:ea typeface="宋体" panose="02010600030101010101" pitchFamily="2" charset="-122"/>
              </a:rPr>
              <a:t>、磨合阶段</a:t>
            </a:r>
            <a:endParaRPr lang="zh-CN" altLang="en-US" sz="2000" b="0">
              <a:ea typeface="宋体" panose="02010600030101010101" pitchFamily="2" charset="-122"/>
            </a:endParaRPr>
          </a:p>
          <a:p>
            <a:r>
              <a:rPr lang="en-US" altLang="zh-CN" sz="2000" b="0">
                <a:ea typeface="宋体" panose="02010600030101010101" pitchFamily="2" charset="-122"/>
              </a:rPr>
              <a:t>                                      2</a:t>
            </a:r>
            <a:r>
              <a:rPr lang="zh-CN" altLang="en-US" sz="2000" b="0">
                <a:ea typeface="宋体" panose="02010600030101010101" pitchFamily="2" charset="-122"/>
              </a:rPr>
              <a:t>、稳定磨损阶段</a:t>
            </a:r>
            <a:endParaRPr lang="zh-CN" altLang="en-US" sz="2000" b="0">
              <a:ea typeface="宋体" panose="02010600030101010101" pitchFamily="2" charset="-122"/>
            </a:endParaRPr>
          </a:p>
          <a:p>
            <a:r>
              <a:rPr lang="en-US" altLang="zh-CN" sz="2000" b="0">
                <a:ea typeface="宋体" panose="02010600030101010101" pitchFamily="2" charset="-122"/>
              </a:rPr>
              <a:t>                                      3</a:t>
            </a:r>
            <a:r>
              <a:rPr lang="zh-CN" altLang="en-US" sz="2000" b="0">
                <a:ea typeface="宋体" panose="02010600030101010101" pitchFamily="2" charset="-122"/>
              </a:rPr>
              <a:t>、剧烈磨损阶段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5695" y="1412875"/>
            <a:ext cx="690753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>
                <a:ea typeface="宋体" panose="02010600030101010101" pitchFamily="2" charset="-122"/>
              </a:rPr>
              <a:t>磨损类型：</a:t>
            </a:r>
            <a:endParaRPr lang="zh-CN" altLang="en-US" sz="20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ea typeface="宋体" panose="02010600030101010101" pitchFamily="2" charset="-122"/>
              </a:rPr>
              <a:t>（</a:t>
            </a:r>
            <a:r>
              <a:rPr lang="en-US" altLang="zh-CN" sz="2000" b="0">
                <a:ea typeface="宋体" panose="02010600030101010101" pitchFamily="2" charset="-122"/>
              </a:rPr>
              <a:t>1</a:t>
            </a:r>
            <a:r>
              <a:rPr lang="zh-CN" altLang="en-US" sz="2000" b="0">
                <a:ea typeface="宋体" panose="02010600030101010101" pitchFamily="2" charset="-122"/>
              </a:rPr>
              <a:t>）黏着磨损</a:t>
            </a:r>
            <a:endParaRPr lang="zh-CN" altLang="en-US" sz="2000" b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ea typeface="宋体" panose="02010600030101010101" pitchFamily="2" charset="-122"/>
              </a:rPr>
              <a:t>（</a:t>
            </a:r>
            <a:r>
              <a:rPr lang="en-US" altLang="zh-CN" sz="2000" b="0">
                <a:ea typeface="宋体" panose="02010600030101010101" pitchFamily="2" charset="-122"/>
              </a:rPr>
              <a:t>2</a:t>
            </a:r>
            <a:r>
              <a:rPr lang="zh-CN" altLang="en-US" sz="2000" b="0">
                <a:ea typeface="宋体" panose="02010600030101010101" pitchFamily="2" charset="-122"/>
              </a:rPr>
              <a:t>）磨粒磨损</a:t>
            </a:r>
            <a:endParaRPr lang="zh-CN" altLang="en-US" sz="2000" b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ea typeface="宋体" panose="02010600030101010101" pitchFamily="2" charset="-122"/>
              </a:rPr>
              <a:t>（</a:t>
            </a:r>
            <a:r>
              <a:rPr lang="en-US" altLang="zh-CN" sz="2000" b="0">
                <a:ea typeface="宋体" panose="02010600030101010101" pitchFamily="2" charset="-122"/>
              </a:rPr>
              <a:t>3</a:t>
            </a:r>
            <a:r>
              <a:rPr lang="zh-CN" altLang="en-US" sz="2000" b="0">
                <a:ea typeface="宋体" panose="02010600030101010101" pitchFamily="2" charset="-122"/>
              </a:rPr>
              <a:t>）疲劳磨损</a:t>
            </a:r>
            <a:endParaRPr lang="zh-CN" altLang="en-US" sz="2000" b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ea typeface="宋体" panose="02010600030101010101" pitchFamily="2" charset="-122"/>
              </a:rPr>
              <a:t>（</a:t>
            </a:r>
            <a:r>
              <a:rPr lang="en-US" altLang="zh-CN" sz="2000" b="0">
                <a:ea typeface="宋体" panose="02010600030101010101" pitchFamily="2" charset="-122"/>
              </a:rPr>
              <a:t>4</a:t>
            </a:r>
            <a:r>
              <a:rPr lang="zh-CN" altLang="en-US" sz="2000" b="0">
                <a:ea typeface="宋体" panose="02010600030101010101" pitchFamily="2" charset="-122"/>
              </a:rPr>
              <a:t>）腐蚀磨损</a:t>
            </a:r>
            <a:endParaRPr lang="zh-CN" altLang="en-US" sz="2000" b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ea typeface="宋体" panose="02010600030101010101" pitchFamily="2" charset="-122"/>
              </a:rPr>
              <a:t>（</a:t>
            </a:r>
            <a:r>
              <a:rPr lang="en-US" altLang="zh-CN" sz="2000" b="0">
                <a:ea typeface="宋体" panose="02010600030101010101" pitchFamily="2" charset="-122"/>
              </a:rPr>
              <a:t>5</a:t>
            </a:r>
            <a:r>
              <a:rPr lang="zh-CN" altLang="en-US" sz="2000" b="0">
                <a:ea typeface="宋体" panose="02010600030101010101" pitchFamily="2" charset="-122"/>
              </a:rPr>
              <a:t>）冲蚀磨损</a:t>
            </a:r>
            <a:endParaRPr lang="zh-CN" altLang="en-US" sz="2000" b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ea typeface="宋体" panose="02010600030101010101" pitchFamily="2" charset="-122"/>
              </a:rPr>
              <a:t>实际上多数的磨损都是上面五种基本磨损形式的复合形式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95" name="组合 287753"/>
          <p:cNvGrpSpPr/>
          <p:nvPr/>
        </p:nvGrpSpPr>
        <p:grpSpPr>
          <a:xfrm>
            <a:off x="0" y="101918"/>
            <a:ext cx="9144000" cy="936625"/>
            <a:chOff x="0" y="73"/>
            <a:chExt cx="5760" cy="590"/>
          </a:xfrm>
        </p:grpSpPr>
        <p:sp>
          <p:nvSpPr>
            <p:cNvPr id="81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1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81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1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82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411730" y="29400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绪论部分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0-3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摩擦和磨损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1831848"/>
            <a:ext cx="1581912" cy="1575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016" y="2298192"/>
            <a:ext cx="1085088" cy="9966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89" y="2420620"/>
            <a:ext cx="1094232" cy="9570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91865" y="4004945"/>
            <a:ext cx="1578610" cy="10896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CN" sz="23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zh-TW" sz="16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固体摩擦</a:t>
            </a:r>
            <a:endParaRPr lang="zh-TW" sz="1600" b="0">
              <a:solidFill>
                <a:srgbClr val="333F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zh-TW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zh-TW" sz="16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液（气）摩擦</a:t>
            </a:r>
            <a:endParaRPr lang="zh-TW" sz="1600" b="0">
              <a:solidFill>
                <a:srgbClr val="333F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zh-TW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zh-TW" sz="16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混合摩擦</a:t>
            </a:r>
            <a:endParaRPr lang="zh-TW" sz="1600" b="0">
              <a:solidFill>
                <a:srgbClr val="333F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7736" y="3500501"/>
            <a:ext cx="2221992" cy="1216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20"/>
              </a:spcAft>
            </a:pPr>
            <a:endParaRPr lang="zh-TW" sz="2400" b="0">
              <a:solidFill>
                <a:srgbClr val="42709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52400"/>
            <a:r>
              <a:rPr lang="zh-TW" sz="23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zh-TW" sz="16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磨合阶段</a:t>
            </a:r>
            <a:endParaRPr lang="zh-TW" sz="1600" b="0">
              <a:solidFill>
                <a:srgbClr val="333F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52400"/>
            <a:r>
              <a:rPr lang="zh-TW" sz="23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zh-TW" sz="16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稳定磨损阶段</a:t>
            </a:r>
            <a:endParaRPr lang="zh-TW" sz="1600" b="0">
              <a:solidFill>
                <a:srgbClr val="333F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52400"/>
            <a:r>
              <a:rPr lang="zh-TW" sz="23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zh-TW" sz="1600" b="0">
                <a:solidFill>
                  <a:srgbClr val="333F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剧烈磨损阶段</a:t>
            </a:r>
            <a:endParaRPr lang="zh-TW" sz="1600" b="0">
              <a:solidFill>
                <a:srgbClr val="333F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r">
              <a:lnSpc>
                <a:spcPct val="75000"/>
              </a:lnSpc>
            </a:pPr>
            <a:endParaRPr lang="zh-TW" sz="1000">
              <a:solidFill>
                <a:srgbClr val="42709C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WPS 演示</Application>
  <PresentationFormat>在屏幕上显示</PresentationFormat>
  <Paragraphs>67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楷体_GB2312</vt:lpstr>
      <vt:lpstr>新宋体</vt:lpstr>
      <vt:lpstr>黑体</vt:lpstr>
      <vt:lpstr>Arial</vt:lpstr>
      <vt:lpstr>微软雅黑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332</cp:revision>
  <dcterms:created xsi:type="dcterms:W3CDTF">2011-08-04T15:40:00Z</dcterms:created>
  <dcterms:modified xsi:type="dcterms:W3CDTF">2022-07-17T00:10:12Z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77602F6BA5EA4C28B03D143717E56524</vt:lpwstr>
  </property>
</Properties>
</file>