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omments/comment24.xml" ContentType="application/vnd.openxmlformats-officedocument.presentationml.comments+xml"/>
  <Override PartName="/ppt/comments/comment25.xml" ContentType="application/vnd.openxmlformats-officedocument.presentationml.comments+xml"/>
  <Override PartName="/ppt/comments/comment26.xml" ContentType="application/vnd.openxmlformats-officedocument.presentationml.comments+xml"/>
  <Override PartName="/ppt/comments/comment27.xml" ContentType="application/vnd.openxmlformats-officedocument.presentationml.comments+xml"/>
  <Override PartName="/ppt/comments/comment28.xml" ContentType="application/vnd.openxmlformats-officedocument.presentationml.comments+xml"/>
  <Override PartName="/ppt/comments/comment29.xml" ContentType="application/vnd.openxmlformats-officedocument.presentationml.comments+xml"/>
  <Override PartName="/ppt/comments/comment3.xml" ContentType="application/vnd.openxmlformats-officedocument.presentationml.comments+xml"/>
  <Override PartName="/ppt/comments/comment30.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3"/>
  </p:sldMasterIdLst>
  <p:notesMasterIdLst>
    <p:notesMasterId r:id="rId5"/>
  </p:notesMasterIdLst>
  <p:sldIdLst>
    <p:sldId id="381" r:id="rId4"/>
    <p:sldId id="281" r:id="rId6"/>
    <p:sldId id="282" r:id="rId7"/>
    <p:sldId id="382" r:id="rId8"/>
    <p:sldId id="335" r:id="rId9"/>
    <p:sldId id="324" r:id="rId10"/>
    <p:sldId id="325" r:id="rId11"/>
    <p:sldId id="383" r:id="rId12"/>
    <p:sldId id="341" r:id="rId13"/>
    <p:sldId id="343" r:id="rId14"/>
    <p:sldId id="326" r:id="rId15"/>
    <p:sldId id="344" r:id="rId16"/>
    <p:sldId id="384" r:id="rId17"/>
    <p:sldId id="346" r:id="rId18"/>
    <p:sldId id="347" r:id="rId19"/>
    <p:sldId id="353" r:id="rId20"/>
    <p:sldId id="354" r:id="rId21"/>
    <p:sldId id="355" r:id="rId22"/>
    <p:sldId id="359" r:id="rId23"/>
    <p:sldId id="385" r:id="rId24"/>
    <p:sldId id="361" r:id="rId25"/>
    <p:sldId id="362" r:id="rId26"/>
    <p:sldId id="364" r:id="rId27"/>
    <p:sldId id="363" r:id="rId28"/>
    <p:sldId id="367" r:id="rId29"/>
    <p:sldId id="365" r:id="rId30"/>
    <p:sldId id="368" r:id="rId31"/>
    <p:sldId id="370" r:id="rId32"/>
    <p:sldId id="372" r:id="rId33"/>
    <p:sldId id="373" r:id="rId34"/>
    <p:sldId id="374" r:id="rId35"/>
    <p:sldId id="375" r:id="rId36"/>
  </p:sldIdLst>
  <p:sldSz cx="9144000" cy="6858000" type="screen4x3"/>
  <p:notesSz cx="6858000" cy="9144000"/>
  <p:embeddedFontLst>
    <p:embeddedFont>
      <p:font typeface="黑体" panose="02010609060101010101" pitchFamily="2" charset="-122"/>
      <p:regular r:id="rId41"/>
    </p:embeddedFont>
    <p:embeddedFont>
      <p:font typeface="微软雅黑" panose="020B0503020204020204" charset="-122"/>
      <p:regular r:id="rId42"/>
    </p:embeddedFont>
    <p:embeddedFont>
      <p:font typeface="Calibri" panose="020F0502020204030204"/>
      <p:regular r:id="rId43"/>
      <p:bold r:id="rId44"/>
      <p:italic r:id="rId45"/>
      <p:boldItalic r:id="rId46"/>
    </p:embeddedFont>
  </p:embeddedFontLst>
  <p:custDataLst>
    <p:tags r:id="rId47"/>
  </p:custDataLst>
  <p:defaultTextStyle>
    <a:defPPr>
      <a:defRPr lang="zh-CN"/>
    </a:defPPr>
    <a:lvl1pPr marL="0" lvl="0"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 initials="1"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CCCC"/>
    <a:srgbClr val="FF3300"/>
    <a:srgbClr val="FFFF00"/>
    <a:srgbClr val="D60093"/>
    <a:srgbClr val="990099"/>
    <a:srgbClr val="99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90" d="100"/>
          <a:sy n="90" d="100"/>
        </p:scale>
        <p:origin x="-480" y="-96"/>
      </p:cViewPr>
      <p:guideLst>
        <p:guide orient="horz" pos="2098"/>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tags" Target="tags/tag3.xml"/><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5.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8.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19.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1.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2.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3.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4.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5.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6.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7.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8.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29.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30.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1-01-30T01:35:22.901"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5121"/>
          <p:cNvSpPr>
            <a:spLocks noGrp="1"/>
          </p:cNvSpPr>
          <p:nvPr>
            <p:ph type="hdr" sz="quarter"/>
          </p:nvPr>
        </p:nvSpPr>
        <p:spPr>
          <a:xfrm>
            <a:off x="0" y="0"/>
            <a:ext cx="2971800" cy="457200"/>
          </a:xfrm>
          <a:prstGeom prst="rect">
            <a:avLst/>
          </a:prstGeom>
          <a:noFill/>
          <a:ln w="9525">
            <a:noFill/>
          </a:ln>
        </p:spPr>
        <p:txBody>
          <a:bodyPr/>
          <a:p>
            <a:pPr lvl="0" fontAlgn="base"/>
            <a:endParaRPr lang="zh-CN" altLang="en-US" sz="1200" b="0" strike="noStrike" noProof="1" dirty="0"/>
          </a:p>
        </p:txBody>
      </p:sp>
      <p:sp>
        <p:nvSpPr>
          <p:cNvPr id="5123" name="日期占位符 5122"/>
          <p:cNvSpPr>
            <a:spLocks noGrp="1"/>
          </p:cNvSpPr>
          <p:nvPr>
            <p:ph type="dt" idx="1"/>
          </p:nvPr>
        </p:nvSpPr>
        <p:spPr>
          <a:xfrm>
            <a:off x="3884613" y="0"/>
            <a:ext cx="2971800" cy="457200"/>
          </a:xfrm>
          <a:prstGeom prst="rect">
            <a:avLst/>
          </a:prstGeom>
          <a:noFill/>
          <a:ln w="9525">
            <a:noFill/>
          </a:ln>
        </p:spPr>
        <p:txBody>
          <a:bodyPr/>
          <a:p>
            <a:pPr lvl="0" algn="r" fontAlgn="base"/>
            <a:endParaRPr lang="zh-CN" altLang="en-US" sz="1200" b="0" strike="noStrike" noProof="1" dirty="0"/>
          </a:p>
        </p:txBody>
      </p:sp>
      <p:sp>
        <p:nvSpPr>
          <p:cNvPr id="5124" name="幻灯片图像占位符 5123"/>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125" name="文本占位符 5124"/>
          <p:cNvSpPr>
            <a:spLocks noGrp="1"/>
          </p:cNvSpPr>
          <p:nvPr>
            <p:ph type="body" sz="quarter"/>
          </p:nvPr>
        </p:nvSpPr>
        <p:spPr>
          <a:xfrm>
            <a:off x="685800" y="4343400"/>
            <a:ext cx="5486400" cy="4114800"/>
          </a:xfrm>
          <a:prstGeom prst="rect">
            <a:avLst/>
          </a:prstGeom>
          <a:noFill/>
          <a:ln w="9525">
            <a:noFill/>
          </a:ln>
        </p:spPr>
        <p:txBody>
          <a:bodyPr anchor="t" anchorCtr="0"/>
          <a:p>
            <a:pPr lvl="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5126" name="页脚占位符 5125"/>
          <p:cNvSpPr>
            <a:spLocks noGrp="1"/>
          </p:cNvSpPr>
          <p:nvPr>
            <p:ph type="ftr" sz="quarter" idx="4"/>
          </p:nvPr>
        </p:nvSpPr>
        <p:spPr>
          <a:xfrm>
            <a:off x="0" y="8685213"/>
            <a:ext cx="2971800" cy="457200"/>
          </a:xfrm>
          <a:prstGeom prst="rect">
            <a:avLst/>
          </a:prstGeom>
          <a:noFill/>
          <a:ln w="9525">
            <a:noFill/>
          </a:ln>
        </p:spPr>
        <p:txBody>
          <a:bodyPr anchor="b"/>
          <a:p>
            <a:pPr lvl="0" fontAlgn="base"/>
            <a:endParaRPr lang="zh-CN" altLang="en-US" sz="1200" b="0" strike="noStrike" noProof="1" dirty="0"/>
          </a:p>
        </p:txBody>
      </p:sp>
      <p:sp>
        <p:nvSpPr>
          <p:cNvPr id="5127" name="灯片编号占位符 5126"/>
          <p:cNvSpPr>
            <a:spLocks noGrp="1"/>
          </p:cNvSpPr>
          <p:nvPr>
            <p:ph type="sldNum" sz="quarter" idx="5"/>
          </p:nvPr>
        </p:nvSpPr>
        <p:spPr>
          <a:xfrm>
            <a:off x="3884613" y="8685213"/>
            <a:ext cx="2971800" cy="457200"/>
          </a:xfrm>
          <a:prstGeom prst="rect">
            <a:avLst/>
          </a:prstGeom>
          <a:noFill/>
          <a:ln w="9525">
            <a:noFill/>
          </a:ln>
        </p:spPr>
        <p:txBody>
          <a:bodyPr anchor="b"/>
          <a:p>
            <a:pPr lvl="0" algn="r" fontAlgn="base"/>
            <a:fld id="{9A0DB2DC-4C9A-4742-B13C-FB6460FD3503}" type="slidenum">
              <a:rPr lang="zh-CN" altLang="en-US" sz="1200" b="0" strike="noStrike" noProof="1" dirty="0">
                <a:latin typeface="楷体_GB2312" pitchFamily="49" charset="-122"/>
                <a:ea typeface="楷体_GB2312" pitchFamily="49" charset="-122"/>
                <a:cs typeface="+mn-cs"/>
              </a:rPr>
            </a:fld>
            <a:endParaRPr lang="zh-CN" altLang="en-US" sz="1200" b="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fld>
            <a:endParaRPr lang="zh-CN" altLang="en-US" sz="1200" b="0" dirty="0"/>
          </a:p>
        </p:txBody>
      </p:sp>
      <p:sp>
        <p:nvSpPr>
          <p:cNvPr id="7170" name="幻灯片图像占位符 288769"/>
          <p:cNvSpPr>
            <a:spLocks noRot="1" noTextEdit="1"/>
          </p:cNvSpPr>
          <p:nvPr>
            <p:ph type="sldImg"/>
          </p:nvPr>
        </p:nvSpPr>
        <p:spPr/>
      </p:sp>
      <p:sp>
        <p:nvSpPr>
          <p:cNvPr id="7171"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1266" name="幻灯片图像占位符 288769"/>
          <p:cNvSpPr>
            <a:spLocks noRot="1" noTextEdit="1"/>
          </p:cNvSpPr>
          <p:nvPr>
            <p:ph type="sldImg"/>
          </p:nvPr>
        </p:nvSpPr>
        <p:spPr/>
      </p:sp>
      <p:sp>
        <p:nvSpPr>
          <p:cNvPr id="11267"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灯片编号占位符 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b="0" dirty="0">
                <a:latin typeface="楷体_GB2312" pitchFamily="49" charset="-122"/>
                <a:ea typeface="楷体_GB2312" pitchFamily="49" charset="-122"/>
              </a:rPr>
            </a:fld>
            <a:endParaRPr lang="zh-CN" altLang="en-US" sz="1200" b="0" dirty="0">
              <a:latin typeface="楷体_GB2312" pitchFamily="49" charset="-122"/>
              <a:ea typeface="楷体_GB2312" pitchFamily="49" charset="-122"/>
            </a:endParaRPr>
          </a:p>
        </p:txBody>
      </p:sp>
      <p:sp>
        <p:nvSpPr>
          <p:cNvPr id="13314" name="幻灯片图像占位符 288769"/>
          <p:cNvSpPr>
            <a:spLocks noRot="1" noTextEdit="1"/>
          </p:cNvSpPr>
          <p:nvPr>
            <p:ph type="sldImg"/>
          </p:nvPr>
        </p:nvSpPr>
        <p:spPr/>
      </p:sp>
      <p:sp>
        <p:nvSpPr>
          <p:cNvPr id="13315" name="文本占位符 288770"/>
          <p:cNvSpPr>
            <a:spLocks noGrp="1"/>
          </p:cNvSpPr>
          <p:nvPr>
            <p:ph type="body"/>
          </p:nvPr>
        </p:nvSpPr>
        <p:spPr/>
        <p:txBody>
          <a:bodyPr anchor="t" anchorCtr="0"/>
          <a:p>
            <a:pPr lvl="0"/>
            <a:r>
              <a:rPr lang="en-GB" altLang="zh-CN"/>
              <a:t>Background provided by m62 </a:t>
            </a:r>
            <a:r>
              <a:rPr lang="en-GB" altLang="zh-CN" dirty="0" err="1"/>
              <a:t>Visualcommunications</a:t>
            </a:r>
            <a:r>
              <a:rPr lang="en-GB" altLang="zh-CN"/>
              <a:t>, visit www.m62.net for more information</a:t>
            </a:r>
            <a:endParaRPr lang="en-GB" altLang="zh-CN"/>
          </a:p>
          <a:p>
            <a:pPr lvl="0"/>
            <a:endParaRPr lang="zh-CN" alt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页脚占位符 6"/>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灯片编号占位符 7"/>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页脚占位符 6"/>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灯片编号占位符 7"/>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457200" y="6245225"/>
            <a:ext cx="2133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3124200" y="6245225"/>
            <a:ext cx="2895600" cy="476250"/>
          </a:xfrm>
        </p:spPr>
        <p:txBody>
          <a:bodyPr/>
          <a:p>
            <a:pPr lvl="0" fontAlgn="base"/>
            <a:endParaRPr lang="zh-CN" altLang="en-US" strike="noStrike" noProof="1"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6553200" y="6245225"/>
            <a:ext cx="2133600" cy="476250"/>
          </a:xfrm>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image" Target="../media/image1.GIF"/><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7" Type="http://schemas.openxmlformats.org/officeDocument/2006/relationships/theme" Target="../theme/theme2.xml"/><Relationship Id="rId16" Type="http://schemas.openxmlformats.org/officeDocument/2006/relationships/image" Target="../media/image2.png"/><Relationship Id="rId15" Type="http://schemas.openxmlformats.org/officeDocument/2006/relationships/image" Target="../media/image1.GIF"/><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87747" name="图片 287746" descr="008ah"/>
          <p:cNvPicPr>
            <a:picLocks noChangeAspect="1"/>
          </p:cNvPicPr>
          <p:nvPr userDrawn="1"/>
        </p:nvPicPr>
        <p:blipFill>
          <a:blip r:embed="rId15">
            <a:lum bright="39999" contrast="-70000"/>
          </a:blip>
          <a:stretch>
            <a:fillRect/>
          </a:stretch>
        </p:blipFill>
        <p:spPr>
          <a:xfrm rot="-284582">
            <a:off x="6588125" y="115888"/>
            <a:ext cx="1014413" cy="720725"/>
          </a:xfrm>
          <a:prstGeom prst="rect">
            <a:avLst/>
          </a:prstGeom>
          <a:noFill/>
          <a:ln w="9525">
            <a:noFill/>
          </a:ln>
        </p:spPr>
      </p:pic>
      <p:sp>
        <p:nvSpPr>
          <p:cNvPr id="287753" name="直接连接符 287752"/>
          <p:cNvSpPr/>
          <p:nvPr userDrawn="1"/>
        </p:nvSpPr>
        <p:spPr>
          <a:xfrm>
            <a:off x="1187450" y="6165850"/>
            <a:ext cx="6697663" cy="0"/>
          </a:xfrm>
          <a:prstGeom prst="line">
            <a:avLst/>
          </a:prstGeom>
          <a:ln w="60325" cap="flat" cmpd="thickThin">
            <a:solidFill>
              <a:srgbClr val="99CC00"/>
            </a:solidFill>
            <a:prstDash val="solid"/>
            <a:round/>
            <a:headEnd type="none" w="med" len="med"/>
            <a:tailEnd type="none" w="med" len="med"/>
          </a:ln>
        </p:spPr>
      </p:sp>
      <p:grpSp>
        <p:nvGrpSpPr>
          <p:cNvPr id="6152" name="组合 287753"/>
          <p:cNvGrpSpPr/>
          <p:nvPr userDrawn="1"/>
        </p:nvGrpSpPr>
        <p:grpSpPr>
          <a:xfrm>
            <a:off x="0" y="115888"/>
            <a:ext cx="9144000" cy="936625"/>
            <a:chOff x="0" y="73"/>
            <a:chExt cx="5760" cy="590"/>
          </a:xfrm>
        </p:grpSpPr>
        <p:sp>
          <p:nvSpPr>
            <p:cNvPr id="6153" name="直接连接符 287754"/>
            <p:cNvSpPr/>
            <p:nvPr/>
          </p:nvSpPr>
          <p:spPr>
            <a:xfrm>
              <a:off x="0" y="73"/>
              <a:ext cx="5760" cy="0"/>
            </a:xfrm>
            <a:prstGeom prst="line">
              <a:avLst/>
            </a:prstGeom>
            <a:ln w="47625" cap="flat" cmpd="thickThin">
              <a:solidFill>
                <a:srgbClr val="99CC00"/>
              </a:solidFill>
              <a:prstDash val="solid"/>
              <a:round/>
              <a:headEnd type="none" w="med" len="med"/>
              <a:tailEnd type="none" w="med" len="med"/>
            </a:ln>
          </p:spPr>
        </p:sp>
        <p:grpSp>
          <p:nvGrpSpPr>
            <p:cNvPr id="6154" name="组合 287755"/>
            <p:cNvGrpSpPr/>
            <p:nvPr/>
          </p:nvGrpSpPr>
          <p:grpSpPr>
            <a:xfrm>
              <a:off x="0" y="73"/>
              <a:ext cx="5760" cy="590"/>
              <a:chOff x="0" y="0"/>
              <a:chExt cx="5760" cy="646"/>
            </a:xfrm>
          </p:grpSpPr>
          <p:sp>
            <p:nvSpPr>
              <p:cNvPr id="6155" name="矩形 287756"/>
              <p:cNvSpPr/>
              <p:nvPr/>
            </p:nvSpPr>
            <p:spPr>
              <a:xfrm>
                <a:off x="0" y="0"/>
                <a:ext cx="5760" cy="516"/>
              </a:xfrm>
              <a:prstGeom prst="rect">
                <a:avLst/>
              </a:prstGeom>
              <a:gradFill rotWithShape="1">
                <a:gsLst>
                  <a:gs pos="0">
                    <a:srgbClr val="331050"/>
                  </a:gs>
                  <a:gs pos="100000">
                    <a:srgbClr val="4D1979">
                      <a:alpha val="67000"/>
                    </a:srgbClr>
                  </a:gs>
                </a:gsLst>
                <a:lin ang="189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6" name="矩形 287757"/>
              <p:cNvSpPr/>
              <p:nvPr/>
            </p:nvSpPr>
            <p:spPr>
              <a:xfrm rot="10800000">
                <a:off x="0" y="506"/>
                <a:ext cx="5760" cy="140"/>
              </a:xfrm>
              <a:prstGeom prst="rect">
                <a:avLst/>
              </a:prstGeom>
              <a:gradFill rotWithShape="1">
                <a:gsLst>
                  <a:gs pos="0">
                    <a:srgbClr val="3B3B3B">
                      <a:alpha val="0"/>
                    </a:srgbClr>
                  </a:gs>
                  <a:gs pos="100000">
                    <a:schemeClr val="bg2">
                      <a:alpha val="67000"/>
                    </a:scheme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pic>
            <p:nvPicPr>
              <p:cNvPr id="6157" name="图片 287758"/>
              <p:cNvPicPr>
                <a:picLocks noChangeAspect="1"/>
              </p:cNvPicPr>
              <p:nvPr/>
            </p:nvPicPr>
            <p:blipFill>
              <a:blip r:embed="rId16">
                <a:lum bright="-12000"/>
              </a:blip>
              <a:srcRect t="18701" r="15749" b="42659"/>
              <a:stretch>
                <a:fillRect/>
              </a:stretch>
            </p:blipFill>
            <p:spPr>
              <a:xfrm>
                <a:off x="4781" y="0"/>
                <a:ext cx="979" cy="500"/>
              </a:xfrm>
              <a:prstGeom prst="rect">
                <a:avLst/>
              </a:prstGeom>
              <a:noFill/>
              <a:ln w="9525">
                <a:noFill/>
              </a:ln>
            </p:spPr>
          </p:pic>
          <p:sp>
            <p:nvSpPr>
              <p:cNvPr id="6158" name="矩形 287759"/>
              <p:cNvSpPr/>
              <p:nvPr/>
            </p:nvSpPr>
            <p:spPr>
              <a:xfrm>
                <a:off x="0" y="472"/>
                <a:ext cx="5760" cy="44"/>
              </a:xfrm>
              <a:prstGeom prst="rect">
                <a:avLst/>
              </a:prstGeom>
              <a:gradFill rotWithShape="1">
                <a:gsLst>
                  <a:gs pos="0">
                    <a:srgbClr val="C9E576">
                      <a:alpha val="67000"/>
                    </a:srgbClr>
                  </a:gs>
                  <a:gs pos="100000">
                    <a:srgbClr val="97C523"/>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9" name="矩形 287760"/>
              <p:cNvSpPr/>
              <p:nvPr/>
            </p:nvSpPr>
            <p:spPr>
              <a:xfrm>
                <a:off x="0" y="0"/>
                <a:ext cx="5760" cy="164"/>
              </a:xfrm>
              <a:prstGeom prst="rect">
                <a:avLst/>
              </a:prstGeom>
              <a:gradFill rotWithShape="1">
                <a:gsLst>
                  <a:gs pos="0">
                    <a:schemeClr val="bg1">
                      <a:alpha val="67000"/>
                    </a:schemeClr>
                  </a:gs>
                  <a:gs pos="100000">
                    <a:srgbClr val="767676">
                      <a:alpha val="0"/>
                    </a:srgb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grpSp>
      </p:grpSp>
      <p:sp>
        <p:nvSpPr>
          <p:cNvPr id="287766" name="矩形 287765"/>
          <p:cNvSpPr/>
          <p:nvPr userDrawn="1"/>
        </p:nvSpPr>
        <p:spPr>
          <a:xfrm>
            <a:off x="1476375" y="6237288"/>
            <a:ext cx="6048375" cy="368300"/>
          </a:xfrm>
          <a:prstGeom prst="rect">
            <a:avLst/>
          </a:prstGeom>
          <a:noFill/>
          <a:ln w="9525">
            <a:noFill/>
          </a:ln>
        </p:spPr>
        <p:txBody>
          <a:bodyPr anchor="t" anchorCtr="0">
            <a:spAutoFit/>
          </a:bodyPr>
          <a:p>
            <a:pPr algn="ctr" fontAlgn="ctr"/>
            <a:r>
              <a:rPr lang="zh-CN" altLang="en-US" sz="1800" dirty="0">
                <a:latin typeface="楷体_GB2312" pitchFamily="49" charset="-122"/>
                <a:ea typeface="楷体_GB2312" pitchFamily="49" charset="-122"/>
              </a:rPr>
              <a:t>宣城市信息工程学校在线精品课程--《机械基础》</a:t>
            </a:r>
            <a:endParaRPr lang="en-US" altLang="zh-CN" sz="1800">
              <a:latin typeface="楷体_GB2312" pitchFamily="49" charset="-122"/>
              <a:ea typeface="楷体_GB2312" pitchFamily="49" charset="-122"/>
            </a:endParaRPr>
          </a:p>
        </p:txBody>
      </p:sp>
      <p:sp>
        <p:nvSpPr>
          <p:cNvPr id="287767" name="矩形 287766"/>
          <p:cNvSpPr/>
          <p:nvPr userDrawn="1"/>
        </p:nvSpPr>
        <p:spPr>
          <a:xfrm>
            <a:off x="2124075" y="255270"/>
            <a:ext cx="4752975" cy="404813"/>
          </a:xfrm>
          <a:prstGeom prst="rect">
            <a:avLst/>
          </a:prstGeom>
          <a:noFill/>
          <a:ln w="9525">
            <a:noFill/>
          </a:ln>
        </p:spPr>
        <p:txBody>
          <a:bodyPr anchor="b" anchorCtr="0"/>
          <a:p>
            <a:pPr algn="ctr">
              <a:buSzTx/>
            </a:pPr>
            <a:r>
              <a:rPr lang="zh-CN" altLang="en-US" sz="2400">
                <a:solidFill>
                  <a:srgbClr val="FFFF00"/>
                </a:solidFill>
                <a:latin typeface="Arial" panose="020B0604020202020204" pitchFamily="34" charset="0"/>
                <a:ea typeface="黑体" panose="02010609060101010101" pitchFamily="2" charset="-122"/>
              </a:rPr>
              <a:t>模块三  机械工程材料</a:t>
            </a:r>
            <a:endParaRPr lang="zh-CN" altLang="en-US" sz="2400">
              <a:solidFill>
                <a:srgbClr val="FFFF00"/>
              </a:solidFill>
              <a:latin typeface="Arial" panose="020B0604020202020204" pitchFamily="34" charset="0"/>
              <a:ea typeface="黑体" panose="0201060906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fade">
                                      <p:cBhvr>
                                        <p:cTn id="7" dur="20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87747" name="图片 287746" descr="008ah"/>
          <p:cNvPicPr>
            <a:picLocks noChangeAspect="1"/>
          </p:cNvPicPr>
          <p:nvPr userDrawn="1"/>
        </p:nvPicPr>
        <p:blipFill>
          <a:blip r:embed="rId15">
            <a:lum bright="39999" contrast="-70000"/>
          </a:blip>
          <a:stretch>
            <a:fillRect/>
          </a:stretch>
        </p:blipFill>
        <p:spPr>
          <a:xfrm rot="-284582">
            <a:off x="6588125" y="115888"/>
            <a:ext cx="1014413" cy="720725"/>
          </a:xfrm>
          <a:prstGeom prst="rect">
            <a:avLst/>
          </a:prstGeom>
          <a:noFill/>
          <a:ln w="9525">
            <a:noFill/>
          </a:ln>
        </p:spPr>
      </p:pic>
      <p:sp>
        <p:nvSpPr>
          <p:cNvPr id="287753" name="直接连接符 287752"/>
          <p:cNvSpPr/>
          <p:nvPr userDrawn="1"/>
        </p:nvSpPr>
        <p:spPr>
          <a:xfrm>
            <a:off x="1187450" y="6165850"/>
            <a:ext cx="6697663" cy="0"/>
          </a:xfrm>
          <a:prstGeom prst="line">
            <a:avLst/>
          </a:prstGeom>
          <a:ln w="60325" cap="flat" cmpd="thickThin">
            <a:solidFill>
              <a:srgbClr val="99CC00"/>
            </a:solidFill>
            <a:prstDash val="solid"/>
            <a:round/>
            <a:headEnd type="none" w="med" len="med"/>
            <a:tailEnd type="none" w="med" len="med"/>
          </a:ln>
        </p:spPr>
      </p:sp>
      <p:grpSp>
        <p:nvGrpSpPr>
          <p:cNvPr id="6152" name="组合 287753"/>
          <p:cNvGrpSpPr/>
          <p:nvPr userDrawn="1"/>
        </p:nvGrpSpPr>
        <p:grpSpPr>
          <a:xfrm>
            <a:off x="0" y="115888"/>
            <a:ext cx="9144000" cy="936625"/>
            <a:chOff x="0" y="73"/>
            <a:chExt cx="5760" cy="590"/>
          </a:xfrm>
        </p:grpSpPr>
        <p:sp>
          <p:nvSpPr>
            <p:cNvPr id="6153" name="直接连接符 287754"/>
            <p:cNvSpPr/>
            <p:nvPr/>
          </p:nvSpPr>
          <p:spPr>
            <a:xfrm>
              <a:off x="0" y="73"/>
              <a:ext cx="5760" cy="0"/>
            </a:xfrm>
            <a:prstGeom prst="line">
              <a:avLst/>
            </a:prstGeom>
            <a:ln w="47625" cap="flat" cmpd="thickThin">
              <a:solidFill>
                <a:srgbClr val="99CC00"/>
              </a:solidFill>
              <a:prstDash val="solid"/>
              <a:round/>
              <a:headEnd type="none" w="med" len="med"/>
              <a:tailEnd type="none" w="med" len="med"/>
            </a:ln>
          </p:spPr>
        </p:sp>
        <p:grpSp>
          <p:nvGrpSpPr>
            <p:cNvPr id="6154" name="组合 287755"/>
            <p:cNvGrpSpPr/>
            <p:nvPr/>
          </p:nvGrpSpPr>
          <p:grpSpPr>
            <a:xfrm>
              <a:off x="0" y="73"/>
              <a:ext cx="5760" cy="590"/>
              <a:chOff x="0" y="0"/>
              <a:chExt cx="5760" cy="646"/>
            </a:xfrm>
          </p:grpSpPr>
          <p:sp>
            <p:nvSpPr>
              <p:cNvPr id="6155" name="矩形 287756"/>
              <p:cNvSpPr/>
              <p:nvPr/>
            </p:nvSpPr>
            <p:spPr>
              <a:xfrm>
                <a:off x="0" y="0"/>
                <a:ext cx="5760" cy="516"/>
              </a:xfrm>
              <a:prstGeom prst="rect">
                <a:avLst/>
              </a:prstGeom>
              <a:gradFill rotWithShape="1">
                <a:gsLst>
                  <a:gs pos="0">
                    <a:srgbClr val="331050"/>
                  </a:gs>
                  <a:gs pos="100000">
                    <a:srgbClr val="4D1979">
                      <a:alpha val="67000"/>
                    </a:srgbClr>
                  </a:gs>
                </a:gsLst>
                <a:lin ang="189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6" name="矩形 287757"/>
              <p:cNvSpPr/>
              <p:nvPr/>
            </p:nvSpPr>
            <p:spPr>
              <a:xfrm rot="10800000">
                <a:off x="0" y="506"/>
                <a:ext cx="5760" cy="140"/>
              </a:xfrm>
              <a:prstGeom prst="rect">
                <a:avLst/>
              </a:prstGeom>
              <a:gradFill rotWithShape="1">
                <a:gsLst>
                  <a:gs pos="0">
                    <a:srgbClr val="3B3B3B">
                      <a:alpha val="0"/>
                    </a:srgbClr>
                  </a:gs>
                  <a:gs pos="100000">
                    <a:schemeClr val="bg2">
                      <a:alpha val="67000"/>
                    </a:scheme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pic>
            <p:nvPicPr>
              <p:cNvPr id="6157" name="图片 287758"/>
              <p:cNvPicPr>
                <a:picLocks noChangeAspect="1"/>
              </p:cNvPicPr>
              <p:nvPr/>
            </p:nvPicPr>
            <p:blipFill>
              <a:blip r:embed="rId16">
                <a:lum bright="-12000"/>
              </a:blip>
              <a:srcRect t="18701" r="15749" b="42659"/>
              <a:stretch>
                <a:fillRect/>
              </a:stretch>
            </p:blipFill>
            <p:spPr>
              <a:xfrm>
                <a:off x="4781" y="0"/>
                <a:ext cx="979" cy="500"/>
              </a:xfrm>
              <a:prstGeom prst="rect">
                <a:avLst/>
              </a:prstGeom>
              <a:noFill/>
              <a:ln w="9525">
                <a:noFill/>
              </a:ln>
            </p:spPr>
          </p:pic>
          <p:sp>
            <p:nvSpPr>
              <p:cNvPr id="6158" name="矩形 287759"/>
              <p:cNvSpPr/>
              <p:nvPr/>
            </p:nvSpPr>
            <p:spPr>
              <a:xfrm>
                <a:off x="0" y="472"/>
                <a:ext cx="5760" cy="44"/>
              </a:xfrm>
              <a:prstGeom prst="rect">
                <a:avLst/>
              </a:prstGeom>
              <a:gradFill rotWithShape="1">
                <a:gsLst>
                  <a:gs pos="0">
                    <a:srgbClr val="C9E576">
                      <a:alpha val="67000"/>
                    </a:srgbClr>
                  </a:gs>
                  <a:gs pos="100000">
                    <a:srgbClr val="97C523"/>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sp>
            <p:nvSpPr>
              <p:cNvPr id="6159" name="矩形 287760"/>
              <p:cNvSpPr/>
              <p:nvPr/>
            </p:nvSpPr>
            <p:spPr>
              <a:xfrm>
                <a:off x="0" y="0"/>
                <a:ext cx="5760" cy="164"/>
              </a:xfrm>
              <a:prstGeom prst="rect">
                <a:avLst/>
              </a:prstGeom>
              <a:gradFill rotWithShape="1">
                <a:gsLst>
                  <a:gs pos="0">
                    <a:schemeClr val="bg1">
                      <a:alpha val="67000"/>
                    </a:schemeClr>
                  </a:gs>
                  <a:gs pos="100000">
                    <a:srgbClr val="767676">
                      <a:alpha val="0"/>
                    </a:srgbClr>
                  </a:gs>
                </a:gsLst>
                <a:lin ang="5400000" scaled="1"/>
                <a:tileRect/>
              </a:gradFill>
              <a:ln w="9525">
                <a:noFill/>
              </a:ln>
            </p:spPr>
            <p:txBody>
              <a:bodyPr anchor="t" anchorCtr="0"/>
              <a:p>
                <a:endParaRPr lang="zh-CN" altLang="en-US">
                  <a:latin typeface="楷体_GB2312" pitchFamily="49" charset="-122"/>
                  <a:ea typeface="楷体_GB2312" pitchFamily="49" charset="-122"/>
                </a:endParaRPr>
              </a:p>
            </p:txBody>
          </p:sp>
        </p:grpSp>
      </p:grpSp>
      <p:sp>
        <p:nvSpPr>
          <p:cNvPr id="287766" name="矩形 287765"/>
          <p:cNvSpPr/>
          <p:nvPr userDrawn="1"/>
        </p:nvSpPr>
        <p:spPr>
          <a:xfrm>
            <a:off x="1476375" y="6237288"/>
            <a:ext cx="6048375" cy="368300"/>
          </a:xfrm>
          <a:prstGeom prst="rect">
            <a:avLst/>
          </a:prstGeom>
          <a:noFill/>
          <a:ln w="9525">
            <a:noFill/>
          </a:ln>
        </p:spPr>
        <p:txBody>
          <a:bodyPr anchor="t" anchorCtr="0">
            <a:spAutoFit/>
          </a:bodyPr>
          <a:p>
            <a:pPr algn="ctr" fontAlgn="ctr"/>
            <a:r>
              <a:rPr lang="zh-CN" altLang="en-US" sz="1800" dirty="0">
                <a:latin typeface="楷体_GB2312" pitchFamily="49" charset="-122"/>
                <a:ea typeface="楷体_GB2312" pitchFamily="49" charset="-122"/>
              </a:rPr>
              <a:t>宣城市信息工程学校在线精品课程--《机械基础》</a:t>
            </a:r>
            <a:endParaRPr lang="en-US" altLang="zh-CN" sz="1800">
              <a:latin typeface="楷体_GB2312" pitchFamily="49" charset="-122"/>
              <a:ea typeface="楷体_GB2312" pitchFamily="49" charset="-122"/>
            </a:endParaRPr>
          </a:p>
        </p:txBody>
      </p:sp>
      <p:sp>
        <p:nvSpPr>
          <p:cNvPr id="287767" name="矩形 287766"/>
          <p:cNvSpPr/>
          <p:nvPr userDrawn="1"/>
        </p:nvSpPr>
        <p:spPr>
          <a:xfrm>
            <a:off x="2124075" y="255270"/>
            <a:ext cx="4752975" cy="404813"/>
          </a:xfrm>
          <a:prstGeom prst="rect">
            <a:avLst/>
          </a:prstGeom>
          <a:noFill/>
          <a:ln w="9525">
            <a:noFill/>
          </a:ln>
        </p:spPr>
        <p:txBody>
          <a:bodyPr anchor="b" anchorCtr="0"/>
          <a:p>
            <a:pPr algn="ctr">
              <a:buSzTx/>
            </a:pPr>
            <a:r>
              <a:rPr lang="zh-CN" altLang="en-US" sz="2400">
                <a:solidFill>
                  <a:srgbClr val="FFFF00"/>
                </a:solidFill>
                <a:latin typeface="Arial" panose="020B0604020202020204" pitchFamily="34" charset="0"/>
                <a:ea typeface="黑体" panose="02010609060101010101" pitchFamily="2" charset="-122"/>
              </a:rPr>
              <a:t>模块三  机械工程材料</a:t>
            </a:r>
            <a:endParaRPr lang="zh-CN" altLang="en-US" sz="2400">
              <a:solidFill>
                <a:srgbClr val="FFFF00"/>
              </a:solidFill>
              <a:latin typeface="Arial" panose="020B0604020202020204" pitchFamily="34" charset="0"/>
              <a:ea typeface="黑体" panose="02010609060101010101" pitchFamily="2" charset="-122"/>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fade">
                                      <p:cBhvr>
                                        <p:cTn id="7" dur="20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楷体_GB2312" pitchFamily="49" charset="-122"/>
          <a:ea typeface="楷体_GB2312" pitchFamily="49"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6" Type="http://schemas.openxmlformats.org/officeDocument/2006/relationships/comments" Target="../comments/comment8.xml"/><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5" Type="http://schemas.openxmlformats.org/officeDocument/2006/relationships/comments" Target="../comments/comment9.xml"/><Relationship Id="rId14" Type="http://schemas.openxmlformats.org/officeDocument/2006/relationships/notesSlide" Target="../notesSlides/notesSlide11.xml"/><Relationship Id="rId13" Type="http://schemas.openxmlformats.org/officeDocument/2006/relationships/slideLayout" Target="../slideLayouts/slideLayout12.xml"/><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7" Type="http://schemas.openxmlformats.org/officeDocument/2006/relationships/comments" Target="../comments/comment10.xml"/><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36.jpeg"/><Relationship Id="rId3" Type="http://schemas.openxmlformats.org/officeDocument/2006/relationships/tags" Target="../tags/tag1.xml"/><Relationship Id="rId2" Type="http://schemas.openxmlformats.org/officeDocument/2006/relationships/image" Target="../media/image35.jpeg"/><Relationship Id="rId1" Type="http://schemas.openxmlformats.org/officeDocument/2006/relationships/image" Target="../media/image34.jpeg"/></Relationships>
</file>

<file path=ppt/slides/_rels/slide13.xml.rels><?xml version="1.0" encoding="UTF-8" standalone="yes"?>
<Relationships xmlns="http://schemas.openxmlformats.org/package/2006/relationships"><Relationship Id="rId7" Type="http://schemas.openxmlformats.org/officeDocument/2006/relationships/comments" Target="../comments/comment11.xml"/><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image" Target="../media/image36.jpeg"/><Relationship Id="rId3" Type="http://schemas.openxmlformats.org/officeDocument/2006/relationships/tags" Target="../tags/tag2.xml"/><Relationship Id="rId2" Type="http://schemas.openxmlformats.org/officeDocument/2006/relationships/image" Target="../media/image35.jpe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image" Target="../media/image44.jpeg"/><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2" Type="http://schemas.openxmlformats.org/officeDocument/2006/relationships/comments" Target="../comments/comment12.xml"/><Relationship Id="rId21" Type="http://schemas.openxmlformats.org/officeDocument/2006/relationships/notesSlide" Target="../notesSlides/notesSlide14.xml"/><Relationship Id="rId20" Type="http://schemas.openxmlformats.org/officeDocument/2006/relationships/slideLayout" Target="../slideLayouts/slideLayout12.xml"/><Relationship Id="rId2" Type="http://schemas.openxmlformats.org/officeDocument/2006/relationships/image" Target="../media/image38.jpeg"/><Relationship Id="rId19" Type="http://schemas.openxmlformats.org/officeDocument/2006/relationships/image" Target="../media/image55.jpeg"/><Relationship Id="rId18" Type="http://schemas.openxmlformats.org/officeDocument/2006/relationships/image" Target="../media/image54.png"/><Relationship Id="rId17" Type="http://schemas.openxmlformats.org/officeDocument/2006/relationships/image" Target="../media/image53.jpeg"/><Relationship Id="rId16" Type="http://schemas.openxmlformats.org/officeDocument/2006/relationships/image" Target="../media/image52.jpeg"/><Relationship Id="rId15" Type="http://schemas.openxmlformats.org/officeDocument/2006/relationships/image" Target="../media/image51.jpeg"/><Relationship Id="rId14" Type="http://schemas.openxmlformats.org/officeDocument/2006/relationships/image" Target="../media/image50.png"/><Relationship Id="rId13" Type="http://schemas.openxmlformats.org/officeDocument/2006/relationships/image" Target="../media/image49.jpeg"/><Relationship Id="rId12" Type="http://schemas.openxmlformats.org/officeDocument/2006/relationships/image" Target="../media/image48.jpeg"/><Relationship Id="rId11" Type="http://schemas.openxmlformats.org/officeDocument/2006/relationships/image" Target="../media/image47.jpeg"/><Relationship Id="rId10" Type="http://schemas.openxmlformats.org/officeDocument/2006/relationships/image" Target="../media/image46.jpe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13.xml"/><Relationship Id="rId7" Type="http://schemas.openxmlformats.org/officeDocument/2006/relationships/notesSlide" Target="../notesSlides/notesSlide15.xml"/><Relationship Id="rId6"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16.xml.rels><?xml version="1.0" encoding="UTF-8" standalone="yes"?>
<Relationships xmlns="http://schemas.openxmlformats.org/package/2006/relationships"><Relationship Id="rId9" Type="http://schemas.openxmlformats.org/officeDocument/2006/relationships/comments" Target="../comments/comment14.xml"/><Relationship Id="rId8" Type="http://schemas.openxmlformats.org/officeDocument/2006/relationships/notesSlide" Target="../notesSlides/notesSlide16.xml"/><Relationship Id="rId7"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image" Target="../media/image61.png"/></Relationships>
</file>

<file path=ppt/slides/_rels/slide17.xml.rels><?xml version="1.0" encoding="UTF-8" standalone="yes"?>
<Relationships xmlns="http://schemas.openxmlformats.org/package/2006/relationships"><Relationship Id="rId6" Type="http://schemas.openxmlformats.org/officeDocument/2006/relationships/comments" Target="../comments/comment15.xml"/><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18.xml.rels><?xml version="1.0" encoding="UTF-8" standalone="yes"?>
<Relationships xmlns="http://schemas.openxmlformats.org/package/2006/relationships"><Relationship Id="rId5" Type="http://schemas.openxmlformats.org/officeDocument/2006/relationships/comments" Target="../comments/comment16.xml"/><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71.jpeg"/><Relationship Id="rId1" Type="http://schemas.openxmlformats.org/officeDocument/2006/relationships/image" Target="../media/image70.jpeg"/></Relationships>
</file>

<file path=ppt/slides/_rels/slide19.xml.rels><?xml version="1.0" encoding="UTF-8" standalone="yes"?>
<Relationships xmlns="http://schemas.openxmlformats.org/package/2006/relationships"><Relationship Id="rId9" Type="http://schemas.openxmlformats.org/officeDocument/2006/relationships/comments" Target="../comments/comment17.xml"/><Relationship Id="rId8" Type="http://schemas.openxmlformats.org/officeDocument/2006/relationships/notesSlide" Target="../notesSlides/notesSlide19.xml"/><Relationship Id="rId7"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comments" Target="../comments/comment18.xml"/><Relationship Id="rId8" Type="http://schemas.openxmlformats.org/officeDocument/2006/relationships/notesSlide" Target="../notesSlides/notesSlide20.xml"/><Relationship Id="rId7"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png"/></Relationships>
</file>

<file path=ppt/slides/_rels/slide21.xml.rels><?xml version="1.0" encoding="UTF-8" standalone="yes"?>
<Relationships xmlns="http://schemas.openxmlformats.org/package/2006/relationships"><Relationship Id="rId5" Type="http://schemas.openxmlformats.org/officeDocument/2006/relationships/comments" Target="../comments/comment19.xml"/><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85.jpeg"/><Relationship Id="rId1" Type="http://schemas.openxmlformats.org/officeDocument/2006/relationships/image" Target="../media/image84.jpeg"/></Relationships>
</file>

<file path=ppt/slides/_rels/slide22.xml.rels><?xml version="1.0" encoding="UTF-8" standalone="yes"?>
<Relationships xmlns="http://schemas.openxmlformats.org/package/2006/relationships"><Relationship Id="rId9" Type="http://schemas.openxmlformats.org/officeDocument/2006/relationships/comments" Target="../comments/comment20.xml"/><Relationship Id="rId8" Type="http://schemas.openxmlformats.org/officeDocument/2006/relationships/notesSlide" Target="../notesSlides/notesSlide22.xml"/><Relationship Id="rId7"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99.jpeg"/><Relationship Id="rId7" Type="http://schemas.openxmlformats.org/officeDocument/2006/relationships/image" Target="../media/image98.jpeg"/><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3" Type="http://schemas.openxmlformats.org/officeDocument/2006/relationships/image" Target="../media/image94.jpeg"/><Relationship Id="rId2" Type="http://schemas.openxmlformats.org/officeDocument/2006/relationships/image" Target="../media/image93.jpeg"/><Relationship Id="rId11" Type="http://schemas.openxmlformats.org/officeDocument/2006/relationships/comments" Target="../comments/comment21.xml"/><Relationship Id="rId10" Type="http://schemas.openxmlformats.org/officeDocument/2006/relationships/notesSlide" Target="../notesSlides/notesSlide23.xml"/><Relationship Id="rId1" Type="http://schemas.openxmlformats.org/officeDocument/2006/relationships/image" Target="../media/image92.jpeg"/></Relationships>
</file>

<file path=ppt/slides/_rels/slide24.xml.rels><?xml version="1.0" encoding="UTF-8" standalone="yes"?>
<Relationships xmlns="http://schemas.openxmlformats.org/package/2006/relationships"><Relationship Id="rId9" Type="http://schemas.openxmlformats.org/officeDocument/2006/relationships/comments" Target="../comments/comment22.xml"/><Relationship Id="rId8" Type="http://schemas.openxmlformats.org/officeDocument/2006/relationships/notesSlide" Target="../notesSlides/notesSlide24.xml"/><Relationship Id="rId7" Type="http://schemas.openxmlformats.org/officeDocument/2006/relationships/slideLayout" Target="../slideLayouts/slideLayout1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image" Target="../media/image100.png"/></Relationships>
</file>

<file path=ppt/slides/_rels/slide25.xml.rels><?xml version="1.0" encoding="UTF-8" standalone="yes"?>
<Relationships xmlns="http://schemas.openxmlformats.org/package/2006/relationships"><Relationship Id="rId5" Type="http://schemas.openxmlformats.org/officeDocument/2006/relationships/comments" Target="../comments/comment23.xml"/><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image" Target="../media/image107.jpeg"/><Relationship Id="rId1" Type="http://schemas.openxmlformats.org/officeDocument/2006/relationships/image" Target="../media/image106.jpeg"/></Relationships>
</file>

<file path=ppt/slides/_rels/slide26.xml.rels><?xml version="1.0" encoding="UTF-8" standalone="yes"?>
<Relationships xmlns="http://schemas.openxmlformats.org/package/2006/relationships"><Relationship Id="rId7" Type="http://schemas.openxmlformats.org/officeDocument/2006/relationships/comments" Target="../comments/comment24.xml"/><Relationship Id="rId6" Type="http://schemas.openxmlformats.org/officeDocument/2006/relationships/notesSlide" Target="../notesSlides/notesSlide26.xml"/><Relationship Id="rId5" Type="http://schemas.openxmlformats.org/officeDocument/2006/relationships/slideLayout" Target="../slideLayouts/slideLayout12.xml"/><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png"/></Relationships>
</file>

<file path=ppt/slides/_rels/slide27.xml.rels><?xml version="1.0" encoding="UTF-8" standalone="yes"?>
<Relationships xmlns="http://schemas.openxmlformats.org/package/2006/relationships"><Relationship Id="rId4" Type="http://schemas.openxmlformats.org/officeDocument/2006/relationships/comments" Target="../comments/comment25.xml"/><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image" Target="../media/image112.jpeg"/></Relationships>
</file>

<file path=ppt/slides/_rels/slide28.xml.rels><?xml version="1.0" encoding="UTF-8" standalone="yes"?>
<Relationships xmlns="http://schemas.openxmlformats.org/package/2006/relationships"><Relationship Id="rId5" Type="http://schemas.openxmlformats.org/officeDocument/2006/relationships/comments" Target="../comments/comment26.xml"/><Relationship Id="rId4" Type="http://schemas.openxmlformats.org/officeDocument/2006/relationships/notesSlide" Target="../notesSlides/notesSlide28.xml"/><Relationship Id="rId3" Type="http://schemas.openxmlformats.org/officeDocument/2006/relationships/slideLayout" Target="../slideLayouts/slideLayout12.xml"/><Relationship Id="rId2" Type="http://schemas.openxmlformats.org/officeDocument/2006/relationships/image" Target="../media/image114.jpeg"/><Relationship Id="rId1" Type="http://schemas.openxmlformats.org/officeDocument/2006/relationships/image" Target="../media/image113.jpeg"/></Relationships>
</file>

<file path=ppt/slides/_rels/slide29.xml.rels><?xml version="1.0" encoding="UTF-8" standalone="yes"?>
<Relationships xmlns="http://schemas.openxmlformats.org/package/2006/relationships"><Relationship Id="rId6" Type="http://schemas.openxmlformats.org/officeDocument/2006/relationships/comments" Target="../comments/comment27.xml"/><Relationship Id="rId5" Type="http://schemas.openxmlformats.org/officeDocument/2006/relationships/notesSlide" Target="../notesSlides/notesSlide29.xml"/><Relationship Id="rId4" Type="http://schemas.openxmlformats.org/officeDocument/2006/relationships/slideLayout" Target="../slideLayouts/slideLayout12.xml"/><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jpeg"/></Relationships>
</file>

<file path=ppt/slides/_rels/slide3.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3.xml"/><Relationship Id="rId3" Type="http://schemas.openxmlformats.org/officeDocument/2006/relationships/slideLayout" Target="../slideLayouts/slideLayout26.xml"/><Relationship Id="rId2" Type="http://schemas.openxmlformats.org/officeDocument/2006/relationships/image" Target="../media/image6.jpe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9" Type="http://schemas.openxmlformats.org/officeDocument/2006/relationships/image" Target="../media/image126.jpeg"/><Relationship Id="rId8" Type="http://schemas.openxmlformats.org/officeDocument/2006/relationships/image" Target="../media/image125.png"/><Relationship Id="rId7" Type="http://schemas.openxmlformats.org/officeDocument/2006/relationships/image" Target="../media/image124.jpeg"/><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 Id="rId3" Type="http://schemas.openxmlformats.org/officeDocument/2006/relationships/image" Target="../media/image120.jpeg"/><Relationship Id="rId2" Type="http://schemas.openxmlformats.org/officeDocument/2006/relationships/image" Target="../media/image119.png"/><Relationship Id="rId13" Type="http://schemas.openxmlformats.org/officeDocument/2006/relationships/comments" Target="../comments/comment28.xml"/><Relationship Id="rId12" Type="http://schemas.openxmlformats.org/officeDocument/2006/relationships/notesSlide" Target="../notesSlides/notesSlide30.xml"/><Relationship Id="rId11" Type="http://schemas.openxmlformats.org/officeDocument/2006/relationships/slideLayout" Target="../slideLayouts/slideLayout12.xml"/><Relationship Id="rId10" Type="http://schemas.openxmlformats.org/officeDocument/2006/relationships/image" Target="../media/image127.png"/><Relationship Id="rId1" Type="http://schemas.openxmlformats.org/officeDocument/2006/relationships/image" Target="../media/image118.jpeg"/></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9" Type="http://schemas.openxmlformats.org/officeDocument/2006/relationships/image" Target="../media/image136.png"/><Relationship Id="rId8" Type="http://schemas.openxmlformats.org/officeDocument/2006/relationships/image" Target="../media/image135.png"/><Relationship Id="rId7" Type="http://schemas.openxmlformats.org/officeDocument/2006/relationships/image" Target="../media/image134.png"/><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 Id="rId3" Type="http://schemas.openxmlformats.org/officeDocument/2006/relationships/image" Target="../media/image130.jpeg"/><Relationship Id="rId2" Type="http://schemas.openxmlformats.org/officeDocument/2006/relationships/image" Target="../media/image129.png"/><Relationship Id="rId16" Type="http://schemas.openxmlformats.org/officeDocument/2006/relationships/comments" Target="../comments/comment30.xml"/><Relationship Id="rId15" Type="http://schemas.openxmlformats.org/officeDocument/2006/relationships/notesSlide" Target="../notesSlides/notesSlide32.xml"/><Relationship Id="rId14" Type="http://schemas.openxmlformats.org/officeDocument/2006/relationships/slideLayout" Target="../slideLayouts/slideLayout12.xml"/><Relationship Id="rId13" Type="http://schemas.openxmlformats.org/officeDocument/2006/relationships/image" Target="../media/image140.png"/><Relationship Id="rId12" Type="http://schemas.openxmlformats.org/officeDocument/2006/relationships/image" Target="../media/image139.png"/><Relationship Id="rId11" Type="http://schemas.openxmlformats.org/officeDocument/2006/relationships/image" Target="../media/image138.png"/><Relationship Id="rId10" Type="http://schemas.openxmlformats.org/officeDocument/2006/relationships/image" Target="../media/image137.png"/><Relationship Id="rId1"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6" Type="http://schemas.openxmlformats.org/officeDocument/2006/relationships/comments" Target="../comments/comment5.xml"/><Relationship Id="rId5" Type="http://schemas.openxmlformats.org/officeDocument/2006/relationships/notesSlide" Target="../notesSlides/notesSlide7.xml"/><Relationship Id="rId4" Type="http://schemas.openxmlformats.org/officeDocument/2006/relationships/slideLayout" Target="../slideLayouts/slideLayout12.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6.xml"/><Relationship Id="rId7" Type="http://schemas.openxmlformats.org/officeDocument/2006/relationships/notesSlide" Target="../notesSlides/notesSlide8.xml"/><Relationship Id="rId6"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comments" Target="../comments/comment7.xml"/><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7775" name="矩形 287774"/>
          <p:cNvSpPr/>
          <p:nvPr/>
        </p:nvSpPr>
        <p:spPr>
          <a:xfrm>
            <a:off x="1687830" y="2098040"/>
            <a:ext cx="5902325" cy="2158365"/>
          </a:xfrm>
          <a:prstGeom prst="rect">
            <a:avLst/>
          </a:prstGeom>
          <a:noFill/>
          <a:ln w="12700">
            <a:noFill/>
          </a:ln>
        </p:spPr>
        <p:txBody>
          <a:bodyPr wrap="square" anchor="t" anchorCtr="0">
            <a:spAutoFit/>
          </a:bodyPr>
          <a:p>
            <a:pPr algn="ctr" eaLnBrk="0" hangingPunct="0">
              <a:lnSpc>
                <a:spcPct val="140000"/>
              </a:lnSpc>
            </a:pPr>
            <a:endParaRPr lang="zh-CN" altLang="en-US" sz="2400" dirty="0">
              <a:latin typeface="黑体" panose="02010609060101010101" pitchFamily="2" charset="-122"/>
              <a:ea typeface="黑体" panose="02010609060101010101" pitchFamily="2" charset="-122"/>
            </a:endParaRPr>
          </a:p>
          <a:p>
            <a:pPr algn="ctr" eaLnBrk="0" hangingPunct="0">
              <a:lnSpc>
                <a:spcPct val="140000"/>
              </a:lnSpc>
            </a:pPr>
            <a:r>
              <a:rPr lang="en-US" altLang="zh-CN" sz="4800" dirty="0">
                <a:latin typeface="黑体" panose="02010609060101010101" pitchFamily="2" charset="-122"/>
                <a:ea typeface="黑体" panose="02010609060101010101" pitchFamily="2" charset="-122"/>
              </a:rPr>
              <a:t>3-2 </a:t>
            </a:r>
            <a:r>
              <a:rPr lang="zh-CN" altLang="en-US" sz="4800" dirty="0">
                <a:latin typeface="黑体" panose="02010609060101010101" pitchFamily="2" charset="-122"/>
                <a:ea typeface="黑体" panose="02010609060101010101" pitchFamily="2" charset="-122"/>
              </a:rPr>
              <a:t>钢铁材料</a:t>
            </a:r>
            <a:r>
              <a:rPr lang="zh-CN" altLang="en-US" sz="2400" dirty="0">
                <a:latin typeface="黑体" panose="02010609060101010101" pitchFamily="2" charset="-122"/>
                <a:ea typeface="黑体" panose="02010609060101010101" pitchFamily="2" charset="-122"/>
              </a:rPr>
              <a:t>   </a:t>
            </a:r>
            <a:endParaRPr lang="zh-CN" altLang="en-US" sz="2400" dirty="0">
              <a:latin typeface="黑体" panose="02010609060101010101" pitchFamily="2" charset="-122"/>
              <a:ea typeface="黑体" panose="02010609060101010101" pitchFamily="2" charset="-122"/>
            </a:endParaRPr>
          </a:p>
          <a:p>
            <a:pPr algn="ctr" eaLnBrk="0" hangingPunct="0">
              <a:lnSpc>
                <a:spcPct val="140000"/>
              </a:lnSpc>
            </a:pPr>
            <a:endParaRPr lang="zh-CN" altLang="en-US" sz="2400" dirty="0">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par>
    </p:tnLst>
    <p:bldLst>
      <p:bldP spid="2877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0825"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75" name="object 7"/>
          <p:cNvSpPr txBox="1"/>
          <p:nvPr/>
        </p:nvSpPr>
        <p:spPr>
          <a:xfrm>
            <a:off x="755015" y="1788160"/>
            <a:ext cx="3959225" cy="372745"/>
          </a:xfrm>
          <a:prstGeom prst="rect">
            <a:avLst/>
          </a:prstGeom>
        </p:spPr>
        <p:txBody>
          <a:bodyPr vert="horz" wrap="square" lIns="0" tIns="11430" rIns="0" bIns="0" rtlCol="0">
            <a:spAutoFit/>
          </a:bodyPr>
          <a:p>
            <a:pPr marL="12700">
              <a:spcBef>
                <a:spcPts val="90"/>
              </a:spcBef>
            </a:pPr>
            <a:r>
              <a:rPr lang="zh-CN" sz="2350" spc="-10" dirty="0">
                <a:solidFill>
                  <a:srgbClr val="FFFFFF"/>
                </a:solidFill>
                <a:latin typeface="微软雅黑" panose="020B0503020204020204" charset="-122"/>
                <a:cs typeface="微软雅黑" panose="020B0503020204020204" charset="-122"/>
              </a:rPr>
              <a:t>常用非合金钢的性能和用途</a:t>
            </a:r>
            <a:endParaRPr lang="zh-CN" sz="2350">
              <a:latin typeface="微软雅黑" panose="020B0503020204020204" charset="-122"/>
              <a:cs typeface="微软雅黑" panose="020B0503020204020204" charset="-122"/>
            </a:endParaRPr>
          </a:p>
        </p:txBody>
      </p:sp>
      <p:sp>
        <p:nvSpPr>
          <p:cNvPr id="100" name="文本框 99"/>
          <p:cNvSpPr txBox="1"/>
          <p:nvPr/>
        </p:nvSpPr>
        <p:spPr>
          <a:xfrm>
            <a:off x="867410" y="2204720"/>
            <a:ext cx="7242810" cy="1014730"/>
          </a:xfrm>
          <a:prstGeom prst="rect">
            <a:avLst/>
          </a:prstGeom>
          <a:noFill/>
          <a:ln w="9525">
            <a:noFill/>
          </a:ln>
        </p:spPr>
        <p:txBody>
          <a:bodyPr wrap="square">
            <a:spAutoFit/>
          </a:bodyPr>
          <a:p>
            <a:r>
              <a:rPr lang="en-US" altLang="zh-CN" b="0">
                <a:latin typeface="Times New Roman" panose="02020603050405020304" charset="0"/>
                <a:ea typeface="宋体" panose="02010600030101010101" pitchFamily="2" charset="-122"/>
              </a:rPr>
              <a:t>       </a:t>
            </a:r>
            <a:r>
              <a:rPr lang="zh-CN" altLang="en-US" b="0">
                <a:latin typeface="Times New Roman" panose="02020603050405020304" charset="0"/>
                <a:ea typeface="宋体" panose="02010600030101010101" pitchFamily="2" charset="-122"/>
              </a:rPr>
              <a:t>④</a:t>
            </a:r>
            <a:r>
              <a:rPr lang="zh-CN" b="0">
                <a:latin typeface="Times New Roman" panose="02020603050405020304" charset="0"/>
                <a:ea typeface="宋体" panose="02010600030101010101" pitchFamily="2" charset="-122"/>
              </a:rPr>
              <a:t>其他专用优质非合金钢</a:t>
            </a:r>
            <a:r>
              <a:rPr lang="en-US" altLang="zh-CN" b="0">
                <a:latin typeface="Times New Roman" panose="02020603050405020304" charset="0"/>
                <a:ea typeface="宋体" panose="02010600030101010101" pitchFamily="2" charset="-122"/>
              </a:rPr>
              <a:t>:</a:t>
            </a:r>
            <a:r>
              <a:rPr lang="zh-CN" b="0">
                <a:latin typeface="Times New Roman" panose="02020603050405020304" charset="0"/>
                <a:ea typeface="宋体" panose="02010600030101010101" pitchFamily="2" charset="-122"/>
              </a:rPr>
              <a:t>在优质碳素结构钢的基础上还发展出一些专门用途的钢，如锅炉用钢、钢轨钢、易切削钢、工程用铸造碳钢和桥梁用钢等</a:t>
            </a:r>
            <a:endParaRPr lang="zh-CN" altLang="en-US"/>
          </a:p>
        </p:txBody>
      </p:sp>
      <p:sp>
        <p:nvSpPr>
          <p:cNvPr id="17" name="文本框 16"/>
          <p:cNvSpPr txBox="1"/>
          <p:nvPr/>
        </p:nvSpPr>
        <p:spPr>
          <a:xfrm>
            <a:off x="755015" y="1732915"/>
            <a:ext cx="4032885" cy="398780"/>
          </a:xfrm>
          <a:prstGeom prst="rect">
            <a:avLst/>
          </a:prstGeom>
          <a:noFill/>
        </p:spPr>
        <p:txBody>
          <a:bodyPr wrap="square" rtlCol="0">
            <a:spAutoFit/>
          </a:bodyPr>
          <a:p>
            <a:r>
              <a:rPr b="0">
                <a:latin typeface="黑体" panose="02010609060101010101" pitchFamily="2" charset="-122"/>
                <a:ea typeface="黑体" panose="02010609060101010101" pitchFamily="2" charset="-122"/>
                <a:cs typeface="黑体" panose="02010609060101010101" pitchFamily="2" charset="-122"/>
              </a:rPr>
              <a:t>3、常用非合金钢的性能和用途</a:t>
            </a:r>
            <a:endParaRPr b="0">
              <a:latin typeface="黑体" panose="02010609060101010101" pitchFamily="2" charset="-122"/>
              <a:ea typeface="黑体" panose="02010609060101010101" pitchFamily="2" charset="-122"/>
              <a:cs typeface="黑体" panose="02010609060101010101" pitchFamily="2" charset="-122"/>
            </a:endParaRPr>
          </a:p>
        </p:txBody>
      </p:sp>
      <p:sp>
        <p:nvSpPr>
          <p:cNvPr id="6" name="object 2"/>
          <p:cNvSpPr/>
          <p:nvPr/>
        </p:nvSpPr>
        <p:spPr>
          <a:xfrm>
            <a:off x="3395980" y="3665855"/>
            <a:ext cx="2208530" cy="1798320"/>
          </a:xfrm>
          <a:prstGeom prst="rect">
            <a:avLst/>
          </a:prstGeom>
          <a:blipFill>
            <a:blip r:embed="rId1" cstate="print"/>
            <a:stretch>
              <a:fillRect/>
            </a:stretch>
          </a:blipFill>
        </p:spPr>
        <p:txBody>
          <a:bodyPr wrap="square" lIns="0" tIns="0" rIns="0" bIns="0" rtlCol="0"/>
          <a:p/>
        </p:txBody>
      </p:sp>
      <p:sp>
        <p:nvSpPr>
          <p:cNvPr id="7" name="object 3"/>
          <p:cNvSpPr/>
          <p:nvPr/>
        </p:nvSpPr>
        <p:spPr>
          <a:xfrm>
            <a:off x="5941695" y="3665855"/>
            <a:ext cx="2213610" cy="1808480"/>
          </a:xfrm>
          <a:prstGeom prst="rect">
            <a:avLst/>
          </a:prstGeom>
          <a:blipFill>
            <a:blip r:embed="rId2" cstate="print"/>
            <a:stretch>
              <a:fillRect/>
            </a:stretch>
          </a:blipFill>
        </p:spPr>
        <p:txBody>
          <a:bodyPr wrap="square" lIns="0" tIns="0" rIns="0" bIns="0" rtlCol="0"/>
          <a:p/>
        </p:txBody>
      </p:sp>
      <p:sp>
        <p:nvSpPr>
          <p:cNvPr id="8" name="object 4"/>
          <p:cNvSpPr/>
          <p:nvPr/>
        </p:nvSpPr>
        <p:spPr>
          <a:xfrm>
            <a:off x="867410" y="3655695"/>
            <a:ext cx="2218690" cy="1808480"/>
          </a:xfrm>
          <a:prstGeom prst="rect">
            <a:avLst/>
          </a:prstGeom>
          <a:blipFill>
            <a:blip r:embed="rId3" cstate="print"/>
            <a:stretch>
              <a:fillRect/>
            </a:stretch>
          </a:blipFill>
        </p:spPr>
        <p:txBody>
          <a:bodyPr wrap="square" lIns="0" tIns="0" rIns="0" bIns="0" rtlCol="0"/>
          <a:p/>
        </p:txBody>
      </p:sp>
      <p:sp>
        <p:nvSpPr>
          <p:cNvPr id="9" name="object 17"/>
          <p:cNvSpPr txBox="1"/>
          <p:nvPr/>
        </p:nvSpPr>
        <p:spPr>
          <a:xfrm>
            <a:off x="1320165" y="5507355"/>
            <a:ext cx="1459230" cy="299720"/>
          </a:xfrm>
          <a:prstGeom prst="rect">
            <a:avLst/>
          </a:prstGeom>
        </p:spPr>
        <p:txBody>
          <a:bodyPr vert="horz" wrap="square" lIns="0" tIns="15240" rIns="0" bIns="0" rtlCol="0">
            <a:spAutoFit/>
          </a:bodyPr>
          <a:p>
            <a:pPr marL="12700">
              <a:lnSpc>
                <a:spcPct val="100000"/>
              </a:lnSpc>
              <a:spcBef>
                <a:spcPts val="120"/>
              </a:spcBef>
            </a:pPr>
            <a:r>
              <a:rPr sz="1850" spc="20" dirty="0">
                <a:solidFill>
                  <a:srgbClr val="0C0C0C"/>
                </a:solidFill>
                <a:latin typeface="微软雅黑" panose="020B0503020204020204" charset="-122"/>
                <a:cs typeface="微软雅黑" panose="020B0503020204020204" charset="-122"/>
              </a:rPr>
              <a:t>电动机机座</a:t>
            </a:r>
            <a:endParaRPr sz="1850">
              <a:latin typeface="微软雅黑" panose="020B0503020204020204" charset="-122"/>
              <a:cs typeface="微软雅黑" panose="020B0503020204020204" charset="-122"/>
            </a:endParaRPr>
          </a:p>
        </p:txBody>
      </p:sp>
      <p:sp>
        <p:nvSpPr>
          <p:cNvPr id="18" name="object 18"/>
          <p:cNvSpPr txBox="1"/>
          <p:nvPr/>
        </p:nvSpPr>
        <p:spPr>
          <a:xfrm>
            <a:off x="4155440" y="5517515"/>
            <a:ext cx="1220470" cy="299720"/>
          </a:xfrm>
          <a:prstGeom prst="rect">
            <a:avLst/>
          </a:prstGeom>
        </p:spPr>
        <p:txBody>
          <a:bodyPr vert="horz" wrap="square" lIns="0" tIns="15240" rIns="0" bIns="0" rtlCol="0">
            <a:spAutoFit/>
          </a:bodyPr>
          <a:p>
            <a:pPr marL="12700">
              <a:lnSpc>
                <a:spcPct val="100000"/>
              </a:lnSpc>
              <a:spcBef>
                <a:spcPts val="120"/>
              </a:spcBef>
            </a:pPr>
            <a:r>
              <a:rPr sz="1850" spc="20" dirty="0">
                <a:solidFill>
                  <a:srgbClr val="0C0C0C"/>
                </a:solidFill>
                <a:latin typeface="微软雅黑" panose="020B0503020204020204" charset="-122"/>
                <a:cs typeface="微软雅黑" panose="020B0503020204020204" charset="-122"/>
              </a:rPr>
              <a:t>截止阀阀体</a:t>
            </a:r>
            <a:endParaRPr sz="1850">
              <a:latin typeface="微软雅黑" panose="020B0503020204020204" charset="-122"/>
              <a:cs typeface="微软雅黑" panose="020B0503020204020204" charset="-122"/>
            </a:endParaRPr>
          </a:p>
        </p:txBody>
      </p:sp>
      <p:sp>
        <p:nvSpPr>
          <p:cNvPr id="19" name="object 19"/>
          <p:cNvSpPr txBox="1"/>
          <p:nvPr/>
        </p:nvSpPr>
        <p:spPr>
          <a:xfrm>
            <a:off x="6591300" y="5517515"/>
            <a:ext cx="1223645" cy="299720"/>
          </a:xfrm>
          <a:prstGeom prst="rect">
            <a:avLst/>
          </a:prstGeom>
        </p:spPr>
        <p:txBody>
          <a:bodyPr vert="horz" wrap="square" lIns="0" tIns="15240" rIns="0" bIns="0" rtlCol="0">
            <a:spAutoFit/>
          </a:bodyPr>
          <a:p>
            <a:pPr marL="12700">
              <a:lnSpc>
                <a:spcPct val="100000"/>
              </a:lnSpc>
              <a:spcBef>
                <a:spcPts val="120"/>
              </a:spcBef>
            </a:pPr>
            <a:r>
              <a:rPr sz="1850" spc="20" dirty="0">
                <a:solidFill>
                  <a:srgbClr val="0C0C0C"/>
                </a:solidFill>
                <a:latin typeface="微软雅黑" panose="020B0503020204020204" charset="-122"/>
                <a:cs typeface="微软雅黑" panose="020B0503020204020204" charset="-122"/>
              </a:rPr>
              <a:t>变速箱壳体</a:t>
            </a:r>
            <a:endParaRPr sz="1850">
              <a:latin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6" grpId="0" animBg="1"/>
      <p:bldP spid="7" grpId="0" animBg="1"/>
      <p:bldP spid="8" grpId="0" animBg="1"/>
      <p:bldP spid="9" grpId="0"/>
      <p:bldP spid="18" grpId="0"/>
      <p:bldP spid="19" grpId="0"/>
      <p:bldP spid="100" grpId="1"/>
      <p:bldP spid="6" grpId="1" animBg="1"/>
      <p:bldP spid="7" grpId="1" animBg="1"/>
      <p:bldP spid="8" grpId="1" animBg="1"/>
      <p:bldP spid="9" grpId="1"/>
      <p:bldP spid="18" grpId="1"/>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179070"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8" name="object 8"/>
          <p:cNvSpPr/>
          <p:nvPr/>
        </p:nvSpPr>
        <p:spPr>
          <a:xfrm>
            <a:off x="5518658" y="3019171"/>
            <a:ext cx="1403604" cy="1203959"/>
          </a:xfrm>
          <a:prstGeom prst="rect">
            <a:avLst/>
          </a:prstGeom>
          <a:blipFill>
            <a:blip r:embed="rId1" cstate="print"/>
            <a:stretch>
              <a:fillRect/>
            </a:stretch>
          </a:blipFill>
        </p:spPr>
        <p:txBody>
          <a:bodyPr wrap="square" lIns="0" tIns="0" rIns="0" bIns="0" rtlCol="0"/>
          <a:p/>
        </p:txBody>
      </p:sp>
      <p:sp>
        <p:nvSpPr>
          <p:cNvPr id="9" name="object 9"/>
          <p:cNvSpPr/>
          <p:nvPr/>
        </p:nvSpPr>
        <p:spPr>
          <a:xfrm>
            <a:off x="5514085" y="3857371"/>
            <a:ext cx="1414271" cy="295656"/>
          </a:xfrm>
          <a:prstGeom prst="rect">
            <a:avLst/>
          </a:prstGeom>
          <a:blipFill>
            <a:blip r:embed="rId2" cstate="print"/>
            <a:stretch>
              <a:fillRect/>
            </a:stretch>
          </a:blipFill>
        </p:spPr>
        <p:txBody>
          <a:bodyPr wrap="square" lIns="0" tIns="0" rIns="0" bIns="0" rtlCol="0"/>
          <a:p/>
        </p:txBody>
      </p:sp>
      <p:sp>
        <p:nvSpPr>
          <p:cNvPr id="10" name="object 10"/>
          <p:cNvSpPr txBox="1"/>
          <p:nvPr/>
        </p:nvSpPr>
        <p:spPr>
          <a:xfrm>
            <a:off x="6104835" y="3849198"/>
            <a:ext cx="23304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铬</a:t>
            </a:r>
            <a:endParaRPr sz="1600">
              <a:latin typeface="微软雅黑" panose="020B0503020204020204" charset="-122"/>
              <a:cs typeface="微软雅黑" panose="020B0503020204020204" charset="-122"/>
            </a:endParaRPr>
          </a:p>
        </p:txBody>
      </p:sp>
      <p:sp>
        <p:nvSpPr>
          <p:cNvPr id="11" name="object 11"/>
          <p:cNvSpPr/>
          <p:nvPr/>
        </p:nvSpPr>
        <p:spPr>
          <a:xfrm>
            <a:off x="3790442" y="3019171"/>
            <a:ext cx="1403603" cy="1203959"/>
          </a:xfrm>
          <a:prstGeom prst="rect">
            <a:avLst/>
          </a:prstGeom>
          <a:blipFill>
            <a:blip r:embed="rId3" cstate="print"/>
            <a:stretch>
              <a:fillRect/>
            </a:stretch>
          </a:blipFill>
        </p:spPr>
        <p:txBody>
          <a:bodyPr wrap="square" lIns="0" tIns="0" rIns="0" bIns="0" rtlCol="0"/>
          <a:p/>
        </p:txBody>
      </p:sp>
      <p:sp>
        <p:nvSpPr>
          <p:cNvPr id="12" name="object 12"/>
          <p:cNvSpPr/>
          <p:nvPr/>
        </p:nvSpPr>
        <p:spPr>
          <a:xfrm>
            <a:off x="3784345" y="3857371"/>
            <a:ext cx="1414271" cy="295656"/>
          </a:xfrm>
          <a:prstGeom prst="rect">
            <a:avLst/>
          </a:prstGeom>
          <a:blipFill>
            <a:blip r:embed="rId4" cstate="print"/>
            <a:stretch>
              <a:fillRect/>
            </a:stretch>
          </a:blipFill>
        </p:spPr>
        <p:txBody>
          <a:bodyPr wrap="square" lIns="0" tIns="0" rIns="0" bIns="0" rtlCol="0"/>
          <a:p/>
        </p:txBody>
      </p:sp>
      <p:sp>
        <p:nvSpPr>
          <p:cNvPr id="13" name="object 13"/>
          <p:cNvSpPr txBox="1"/>
          <p:nvPr/>
        </p:nvSpPr>
        <p:spPr>
          <a:xfrm>
            <a:off x="4376696" y="3849198"/>
            <a:ext cx="23304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锰</a:t>
            </a:r>
            <a:endParaRPr sz="1600">
              <a:latin typeface="微软雅黑" panose="020B0503020204020204" charset="-122"/>
              <a:cs typeface="微软雅黑" panose="020B0503020204020204" charset="-122"/>
            </a:endParaRPr>
          </a:p>
        </p:txBody>
      </p:sp>
      <p:sp>
        <p:nvSpPr>
          <p:cNvPr id="14" name="object 14"/>
          <p:cNvSpPr txBox="1"/>
          <p:nvPr/>
        </p:nvSpPr>
        <p:spPr>
          <a:xfrm>
            <a:off x="828182" y="1772998"/>
            <a:ext cx="7423150" cy="817880"/>
          </a:xfrm>
          <a:prstGeom prst="rect">
            <a:avLst/>
          </a:prstGeom>
        </p:spPr>
        <p:txBody>
          <a:bodyPr vert="horz" wrap="square" lIns="0" tIns="12700" rIns="0" bIns="0" rtlCol="0">
            <a:spAutoFit/>
          </a:bodyPr>
          <a:p>
            <a:pPr marL="12700" marR="5080" indent="539750">
              <a:lnSpc>
                <a:spcPct val="131000"/>
              </a:lnSpc>
              <a:spcBef>
                <a:spcPts val="100"/>
              </a:spcBef>
            </a:pPr>
            <a:r>
              <a:rPr b="0" dirty="0">
                <a:latin typeface="宋体" panose="02010600030101010101" pitchFamily="2" charset="-122"/>
                <a:ea typeface="宋体" panose="02010600030101010101" pitchFamily="2" charset="-122"/>
                <a:cs typeface="微软雅黑" panose="020B0503020204020204" charset="-122"/>
              </a:rPr>
              <a:t>为了改善钢的某些性能</a:t>
            </a:r>
            <a:r>
              <a:rPr b="0" spc="20" dirty="0">
                <a:latin typeface="宋体" panose="02010600030101010101" pitchFamily="2" charset="-122"/>
                <a:ea typeface="宋体" panose="02010600030101010101" pitchFamily="2" charset="-122"/>
                <a:cs typeface="微软雅黑" panose="020B0503020204020204" charset="-122"/>
              </a:rPr>
              <a:t>或</a:t>
            </a:r>
            <a:r>
              <a:rPr b="0" dirty="0">
                <a:latin typeface="宋体" panose="02010600030101010101" pitchFamily="2" charset="-122"/>
                <a:ea typeface="宋体" panose="02010600030101010101" pitchFamily="2" charset="-122"/>
                <a:cs typeface="微软雅黑" panose="020B0503020204020204" charset="-122"/>
              </a:rPr>
              <a:t>使之具</a:t>
            </a:r>
            <a:r>
              <a:rPr b="0" spc="20" dirty="0">
                <a:latin typeface="宋体" panose="02010600030101010101" pitchFamily="2" charset="-122"/>
                <a:ea typeface="宋体" panose="02010600030101010101" pitchFamily="2" charset="-122"/>
                <a:cs typeface="微软雅黑" panose="020B0503020204020204" charset="-122"/>
              </a:rPr>
              <a:t>有</a:t>
            </a:r>
            <a:r>
              <a:rPr b="0" dirty="0">
                <a:latin typeface="宋体" panose="02010600030101010101" pitchFamily="2" charset="-122"/>
                <a:ea typeface="宋体" panose="02010600030101010101" pitchFamily="2" charset="-122"/>
                <a:cs typeface="微软雅黑" panose="020B0503020204020204" charset="-122"/>
              </a:rPr>
              <a:t>某些特</a:t>
            </a:r>
            <a:r>
              <a:rPr b="0" spc="20" dirty="0">
                <a:latin typeface="宋体" panose="02010600030101010101" pitchFamily="2" charset="-122"/>
                <a:ea typeface="宋体" panose="02010600030101010101" pitchFamily="2" charset="-122"/>
                <a:cs typeface="微软雅黑" panose="020B0503020204020204" charset="-122"/>
              </a:rPr>
              <a:t>殊</a:t>
            </a:r>
            <a:r>
              <a:rPr b="0" dirty="0">
                <a:latin typeface="宋体" panose="02010600030101010101" pitchFamily="2" charset="-122"/>
                <a:ea typeface="宋体" panose="02010600030101010101" pitchFamily="2" charset="-122"/>
                <a:cs typeface="微软雅黑" panose="020B0503020204020204" charset="-122"/>
              </a:rPr>
              <a:t>性能，</a:t>
            </a:r>
            <a:r>
              <a:rPr b="0" spc="20" dirty="0">
                <a:latin typeface="宋体" panose="02010600030101010101" pitchFamily="2" charset="-122"/>
                <a:ea typeface="宋体" panose="02010600030101010101" pitchFamily="2" charset="-122"/>
                <a:cs typeface="微软雅黑" panose="020B0503020204020204" charset="-122"/>
              </a:rPr>
              <a:t>在</a:t>
            </a:r>
            <a:r>
              <a:rPr b="0" dirty="0">
                <a:latin typeface="宋体" panose="02010600030101010101" pitchFamily="2" charset="-122"/>
                <a:ea typeface="宋体" panose="02010600030101010101" pitchFamily="2" charset="-122"/>
                <a:cs typeface="微软雅黑" panose="020B0503020204020204" charset="-122"/>
              </a:rPr>
              <a:t>炼钢时有意加入一种或多</a:t>
            </a:r>
            <a:r>
              <a:rPr b="0" spc="20" dirty="0">
                <a:latin typeface="宋体" panose="02010600030101010101" pitchFamily="2" charset="-122"/>
                <a:ea typeface="宋体" panose="02010600030101010101" pitchFamily="2" charset="-122"/>
                <a:cs typeface="微软雅黑" panose="020B0503020204020204" charset="-122"/>
              </a:rPr>
              <a:t>种</a:t>
            </a:r>
            <a:r>
              <a:rPr b="0" dirty="0">
                <a:latin typeface="宋体" panose="02010600030101010101" pitchFamily="2" charset="-122"/>
                <a:ea typeface="宋体" panose="02010600030101010101" pitchFamily="2" charset="-122"/>
                <a:cs typeface="微软雅黑" panose="020B0503020204020204" charset="-122"/>
              </a:rPr>
              <a:t>合金元</a:t>
            </a:r>
            <a:r>
              <a:rPr b="0" spc="20" dirty="0">
                <a:latin typeface="宋体" panose="02010600030101010101" pitchFamily="2" charset="-122"/>
                <a:ea typeface="宋体" panose="02010600030101010101" pitchFamily="2" charset="-122"/>
                <a:cs typeface="微软雅黑" panose="020B0503020204020204" charset="-122"/>
              </a:rPr>
              <a:t>素</a:t>
            </a:r>
            <a:r>
              <a:rPr b="0" dirty="0">
                <a:latin typeface="宋体" panose="02010600030101010101" pitchFamily="2" charset="-122"/>
                <a:ea typeface="宋体" panose="02010600030101010101" pitchFamily="2" charset="-122"/>
                <a:cs typeface="微软雅黑" panose="020B0503020204020204" charset="-122"/>
              </a:rPr>
              <a:t>的钢就</a:t>
            </a:r>
            <a:r>
              <a:rPr b="0" spc="20" dirty="0">
                <a:latin typeface="宋体" panose="02010600030101010101" pitchFamily="2" charset="-122"/>
                <a:ea typeface="宋体" panose="02010600030101010101" pitchFamily="2" charset="-122"/>
                <a:cs typeface="微软雅黑" panose="020B0503020204020204" charset="-122"/>
              </a:rPr>
              <a:t>叫</a:t>
            </a:r>
            <a:r>
              <a:rPr b="0" dirty="0">
                <a:latin typeface="宋体" panose="02010600030101010101" pitchFamily="2" charset="-122"/>
                <a:ea typeface="宋体" panose="02010600030101010101" pitchFamily="2" charset="-122"/>
                <a:cs typeface="微软雅黑" panose="020B0503020204020204" charset="-122"/>
              </a:rPr>
              <a:t>合金钢。</a:t>
            </a:r>
            <a:endParaRPr b="0">
              <a:latin typeface="宋体" panose="02010600030101010101" pitchFamily="2" charset="-122"/>
              <a:ea typeface="宋体" panose="02010600030101010101" pitchFamily="2" charset="-122"/>
              <a:cs typeface="微软雅黑" panose="020B0503020204020204" charset="-122"/>
            </a:endParaRPr>
          </a:p>
        </p:txBody>
      </p:sp>
      <p:sp>
        <p:nvSpPr>
          <p:cNvPr id="15" name="object 15"/>
          <p:cNvSpPr/>
          <p:nvPr/>
        </p:nvSpPr>
        <p:spPr>
          <a:xfrm>
            <a:off x="2063750" y="4508119"/>
            <a:ext cx="1403604" cy="1203959"/>
          </a:xfrm>
          <a:prstGeom prst="rect">
            <a:avLst/>
          </a:prstGeom>
          <a:blipFill>
            <a:blip r:embed="rId5" cstate="print"/>
            <a:stretch>
              <a:fillRect/>
            </a:stretch>
          </a:blipFill>
        </p:spPr>
        <p:txBody>
          <a:bodyPr wrap="square" lIns="0" tIns="0" rIns="0" bIns="0" rtlCol="0"/>
          <a:p/>
        </p:txBody>
      </p:sp>
      <p:sp>
        <p:nvSpPr>
          <p:cNvPr id="16" name="object 16"/>
          <p:cNvSpPr/>
          <p:nvPr/>
        </p:nvSpPr>
        <p:spPr>
          <a:xfrm>
            <a:off x="2056130" y="5344794"/>
            <a:ext cx="1418843" cy="301751"/>
          </a:xfrm>
          <a:prstGeom prst="rect">
            <a:avLst/>
          </a:prstGeom>
          <a:blipFill>
            <a:blip r:embed="rId6" cstate="print"/>
            <a:stretch>
              <a:fillRect/>
            </a:stretch>
          </a:blipFill>
        </p:spPr>
        <p:txBody>
          <a:bodyPr wrap="square" lIns="0" tIns="0" rIns="0" bIns="0" rtlCol="0"/>
          <a:p/>
        </p:txBody>
      </p:sp>
      <p:sp>
        <p:nvSpPr>
          <p:cNvPr id="17" name="object 17"/>
          <p:cNvSpPr txBox="1"/>
          <p:nvPr/>
        </p:nvSpPr>
        <p:spPr>
          <a:xfrm>
            <a:off x="2649975" y="5338194"/>
            <a:ext cx="23304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钒</a:t>
            </a:r>
            <a:endParaRPr sz="1600">
              <a:latin typeface="微软雅黑" panose="020B0503020204020204" charset="-122"/>
              <a:cs typeface="微软雅黑" panose="020B0503020204020204" charset="-122"/>
            </a:endParaRPr>
          </a:p>
        </p:txBody>
      </p:sp>
      <p:sp>
        <p:nvSpPr>
          <p:cNvPr id="18" name="object 18"/>
          <p:cNvSpPr/>
          <p:nvPr/>
        </p:nvSpPr>
        <p:spPr>
          <a:xfrm>
            <a:off x="5517134" y="4508119"/>
            <a:ext cx="1406651" cy="1203959"/>
          </a:xfrm>
          <a:prstGeom prst="rect">
            <a:avLst/>
          </a:prstGeom>
          <a:blipFill>
            <a:blip r:embed="rId7" cstate="print"/>
            <a:stretch>
              <a:fillRect/>
            </a:stretch>
          </a:blipFill>
        </p:spPr>
        <p:txBody>
          <a:bodyPr wrap="square" lIns="0" tIns="0" rIns="0" bIns="0" rtlCol="0"/>
          <a:p/>
        </p:txBody>
      </p:sp>
      <p:sp>
        <p:nvSpPr>
          <p:cNvPr id="19" name="object 19"/>
          <p:cNvSpPr/>
          <p:nvPr/>
        </p:nvSpPr>
        <p:spPr>
          <a:xfrm>
            <a:off x="5514085" y="5353939"/>
            <a:ext cx="1414271" cy="300227"/>
          </a:xfrm>
          <a:prstGeom prst="rect">
            <a:avLst/>
          </a:prstGeom>
          <a:blipFill>
            <a:blip r:embed="rId8" cstate="print"/>
            <a:stretch>
              <a:fillRect/>
            </a:stretch>
          </a:blipFill>
        </p:spPr>
        <p:txBody>
          <a:bodyPr wrap="square" lIns="0" tIns="0" rIns="0" bIns="0" rtlCol="0"/>
          <a:p/>
        </p:txBody>
      </p:sp>
      <p:sp>
        <p:nvSpPr>
          <p:cNvPr id="20" name="object 20"/>
          <p:cNvSpPr txBox="1"/>
          <p:nvPr/>
        </p:nvSpPr>
        <p:spPr>
          <a:xfrm>
            <a:off x="6104835" y="5347303"/>
            <a:ext cx="23304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铝</a:t>
            </a:r>
            <a:endParaRPr sz="1600">
              <a:latin typeface="微软雅黑" panose="020B0503020204020204" charset="-122"/>
              <a:cs typeface="微软雅黑" panose="020B0503020204020204" charset="-122"/>
            </a:endParaRPr>
          </a:p>
        </p:txBody>
      </p:sp>
      <p:sp>
        <p:nvSpPr>
          <p:cNvPr id="24" name="object 24"/>
          <p:cNvSpPr/>
          <p:nvPr/>
        </p:nvSpPr>
        <p:spPr>
          <a:xfrm>
            <a:off x="3790442" y="4517263"/>
            <a:ext cx="1403603" cy="1203959"/>
          </a:xfrm>
          <a:prstGeom prst="rect">
            <a:avLst/>
          </a:prstGeom>
          <a:blipFill>
            <a:blip r:embed="rId9" cstate="print"/>
            <a:stretch>
              <a:fillRect/>
            </a:stretch>
          </a:blipFill>
        </p:spPr>
        <p:txBody>
          <a:bodyPr wrap="square" lIns="0" tIns="0" rIns="0" bIns="0" rtlCol="0"/>
          <a:p/>
        </p:txBody>
      </p:sp>
      <p:sp>
        <p:nvSpPr>
          <p:cNvPr id="25" name="object 25"/>
          <p:cNvSpPr/>
          <p:nvPr/>
        </p:nvSpPr>
        <p:spPr>
          <a:xfrm>
            <a:off x="3784345" y="5353939"/>
            <a:ext cx="1414271" cy="300227"/>
          </a:xfrm>
          <a:prstGeom prst="rect">
            <a:avLst/>
          </a:prstGeom>
          <a:blipFill>
            <a:blip r:embed="rId10" cstate="print"/>
            <a:stretch>
              <a:fillRect/>
            </a:stretch>
          </a:blipFill>
        </p:spPr>
        <p:txBody>
          <a:bodyPr wrap="square" lIns="0" tIns="0" rIns="0" bIns="0" rtlCol="0"/>
          <a:p/>
        </p:txBody>
      </p:sp>
      <p:sp>
        <p:nvSpPr>
          <p:cNvPr id="26" name="object 26"/>
          <p:cNvSpPr txBox="1"/>
          <p:nvPr/>
        </p:nvSpPr>
        <p:spPr>
          <a:xfrm>
            <a:off x="4376696" y="5347303"/>
            <a:ext cx="23304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钛</a:t>
            </a:r>
            <a:endParaRPr sz="1600">
              <a:latin typeface="微软雅黑" panose="020B0503020204020204" charset="-122"/>
              <a:cs typeface="微软雅黑" panose="020B0503020204020204" charset="-122"/>
            </a:endParaRPr>
          </a:p>
        </p:txBody>
      </p:sp>
      <p:sp>
        <p:nvSpPr>
          <p:cNvPr id="31" name="object 30"/>
          <p:cNvSpPr/>
          <p:nvPr/>
        </p:nvSpPr>
        <p:spPr>
          <a:xfrm>
            <a:off x="2063750" y="3019171"/>
            <a:ext cx="1403604" cy="1203959"/>
          </a:xfrm>
          <a:prstGeom prst="rect">
            <a:avLst/>
          </a:prstGeom>
          <a:blipFill>
            <a:blip r:embed="rId11" cstate="print"/>
            <a:stretch>
              <a:fillRect/>
            </a:stretch>
          </a:blipFill>
        </p:spPr>
        <p:txBody>
          <a:bodyPr wrap="square" lIns="0" tIns="0" rIns="0" bIns="0" rtlCol="0"/>
          <a:p/>
        </p:txBody>
      </p:sp>
      <p:sp>
        <p:nvSpPr>
          <p:cNvPr id="32" name="object 31"/>
          <p:cNvSpPr/>
          <p:nvPr/>
        </p:nvSpPr>
        <p:spPr>
          <a:xfrm>
            <a:off x="2056130" y="3857371"/>
            <a:ext cx="1418843" cy="295656"/>
          </a:xfrm>
          <a:prstGeom prst="rect">
            <a:avLst/>
          </a:prstGeom>
          <a:blipFill>
            <a:blip r:embed="rId12" cstate="print"/>
            <a:stretch>
              <a:fillRect/>
            </a:stretch>
          </a:blipFill>
        </p:spPr>
        <p:txBody>
          <a:bodyPr wrap="square" lIns="0" tIns="0" rIns="0" bIns="0" rtlCol="0"/>
          <a:p/>
        </p:txBody>
      </p:sp>
      <p:sp>
        <p:nvSpPr>
          <p:cNvPr id="33" name="object 32"/>
          <p:cNvSpPr txBox="1"/>
          <p:nvPr/>
        </p:nvSpPr>
        <p:spPr>
          <a:xfrm>
            <a:off x="2649975" y="3849198"/>
            <a:ext cx="23304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硅</a:t>
            </a:r>
            <a:endParaRPr sz="1600">
              <a:latin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p:bldP spid="15" grpId="0" animBg="1"/>
      <p:bldP spid="16" grpId="0" animBg="1"/>
      <p:bldP spid="17" grpId="0"/>
      <p:bldP spid="18" grpId="0" animBg="1"/>
      <p:bldP spid="19" grpId="0" animBg="1"/>
      <p:bldP spid="20" grpId="0"/>
      <p:bldP spid="24" grpId="0" animBg="1"/>
      <p:bldP spid="25" grpId="0" animBg="1"/>
      <p:bldP spid="26" grpId="0"/>
      <p:bldP spid="31" grpId="0" animBg="1"/>
      <p:bldP spid="32" grpId="0" animBg="1"/>
      <p:bldP spid="33" grpId="0"/>
      <p:bldP spid="8" grpId="1" animBg="1"/>
      <p:bldP spid="9" grpId="1" animBg="1"/>
      <p:bldP spid="10" grpId="1"/>
      <p:bldP spid="11" grpId="1" animBg="1"/>
      <p:bldP spid="12" grpId="1" animBg="1"/>
      <p:bldP spid="13" grpId="1"/>
      <p:bldP spid="15" grpId="1" animBg="1"/>
      <p:bldP spid="16" grpId="1" animBg="1"/>
      <p:bldP spid="17" grpId="1"/>
      <p:bldP spid="18" grpId="1" animBg="1"/>
      <p:bldP spid="19" grpId="1" animBg="1"/>
      <p:bldP spid="20" grpId="1"/>
      <p:bldP spid="24" grpId="1" animBg="1"/>
      <p:bldP spid="25" grpId="1" animBg="1"/>
      <p:bldP spid="26" grpId="1"/>
      <p:bldP spid="31" grpId="1" animBg="1"/>
      <p:bldP spid="32" grpId="1" animBg="1"/>
      <p:bldP spid="3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0825"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pic>
        <p:nvPicPr>
          <p:cNvPr id="20" name="图片 19" descr="1"/>
          <p:cNvPicPr>
            <a:picLocks noChangeAspect="1"/>
          </p:cNvPicPr>
          <p:nvPr/>
        </p:nvPicPr>
        <p:blipFill>
          <a:blip r:embed="rId1"/>
          <a:stretch>
            <a:fillRect/>
          </a:stretch>
        </p:blipFill>
        <p:spPr>
          <a:xfrm>
            <a:off x="3275965" y="4091305"/>
            <a:ext cx="2734945" cy="1802765"/>
          </a:xfrm>
          <a:prstGeom prst="rect">
            <a:avLst/>
          </a:prstGeom>
        </p:spPr>
      </p:pic>
      <p:pic>
        <p:nvPicPr>
          <p:cNvPr id="21" name="图片 20" descr="2"/>
          <p:cNvPicPr>
            <a:picLocks noChangeAspect="1"/>
          </p:cNvPicPr>
          <p:nvPr/>
        </p:nvPicPr>
        <p:blipFill>
          <a:blip r:embed="rId2"/>
          <a:stretch>
            <a:fillRect/>
          </a:stretch>
        </p:blipFill>
        <p:spPr>
          <a:xfrm>
            <a:off x="712470" y="4077335"/>
            <a:ext cx="2460625" cy="1824355"/>
          </a:xfrm>
          <a:prstGeom prst="rect">
            <a:avLst/>
          </a:prstGeom>
        </p:spPr>
      </p:pic>
      <p:pic>
        <p:nvPicPr>
          <p:cNvPr id="22" name="图片 21" descr="3"/>
          <p:cNvPicPr>
            <a:picLocks noChangeAspect="1"/>
          </p:cNvPicPr>
          <p:nvPr>
            <p:custDataLst>
              <p:tags r:id="rId3"/>
            </p:custDataLst>
          </p:nvPr>
        </p:nvPicPr>
        <p:blipFill>
          <a:blip r:embed="rId4"/>
          <a:stretch>
            <a:fillRect/>
          </a:stretch>
        </p:blipFill>
        <p:spPr>
          <a:xfrm>
            <a:off x="6094730" y="4091305"/>
            <a:ext cx="2421890" cy="1816735"/>
          </a:xfrm>
          <a:prstGeom prst="rect">
            <a:avLst/>
          </a:prstGeom>
        </p:spPr>
      </p:pic>
      <p:sp>
        <p:nvSpPr>
          <p:cNvPr id="2" name="文本框 1"/>
          <p:cNvSpPr txBox="1"/>
          <p:nvPr/>
        </p:nvSpPr>
        <p:spPr>
          <a:xfrm>
            <a:off x="755650" y="1574800"/>
            <a:ext cx="3747135" cy="398780"/>
          </a:xfrm>
          <a:prstGeom prst="rect">
            <a:avLst/>
          </a:prstGeom>
          <a:noFill/>
        </p:spPr>
        <p:txBody>
          <a:bodyPr wrap="square" rtlCol="0">
            <a:spAutoFit/>
          </a:bodyPr>
          <a:p>
            <a:r>
              <a:rPr lang="en-US" altLang="zh-CN" b="0">
                <a:latin typeface="黑体" panose="02010609060101010101" pitchFamily="2" charset="-122"/>
                <a:ea typeface="黑体" panose="02010609060101010101" pitchFamily="2" charset="-122"/>
                <a:cs typeface="黑体" panose="02010609060101010101" pitchFamily="2" charset="-122"/>
              </a:rPr>
              <a:t>1</a:t>
            </a:r>
            <a:r>
              <a:rPr lang="zh-CN" altLang="en-US" b="0">
                <a:latin typeface="黑体" panose="02010609060101010101" pitchFamily="2" charset="-122"/>
                <a:ea typeface="黑体" panose="02010609060101010101" pitchFamily="2" charset="-122"/>
                <a:cs typeface="黑体" panose="02010609060101010101" pitchFamily="2" charset="-122"/>
              </a:rPr>
              <a:t>、低合金钢和合金钢的分类</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100" name="文本框 99"/>
          <p:cNvSpPr txBox="1"/>
          <p:nvPr/>
        </p:nvSpPr>
        <p:spPr>
          <a:xfrm>
            <a:off x="683260" y="1988185"/>
            <a:ext cx="7557770" cy="1938020"/>
          </a:xfrm>
          <a:prstGeom prst="rect">
            <a:avLst/>
          </a:prstGeom>
          <a:noFill/>
          <a:ln w="9525">
            <a:noFill/>
          </a:ln>
        </p:spPr>
        <p:txBody>
          <a:bodyPr wrap="square">
            <a:spAutoFit/>
          </a:bodyPr>
          <a:p>
            <a:r>
              <a:rPr lang="en-US" b="0">
                <a:latin typeface="宋体" panose="02010600030101010101" pitchFamily="2" charset="-122"/>
                <a:ea typeface="宋体" panose="02010600030101010101" pitchFamily="2" charset="-122"/>
                <a:cs typeface="宋体" panose="02010600030101010101" pitchFamily="2" charset="-122"/>
              </a:rPr>
              <a:t>(1)</a:t>
            </a:r>
            <a:r>
              <a:rPr lang="zh-CN" b="0">
                <a:latin typeface="宋体" panose="02010600030101010101" pitchFamily="2" charset="-122"/>
                <a:ea typeface="宋体" panose="02010600030101010101" pitchFamily="2" charset="-122"/>
                <a:cs typeface="宋体" panose="02010600030101010101" pitchFamily="2" charset="-122"/>
              </a:rPr>
              <a:t>低合金钢的分类</a:t>
            </a:r>
            <a:r>
              <a:rPr lang="en-US" b="0">
                <a:latin typeface="宋体" panose="02010600030101010101" pitchFamily="2" charset="-122"/>
                <a:ea typeface="宋体" panose="02010600030101010101" pitchFamily="2" charset="-122"/>
                <a:cs typeface="宋体" panose="02010600030101010101" pitchFamily="2" charset="-122"/>
              </a:rPr>
              <a:t>1)</a:t>
            </a:r>
            <a:r>
              <a:rPr lang="zh-CN" b="0">
                <a:latin typeface="宋体" panose="02010600030101010101" pitchFamily="2" charset="-122"/>
                <a:ea typeface="宋体" panose="02010600030101010101" pitchFamily="2" charset="-122"/>
                <a:cs typeface="宋体" panose="02010600030101010101" pitchFamily="2" charset="-122"/>
              </a:rPr>
              <a:t>按主要质量等级分类</a:t>
            </a:r>
            <a:r>
              <a:rPr lang="en-US" altLang="zh-CN" b="0">
                <a:latin typeface="宋体" panose="02010600030101010101" pitchFamily="2" charset="-122"/>
                <a:ea typeface="宋体" panose="02010600030101010101" pitchFamily="2" charset="-122"/>
                <a:cs typeface="宋体" panose="02010600030101010101" pitchFamily="2" charset="-122"/>
              </a:rPr>
              <a:t>:</a:t>
            </a:r>
            <a:r>
              <a:rPr lang="zh-CN" b="0">
                <a:latin typeface="宋体" panose="02010600030101010101" pitchFamily="2" charset="-122"/>
                <a:ea typeface="宋体" panose="02010600030101010101" pitchFamily="2" charset="-122"/>
                <a:cs typeface="宋体" panose="02010600030101010101" pitchFamily="2" charset="-122"/>
              </a:rPr>
              <a:t>①普通质量低合金钢、②优质低合金钢、③特殊质量低合金钢</a:t>
            </a:r>
            <a:r>
              <a:rPr lang="en-US" b="0">
                <a:latin typeface="宋体" panose="02010600030101010101" pitchFamily="2" charset="-122"/>
                <a:ea typeface="宋体" panose="02010600030101010101" pitchFamily="2" charset="-122"/>
                <a:cs typeface="宋体" panose="02010600030101010101" pitchFamily="2" charset="-122"/>
              </a:rPr>
              <a:t>2)</a:t>
            </a:r>
            <a:r>
              <a:rPr lang="zh-CN" b="0">
                <a:latin typeface="宋体" panose="02010600030101010101" pitchFamily="2" charset="-122"/>
                <a:ea typeface="宋体" panose="02010600030101010101" pitchFamily="2" charset="-122"/>
                <a:cs typeface="宋体" panose="02010600030101010101" pitchFamily="2" charset="-122"/>
              </a:rPr>
              <a:t>按主要性能或使用特性分类：可焊接低合金高强度结构钢、低合金耐候钢、低合金钢筋用钢、铁道用低合金钢、矿用低合金钢和其他低合金钢等。</a:t>
            </a:r>
            <a:endParaRPr lang="zh-CN" altLang="en-US">
              <a:latin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0825"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pic>
        <p:nvPicPr>
          <p:cNvPr id="20" name="图片 19" descr="1"/>
          <p:cNvPicPr>
            <a:picLocks noChangeAspect="1"/>
          </p:cNvPicPr>
          <p:nvPr/>
        </p:nvPicPr>
        <p:blipFill>
          <a:blip r:embed="rId1"/>
          <a:stretch>
            <a:fillRect/>
          </a:stretch>
        </p:blipFill>
        <p:spPr>
          <a:xfrm>
            <a:off x="3275965" y="4019550"/>
            <a:ext cx="2734945" cy="1802765"/>
          </a:xfrm>
          <a:prstGeom prst="rect">
            <a:avLst/>
          </a:prstGeom>
        </p:spPr>
      </p:pic>
      <p:pic>
        <p:nvPicPr>
          <p:cNvPr id="21" name="图片 20" descr="2"/>
          <p:cNvPicPr>
            <a:picLocks noChangeAspect="1"/>
          </p:cNvPicPr>
          <p:nvPr/>
        </p:nvPicPr>
        <p:blipFill>
          <a:blip r:embed="rId2"/>
          <a:stretch>
            <a:fillRect/>
          </a:stretch>
        </p:blipFill>
        <p:spPr>
          <a:xfrm>
            <a:off x="712470" y="4005580"/>
            <a:ext cx="2460625" cy="1824355"/>
          </a:xfrm>
          <a:prstGeom prst="rect">
            <a:avLst/>
          </a:prstGeom>
        </p:spPr>
      </p:pic>
      <p:pic>
        <p:nvPicPr>
          <p:cNvPr id="22" name="图片 21" descr="3"/>
          <p:cNvPicPr>
            <a:picLocks noChangeAspect="1"/>
          </p:cNvPicPr>
          <p:nvPr>
            <p:custDataLst>
              <p:tags r:id="rId3"/>
            </p:custDataLst>
          </p:nvPr>
        </p:nvPicPr>
        <p:blipFill>
          <a:blip r:embed="rId4"/>
          <a:stretch>
            <a:fillRect/>
          </a:stretch>
        </p:blipFill>
        <p:spPr>
          <a:xfrm>
            <a:off x="6094730" y="4019550"/>
            <a:ext cx="2421890" cy="1816735"/>
          </a:xfrm>
          <a:prstGeom prst="rect">
            <a:avLst/>
          </a:prstGeom>
        </p:spPr>
      </p:pic>
      <p:sp>
        <p:nvSpPr>
          <p:cNvPr id="2" name="文本框 1"/>
          <p:cNvSpPr txBox="1"/>
          <p:nvPr/>
        </p:nvSpPr>
        <p:spPr>
          <a:xfrm>
            <a:off x="755650" y="1574800"/>
            <a:ext cx="3747135" cy="398780"/>
          </a:xfrm>
          <a:prstGeom prst="rect">
            <a:avLst/>
          </a:prstGeom>
          <a:noFill/>
        </p:spPr>
        <p:txBody>
          <a:bodyPr wrap="square" rtlCol="0">
            <a:spAutoFit/>
          </a:bodyPr>
          <a:p>
            <a:r>
              <a:rPr lang="en-US" altLang="zh-CN" b="0">
                <a:latin typeface="黑体" panose="02010609060101010101" pitchFamily="2" charset="-122"/>
                <a:ea typeface="黑体" panose="02010609060101010101" pitchFamily="2" charset="-122"/>
                <a:cs typeface="黑体" panose="02010609060101010101" pitchFamily="2" charset="-122"/>
              </a:rPr>
              <a:t>1</a:t>
            </a:r>
            <a:r>
              <a:rPr lang="zh-CN" altLang="en-US" b="0">
                <a:latin typeface="黑体" panose="02010609060101010101" pitchFamily="2" charset="-122"/>
                <a:ea typeface="黑体" panose="02010609060101010101" pitchFamily="2" charset="-122"/>
                <a:cs typeface="黑体" panose="02010609060101010101" pitchFamily="2" charset="-122"/>
              </a:rPr>
              <a:t>、低合金钢和合金钢的分类</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100" name="文本框 99"/>
          <p:cNvSpPr txBox="1"/>
          <p:nvPr/>
        </p:nvSpPr>
        <p:spPr>
          <a:xfrm>
            <a:off x="899795" y="2060575"/>
            <a:ext cx="7273925" cy="1630045"/>
          </a:xfrm>
          <a:prstGeom prst="rect">
            <a:avLst/>
          </a:prstGeom>
          <a:noFill/>
          <a:ln w="9525">
            <a:noFill/>
          </a:ln>
        </p:spPr>
        <p:txBody>
          <a:bodyPr wrap="square">
            <a:spAutoFit/>
          </a:bodyPr>
          <a:p>
            <a:r>
              <a:rPr lang="en-US"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2)合金钢的分类</a:t>
            </a:r>
            <a:endParaRPr b="0">
              <a:latin typeface="宋体" panose="02010600030101010101" pitchFamily="2" charset="-122"/>
              <a:ea typeface="宋体" panose="02010600030101010101" pitchFamily="2" charset="-122"/>
              <a:cs typeface="宋体" panose="02010600030101010101" pitchFamily="2" charset="-122"/>
            </a:endParaRPr>
          </a:p>
          <a:p>
            <a:r>
              <a:rPr b="0">
                <a:latin typeface="宋体" panose="02010600030101010101" pitchFamily="2" charset="-122"/>
                <a:ea typeface="宋体" panose="02010600030101010101" pitchFamily="2" charset="-122"/>
                <a:cs typeface="宋体" panose="02010600030101010101" pitchFamily="2" charset="-122"/>
              </a:rPr>
              <a:t>1)按主要质量等级分类</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①优质合金钢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②特殊质量合金钢</a:t>
            </a:r>
            <a:endParaRPr b="0">
              <a:latin typeface="宋体" panose="02010600030101010101" pitchFamily="2" charset="-122"/>
              <a:ea typeface="宋体" panose="02010600030101010101" pitchFamily="2" charset="-122"/>
              <a:cs typeface="宋体" panose="02010600030101010101" pitchFamily="2" charset="-122"/>
            </a:endParaRPr>
          </a:p>
          <a:p>
            <a:r>
              <a:rPr b="0">
                <a:latin typeface="宋体" panose="02010600030101010101" pitchFamily="2" charset="-122"/>
                <a:ea typeface="宋体" panose="02010600030101010101" pitchFamily="2" charset="-122"/>
                <a:cs typeface="宋体" panose="02010600030101010101" pitchFamily="2" charset="-122"/>
              </a:rPr>
              <a:t>2)按主要性能或使用特性分类</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①工程结构用合金钢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②机械结构用合金钢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③轴承钢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④工具钢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⑤不锈、耐蚀和耐热钢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⑥特殊物理性能钢</a:t>
            </a:r>
            <a:r>
              <a:rPr lang="zh-CN" b="0">
                <a:latin typeface="宋体" panose="02010600030101010101" pitchFamily="2" charset="-122"/>
                <a:ea typeface="宋体" panose="02010600030101010101" pitchFamily="2" charset="-122"/>
                <a:cs typeface="宋体" panose="02010600030101010101" pitchFamily="2" charset="-122"/>
              </a:rPr>
              <a:t>、</a:t>
            </a:r>
            <a:r>
              <a:rPr b="0">
                <a:latin typeface="宋体" panose="02010600030101010101" pitchFamily="2" charset="-122"/>
                <a:ea typeface="宋体" panose="02010600030101010101" pitchFamily="2" charset="-122"/>
                <a:cs typeface="宋体" panose="02010600030101010101" pitchFamily="2" charset="-122"/>
              </a:rPr>
              <a:t>⑦其他合金钢</a:t>
            </a:r>
            <a:endParaRPr b="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179070"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2" name="object 2"/>
          <p:cNvSpPr/>
          <p:nvPr/>
        </p:nvSpPr>
        <p:spPr>
          <a:xfrm>
            <a:off x="4872990" y="3379470"/>
            <a:ext cx="1515110" cy="1205230"/>
          </a:xfrm>
          <a:prstGeom prst="rect">
            <a:avLst/>
          </a:prstGeom>
          <a:blipFill>
            <a:blip r:embed="rId1" cstate="print"/>
            <a:stretch>
              <a:fillRect/>
            </a:stretch>
          </a:blipFill>
        </p:spPr>
        <p:txBody>
          <a:bodyPr wrap="square" lIns="0" tIns="0" rIns="0" bIns="0" rtlCol="0"/>
          <a:p/>
        </p:txBody>
      </p:sp>
      <p:sp>
        <p:nvSpPr>
          <p:cNvPr id="3" name="object 3"/>
          <p:cNvSpPr/>
          <p:nvPr/>
        </p:nvSpPr>
        <p:spPr>
          <a:xfrm>
            <a:off x="4865370" y="4208780"/>
            <a:ext cx="1527175" cy="290195"/>
          </a:xfrm>
          <a:prstGeom prst="rect">
            <a:avLst/>
          </a:prstGeom>
          <a:blipFill>
            <a:blip r:embed="rId2" cstate="print"/>
            <a:stretch>
              <a:fillRect/>
            </a:stretch>
          </a:blipFill>
        </p:spPr>
        <p:txBody>
          <a:bodyPr wrap="square" lIns="0" tIns="0" rIns="0" bIns="0" rtlCol="0"/>
          <a:p/>
        </p:txBody>
      </p:sp>
      <p:sp>
        <p:nvSpPr>
          <p:cNvPr id="4" name="object 4"/>
          <p:cNvSpPr txBox="1"/>
          <p:nvPr/>
        </p:nvSpPr>
        <p:spPr>
          <a:xfrm>
            <a:off x="5272405" y="4210685"/>
            <a:ext cx="847725" cy="508000"/>
          </a:xfrm>
          <a:prstGeom prst="rect">
            <a:avLst/>
          </a:prstGeom>
        </p:spPr>
        <p:txBody>
          <a:bodyPr vert="horz" wrap="square" lIns="0" tIns="15875" rIns="0" bIns="0" rtlCol="0">
            <a:spAutoFit/>
          </a:bodyPr>
          <a:p>
            <a:pPr>
              <a:lnSpc>
                <a:spcPct val="100000"/>
              </a:lnSpc>
              <a:spcBef>
                <a:spcPts val="125"/>
              </a:spcBef>
            </a:pPr>
            <a:r>
              <a:rPr sz="1600" spc="30" dirty="0">
                <a:solidFill>
                  <a:srgbClr val="FFFFFF"/>
                </a:solidFill>
                <a:latin typeface="微软雅黑" panose="020B0503020204020204" charset="-122"/>
                <a:cs typeface="微软雅黑" panose="020B0503020204020204" charset="-122"/>
              </a:rPr>
              <a:t>桥梁</a:t>
            </a:r>
            <a:r>
              <a:rPr sz="1600" spc="-65"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Q420</a:t>
            </a:r>
            <a:endParaRPr sz="1600">
              <a:latin typeface="微软雅黑" panose="020B0503020204020204" charset="-122"/>
              <a:cs typeface="微软雅黑" panose="020B0503020204020204" charset="-122"/>
            </a:endParaRPr>
          </a:p>
        </p:txBody>
      </p:sp>
      <p:sp>
        <p:nvSpPr>
          <p:cNvPr id="5" name="object 5"/>
          <p:cNvSpPr/>
          <p:nvPr/>
        </p:nvSpPr>
        <p:spPr>
          <a:xfrm>
            <a:off x="6647815" y="3397250"/>
            <a:ext cx="1513840" cy="1203960"/>
          </a:xfrm>
          <a:prstGeom prst="rect">
            <a:avLst/>
          </a:prstGeom>
          <a:blipFill>
            <a:blip r:embed="rId3" cstate="print"/>
            <a:stretch>
              <a:fillRect/>
            </a:stretch>
          </a:blipFill>
        </p:spPr>
        <p:txBody>
          <a:bodyPr wrap="square" lIns="0" tIns="0" rIns="0" bIns="0" rtlCol="0"/>
          <a:p/>
        </p:txBody>
      </p:sp>
      <p:sp>
        <p:nvSpPr>
          <p:cNvPr id="6" name="object 6"/>
          <p:cNvSpPr/>
          <p:nvPr/>
        </p:nvSpPr>
        <p:spPr>
          <a:xfrm>
            <a:off x="6640195" y="4222750"/>
            <a:ext cx="1524000" cy="292735"/>
          </a:xfrm>
          <a:prstGeom prst="rect">
            <a:avLst/>
          </a:prstGeom>
          <a:blipFill>
            <a:blip r:embed="rId4" cstate="print"/>
            <a:stretch>
              <a:fillRect/>
            </a:stretch>
          </a:blipFill>
        </p:spPr>
        <p:txBody>
          <a:bodyPr wrap="square" lIns="0" tIns="0" rIns="0" bIns="0" rtlCol="0"/>
          <a:p/>
        </p:txBody>
      </p:sp>
      <p:sp>
        <p:nvSpPr>
          <p:cNvPr id="7" name="object 7"/>
          <p:cNvSpPr txBox="1"/>
          <p:nvPr/>
        </p:nvSpPr>
        <p:spPr>
          <a:xfrm>
            <a:off x="7045960" y="4225925"/>
            <a:ext cx="847725" cy="508000"/>
          </a:xfrm>
          <a:prstGeom prst="rect">
            <a:avLst/>
          </a:prstGeom>
        </p:spPr>
        <p:txBody>
          <a:bodyPr vert="horz" wrap="square" lIns="0" tIns="15875" rIns="0" bIns="0" rtlCol="0">
            <a:spAutoFit/>
          </a:bodyPr>
          <a:p>
            <a:pPr>
              <a:lnSpc>
                <a:spcPct val="100000"/>
              </a:lnSpc>
              <a:spcBef>
                <a:spcPts val="125"/>
              </a:spcBef>
            </a:pPr>
            <a:r>
              <a:rPr sz="1600" spc="30" dirty="0">
                <a:solidFill>
                  <a:srgbClr val="FFFFFF"/>
                </a:solidFill>
                <a:latin typeface="微软雅黑" panose="020B0503020204020204" charset="-122"/>
                <a:cs typeface="微软雅黑" panose="020B0503020204020204" charset="-122"/>
              </a:rPr>
              <a:t>船舶</a:t>
            </a:r>
            <a:r>
              <a:rPr sz="1600" spc="-65"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Q420</a:t>
            </a:r>
            <a:endParaRPr sz="1600">
              <a:latin typeface="微软雅黑" panose="020B0503020204020204" charset="-122"/>
              <a:cs typeface="微软雅黑" panose="020B0503020204020204" charset="-122"/>
            </a:endParaRPr>
          </a:p>
        </p:txBody>
      </p:sp>
      <p:sp>
        <p:nvSpPr>
          <p:cNvPr id="9" name="object 9"/>
          <p:cNvSpPr/>
          <p:nvPr/>
        </p:nvSpPr>
        <p:spPr>
          <a:xfrm>
            <a:off x="5430520" y="4745355"/>
            <a:ext cx="1513840" cy="1203960"/>
          </a:xfrm>
          <a:prstGeom prst="rect">
            <a:avLst/>
          </a:prstGeom>
          <a:blipFill>
            <a:blip r:embed="rId5" cstate="print"/>
            <a:stretch>
              <a:fillRect/>
            </a:stretch>
          </a:blipFill>
        </p:spPr>
        <p:txBody>
          <a:bodyPr wrap="square" lIns="0" tIns="0" rIns="0" bIns="0" rtlCol="0"/>
          <a:p/>
        </p:txBody>
      </p:sp>
      <p:sp>
        <p:nvSpPr>
          <p:cNvPr id="10" name="object 10"/>
          <p:cNvSpPr/>
          <p:nvPr/>
        </p:nvSpPr>
        <p:spPr>
          <a:xfrm>
            <a:off x="5422900" y="5577205"/>
            <a:ext cx="1524000" cy="294640"/>
          </a:xfrm>
          <a:prstGeom prst="rect">
            <a:avLst/>
          </a:prstGeom>
          <a:blipFill>
            <a:blip r:embed="rId6" cstate="print"/>
            <a:stretch>
              <a:fillRect/>
            </a:stretch>
          </a:blipFill>
        </p:spPr>
        <p:txBody>
          <a:bodyPr wrap="square" lIns="0" tIns="0" rIns="0" bIns="0" rtlCol="0"/>
          <a:p/>
        </p:txBody>
      </p:sp>
      <p:sp>
        <p:nvSpPr>
          <p:cNvPr id="11" name="object 11"/>
          <p:cNvSpPr txBox="1"/>
          <p:nvPr/>
        </p:nvSpPr>
        <p:spPr>
          <a:xfrm>
            <a:off x="5828665" y="5581650"/>
            <a:ext cx="847725" cy="508000"/>
          </a:xfrm>
          <a:prstGeom prst="rect">
            <a:avLst/>
          </a:prstGeom>
        </p:spPr>
        <p:txBody>
          <a:bodyPr vert="horz" wrap="square" lIns="0" tIns="15875" rIns="0" bIns="0" rtlCol="0">
            <a:spAutoFit/>
          </a:bodyPr>
          <a:p>
            <a:pPr>
              <a:lnSpc>
                <a:spcPct val="100000"/>
              </a:lnSpc>
              <a:spcBef>
                <a:spcPts val="125"/>
              </a:spcBef>
            </a:pPr>
            <a:r>
              <a:rPr sz="1600" spc="30" dirty="0">
                <a:solidFill>
                  <a:srgbClr val="FFFFFF"/>
                </a:solidFill>
                <a:latin typeface="微软雅黑" panose="020B0503020204020204" charset="-122"/>
                <a:cs typeface="微软雅黑" panose="020B0503020204020204" charset="-122"/>
              </a:rPr>
              <a:t>车辆</a:t>
            </a:r>
            <a:r>
              <a:rPr sz="1600" spc="-65"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Q390</a:t>
            </a:r>
            <a:endParaRPr sz="1600">
              <a:latin typeface="微软雅黑" panose="020B0503020204020204" charset="-122"/>
              <a:cs typeface="微软雅黑" panose="020B0503020204020204" charset="-122"/>
            </a:endParaRPr>
          </a:p>
        </p:txBody>
      </p:sp>
      <p:sp>
        <p:nvSpPr>
          <p:cNvPr id="14" name="object 14"/>
          <p:cNvSpPr txBox="1"/>
          <p:nvPr/>
        </p:nvSpPr>
        <p:spPr>
          <a:xfrm>
            <a:off x="8196580" y="5687060"/>
            <a:ext cx="847725" cy="508000"/>
          </a:xfrm>
          <a:prstGeom prst="rect">
            <a:avLst/>
          </a:prstGeom>
        </p:spPr>
        <p:txBody>
          <a:bodyPr vert="horz" wrap="square" lIns="0" tIns="15875" rIns="0" bIns="0" rtlCol="0">
            <a:spAutoFit/>
          </a:bodyPr>
          <a:p>
            <a:pPr>
              <a:lnSpc>
                <a:spcPct val="100000"/>
              </a:lnSpc>
              <a:spcBef>
                <a:spcPts val="125"/>
              </a:spcBef>
            </a:pPr>
            <a:r>
              <a:rPr sz="1600" spc="30" dirty="0">
                <a:solidFill>
                  <a:srgbClr val="FFFFFF"/>
                </a:solidFill>
                <a:latin typeface="微软雅黑" panose="020B0503020204020204" charset="-122"/>
                <a:cs typeface="微软雅黑" panose="020B0503020204020204" charset="-122"/>
              </a:rPr>
              <a:t>鸟巢</a:t>
            </a:r>
            <a:r>
              <a:rPr sz="1600" spc="-65"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Q460</a:t>
            </a:r>
            <a:endParaRPr sz="1600">
              <a:latin typeface="微软雅黑" panose="020B0503020204020204" charset="-122"/>
              <a:cs typeface="微软雅黑" panose="020B0503020204020204" charset="-122"/>
            </a:endParaRPr>
          </a:p>
        </p:txBody>
      </p:sp>
      <p:sp>
        <p:nvSpPr>
          <p:cNvPr id="17" name="object 17"/>
          <p:cNvSpPr/>
          <p:nvPr/>
        </p:nvSpPr>
        <p:spPr>
          <a:xfrm>
            <a:off x="3780155" y="4747260"/>
            <a:ext cx="1530350" cy="1215390"/>
          </a:xfrm>
          <a:prstGeom prst="rect">
            <a:avLst/>
          </a:prstGeom>
          <a:blipFill>
            <a:blip r:embed="rId7" cstate="print"/>
            <a:stretch>
              <a:fillRect/>
            </a:stretch>
          </a:blipFill>
        </p:spPr>
        <p:txBody>
          <a:bodyPr wrap="square" lIns="0" tIns="0" rIns="0" bIns="0" rtlCol="0"/>
          <a:p/>
        </p:txBody>
      </p:sp>
      <p:sp>
        <p:nvSpPr>
          <p:cNvPr id="19" name="object 19"/>
          <p:cNvSpPr/>
          <p:nvPr/>
        </p:nvSpPr>
        <p:spPr>
          <a:xfrm>
            <a:off x="4865370" y="3379470"/>
            <a:ext cx="1610360" cy="1282065"/>
          </a:xfrm>
          <a:prstGeom prst="rect">
            <a:avLst/>
          </a:prstGeom>
          <a:blipFill>
            <a:blip r:embed="rId8" cstate="print"/>
            <a:stretch>
              <a:fillRect/>
            </a:stretch>
          </a:blipFill>
        </p:spPr>
        <p:txBody>
          <a:bodyPr wrap="square" lIns="0" tIns="0" rIns="0" bIns="0" rtlCol="0"/>
          <a:p/>
        </p:txBody>
      </p:sp>
      <p:sp>
        <p:nvSpPr>
          <p:cNvPr id="20" name="object 20"/>
          <p:cNvSpPr/>
          <p:nvPr/>
        </p:nvSpPr>
        <p:spPr>
          <a:xfrm>
            <a:off x="4860290" y="4347845"/>
            <a:ext cx="1621790" cy="290195"/>
          </a:xfrm>
          <a:prstGeom prst="rect">
            <a:avLst/>
          </a:prstGeom>
          <a:blipFill>
            <a:blip r:embed="rId9" cstate="print"/>
            <a:stretch>
              <a:fillRect/>
            </a:stretch>
          </a:blipFill>
        </p:spPr>
        <p:txBody>
          <a:bodyPr wrap="square" lIns="0" tIns="0" rIns="0" bIns="0" rtlCol="0"/>
          <a:p/>
        </p:txBody>
      </p:sp>
      <p:sp>
        <p:nvSpPr>
          <p:cNvPr id="21" name="object 21"/>
          <p:cNvSpPr txBox="1"/>
          <p:nvPr/>
        </p:nvSpPr>
        <p:spPr>
          <a:xfrm>
            <a:off x="5126990" y="4361815"/>
            <a:ext cx="1150620"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桥梁</a:t>
            </a:r>
            <a:r>
              <a:rPr sz="1600" spc="-50"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Q420</a:t>
            </a:r>
            <a:endParaRPr sz="1600">
              <a:latin typeface="微软雅黑" panose="020B0503020204020204" charset="-122"/>
              <a:cs typeface="微软雅黑" panose="020B0503020204020204" charset="-122"/>
            </a:endParaRPr>
          </a:p>
        </p:txBody>
      </p:sp>
      <p:sp>
        <p:nvSpPr>
          <p:cNvPr id="22" name="object 22"/>
          <p:cNvSpPr/>
          <p:nvPr/>
        </p:nvSpPr>
        <p:spPr>
          <a:xfrm>
            <a:off x="6630035" y="3354070"/>
            <a:ext cx="1532890" cy="1290320"/>
          </a:xfrm>
          <a:prstGeom prst="rect">
            <a:avLst/>
          </a:prstGeom>
          <a:blipFill>
            <a:blip r:embed="rId10" cstate="print"/>
            <a:stretch>
              <a:fillRect/>
            </a:stretch>
          </a:blipFill>
        </p:spPr>
        <p:txBody>
          <a:bodyPr wrap="square" lIns="0" tIns="0" rIns="0" bIns="0" rtlCol="0"/>
          <a:p/>
        </p:txBody>
      </p:sp>
      <p:sp>
        <p:nvSpPr>
          <p:cNvPr id="23" name="object 23"/>
          <p:cNvSpPr/>
          <p:nvPr/>
        </p:nvSpPr>
        <p:spPr>
          <a:xfrm>
            <a:off x="6631305" y="4294505"/>
            <a:ext cx="1524000" cy="292735"/>
          </a:xfrm>
          <a:prstGeom prst="rect">
            <a:avLst/>
          </a:prstGeom>
          <a:blipFill>
            <a:blip r:embed="rId11" cstate="print"/>
            <a:stretch>
              <a:fillRect/>
            </a:stretch>
          </a:blipFill>
        </p:spPr>
        <p:txBody>
          <a:bodyPr wrap="square" lIns="0" tIns="0" rIns="0" bIns="0" rtlCol="0"/>
          <a:p/>
        </p:txBody>
      </p:sp>
      <p:sp>
        <p:nvSpPr>
          <p:cNvPr id="24" name="object 24"/>
          <p:cNvSpPr txBox="1"/>
          <p:nvPr/>
        </p:nvSpPr>
        <p:spPr>
          <a:xfrm>
            <a:off x="6897370" y="4308475"/>
            <a:ext cx="1050925"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船舶</a:t>
            </a:r>
            <a:r>
              <a:rPr sz="1600" spc="-50"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Q420</a:t>
            </a:r>
            <a:endParaRPr sz="1600">
              <a:latin typeface="微软雅黑" panose="020B0503020204020204" charset="-122"/>
              <a:cs typeface="微软雅黑" panose="020B0503020204020204" charset="-122"/>
            </a:endParaRPr>
          </a:p>
        </p:txBody>
      </p:sp>
      <p:sp>
        <p:nvSpPr>
          <p:cNvPr id="25" name="object 25"/>
          <p:cNvSpPr txBox="1"/>
          <p:nvPr/>
        </p:nvSpPr>
        <p:spPr>
          <a:xfrm>
            <a:off x="3994150" y="5586095"/>
            <a:ext cx="1242695"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锅 炉</a:t>
            </a:r>
            <a:r>
              <a:rPr sz="1600" spc="-85" dirty="0">
                <a:solidFill>
                  <a:srgbClr val="FFFFFF"/>
                </a:solidFill>
                <a:latin typeface="微软雅黑" panose="020B0503020204020204" charset="-122"/>
                <a:cs typeface="微软雅黑" panose="020B0503020204020204" charset="-122"/>
              </a:rPr>
              <a:t> </a:t>
            </a:r>
            <a:r>
              <a:rPr sz="1600" spc="20" dirty="0">
                <a:solidFill>
                  <a:srgbClr val="FFFFFF"/>
                </a:solidFill>
                <a:latin typeface="微软雅黑" panose="020B0503020204020204" charset="-122"/>
                <a:cs typeface="微软雅黑" panose="020B0503020204020204" charset="-122"/>
              </a:rPr>
              <a:t>Q620</a:t>
            </a:r>
            <a:endParaRPr sz="1600">
              <a:latin typeface="微软雅黑" panose="020B0503020204020204" charset="-122"/>
              <a:cs typeface="微软雅黑" panose="020B0503020204020204" charset="-122"/>
            </a:endParaRPr>
          </a:p>
        </p:txBody>
      </p:sp>
      <p:sp>
        <p:nvSpPr>
          <p:cNvPr id="26" name="object 26"/>
          <p:cNvSpPr/>
          <p:nvPr/>
        </p:nvSpPr>
        <p:spPr>
          <a:xfrm>
            <a:off x="5421630" y="4745355"/>
            <a:ext cx="1515110" cy="1203960"/>
          </a:xfrm>
          <a:prstGeom prst="rect">
            <a:avLst/>
          </a:prstGeom>
          <a:blipFill>
            <a:blip r:embed="rId12" cstate="print"/>
            <a:stretch>
              <a:fillRect/>
            </a:stretch>
          </a:blipFill>
        </p:spPr>
        <p:txBody>
          <a:bodyPr wrap="square" lIns="0" tIns="0" rIns="0" bIns="0" rtlCol="0"/>
          <a:p/>
        </p:txBody>
      </p:sp>
      <p:sp>
        <p:nvSpPr>
          <p:cNvPr id="27" name="object 27"/>
          <p:cNvSpPr/>
          <p:nvPr/>
        </p:nvSpPr>
        <p:spPr>
          <a:xfrm>
            <a:off x="5414010" y="5577205"/>
            <a:ext cx="1524000" cy="294640"/>
          </a:xfrm>
          <a:prstGeom prst="rect">
            <a:avLst/>
          </a:prstGeom>
          <a:blipFill>
            <a:blip r:embed="rId13" cstate="print"/>
            <a:stretch>
              <a:fillRect/>
            </a:stretch>
          </a:blipFill>
        </p:spPr>
        <p:txBody>
          <a:bodyPr wrap="square" lIns="0" tIns="0" rIns="0" bIns="0" rtlCol="0"/>
          <a:p/>
        </p:txBody>
      </p:sp>
      <p:sp>
        <p:nvSpPr>
          <p:cNvPr id="29" name="object 28"/>
          <p:cNvSpPr txBox="1"/>
          <p:nvPr/>
        </p:nvSpPr>
        <p:spPr>
          <a:xfrm>
            <a:off x="5663565" y="5581015"/>
            <a:ext cx="1141730"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车辆</a:t>
            </a:r>
            <a:r>
              <a:rPr sz="1600" spc="-50" dirty="0">
                <a:solidFill>
                  <a:srgbClr val="FFFFFF"/>
                </a:solidFill>
                <a:latin typeface="微软雅黑" panose="020B0503020204020204" charset="-122"/>
                <a:cs typeface="微软雅黑" panose="020B0503020204020204" charset="-122"/>
              </a:rPr>
              <a:t> </a:t>
            </a:r>
            <a:r>
              <a:rPr sz="1600" spc="15" dirty="0">
                <a:solidFill>
                  <a:srgbClr val="FFFFFF"/>
                </a:solidFill>
                <a:latin typeface="微软雅黑" panose="020B0503020204020204" charset="-122"/>
                <a:cs typeface="微软雅黑" panose="020B0503020204020204" charset="-122"/>
              </a:rPr>
              <a:t>Q390</a:t>
            </a:r>
            <a:endParaRPr sz="1600">
              <a:latin typeface="微软雅黑" panose="020B0503020204020204" charset="-122"/>
              <a:cs typeface="微软雅黑" panose="020B0503020204020204" charset="-122"/>
            </a:endParaRPr>
          </a:p>
        </p:txBody>
      </p:sp>
      <p:sp>
        <p:nvSpPr>
          <p:cNvPr id="44" name="object 44"/>
          <p:cNvSpPr/>
          <p:nvPr/>
        </p:nvSpPr>
        <p:spPr>
          <a:xfrm>
            <a:off x="1142365" y="3418840"/>
            <a:ext cx="1670050" cy="1237615"/>
          </a:xfrm>
          <a:prstGeom prst="rect">
            <a:avLst/>
          </a:prstGeom>
          <a:blipFill>
            <a:blip r:embed="rId14" cstate="print"/>
            <a:stretch>
              <a:fillRect/>
            </a:stretch>
          </a:blipFill>
        </p:spPr>
        <p:txBody>
          <a:bodyPr wrap="square" lIns="0" tIns="0" rIns="0" bIns="0" rtlCol="0"/>
          <a:p/>
        </p:txBody>
      </p:sp>
      <p:sp>
        <p:nvSpPr>
          <p:cNvPr id="45" name="object 45"/>
          <p:cNvSpPr/>
          <p:nvPr/>
        </p:nvSpPr>
        <p:spPr>
          <a:xfrm>
            <a:off x="1134745" y="4372610"/>
            <a:ext cx="1678305" cy="320040"/>
          </a:xfrm>
          <a:prstGeom prst="rect">
            <a:avLst/>
          </a:prstGeom>
          <a:blipFill>
            <a:blip r:embed="rId15" cstate="print"/>
            <a:stretch>
              <a:fillRect/>
            </a:stretch>
          </a:blipFill>
        </p:spPr>
        <p:txBody>
          <a:bodyPr wrap="square" lIns="0" tIns="0" rIns="0" bIns="0" rtlCol="0"/>
          <a:p/>
        </p:txBody>
      </p:sp>
      <p:sp>
        <p:nvSpPr>
          <p:cNvPr id="46" name="object 46"/>
          <p:cNvSpPr txBox="1"/>
          <p:nvPr/>
        </p:nvSpPr>
        <p:spPr>
          <a:xfrm>
            <a:off x="1535430" y="4316730"/>
            <a:ext cx="1043940" cy="246380"/>
          </a:xfrm>
          <a:prstGeom prst="rect">
            <a:avLst/>
          </a:prstGeom>
        </p:spPr>
        <p:txBody>
          <a:bodyPr vert="horz" wrap="square" lIns="0" tIns="15875" rIns="0" bIns="0" rtlCol="0">
            <a:spAutoFit/>
          </a:bodyPr>
          <a:p>
            <a:pPr marL="12700">
              <a:lnSpc>
                <a:spcPct val="100000"/>
              </a:lnSpc>
              <a:spcBef>
                <a:spcPts val="125"/>
              </a:spcBef>
            </a:pPr>
            <a:r>
              <a:rPr sz="1500" spc="20" dirty="0">
                <a:solidFill>
                  <a:srgbClr val="FFFFFF"/>
                </a:solidFill>
                <a:latin typeface="微软雅黑" panose="020B0503020204020204" charset="-122"/>
                <a:cs typeface="微软雅黑" panose="020B0503020204020204" charset="-122"/>
              </a:rPr>
              <a:t>钢板</a:t>
            </a:r>
            <a:r>
              <a:rPr sz="1500" spc="5" dirty="0">
                <a:solidFill>
                  <a:srgbClr val="FFFFFF"/>
                </a:solidFill>
                <a:latin typeface="微软雅黑" panose="020B0503020204020204" charset="-122"/>
                <a:cs typeface="微软雅黑" panose="020B0503020204020204" charset="-122"/>
              </a:rPr>
              <a:t>Q4</a:t>
            </a:r>
            <a:r>
              <a:rPr sz="1500" spc="15" dirty="0">
                <a:solidFill>
                  <a:srgbClr val="FFFFFF"/>
                </a:solidFill>
                <a:latin typeface="微软雅黑" panose="020B0503020204020204" charset="-122"/>
                <a:cs typeface="微软雅黑" panose="020B0503020204020204" charset="-122"/>
              </a:rPr>
              <a:t>2</a:t>
            </a:r>
            <a:r>
              <a:rPr sz="1500" spc="10" dirty="0">
                <a:solidFill>
                  <a:srgbClr val="FFFFFF"/>
                </a:solidFill>
                <a:latin typeface="微软雅黑" panose="020B0503020204020204" charset="-122"/>
                <a:cs typeface="微软雅黑" panose="020B0503020204020204" charset="-122"/>
              </a:rPr>
              <a:t>0</a:t>
            </a:r>
            <a:endParaRPr sz="1500">
              <a:latin typeface="微软雅黑" panose="020B0503020204020204" charset="-122"/>
              <a:cs typeface="微软雅黑" panose="020B0503020204020204" charset="-122"/>
            </a:endParaRPr>
          </a:p>
        </p:txBody>
      </p:sp>
      <p:sp>
        <p:nvSpPr>
          <p:cNvPr id="47" name="object 47"/>
          <p:cNvSpPr/>
          <p:nvPr/>
        </p:nvSpPr>
        <p:spPr>
          <a:xfrm>
            <a:off x="3018790" y="3382010"/>
            <a:ext cx="1692275" cy="1274445"/>
          </a:xfrm>
          <a:prstGeom prst="rect">
            <a:avLst/>
          </a:prstGeom>
          <a:blipFill>
            <a:blip r:embed="rId16" cstate="print"/>
            <a:stretch>
              <a:fillRect/>
            </a:stretch>
          </a:blipFill>
        </p:spPr>
        <p:txBody>
          <a:bodyPr wrap="square" lIns="0" tIns="0" rIns="0" bIns="0" rtlCol="0"/>
          <a:p/>
        </p:txBody>
      </p:sp>
      <p:sp>
        <p:nvSpPr>
          <p:cNvPr id="48" name="object 48"/>
          <p:cNvSpPr/>
          <p:nvPr/>
        </p:nvSpPr>
        <p:spPr>
          <a:xfrm>
            <a:off x="2994660" y="4328160"/>
            <a:ext cx="1727200" cy="333375"/>
          </a:xfrm>
          <a:prstGeom prst="rect">
            <a:avLst/>
          </a:prstGeom>
          <a:blipFill>
            <a:blip r:embed="rId17" cstate="print"/>
            <a:stretch>
              <a:fillRect/>
            </a:stretch>
          </a:blipFill>
        </p:spPr>
        <p:txBody>
          <a:bodyPr wrap="square" lIns="0" tIns="0" rIns="0" bIns="0" rtlCol="0"/>
          <a:p/>
        </p:txBody>
      </p:sp>
      <p:sp>
        <p:nvSpPr>
          <p:cNvPr id="49" name="object 49"/>
          <p:cNvSpPr txBox="1"/>
          <p:nvPr/>
        </p:nvSpPr>
        <p:spPr>
          <a:xfrm>
            <a:off x="3348355" y="4374515"/>
            <a:ext cx="1160780" cy="246380"/>
          </a:xfrm>
          <a:prstGeom prst="rect">
            <a:avLst/>
          </a:prstGeom>
        </p:spPr>
        <p:txBody>
          <a:bodyPr vert="horz" wrap="square" lIns="0" tIns="15875" rIns="0" bIns="0" rtlCol="0">
            <a:spAutoFit/>
          </a:bodyPr>
          <a:p>
            <a:pPr marL="12700">
              <a:lnSpc>
                <a:spcPct val="100000"/>
              </a:lnSpc>
              <a:spcBef>
                <a:spcPts val="125"/>
              </a:spcBef>
            </a:pPr>
            <a:r>
              <a:rPr sz="1500" spc="20" dirty="0">
                <a:solidFill>
                  <a:srgbClr val="FFFFFF"/>
                </a:solidFill>
                <a:latin typeface="微软雅黑" panose="020B0503020204020204" charset="-122"/>
                <a:cs typeface="微软雅黑" panose="020B0503020204020204" charset="-122"/>
              </a:rPr>
              <a:t>型材</a:t>
            </a:r>
            <a:r>
              <a:rPr sz="1500" spc="5" dirty="0">
                <a:solidFill>
                  <a:srgbClr val="FFFFFF"/>
                </a:solidFill>
                <a:latin typeface="微软雅黑" panose="020B0503020204020204" charset="-122"/>
                <a:cs typeface="微软雅黑" panose="020B0503020204020204" charset="-122"/>
              </a:rPr>
              <a:t>Q2</a:t>
            </a:r>
            <a:r>
              <a:rPr sz="1500" spc="15" dirty="0">
                <a:solidFill>
                  <a:srgbClr val="FFFFFF"/>
                </a:solidFill>
                <a:latin typeface="微软雅黑" panose="020B0503020204020204" charset="-122"/>
                <a:cs typeface="微软雅黑" panose="020B0503020204020204" charset="-122"/>
              </a:rPr>
              <a:t>9</a:t>
            </a:r>
            <a:r>
              <a:rPr sz="1500" dirty="0">
                <a:solidFill>
                  <a:srgbClr val="FFFFFF"/>
                </a:solidFill>
                <a:latin typeface="微软雅黑" panose="020B0503020204020204" charset="-122"/>
                <a:cs typeface="微软雅黑" panose="020B0503020204020204" charset="-122"/>
              </a:rPr>
              <a:t>5</a:t>
            </a:r>
            <a:r>
              <a:rPr sz="1500" spc="15" dirty="0">
                <a:solidFill>
                  <a:srgbClr val="FFFFFF"/>
                </a:solidFill>
                <a:latin typeface="微软雅黑" panose="020B0503020204020204" charset="-122"/>
                <a:cs typeface="微软雅黑" panose="020B0503020204020204" charset="-122"/>
              </a:rPr>
              <a:t>B</a:t>
            </a:r>
            <a:endParaRPr sz="1500">
              <a:latin typeface="微软雅黑" panose="020B0503020204020204" charset="-122"/>
              <a:cs typeface="微软雅黑" panose="020B0503020204020204" charset="-122"/>
            </a:endParaRPr>
          </a:p>
        </p:txBody>
      </p:sp>
      <p:sp>
        <p:nvSpPr>
          <p:cNvPr id="50" name="object 50"/>
          <p:cNvSpPr/>
          <p:nvPr/>
        </p:nvSpPr>
        <p:spPr>
          <a:xfrm>
            <a:off x="2029460" y="4732655"/>
            <a:ext cx="1670050" cy="1236345"/>
          </a:xfrm>
          <a:prstGeom prst="rect">
            <a:avLst/>
          </a:prstGeom>
          <a:blipFill>
            <a:blip r:embed="rId18" cstate="print"/>
            <a:stretch>
              <a:fillRect/>
            </a:stretch>
          </a:blipFill>
        </p:spPr>
        <p:txBody>
          <a:bodyPr wrap="square" lIns="0" tIns="0" rIns="0" bIns="0" rtlCol="0"/>
          <a:p/>
        </p:txBody>
      </p:sp>
      <p:sp>
        <p:nvSpPr>
          <p:cNvPr id="51" name="object 51"/>
          <p:cNvSpPr/>
          <p:nvPr/>
        </p:nvSpPr>
        <p:spPr>
          <a:xfrm>
            <a:off x="2045970" y="5609590"/>
            <a:ext cx="1654175" cy="320040"/>
          </a:xfrm>
          <a:prstGeom prst="rect">
            <a:avLst/>
          </a:prstGeom>
          <a:blipFill>
            <a:blip r:embed="rId19" cstate="print"/>
            <a:stretch>
              <a:fillRect/>
            </a:stretch>
          </a:blipFill>
        </p:spPr>
        <p:txBody>
          <a:bodyPr wrap="square" lIns="0" tIns="0" rIns="0" bIns="0" rtlCol="0"/>
          <a:p/>
        </p:txBody>
      </p:sp>
      <p:sp>
        <p:nvSpPr>
          <p:cNvPr id="52" name="object 52"/>
          <p:cNvSpPr txBox="1"/>
          <p:nvPr/>
        </p:nvSpPr>
        <p:spPr>
          <a:xfrm>
            <a:off x="2153920" y="5624195"/>
            <a:ext cx="1465580" cy="246380"/>
          </a:xfrm>
          <a:prstGeom prst="rect">
            <a:avLst/>
          </a:prstGeom>
        </p:spPr>
        <p:txBody>
          <a:bodyPr vert="horz" wrap="square" lIns="0" tIns="15875" rIns="0" bIns="0" rtlCol="0">
            <a:spAutoFit/>
          </a:bodyPr>
          <a:p>
            <a:pPr marL="12700">
              <a:lnSpc>
                <a:spcPct val="100000"/>
              </a:lnSpc>
              <a:spcBef>
                <a:spcPts val="125"/>
              </a:spcBef>
            </a:pPr>
            <a:r>
              <a:rPr sz="1500" spc="20" dirty="0">
                <a:solidFill>
                  <a:srgbClr val="FFFFFF"/>
                </a:solidFill>
                <a:latin typeface="微软雅黑" panose="020B0503020204020204" charset="-122"/>
                <a:cs typeface="微软雅黑" panose="020B0503020204020204" charset="-122"/>
              </a:rPr>
              <a:t>无缝钢管</a:t>
            </a:r>
            <a:r>
              <a:rPr sz="1500" spc="5" dirty="0">
                <a:solidFill>
                  <a:srgbClr val="FFFFFF"/>
                </a:solidFill>
                <a:latin typeface="微软雅黑" panose="020B0503020204020204" charset="-122"/>
                <a:cs typeface="微软雅黑" panose="020B0503020204020204" charset="-122"/>
              </a:rPr>
              <a:t>Q3</a:t>
            </a:r>
            <a:r>
              <a:rPr sz="1500" spc="15" dirty="0">
                <a:solidFill>
                  <a:srgbClr val="FFFFFF"/>
                </a:solidFill>
                <a:latin typeface="微软雅黑" panose="020B0503020204020204" charset="-122"/>
                <a:cs typeface="微软雅黑" panose="020B0503020204020204" charset="-122"/>
              </a:rPr>
              <a:t>4</a:t>
            </a:r>
            <a:r>
              <a:rPr sz="1500" dirty="0">
                <a:solidFill>
                  <a:srgbClr val="FFFFFF"/>
                </a:solidFill>
                <a:latin typeface="微软雅黑" panose="020B0503020204020204" charset="-122"/>
                <a:cs typeface="微软雅黑" panose="020B0503020204020204" charset="-122"/>
              </a:rPr>
              <a:t>5</a:t>
            </a:r>
            <a:r>
              <a:rPr sz="1500" spc="15" dirty="0">
                <a:solidFill>
                  <a:srgbClr val="FFFFFF"/>
                </a:solidFill>
                <a:latin typeface="微软雅黑" panose="020B0503020204020204" charset="-122"/>
                <a:cs typeface="微软雅黑" panose="020B0503020204020204" charset="-122"/>
              </a:rPr>
              <a:t>D</a:t>
            </a:r>
            <a:endParaRPr sz="1500">
              <a:latin typeface="微软雅黑" panose="020B0503020204020204" charset="-122"/>
              <a:cs typeface="微软雅黑" panose="020B0503020204020204" charset="-122"/>
            </a:endParaRPr>
          </a:p>
        </p:txBody>
      </p:sp>
      <p:sp>
        <p:nvSpPr>
          <p:cNvPr id="53" name="object 53"/>
          <p:cNvSpPr txBox="1"/>
          <p:nvPr/>
        </p:nvSpPr>
        <p:spPr>
          <a:xfrm>
            <a:off x="2259520" y="2239419"/>
            <a:ext cx="3377565" cy="453390"/>
          </a:xfrm>
          <a:prstGeom prst="rect">
            <a:avLst/>
          </a:prstGeom>
        </p:spPr>
        <p:txBody>
          <a:bodyPr vert="horz" wrap="square" lIns="0" tIns="13335" rIns="0" bIns="0" rtlCol="0">
            <a:spAutoFit/>
          </a:bodyPr>
          <a:p>
            <a:pPr marL="12700">
              <a:lnSpc>
                <a:spcPct val="100000"/>
              </a:lnSpc>
              <a:spcBef>
                <a:spcPts val="105"/>
              </a:spcBef>
              <a:tabLst>
                <a:tab pos="411480" algn="l"/>
                <a:tab pos="749935" algn="l"/>
              </a:tabLst>
            </a:pPr>
            <a:r>
              <a:rPr sz="2800" spc="5" dirty="0">
                <a:latin typeface="Calibri" panose="020F0502020204030204"/>
                <a:cs typeface="Calibri" panose="020F0502020204030204"/>
              </a:rPr>
              <a:t>Q	</a:t>
            </a:r>
            <a:r>
              <a:rPr sz="2800" dirty="0">
                <a:latin typeface="Calibri" panose="020F0502020204030204"/>
                <a:cs typeface="Calibri" panose="020F0502020204030204"/>
              </a:rPr>
              <a:t>+	</a:t>
            </a:r>
            <a:r>
              <a:rPr sz="2800" spc="5" dirty="0">
                <a:latin typeface="微软雅黑" panose="020B0503020204020204" charset="-122"/>
                <a:cs typeface="微软雅黑" panose="020B0503020204020204" charset="-122"/>
              </a:rPr>
              <a:t>数字</a:t>
            </a:r>
            <a:r>
              <a:rPr sz="2800" spc="-55" dirty="0">
                <a:latin typeface="微软雅黑" panose="020B0503020204020204" charset="-122"/>
                <a:cs typeface="微软雅黑" panose="020B0503020204020204" charset="-122"/>
              </a:rPr>
              <a:t> </a:t>
            </a:r>
            <a:r>
              <a:rPr sz="2800" spc="5" dirty="0">
                <a:latin typeface="微软雅黑" panose="020B0503020204020204" charset="-122"/>
                <a:cs typeface="微软雅黑" panose="020B0503020204020204" charset="-122"/>
              </a:rPr>
              <a:t>+</a:t>
            </a:r>
            <a:r>
              <a:rPr sz="2800" spc="-35" dirty="0">
                <a:latin typeface="微软雅黑" panose="020B0503020204020204" charset="-122"/>
                <a:cs typeface="微软雅黑" panose="020B0503020204020204" charset="-122"/>
              </a:rPr>
              <a:t> </a:t>
            </a:r>
            <a:r>
              <a:rPr sz="2800" spc="5" dirty="0">
                <a:latin typeface="微软雅黑" panose="020B0503020204020204" charset="-122"/>
                <a:cs typeface="微软雅黑" panose="020B0503020204020204" charset="-122"/>
              </a:rPr>
              <a:t>质量等级</a:t>
            </a:r>
            <a:endParaRPr sz="2800">
              <a:latin typeface="微软雅黑" panose="020B0503020204020204" charset="-122"/>
              <a:cs typeface="微软雅黑" panose="020B0503020204020204" charset="-122"/>
            </a:endParaRPr>
          </a:p>
        </p:txBody>
      </p:sp>
      <p:sp>
        <p:nvSpPr>
          <p:cNvPr id="54" name="object 54"/>
          <p:cNvSpPr/>
          <p:nvPr/>
        </p:nvSpPr>
        <p:spPr>
          <a:xfrm>
            <a:off x="3444240" y="2742818"/>
            <a:ext cx="0" cy="149860"/>
          </a:xfrm>
          <a:custGeom>
            <a:avLst/>
            <a:gdLst/>
            <a:ahLst/>
            <a:cxnLst/>
            <a:rect l="l" t="t" r="r" b="b"/>
            <a:pathLst>
              <a:path h="149860">
                <a:moveTo>
                  <a:pt x="0" y="0"/>
                </a:moveTo>
                <a:lnTo>
                  <a:pt x="0" y="149351"/>
                </a:lnTo>
              </a:path>
            </a:pathLst>
          </a:custGeom>
          <a:ln w="10668">
            <a:solidFill>
              <a:srgbClr val="497EBA"/>
            </a:solidFill>
          </a:ln>
        </p:spPr>
        <p:txBody>
          <a:bodyPr wrap="square" lIns="0" tIns="0" rIns="0" bIns="0" rtlCol="0"/>
          <a:p/>
        </p:txBody>
      </p:sp>
      <p:sp>
        <p:nvSpPr>
          <p:cNvPr id="55" name="object 55"/>
          <p:cNvSpPr txBox="1"/>
          <p:nvPr/>
        </p:nvSpPr>
        <p:spPr>
          <a:xfrm>
            <a:off x="2309902" y="2864252"/>
            <a:ext cx="1631950" cy="311150"/>
          </a:xfrm>
          <a:prstGeom prst="rect">
            <a:avLst/>
          </a:prstGeom>
        </p:spPr>
        <p:txBody>
          <a:bodyPr vert="horz" wrap="square" lIns="0" tIns="15240" rIns="0" bIns="0" rtlCol="0">
            <a:spAutoFit/>
          </a:bodyPr>
          <a:p>
            <a:pPr marL="12700">
              <a:lnSpc>
                <a:spcPct val="100000"/>
              </a:lnSpc>
              <a:spcBef>
                <a:spcPts val="120"/>
              </a:spcBef>
              <a:tabLst>
                <a:tab pos="667385" algn="l"/>
              </a:tabLst>
            </a:pPr>
            <a:r>
              <a:rPr sz="2775" spc="30" baseline="2000" dirty="0">
                <a:latin typeface="微软雅黑" panose="020B0503020204020204" charset="-122"/>
                <a:cs typeface="微软雅黑" panose="020B0503020204020204" charset="-122"/>
              </a:rPr>
              <a:t>屈</a:t>
            </a:r>
            <a:r>
              <a:rPr sz="2775" spc="30" baseline="2000" dirty="0">
                <a:latin typeface="微软雅黑" panose="020B0503020204020204" charset="-122"/>
                <a:cs typeface="微软雅黑" panose="020B0503020204020204" charset="-122"/>
              </a:rPr>
              <a:t>	</a:t>
            </a:r>
            <a:r>
              <a:rPr sz="1850" spc="20" dirty="0">
                <a:latin typeface="微软雅黑" panose="020B0503020204020204" charset="-122"/>
                <a:cs typeface="微软雅黑" panose="020B0503020204020204" charset="-122"/>
              </a:rPr>
              <a:t>屈服强度</a:t>
            </a:r>
            <a:endParaRPr sz="1850">
              <a:latin typeface="微软雅黑" panose="020B0503020204020204" charset="-122"/>
              <a:cs typeface="微软雅黑" panose="020B0503020204020204" charset="-122"/>
            </a:endParaRPr>
          </a:p>
        </p:txBody>
      </p:sp>
      <p:sp>
        <p:nvSpPr>
          <p:cNvPr id="56" name="object 56"/>
          <p:cNvSpPr/>
          <p:nvPr/>
        </p:nvSpPr>
        <p:spPr>
          <a:xfrm>
            <a:off x="2433828" y="2742818"/>
            <a:ext cx="0" cy="149860"/>
          </a:xfrm>
          <a:custGeom>
            <a:avLst/>
            <a:gdLst/>
            <a:ahLst/>
            <a:cxnLst/>
            <a:rect l="l" t="t" r="r" b="b"/>
            <a:pathLst>
              <a:path h="149860">
                <a:moveTo>
                  <a:pt x="0" y="0"/>
                </a:moveTo>
                <a:lnTo>
                  <a:pt x="0" y="149351"/>
                </a:lnTo>
              </a:path>
            </a:pathLst>
          </a:custGeom>
          <a:ln w="10668">
            <a:solidFill>
              <a:srgbClr val="497EBA"/>
            </a:solidFill>
          </a:ln>
        </p:spPr>
        <p:txBody>
          <a:bodyPr wrap="square" lIns="0" tIns="0" rIns="0" bIns="0" rtlCol="0"/>
          <a:p/>
        </p:txBody>
      </p:sp>
      <p:sp>
        <p:nvSpPr>
          <p:cNvPr id="57" name="object 57"/>
          <p:cNvSpPr/>
          <p:nvPr/>
        </p:nvSpPr>
        <p:spPr>
          <a:xfrm>
            <a:off x="4901184" y="2742818"/>
            <a:ext cx="0" cy="149860"/>
          </a:xfrm>
          <a:custGeom>
            <a:avLst/>
            <a:gdLst/>
            <a:ahLst/>
            <a:cxnLst/>
            <a:rect l="l" t="t" r="r" b="b"/>
            <a:pathLst>
              <a:path h="149860">
                <a:moveTo>
                  <a:pt x="0" y="0"/>
                </a:moveTo>
                <a:lnTo>
                  <a:pt x="0" y="149351"/>
                </a:lnTo>
              </a:path>
            </a:pathLst>
          </a:custGeom>
          <a:ln w="10668">
            <a:solidFill>
              <a:srgbClr val="497EBA"/>
            </a:solidFill>
          </a:ln>
        </p:spPr>
        <p:txBody>
          <a:bodyPr wrap="square" lIns="0" tIns="0" rIns="0" bIns="0" rtlCol="0"/>
          <a:p/>
        </p:txBody>
      </p:sp>
      <p:sp>
        <p:nvSpPr>
          <p:cNvPr id="58" name="object 58"/>
          <p:cNvSpPr txBox="1"/>
          <p:nvPr/>
        </p:nvSpPr>
        <p:spPr>
          <a:xfrm>
            <a:off x="4141470" y="2879725"/>
            <a:ext cx="2945765" cy="299720"/>
          </a:xfrm>
          <a:prstGeom prst="rect">
            <a:avLst/>
          </a:prstGeom>
        </p:spPr>
        <p:txBody>
          <a:bodyPr vert="horz" wrap="square" lIns="0" tIns="15240" rIns="0" bIns="0" rtlCol="0">
            <a:spAutoFit/>
          </a:bodyPr>
          <a:p>
            <a:pPr marL="12700">
              <a:lnSpc>
                <a:spcPct val="100000"/>
              </a:lnSpc>
              <a:spcBef>
                <a:spcPts val="120"/>
              </a:spcBef>
            </a:pPr>
            <a:r>
              <a:rPr sz="1850" spc="25" dirty="0">
                <a:latin typeface="微软雅黑" panose="020B0503020204020204" charset="-122"/>
                <a:cs typeface="微软雅黑" panose="020B0503020204020204" charset="-122"/>
              </a:rPr>
              <a:t>A</a:t>
            </a:r>
            <a:r>
              <a:rPr sz="1850" spc="20" dirty="0">
                <a:latin typeface="微软雅黑" panose="020B0503020204020204" charset="-122"/>
                <a:cs typeface="微软雅黑" panose="020B0503020204020204" charset="-122"/>
              </a:rPr>
              <a:t>、</a:t>
            </a:r>
            <a:r>
              <a:rPr sz="1850" spc="-5" dirty="0">
                <a:latin typeface="微软雅黑" panose="020B0503020204020204" charset="-122"/>
                <a:cs typeface="微软雅黑" panose="020B0503020204020204" charset="-122"/>
              </a:rPr>
              <a:t>B</a:t>
            </a:r>
            <a:r>
              <a:rPr sz="1850" spc="20" dirty="0">
                <a:latin typeface="微软雅黑" panose="020B0503020204020204" charset="-122"/>
                <a:cs typeface="微软雅黑" panose="020B0503020204020204" charset="-122"/>
              </a:rPr>
              <a:t>、</a:t>
            </a:r>
            <a:r>
              <a:rPr sz="1850" spc="10" dirty="0">
                <a:latin typeface="微软雅黑" panose="020B0503020204020204" charset="-122"/>
                <a:cs typeface="微软雅黑" panose="020B0503020204020204" charset="-122"/>
              </a:rPr>
              <a:t>C</a:t>
            </a:r>
            <a:r>
              <a:rPr sz="1850" spc="20" dirty="0">
                <a:latin typeface="微软雅黑" panose="020B0503020204020204" charset="-122"/>
                <a:cs typeface="微软雅黑" panose="020B0503020204020204" charset="-122"/>
              </a:rPr>
              <a:t>、</a:t>
            </a:r>
            <a:r>
              <a:rPr sz="1850" spc="10" dirty="0">
                <a:latin typeface="微软雅黑" panose="020B0503020204020204" charset="-122"/>
                <a:cs typeface="微软雅黑" panose="020B0503020204020204" charset="-122"/>
              </a:rPr>
              <a:t>D</a:t>
            </a:r>
            <a:r>
              <a:rPr sz="1850" spc="20" dirty="0">
                <a:latin typeface="微软雅黑" panose="020B0503020204020204" charset="-122"/>
                <a:cs typeface="微软雅黑" panose="020B0503020204020204" charset="-122"/>
              </a:rPr>
              <a:t>、</a:t>
            </a:r>
            <a:r>
              <a:rPr sz="1850" spc="10" dirty="0">
                <a:latin typeface="微软雅黑" panose="020B0503020204020204" charset="-122"/>
                <a:cs typeface="微软雅黑" panose="020B0503020204020204" charset="-122"/>
              </a:rPr>
              <a:t>E</a:t>
            </a:r>
            <a:r>
              <a:rPr sz="1850" spc="-50" dirty="0">
                <a:latin typeface="微软雅黑" panose="020B0503020204020204" charset="-122"/>
                <a:cs typeface="微软雅黑" panose="020B0503020204020204" charset="-122"/>
              </a:rPr>
              <a:t> </a:t>
            </a:r>
            <a:r>
              <a:rPr sz="1850" spc="20" dirty="0">
                <a:latin typeface="微软雅黑" panose="020B0503020204020204" charset="-122"/>
                <a:cs typeface="微软雅黑" panose="020B0503020204020204" charset="-122"/>
              </a:rPr>
              <a:t>五个等级</a:t>
            </a:r>
            <a:endParaRPr sz="1850">
              <a:latin typeface="微软雅黑" panose="020B0503020204020204" charset="-122"/>
              <a:cs typeface="微软雅黑" panose="020B0503020204020204" charset="-122"/>
            </a:endParaRPr>
          </a:p>
        </p:txBody>
      </p:sp>
      <p:sp>
        <p:nvSpPr>
          <p:cNvPr id="36" name="文本框 35"/>
          <p:cNvSpPr txBox="1"/>
          <p:nvPr/>
        </p:nvSpPr>
        <p:spPr>
          <a:xfrm>
            <a:off x="683260" y="1733550"/>
            <a:ext cx="3747135" cy="398780"/>
          </a:xfrm>
          <a:prstGeom prst="rect">
            <a:avLst/>
          </a:prstGeom>
          <a:noFill/>
        </p:spPr>
        <p:txBody>
          <a:bodyPr wrap="square" rtlCol="0">
            <a:spAutoFit/>
          </a:bodyPr>
          <a:p>
            <a:r>
              <a:rPr b="0">
                <a:latin typeface="黑体" panose="02010609060101010101" pitchFamily="2" charset="-122"/>
                <a:ea typeface="黑体" panose="02010609060101010101" pitchFamily="2" charset="-122"/>
                <a:cs typeface="黑体" panose="02010609060101010101" pitchFamily="2" charset="-122"/>
              </a:rPr>
              <a:t>2、低合金钢和合金钢的牌号</a:t>
            </a:r>
            <a:endParaRPr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500" fill="hold"/>
                                        <p:tgtEl>
                                          <p:spTgt spid="48"/>
                                        </p:tgtEl>
                                        <p:attrNameLst>
                                          <p:attrName>ppt_x</p:attrName>
                                        </p:attrNameLst>
                                      </p:cBhvr>
                                      <p:tavLst>
                                        <p:tav tm="0">
                                          <p:val>
                                            <p:strVal val="#ppt_x"/>
                                          </p:val>
                                        </p:tav>
                                        <p:tav tm="100000">
                                          <p:val>
                                            <p:strVal val="#ppt_x"/>
                                          </p:val>
                                        </p:tav>
                                      </p:tavLst>
                                    </p:anim>
                                    <p:anim calcmode="lin" valueType="num">
                                      <p:cBhvr additive="base">
                                        <p:cTn id="100" dur="500" fill="hold"/>
                                        <p:tgtEl>
                                          <p:spTgt spid="4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ppt_x"/>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additive="base">
                                        <p:cTn id="107" dur="500" fill="hold"/>
                                        <p:tgtEl>
                                          <p:spTgt spid="50"/>
                                        </p:tgtEl>
                                        <p:attrNameLst>
                                          <p:attrName>ppt_x</p:attrName>
                                        </p:attrNameLst>
                                      </p:cBhvr>
                                      <p:tavLst>
                                        <p:tav tm="0">
                                          <p:val>
                                            <p:strVal val="#ppt_x"/>
                                          </p:val>
                                        </p:tav>
                                        <p:tav tm="100000">
                                          <p:val>
                                            <p:strVal val="#ppt_x"/>
                                          </p:val>
                                        </p:tav>
                                      </p:tavLst>
                                    </p:anim>
                                    <p:anim calcmode="lin" valueType="num">
                                      <p:cBhvr additive="base">
                                        <p:cTn id="108" dur="500" fill="hold"/>
                                        <p:tgtEl>
                                          <p:spTgt spid="5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additive="base">
                                        <p:cTn id="111" dur="500" fill="hold"/>
                                        <p:tgtEl>
                                          <p:spTgt spid="51"/>
                                        </p:tgtEl>
                                        <p:attrNameLst>
                                          <p:attrName>ppt_x</p:attrName>
                                        </p:attrNameLst>
                                      </p:cBhvr>
                                      <p:tavLst>
                                        <p:tav tm="0">
                                          <p:val>
                                            <p:strVal val="#ppt_x"/>
                                          </p:val>
                                        </p:tav>
                                        <p:tav tm="100000">
                                          <p:val>
                                            <p:strVal val="#ppt_x"/>
                                          </p:val>
                                        </p:tav>
                                      </p:tavLst>
                                    </p:anim>
                                    <p:anim calcmode="lin" valueType="num">
                                      <p:cBhvr additive="base">
                                        <p:cTn id="112" dur="500" fill="hold"/>
                                        <p:tgtEl>
                                          <p:spTgt spid="5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additive="base">
                                        <p:cTn id="115" dur="500" fill="hold"/>
                                        <p:tgtEl>
                                          <p:spTgt spid="52"/>
                                        </p:tgtEl>
                                        <p:attrNameLst>
                                          <p:attrName>ppt_x</p:attrName>
                                        </p:attrNameLst>
                                      </p:cBhvr>
                                      <p:tavLst>
                                        <p:tav tm="0">
                                          <p:val>
                                            <p:strVal val="#ppt_x"/>
                                          </p:val>
                                        </p:tav>
                                        <p:tav tm="100000">
                                          <p:val>
                                            <p:strVal val="#ppt_x"/>
                                          </p:val>
                                        </p:tav>
                                      </p:tavLst>
                                    </p:anim>
                                    <p:anim calcmode="lin" valueType="num">
                                      <p:cBhvr additive="base">
                                        <p:cTn id="116" dur="500" fill="hold"/>
                                        <p:tgtEl>
                                          <p:spTgt spid="5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500" fill="hold"/>
                                        <p:tgtEl>
                                          <p:spTgt spid="53"/>
                                        </p:tgtEl>
                                        <p:attrNameLst>
                                          <p:attrName>ppt_x</p:attrName>
                                        </p:attrNameLst>
                                      </p:cBhvr>
                                      <p:tavLst>
                                        <p:tav tm="0">
                                          <p:val>
                                            <p:strVal val="#ppt_x"/>
                                          </p:val>
                                        </p:tav>
                                        <p:tav tm="100000">
                                          <p:val>
                                            <p:strVal val="#ppt_x"/>
                                          </p:val>
                                        </p:tav>
                                      </p:tavLst>
                                    </p:anim>
                                    <p:anim calcmode="lin" valueType="num">
                                      <p:cBhvr additive="base">
                                        <p:cTn id="120" dur="5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 calcmode="lin" valueType="num">
                                      <p:cBhvr additive="base">
                                        <p:cTn id="123" dur="500" fill="hold"/>
                                        <p:tgtEl>
                                          <p:spTgt spid="54"/>
                                        </p:tgtEl>
                                        <p:attrNameLst>
                                          <p:attrName>ppt_x</p:attrName>
                                        </p:attrNameLst>
                                      </p:cBhvr>
                                      <p:tavLst>
                                        <p:tav tm="0">
                                          <p:val>
                                            <p:strVal val="#ppt_x"/>
                                          </p:val>
                                        </p:tav>
                                        <p:tav tm="100000">
                                          <p:val>
                                            <p:strVal val="#ppt_x"/>
                                          </p:val>
                                        </p:tav>
                                      </p:tavLst>
                                    </p:anim>
                                    <p:anim calcmode="lin" valueType="num">
                                      <p:cBhvr additive="base">
                                        <p:cTn id="124" dur="500" fill="hold"/>
                                        <p:tgtEl>
                                          <p:spTgt spid="5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anim calcmode="lin" valueType="num">
                                      <p:cBhvr additive="base">
                                        <p:cTn id="127" dur="500" fill="hold"/>
                                        <p:tgtEl>
                                          <p:spTgt spid="55"/>
                                        </p:tgtEl>
                                        <p:attrNameLst>
                                          <p:attrName>ppt_x</p:attrName>
                                        </p:attrNameLst>
                                      </p:cBhvr>
                                      <p:tavLst>
                                        <p:tav tm="0">
                                          <p:val>
                                            <p:strVal val="#ppt_x"/>
                                          </p:val>
                                        </p:tav>
                                        <p:tav tm="100000">
                                          <p:val>
                                            <p:strVal val="#ppt_x"/>
                                          </p:val>
                                        </p:tav>
                                      </p:tavLst>
                                    </p:anim>
                                    <p:anim calcmode="lin" valueType="num">
                                      <p:cBhvr additive="base">
                                        <p:cTn id="128" dur="500" fill="hold"/>
                                        <p:tgtEl>
                                          <p:spTgt spid="55"/>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6"/>
                                        </p:tgtEl>
                                        <p:attrNameLst>
                                          <p:attrName>style.visibility</p:attrName>
                                        </p:attrNameLst>
                                      </p:cBhvr>
                                      <p:to>
                                        <p:strVal val="visible"/>
                                      </p:to>
                                    </p:set>
                                    <p:anim calcmode="lin" valueType="num">
                                      <p:cBhvr additive="base">
                                        <p:cTn id="131" dur="500" fill="hold"/>
                                        <p:tgtEl>
                                          <p:spTgt spid="56"/>
                                        </p:tgtEl>
                                        <p:attrNameLst>
                                          <p:attrName>ppt_x</p:attrName>
                                        </p:attrNameLst>
                                      </p:cBhvr>
                                      <p:tavLst>
                                        <p:tav tm="0">
                                          <p:val>
                                            <p:strVal val="#ppt_x"/>
                                          </p:val>
                                        </p:tav>
                                        <p:tav tm="100000">
                                          <p:val>
                                            <p:strVal val="#ppt_x"/>
                                          </p:val>
                                        </p:tav>
                                      </p:tavLst>
                                    </p:anim>
                                    <p:anim calcmode="lin" valueType="num">
                                      <p:cBhvr additive="base">
                                        <p:cTn id="132" dur="500" fill="hold"/>
                                        <p:tgtEl>
                                          <p:spTgt spid="5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57"/>
                                        </p:tgtEl>
                                        <p:attrNameLst>
                                          <p:attrName>style.visibility</p:attrName>
                                        </p:attrNameLst>
                                      </p:cBhvr>
                                      <p:to>
                                        <p:strVal val="visible"/>
                                      </p:to>
                                    </p:set>
                                    <p:anim calcmode="lin" valueType="num">
                                      <p:cBhvr additive="base">
                                        <p:cTn id="135" dur="500" fill="hold"/>
                                        <p:tgtEl>
                                          <p:spTgt spid="57"/>
                                        </p:tgtEl>
                                        <p:attrNameLst>
                                          <p:attrName>ppt_x</p:attrName>
                                        </p:attrNameLst>
                                      </p:cBhvr>
                                      <p:tavLst>
                                        <p:tav tm="0">
                                          <p:val>
                                            <p:strVal val="#ppt_x"/>
                                          </p:val>
                                        </p:tav>
                                        <p:tav tm="100000">
                                          <p:val>
                                            <p:strVal val="#ppt_x"/>
                                          </p:val>
                                        </p:tav>
                                      </p:tavLst>
                                    </p:anim>
                                    <p:anim calcmode="lin" valueType="num">
                                      <p:cBhvr additive="base">
                                        <p:cTn id="136" dur="500" fill="hold"/>
                                        <p:tgtEl>
                                          <p:spTgt spid="5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58"/>
                                        </p:tgtEl>
                                        <p:attrNameLst>
                                          <p:attrName>style.visibility</p:attrName>
                                        </p:attrNameLst>
                                      </p:cBhvr>
                                      <p:to>
                                        <p:strVal val="visible"/>
                                      </p:to>
                                    </p:set>
                                    <p:anim calcmode="lin" valueType="num">
                                      <p:cBhvr additive="base">
                                        <p:cTn id="139" dur="500" fill="hold"/>
                                        <p:tgtEl>
                                          <p:spTgt spid="58"/>
                                        </p:tgtEl>
                                        <p:attrNameLst>
                                          <p:attrName>ppt_x</p:attrName>
                                        </p:attrNameLst>
                                      </p:cBhvr>
                                      <p:tavLst>
                                        <p:tav tm="0">
                                          <p:val>
                                            <p:strVal val="#ppt_x"/>
                                          </p:val>
                                        </p:tav>
                                        <p:tav tm="100000">
                                          <p:val>
                                            <p:strVal val="#ppt_x"/>
                                          </p:val>
                                        </p:tav>
                                      </p:tavLst>
                                    </p:anim>
                                    <p:anim calcmode="lin" valueType="num">
                                      <p:cBhvr additive="base">
                                        <p:cTn id="14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7" grpId="0"/>
      <p:bldP spid="9" grpId="0" animBg="1"/>
      <p:bldP spid="10" grpId="0" animBg="1"/>
      <p:bldP spid="17" grpId="0" animBg="1"/>
      <p:bldP spid="19" grpId="0" animBg="1"/>
      <p:bldP spid="20" grpId="0" animBg="1"/>
      <p:bldP spid="21" grpId="0"/>
      <p:bldP spid="22" grpId="0" animBg="1"/>
      <p:bldP spid="23" grpId="0" animBg="1"/>
      <p:bldP spid="24" grpId="0"/>
      <p:bldP spid="25" grpId="0"/>
      <p:bldP spid="26" grpId="0" animBg="1"/>
      <p:bldP spid="27" grpId="0" animBg="1"/>
      <p:bldP spid="29" grpId="0"/>
      <p:bldP spid="44" grpId="0" animBg="1"/>
      <p:bldP spid="45" grpId="0" animBg="1"/>
      <p:bldP spid="46" grpId="0"/>
      <p:bldP spid="47" grpId="0" animBg="1"/>
      <p:bldP spid="48" grpId="0" animBg="1"/>
      <p:bldP spid="49" grpId="0"/>
      <p:bldP spid="50" grpId="0" animBg="1"/>
      <p:bldP spid="51" grpId="0" animBg="1"/>
      <p:bldP spid="52" grpId="0"/>
      <p:bldP spid="53" grpId="0"/>
      <p:bldP spid="54" grpId="0" animBg="1"/>
      <p:bldP spid="55" grpId="0"/>
      <p:bldP spid="56" grpId="0" animBg="1"/>
      <p:bldP spid="57" grpId="0" animBg="1"/>
      <p:bldP spid="58" grpId="0"/>
      <p:bldP spid="2" grpId="1" animBg="1"/>
      <p:bldP spid="3" grpId="1" animBg="1"/>
      <p:bldP spid="4" grpId="1"/>
      <p:bldP spid="5" grpId="1" animBg="1"/>
      <p:bldP spid="6" grpId="1" animBg="1"/>
      <p:bldP spid="7" grpId="1"/>
      <p:bldP spid="9" grpId="1" animBg="1"/>
      <p:bldP spid="10" grpId="1" animBg="1"/>
      <p:bldP spid="17" grpId="1" animBg="1"/>
      <p:bldP spid="19" grpId="1" animBg="1"/>
      <p:bldP spid="20" grpId="1" animBg="1"/>
      <p:bldP spid="21" grpId="1"/>
      <p:bldP spid="22" grpId="1" animBg="1"/>
      <p:bldP spid="23" grpId="1" animBg="1"/>
      <p:bldP spid="24" grpId="1"/>
      <p:bldP spid="25" grpId="1"/>
      <p:bldP spid="26" grpId="1" animBg="1"/>
      <p:bldP spid="27" grpId="1" animBg="1"/>
      <p:bldP spid="29" grpId="1"/>
      <p:bldP spid="44" grpId="1" animBg="1"/>
      <p:bldP spid="45" grpId="1" animBg="1"/>
      <p:bldP spid="46" grpId="1"/>
      <p:bldP spid="47" grpId="1" animBg="1"/>
      <p:bldP spid="48" grpId="1" animBg="1"/>
      <p:bldP spid="49" grpId="1"/>
      <p:bldP spid="50" grpId="1" animBg="1"/>
      <p:bldP spid="51" grpId="1" animBg="1"/>
      <p:bldP spid="52" grpId="1"/>
      <p:bldP spid="53" grpId="1"/>
      <p:bldP spid="54" grpId="1" animBg="1"/>
      <p:bldP spid="55" grpId="1"/>
      <p:bldP spid="56" grpId="1" animBg="1"/>
      <p:bldP spid="57" grpId="1" animBg="1"/>
      <p:bldP spid="5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126365" y="119443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5" name="object 2"/>
          <p:cNvSpPr txBox="1"/>
          <p:nvPr/>
        </p:nvSpPr>
        <p:spPr>
          <a:xfrm>
            <a:off x="684184" y="2178144"/>
            <a:ext cx="7653020" cy="632460"/>
          </a:xfrm>
          <a:prstGeom prst="rect">
            <a:avLst/>
          </a:prstGeom>
        </p:spPr>
        <p:txBody>
          <a:bodyPr vert="horz" wrap="square" lIns="0" tIns="12065" rIns="0" bIns="0" rtlCol="0">
            <a:spAutoFit/>
          </a:bodyPr>
          <a:p>
            <a:pPr marL="12700" marR="5080" indent="423545">
              <a:lnSpc>
                <a:spcPct val="101000"/>
              </a:lnSpc>
              <a:spcBef>
                <a:spcPts val="95"/>
              </a:spcBef>
            </a:pPr>
            <a:r>
              <a:rPr lang="zh-CN" b="0" spc="20" dirty="0">
                <a:latin typeface="宋体" panose="02010600030101010101" pitchFamily="2" charset="-122"/>
                <a:ea typeface="宋体" panose="02010600030101010101" pitchFamily="2" charset="-122"/>
                <a:cs typeface="宋体" panose="02010600030101010101" pitchFamily="2" charset="-122"/>
              </a:rPr>
              <a:t>①低合金高强度结构钢：</a:t>
            </a:r>
            <a:r>
              <a:rPr b="0" spc="20" dirty="0">
                <a:latin typeface="宋体" panose="02010600030101010101" pitchFamily="2" charset="-122"/>
                <a:ea typeface="宋体" panose="02010600030101010101" pitchFamily="2" charset="-122"/>
                <a:cs typeface="宋体" panose="02010600030101010101" pitchFamily="2" charset="-122"/>
              </a:rPr>
              <a:t>是在碳的质量分数小于</a:t>
            </a:r>
            <a:r>
              <a:rPr b="0" spc="-5" dirty="0">
                <a:latin typeface="宋体" panose="02010600030101010101" pitchFamily="2" charset="-122"/>
                <a:ea typeface="宋体" panose="02010600030101010101" pitchFamily="2" charset="-122"/>
                <a:cs typeface="宋体" panose="02010600030101010101" pitchFamily="2" charset="-122"/>
              </a:rPr>
              <a:t>0</a:t>
            </a:r>
            <a:r>
              <a:rPr b="0" spc="20" dirty="0">
                <a:latin typeface="宋体" panose="02010600030101010101" pitchFamily="2" charset="-122"/>
                <a:ea typeface="宋体" panose="02010600030101010101" pitchFamily="2" charset="-122"/>
                <a:cs typeface="宋体" panose="02010600030101010101" pitchFamily="2" charset="-122"/>
              </a:rPr>
              <a:t>.</a:t>
            </a:r>
            <a:r>
              <a:rPr b="0" spc="-5" dirty="0">
                <a:latin typeface="宋体" panose="02010600030101010101" pitchFamily="2" charset="-122"/>
                <a:ea typeface="宋体" panose="02010600030101010101" pitchFamily="2" charset="-122"/>
                <a:cs typeface="宋体" panose="02010600030101010101" pitchFamily="2" charset="-122"/>
              </a:rPr>
              <a:t>2</a:t>
            </a:r>
            <a:r>
              <a:rPr b="0" spc="20" dirty="0">
                <a:latin typeface="宋体" panose="02010600030101010101" pitchFamily="2" charset="-122"/>
                <a:ea typeface="宋体" panose="02010600030101010101" pitchFamily="2" charset="-122"/>
                <a:cs typeface="宋体" panose="02010600030101010101" pitchFamily="2" charset="-122"/>
              </a:rPr>
              <a:t>%的碳素结构钢的基础上，加入以锰为主， 钒、钛、铝、铌等元素为辅的钢。</a:t>
            </a:r>
            <a:endParaRPr b="0">
              <a:latin typeface="宋体" panose="02010600030101010101" pitchFamily="2" charset="-122"/>
              <a:ea typeface="宋体" panose="02010600030101010101" pitchFamily="2" charset="-122"/>
              <a:cs typeface="宋体" panose="02010600030101010101" pitchFamily="2" charset="-122"/>
            </a:endParaRPr>
          </a:p>
        </p:txBody>
      </p:sp>
      <p:sp>
        <p:nvSpPr>
          <p:cNvPr id="6" name="object 3"/>
          <p:cNvSpPr/>
          <p:nvPr/>
        </p:nvSpPr>
        <p:spPr>
          <a:xfrm>
            <a:off x="1187449" y="3413887"/>
            <a:ext cx="2766059" cy="1990344"/>
          </a:xfrm>
          <a:prstGeom prst="rect">
            <a:avLst/>
          </a:prstGeom>
          <a:blipFill>
            <a:blip r:embed="rId1" cstate="print"/>
            <a:stretch>
              <a:fillRect/>
            </a:stretch>
          </a:blipFill>
        </p:spPr>
        <p:txBody>
          <a:bodyPr wrap="square" lIns="0" tIns="0" rIns="0" bIns="0" rtlCol="0"/>
          <a:p/>
        </p:txBody>
      </p:sp>
      <p:sp>
        <p:nvSpPr>
          <p:cNvPr id="7" name="object 10"/>
          <p:cNvSpPr/>
          <p:nvPr/>
        </p:nvSpPr>
        <p:spPr>
          <a:xfrm>
            <a:off x="4285996" y="3066668"/>
            <a:ext cx="1652016" cy="1220724"/>
          </a:xfrm>
          <a:prstGeom prst="rect">
            <a:avLst/>
          </a:prstGeom>
          <a:blipFill>
            <a:blip r:embed="rId2" cstate="print"/>
            <a:stretch>
              <a:fillRect/>
            </a:stretch>
          </a:blipFill>
        </p:spPr>
        <p:txBody>
          <a:bodyPr wrap="square" lIns="0" tIns="0" rIns="0" bIns="0" rtlCol="0"/>
          <a:p/>
        </p:txBody>
      </p:sp>
      <p:sp>
        <p:nvSpPr>
          <p:cNvPr id="8" name="object 11"/>
          <p:cNvSpPr/>
          <p:nvPr/>
        </p:nvSpPr>
        <p:spPr>
          <a:xfrm>
            <a:off x="4619752" y="4067683"/>
            <a:ext cx="1424940" cy="342900"/>
          </a:xfrm>
          <a:custGeom>
            <a:avLst/>
            <a:gdLst/>
            <a:ahLst/>
            <a:cxnLst/>
            <a:rect l="l" t="t" r="r" b="b"/>
            <a:pathLst>
              <a:path w="1424940" h="342900">
                <a:moveTo>
                  <a:pt x="0" y="0"/>
                </a:moveTo>
                <a:lnTo>
                  <a:pt x="1424940" y="0"/>
                </a:lnTo>
                <a:lnTo>
                  <a:pt x="1424940" y="342900"/>
                </a:lnTo>
                <a:lnTo>
                  <a:pt x="0" y="342900"/>
                </a:lnTo>
                <a:lnTo>
                  <a:pt x="0" y="0"/>
                </a:lnTo>
                <a:close/>
              </a:path>
            </a:pathLst>
          </a:custGeom>
          <a:solidFill>
            <a:srgbClr val="4F80BC"/>
          </a:solidFill>
        </p:spPr>
        <p:txBody>
          <a:bodyPr wrap="square" lIns="0" tIns="0" rIns="0" bIns="0" rtlCol="0"/>
          <a:p/>
        </p:txBody>
      </p:sp>
      <p:sp>
        <p:nvSpPr>
          <p:cNvPr id="9" name="object 12"/>
          <p:cNvSpPr/>
          <p:nvPr/>
        </p:nvSpPr>
        <p:spPr>
          <a:xfrm>
            <a:off x="4626737" y="4067683"/>
            <a:ext cx="1424940" cy="342900"/>
          </a:xfrm>
          <a:custGeom>
            <a:avLst/>
            <a:gdLst/>
            <a:ahLst/>
            <a:cxnLst/>
            <a:rect l="l" t="t" r="r" b="b"/>
            <a:pathLst>
              <a:path w="1424940" h="342900">
                <a:moveTo>
                  <a:pt x="0" y="0"/>
                </a:moveTo>
                <a:lnTo>
                  <a:pt x="1424940" y="0"/>
                </a:lnTo>
                <a:lnTo>
                  <a:pt x="1424940" y="342900"/>
                </a:lnTo>
                <a:lnTo>
                  <a:pt x="0" y="342900"/>
                </a:lnTo>
                <a:lnTo>
                  <a:pt x="0" y="0"/>
                </a:lnTo>
                <a:close/>
              </a:path>
            </a:pathLst>
          </a:custGeom>
          <a:ln w="28956">
            <a:solidFill>
              <a:srgbClr val="FFFFFF"/>
            </a:solidFill>
          </a:ln>
        </p:spPr>
        <p:txBody>
          <a:bodyPr wrap="square" lIns="0" tIns="0" rIns="0" bIns="0" rtlCol="0"/>
          <a:p/>
        </p:txBody>
      </p:sp>
      <p:sp>
        <p:nvSpPr>
          <p:cNvPr id="32" name="object 13"/>
          <p:cNvSpPr txBox="1"/>
          <p:nvPr/>
        </p:nvSpPr>
        <p:spPr>
          <a:xfrm>
            <a:off x="4619752" y="4067706"/>
            <a:ext cx="1424940" cy="292735"/>
          </a:xfrm>
          <a:prstGeom prst="rect">
            <a:avLst/>
          </a:prstGeom>
        </p:spPr>
        <p:txBody>
          <a:bodyPr vert="horz" wrap="square" lIns="0" tIns="12700" rIns="0" bIns="0" rtlCol="0">
            <a:spAutoFit/>
          </a:bodyPr>
          <a:p>
            <a:pPr marL="377190">
              <a:spcBef>
                <a:spcPts val="100"/>
              </a:spcBef>
            </a:pPr>
            <a:r>
              <a:rPr sz="1750" dirty="0">
                <a:solidFill>
                  <a:srgbClr val="FFFFFF"/>
                </a:solidFill>
                <a:latin typeface="宋体" panose="02010600030101010101" pitchFamily="2" charset="-122"/>
                <a:cs typeface="宋体" panose="02010600030101010101" pitchFamily="2" charset="-122"/>
              </a:rPr>
              <a:t>焊接性</a:t>
            </a:r>
            <a:endParaRPr sz="1750">
              <a:latin typeface="宋体" panose="02010600030101010101" pitchFamily="2" charset="-122"/>
              <a:cs typeface="宋体" panose="02010600030101010101" pitchFamily="2" charset="-122"/>
            </a:endParaRPr>
          </a:p>
        </p:txBody>
      </p:sp>
      <p:sp>
        <p:nvSpPr>
          <p:cNvPr id="33" name="object 14"/>
          <p:cNvSpPr/>
          <p:nvPr/>
        </p:nvSpPr>
        <p:spPr>
          <a:xfrm>
            <a:off x="6169151" y="3069716"/>
            <a:ext cx="1652016" cy="1220724"/>
          </a:xfrm>
          <a:prstGeom prst="rect">
            <a:avLst/>
          </a:prstGeom>
          <a:blipFill>
            <a:blip r:embed="rId3" cstate="print"/>
            <a:stretch>
              <a:fillRect/>
            </a:stretch>
          </a:blipFill>
        </p:spPr>
        <p:txBody>
          <a:bodyPr wrap="square" lIns="0" tIns="0" rIns="0" bIns="0" rtlCol="0"/>
          <a:p/>
        </p:txBody>
      </p:sp>
      <p:sp>
        <p:nvSpPr>
          <p:cNvPr id="34" name="object 15"/>
          <p:cNvSpPr/>
          <p:nvPr/>
        </p:nvSpPr>
        <p:spPr>
          <a:xfrm>
            <a:off x="6502908" y="4069461"/>
            <a:ext cx="1423670" cy="342900"/>
          </a:xfrm>
          <a:custGeom>
            <a:avLst/>
            <a:gdLst/>
            <a:ahLst/>
            <a:cxnLst/>
            <a:rect l="l" t="t" r="r" b="b"/>
            <a:pathLst>
              <a:path w="1423670" h="342900">
                <a:moveTo>
                  <a:pt x="0" y="0"/>
                </a:moveTo>
                <a:lnTo>
                  <a:pt x="1423416" y="0"/>
                </a:lnTo>
                <a:lnTo>
                  <a:pt x="1423416" y="342900"/>
                </a:lnTo>
                <a:lnTo>
                  <a:pt x="0" y="342900"/>
                </a:lnTo>
                <a:lnTo>
                  <a:pt x="0" y="0"/>
                </a:lnTo>
                <a:close/>
              </a:path>
            </a:pathLst>
          </a:custGeom>
          <a:solidFill>
            <a:srgbClr val="4F80BC"/>
          </a:solidFill>
        </p:spPr>
        <p:txBody>
          <a:bodyPr wrap="square" lIns="0" tIns="0" rIns="0" bIns="0" rtlCol="0"/>
          <a:p/>
        </p:txBody>
      </p:sp>
      <p:sp>
        <p:nvSpPr>
          <p:cNvPr id="35" name="object 16"/>
          <p:cNvSpPr/>
          <p:nvPr/>
        </p:nvSpPr>
        <p:spPr>
          <a:xfrm>
            <a:off x="6509258" y="4075811"/>
            <a:ext cx="1423670" cy="342900"/>
          </a:xfrm>
          <a:custGeom>
            <a:avLst/>
            <a:gdLst/>
            <a:ahLst/>
            <a:cxnLst/>
            <a:rect l="l" t="t" r="r" b="b"/>
            <a:pathLst>
              <a:path w="1423670" h="342900">
                <a:moveTo>
                  <a:pt x="0" y="0"/>
                </a:moveTo>
                <a:lnTo>
                  <a:pt x="1423416" y="0"/>
                </a:lnTo>
                <a:lnTo>
                  <a:pt x="1423416" y="342900"/>
                </a:lnTo>
                <a:lnTo>
                  <a:pt x="0" y="342900"/>
                </a:lnTo>
                <a:lnTo>
                  <a:pt x="0" y="0"/>
                </a:lnTo>
                <a:close/>
              </a:path>
            </a:pathLst>
          </a:custGeom>
          <a:ln w="28956">
            <a:solidFill>
              <a:srgbClr val="FFFFFF"/>
            </a:solidFill>
          </a:ln>
        </p:spPr>
        <p:txBody>
          <a:bodyPr wrap="square" lIns="0" tIns="0" rIns="0" bIns="0" rtlCol="0"/>
          <a:p/>
        </p:txBody>
      </p:sp>
      <p:sp>
        <p:nvSpPr>
          <p:cNvPr id="36" name="object 17"/>
          <p:cNvSpPr txBox="1"/>
          <p:nvPr/>
        </p:nvSpPr>
        <p:spPr>
          <a:xfrm>
            <a:off x="6502908" y="4070313"/>
            <a:ext cx="1423670" cy="292735"/>
          </a:xfrm>
          <a:prstGeom prst="rect">
            <a:avLst/>
          </a:prstGeom>
        </p:spPr>
        <p:txBody>
          <a:bodyPr vert="horz" wrap="square" lIns="0" tIns="12700" rIns="0" bIns="0" rtlCol="0">
            <a:spAutoFit/>
          </a:bodyPr>
          <a:p>
            <a:pPr marL="264795">
              <a:spcBef>
                <a:spcPts val="100"/>
              </a:spcBef>
            </a:pPr>
            <a:r>
              <a:rPr sz="1750" dirty="0">
                <a:solidFill>
                  <a:srgbClr val="FFFFFF"/>
                </a:solidFill>
                <a:latin typeface="宋体" panose="02010600030101010101" pitchFamily="2" charset="-122"/>
                <a:cs typeface="宋体" panose="02010600030101010101" pitchFamily="2" charset="-122"/>
              </a:rPr>
              <a:t>冷加工性</a:t>
            </a:r>
            <a:endParaRPr sz="1750">
              <a:latin typeface="宋体" panose="02010600030101010101" pitchFamily="2" charset="-122"/>
              <a:cs typeface="宋体" panose="02010600030101010101" pitchFamily="2" charset="-122"/>
            </a:endParaRPr>
          </a:p>
        </p:txBody>
      </p:sp>
      <p:sp>
        <p:nvSpPr>
          <p:cNvPr id="37" name="object 18"/>
          <p:cNvSpPr/>
          <p:nvPr/>
        </p:nvSpPr>
        <p:spPr>
          <a:xfrm>
            <a:off x="6168770" y="4651755"/>
            <a:ext cx="1652016" cy="1222248"/>
          </a:xfrm>
          <a:prstGeom prst="rect">
            <a:avLst/>
          </a:prstGeom>
          <a:blipFill>
            <a:blip r:embed="rId4" cstate="print"/>
            <a:stretch>
              <a:fillRect/>
            </a:stretch>
          </a:blipFill>
        </p:spPr>
        <p:txBody>
          <a:bodyPr wrap="square" lIns="0" tIns="0" rIns="0" bIns="0" rtlCol="0"/>
          <a:p/>
        </p:txBody>
      </p:sp>
      <p:sp>
        <p:nvSpPr>
          <p:cNvPr id="38" name="object 19"/>
          <p:cNvSpPr/>
          <p:nvPr/>
        </p:nvSpPr>
        <p:spPr>
          <a:xfrm>
            <a:off x="6545580" y="5666613"/>
            <a:ext cx="1423670" cy="342900"/>
          </a:xfrm>
          <a:custGeom>
            <a:avLst/>
            <a:gdLst/>
            <a:ahLst/>
            <a:cxnLst/>
            <a:rect l="l" t="t" r="r" b="b"/>
            <a:pathLst>
              <a:path w="1423670" h="342900">
                <a:moveTo>
                  <a:pt x="0" y="0"/>
                </a:moveTo>
                <a:lnTo>
                  <a:pt x="1423416" y="0"/>
                </a:lnTo>
                <a:lnTo>
                  <a:pt x="1423416" y="342900"/>
                </a:lnTo>
                <a:lnTo>
                  <a:pt x="0" y="342900"/>
                </a:lnTo>
                <a:lnTo>
                  <a:pt x="0" y="0"/>
                </a:lnTo>
                <a:close/>
              </a:path>
            </a:pathLst>
          </a:custGeom>
          <a:solidFill>
            <a:srgbClr val="4F80BC"/>
          </a:solidFill>
        </p:spPr>
        <p:txBody>
          <a:bodyPr wrap="square" lIns="0" tIns="0" rIns="0" bIns="0" rtlCol="0"/>
          <a:p/>
        </p:txBody>
      </p:sp>
      <p:sp>
        <p:nvSpPr>
          <p:cNvPr id="39" name="object 20"/>
          <p:cNvSpPr/>
          <p:nvPr/>
        </p:nvSpPr>
        <p:spPr>
          <a:xfrm>
            <a:off x="6545580" y="5666613"/>
            <a:ext cx="1423670" cy="342900"/>
          </a:xfrm>
          <a:custGeom>
            <a:avLst/>
            <a:gdLst/>
            <a:ahLst/>
            <a:cxnLst/>
            <a:rect l="l" t="t" r="r" b="b"/>
            <a:pathLst>
              <a:path w="1423670" h="342900">
                <a:moveTo>
                  <a:pt x="0" y="0"/>
                </a:moveTo>
                <a:lnTo>
                  <a:pt x="1423416" y="0"/>
                </a:lnTo>
                <a:lnTo>
                  <a:pt x="1423416" y="342900"/>
                </a:lnTo>
                <a:lnTo>
                  <a:pt x="0" y="342900"/>
                </a:lnTo>
                <a:lnTo>
                  <a:pt x="0" y="0"/>
                </a:lnTo>
                <a:close/>
              </a:path>
            </a:pathLst>
          </a:custGeom>
          <a:ln w="28956">
            <a:solidFill>
              <a:srgbClr val="FFFFFF"/>
            </a:solidFill>
          </a:ln>
        </p:spPr>
        <p:txBody>
          <a:bodyPr wrap="square" lIns="0" tIns="0" rIns="0" bIns="0" rtlCol="0"/>
          <a:p/>
        </p:txBody>
      </p:sp>
      <p:sp>
        <p:nvSpPr>
          <p:cNvPr id="40" name="object 21"/>
          <p:cNvSpPr txBox="1"/>
          <p:nvPr/>
        </p:nvSpPr>
        <p:spPr>
          <a:xfrm>
            <a:off x="6545580" y="5667824"/>
            <a:ext cx="1423670" cy="292735"/>
          </a:xfrm>
          <a:prstGeom prst="rect">
            <a:avLst/>
          </a:prstGeom>
        </p:spPr>
        <p:txBody>
          <a:bodyPr vert="horz" wrap="square" lIns="0" tIns="12700" rIns="0" bIns="0" rtlCol="0">
            <a:spAutoFit/>
          </a:bodyPr>
          <a:p>
            <a:pPr marL="377190">
              <a:spcBef>
                <a:spcPts val="100"/>
              </a:spcBef>
            </a:pPr>
            <a:r>
              <a:rPr sz="1750" dirty="0">
                <a:solidFill>
                  <a:srgbClr val="FFFFFF"/>
                </a:solidFill>
                <a:latin typeface="宋体" panose="02010600030101010101" pitchFamily="2" charset="-122"/>
                <a:cs typeface="宋体" panose="02010600030101010101" pitchFamily="2" charset="-122"/>
              </a:rPr>
              <a:t>耐蚀性</a:t>
            </a:r>
            <a:endParaRPr sz="1750">
              <a:latin typeface="宋体" panose="02010600030101010101" pitchFamily="2" charset="-122"/>
              <a:cs typeface="宋体" panose="02010600030101010101" pitchFamily="2" charset="-122"/>
            </a:endParaRPr>
          </a:p>
        </p:txBody>
      </p:sp>
      <p:sp>
        <p:nvSpPr>
          <p:cNvPr id="41" name="object 22"/>
          <p:cNvSpPr/>
          <p:nvPr/>
        </p:nvSpPr>
        <p:spPr>
          <a:xfrm>
            <a:off x="4285996" y="4653153"/>
            <a:ext cx="1653539" cy="1220724"/>
          </a:xfrm>
          <a:prstGeom prst="rect">
            <a:avLst/>
          </a:prstGeom>
          <a:blipFill>
            <a:blip r:embed="rId5" cstate="print"/>
            <a:stretch>
              <a:fillRect/>
            </a:stretch>
          </a:blipFill>
        </p:spPr>
        <p:txBody>
          <a:bodyPr wrap="square" lIns="0" tIns="0" rIns="0" bIns="0" rtlCol="0"/>
          <a:p/>
        </p:txBody>
      </p:sp>
      <p:sp>
        <p:nvSpPr>
          <p:cNvPr id="42" name="object 23"/>
          <p:cNvSpPr/>
          <p:nvPr/>
        </p:nvSpPr>
        <p:spPr>
          <a:xfrm>
            <a:off x="4619752" y="5652897"/>
            <a:ext cx="1424940" cy="342900"/>
          </a:xfrm>
          <a:custGeom>
            <a:avLst/>
            <a:gdLst/>
            <a:ahLst/>
            <a:cxnLst/>
            <a:rect l="l" t="t" r="r" b="b"/>
            <a:pathLst>
              <a:path w="1424940" h="342900">
                <a:moveTo>
                  <a:pt x="0" y="0"/>
                </a:moveTo>
                <a:lnTo>
                  <a:pt x="1424940" y="0"/>
                </a:lnTo>
                <a:lnTo>
                  <a:pt x="1424940" y="342900"/>
                </a:lnTo>
                <a:lnTo>
                  <a:pt x="0" y="342900"/>
                </a:lnTo>
                <a:lnTo>
                  <a:pt x="0" y="0"/>
                </a:lnTo>
                <a:close/>
              </a:path>
            </a:pathLst>
          </a:custGeom>
          <a:solidFill>
            <a:srgbClr val="4F80BC"/>
          </a:solidFill>
        </p:spPr>
        <p:txBody>
          <a:bodyPr wrap="square" lIns="0" tIns="0" rIns="0" bIns="0" rtlCol="0"/>
          <a:p/>
        </p:txBody>
      </p:sp>
      <p:sp>
        <p:nvSpPr>
          <p:cNvPr id="43" name="object 24"/>
          <p:cNvSpPr/>
          <p:nvPr/>
        </p:nvSpPr>
        <p:spPr>
          <a:xfrm>
            <a:off x="4626737" y="5668137"/>
            <a:ext cx="1424940" cy="342900"/>
          </a:xfrm>
          <a:custGeom>
            <a:avLst/>
            <a:gdLst/>
            <a:ahLst/>
            <a:cxnLst/>
            <a:rect l="l" t="t" r="r" b="b"/>
            <a:pathLst>
              <a:path w="1424940" h="342900">
                <a:moveTo>
                  <a:pt x="0" y="0"/>
                </a:moveTo>
                <a:lnTo>
                  <a:pt x="1424940" y="0"/>
                </a:lnTo>
                <a:lnTo>
                  <a:pt x="1424940" y="342900"/>
                </a:lnTo>
                <a:lnTo>
                  <a:pt x="0" y="342900"/>
                </a:lnTo>
                <a:lnTo>
                  <a:pt x="0" y="0"/>
                </a:lnTo>
                <a:close/>
              </a:path>
            </a:pathLst>
          </a:custGeom>
          <a:ln w="28956">
            <a:solidFill>
              <a:srgbClr val="FFFFFF"/>
            </a:solidFill>
          </a:ln>
        </p:spPr>
        <p:txBody>
          <a:bodyPr wrap="square" lIns="0" tIns="0" rIns="0" bIns="0" rtlCol="0"/>
          <a:p/>
        </p:txBody>
      </p:sp>
      <p:sp>
        <p:nvSpPr>
          <p:cNvPr id="44" name="object 25"/>
          <p:cNvSpPr txBox="1"/>
          <p:nvPr/>
        </p:nvSpPr>
        <p:spPr>
          <a:xfrm>
            <a:off x="4619752" y="5653917"/>
            <a:ext cx="1424940" cy="292735"/>
          </a:xfrm>
          <a:prstGeom prst="rect">
            <a:avLst/>
          </a:prstGeom>
        </p:spPr>
        <p:txBody>
          <a:bodyPr vert="horz" wrap="square" lIns="0" tIns="12700" rIns="0" bIns="0" rtlCol="0">
            <a:spAutoFit/>
          </a:bodyPr>
          <a:p>
            <a:pPr marL="266065">
              <a:spcBef>
                <a:spcPts val="100"/>
              </a:spcBef>
            </a:pPr>
            <a:r>
              <a:rPr sz="1750" dirty="0">
                <a:solidFill>
                  <a:srgbClr val="FFFFFF"/>
                </a:solidFill>
                <a:latin typeface="宋体" panose="02010600030101010101" pitchFamily="2" charset="-122"/>
                <a:cs typeface="宋体" panose="02010600030101010101" pitchFamily="2" charset="-122"/>
              </a:rPr>
              <a:t>热加工性</a:t>
            </a:r>
            <a:endParaRPr sz="1750">
              <a:latin typeface="宋体" panose="02010600030101010101" pitchFamily="2" charset="-122"/>
              <a:cs typeface="宋体" panose="02010600030101010101" pitchFamily="2" charset="-122"/>
            </a:endParaRPr>
          </a:p>
        </p:txBody>
      </p:sp>
      <p:sp>
        <p:nvSpPr>
          <p:cNvPr id="45" name="object 26"/>
          <p:cNvSpPr/>
          <p:nvPr/>
        </p:nvSpPr>
        <p:spPr>
          <a:xfrm>
            <a:off x="2835275" y="4521453"/>
            <a:ext cx="1169035" cy="341630"/>
          </a:xfrm>
          <a:custGeom>
            <a:avLst/>
            <a:gdLst/>
            <a:ahLst/>
            <a:cxnLst/>
            <a:rect l="l" t="t" r="r" b="b"/>
            <a:pathLst>
              <a:path w="1169035" h="341629">
                <a:moveTo>
                  <a:pt x="0" y="0"/>
                </a:moveTo>
                <a:lnTo>
                  <a:pt x="1168908" y="0"/>
                </a:lnTo>
                <a:lnTo>
                  <a:pt x="1168908" y="341376"/>
                </a:lnTo>
                <a:lnTo>
                  <a:pt x="0" y="341376"/>
                </a:lnTo>
                <a:lnTo>
                  <a:pt x="0" y="0"/>
                </a:lnTo>
                <a:close/>
              </a:path>
            </a:pathLst>
          </a:custGeom>
          <a:solidFill>
            <a:srgbClr val="4F80BC"/>
          </a:solidFill>
        </p:spPr>
        <p:txBody>
          <a:bodyPr wrap="square" lIns="0" tIns="0" rIns="0" bIns="0" rtlCol="0"/>
          <a:p/>
        </p:txBody>
      </p:sp>
      <p:sp>
        <p:nvSpPr>
          <p:cNvPr id="47" name="object 28"/>
          <p:cNvSpPr txBox="1"/>
          <p:nvPr/>
        </p:nvSpPr>
        <p:spPr>
          <a:xfrm>
            <a:off x="2844165" y="4546083"/>
            <a:ext cx="1169035" cy="292735"/>
          </a:xfrm>
          <a:prstGeom prst="rect">
            <a:avLst/>
          </a:prstGeom>
        </p:spPr>
        <p:txBody>
          <a:bodyPr vert="horz" wrap="square" lIns="0" tIns="12700" rIns="0" bIns="0" rtlCol="0">
            <a:spAutoFit/>
          </a:bodyPr>
          <a:p>
            <a:pPr marL="249555">
              <a:spcBef>
                <a:spcPts val="100"/>
              </a:spcBef>
            </a:pPr>
            <a:r>
              <a:rPr sz="1750" dirty="0">
                <a:solidFill>
                  <a:srgbClr val="FFFFFF"/>
                </a:solidFill>
                <a:latin typeface="宋体" panose="02010600030101010101" pitchFamily="2" charset="-122"/>
                <a:cs typeface="宋体" panose="02010600030101010101" pitchFamily="2" charset="-122"/>
              </a:rPr>
              <a:t>强度好</a:t>
            </a:r>
            <a:endParaRPr sz="1750">
              <a:latin typeface="宋体" panose="02010600030101010101" pitchFamily="2" charset="-122"/>
              <a:cs typeface="宋体" panose="02010600030101010101" pitchFamily="2" charset="-122"/>
            </a:endParaRPr>
          </a:p>
        </p:txBody>
      </p:sp>
      <p:sp>
        <p:nvSpPr>
          <p:cNvPr id="48" name="object 29"/>
          <p:cNvSpPr/>
          <p:nvPr/>
        </p:nvSpPr>
        <p:spPr>
          <a:xfrm>
            <a:off x="2844419" y="5054853"/>
            <a:ext cx="1170940" cy="341630"/>
          </a:xfrm>
          <a:custGeom>
            <a:avLst/>
            <a:gdLst/>
            <a:ahLst/>
            <a:cxnLst/>
            <a:rect l="l" t="t" r="r" b="b"/>
            <a:pathLst>
              <a:path w="1170939" h="341629">
                <a:moveTo>
                  <a:pt x="0" y="0"/>
                </a:moveTo>
                <a:lnTo>
                  <a:pt x="1170432" y="0"/>
                </a:lnTo>
                <a:lnTo>
                  <a:pt x="1170432" y="341376"/>
                </a:lnTo>
                <a:lnTo>
                  <a:pt x="0" y="341376"/>
                </a:lnTo>
                <a:lnTo>
                  <a:pt x="0" y="0"/>
                </a:lnTo>
                <a:close/>
              </a:path>
            </a:pathLst>
          </a:custGeom>
          <a:solidFill>
            <a:srgbClr val="4F80BC"/>
          </a:solidFill>
        </p:spPr>
        <p:txBody>
          <a:bodyPr wrap="square" lIns="0" tIns="0" rIns="0" bIns="0" rtlCol="0"/>
          <a:p/>
        </p:txBody>
      </p:sp>
      <p:sp>
        <p:nvSpPr>
          <p:cNvPr id="50" name="object 31"/>
          <p:cNvSpPr txBox="1"/>
          <p:nvPr/>
        </p:nvSpPr>
        <p:spPr>
          <a:xfrm>
            <a:off x="2835529" y="5055849"/>
            <a:ext cx="1170940" cy="292735"/>
          </a:xfrm>
          <a:prstGeom prst="rect">
            <a:avLst/>
          </a:prstGeom>
        </p:spPr>
        <p:txBody>
          <a:bodyPr vert="horz" wrap="square" lIns="0" tIns="12700" rIns="0" bIns="0" rtlCol="0">
            <a:spAutoFit/>
          </a:bodyPr>
          <a:p>
            <a:pPr marL="251460">
              <a:spcBef>
                <a:spcPts val="100"/>
              </a:spcBef>
            </a:pPr>
            <a:r>
              <a:rPr sz="1750" dirty="0">
                <a:solidFill>
                  <a:srgbClr val="FFFFFF"/>
                </a:solidFill>
                <a:latin typeface="宋体" panose="02010600030101010101" pitchFamily="2" charset="-122"/>
                <a:cs typeface="宋体" panose="02010600030101010101" pitchFamily="2" charset="-122"/>
              </a:rPr>
              <a:t>韧性高</a:t>
            </a:r>
            <a:endParaRPr sz="1750">
              <a:latin typeface="宋体" panose="02010600030101010101" pitchFamily="2" charset="-122"/>
              <a:cs typeface="宋体" panose="02010600030101010101" pitchFamily="2" charset="-122"/>
            </a:endParaRPr>
          </a:p>
        </p:txBody>
      </p:sp>
      <p:sp>
        <p:nvSpPr>
          <p:cNvPr id="2" name="文本框 1"/>
          <p:cNvSpPr txBox="1"/>
          <p:nvPr/>
        </p:nvSpPr>
        <p:spPr>
          <a:xfrm>
            <a:off x="542925" y="1628775"/>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ppt_x"/>
                                          </p:val>
                                        </p:tav>
                                        <p:tav tm="100000">
                                          <p:val>
                                            <p:strVal val="#ppt_x"/>
                                          </p:val>
                                        </p:tav>
                                      </p:tavLst>
                                    </p:anim>
                                    <p:anim calcmode="lin" valueType="num">
                                      <p:cBhvr additive="base">
                                        <p:cTn id="88" dur="500" fill="hold"/>
                                        <p:tgtEl>
                                          <p:spTgt spid="4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32" grpId="0"/>
      <p:bldP spid="33" grpId="0" animBg="1"/>
      <p:bldP spid="34" grpId="0" animBg="1"/>
      <p:bldP spid="35" grpId="0" animBg="1"/>
      <p:bldP spid="36" grpId="0"/>
      <p:bldP spid="37" grpId="0" animBg="1"/>
      <p:bldP spid="38" grpId="0" animBg="1"/>
      <p:bldP spid="39" grpId="0" animBg="1"/>
      <p:bldP spid="40" grpId="0"/>
      <p:bldP spid="41" grpId="0" animBg="1"/>
      <p:bldP spid="42" grpId="0" animBg="1"/>
      <p:bldP spid="43" grpId="0" animBg="1"/>
      <p:bldP spid="44" grpId="0"/>
      <p:bldP spid="45" grpId="0" animBg="1"/>
      <p:bldP spid="47" grpId="0"/>
      <p:bldP spid="48" grpId="0" animBg="1"/>
      <p:bldP spid="50" grpId="0"/>
      <p:bldP spid="5" grpId="1"/>
      <p:bldP spid="6" grpId="1" animBg="1"/>
      <p:bldP spid="7" grpId="1" animBg="1"/>
      <p:bldP spid="8" grpId="1" animBg="1"/>
      <p:bldP spid="9" grpId="1" animBg="1"/>
      <p:bldP spid="32" grpId="1"/>
      <p:bldP spid="33" grpId="1" animBg="1"/>
      <p:bldP spid="34" grpId="1" animBg="1"/>
      <p:bldP spid="35" grpId="1" animBg="1"/>
      <p:bldP spid="36" grpId="1"/>
      <p:bldP spid="37" grpId="1" animBg="1"/>
      <p:bldP spid="38" grpId="1" animBg="1"/>
      <p:bldP spid="39" grpId="1" animBg="1"/>
      <p:bldP spid="40" grpId="1"/>
      <p:bldP spid="41" grpId="1" animBg="1"/>
      <p:bldP spid="42" grpId="1" animBg="1"/>
      <p:bldP spid="43" grpId="1" animBg="1"/>
      <p:bldP spid="44" grpId="1"/>
      <p:bldP spid="45" grpId="1" animBg="1"/>
      <p:bldP spid="47" grpId="1"/>
      <p:bldP spid="48" grpId="1" animBg="1"/>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23215" y="1252220"/>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7" name="object 7"/>
          <p:cNvSpPr txBox="1"/>
          <p:nvPr/>
        </p:nvSpPr>
        <p:spPr>
          <a:xfrm>
            <a:off x="3793191" y="3804819"/>
            <a:ext cx="126936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BF504D"/>
                </a:solidFill>
                <a:latin typeface="微软雅黑" panose="020B0503020204020204" charset="-122"/>
                <a:cs typeface="微软雅黑" panose="020B0503020204020204" charset="-122"/>
              </a:rPr>
              <a:t>耐大气腐蚀钢</a:t>
            </a:r>
            <a:endParaRPr sz="1600">
              <a:latin typeface="微软雅黑" panose="020B0503020204020204" charset="-122"/>
              <a:cs typeface="微软雅黑" panose="020B0503020204020204" charset="-122"/>
            </a:endParaRPr>
          </a:p>
        </p:txBody>
      </p:sp>
      <p:sp>
        <p:nvSpPr>
          <p:cNvPr id="8" name="object 8"/>
          <p:cNvSpPr txBox="1"/>
          <p:nvPr/>
        </p:nvSpPr>
        <p:spPr>
          <a:xfrm>
            <a:off x="683853" y="2312874"/>
            <a:ext cx="7633334" cy="953770"/>
          </a:xfrm>
          <a:prstGeom prst="rect">
            <a:avLst/>
          </a:prstGeom>
        </p:spPr>
        <p:txBody>
          <a:bodyPr vert="horz" wrap="square" lIns="0" tIns="15240" rIns="0" bIns="0" rtlCol="0">
            <a:spAutoFit/>
          </a:bodyPr>
          <a:p>
            <a:pPr marL="12700">
              <a:lnSpc>
                <a:spcPct val="100000"/>
              </a:lnSpc>
              <a:spcBef>
                <a:spcPts val="120"/>
              </a:spcBef>
            </a:pPr>
            <a:r>
              <a:rPr lang="en-US" altLang="zh-CN" b="0" spc="20" dirty="0">
                <a:latin typeface="宋体" panose="02010600030101010101" pitchFamily="2" charset="-122"/>
                <a:ea typeface="宋体" panose="02010600030101010101" pitchFamily="2" charset="-122"/>
                <a:cs typeface="宋体" panose="02010600030101010101" pitchFamily="2" charset="-122"/>
              </a:rPr>
              <a:t>    </a:t>
            </a:r>
            <a:r>
              <a:rPr lang="zh-CN" altLang="en-US" b="0" spc="20" dirty="0">
                <a:latin typeface="宋体" panose="02010600030101010101" pitchFamily="2" charset="-122"/>
                <a:ea typeface="宋体" panose="02010600030101010101" pitchFamily="2" charset="-122"/>
                <a:cs typeface="宋体" panose="02010600030101010101" pitchFamily="2" charset="-122"/>
              </a:rPr>
              <a:t>②</a:t>
            </a:r>
            <a:r>
              <a:rPr lang="zh-CN" b="0" spc="20" dirty="0">
                <a:latin typeface="宋体" panose="02010600030101010101" pitchFamily="2" charset="-122"/>
                <a:ea typeface="宋体" panose="02010600030101010101" pitchFamily="2" charset="-122"/>
                <a:cs typeface="宋体" panose="02010600030101010101" pitchFamily="2" charset="-122"/>
              </a:rPr>
              <a:t>低合金耐候钢：</a:t>
            </a:r>
            <a:r>
              <a:rPr b="0" spc="20" dirty="0">
                <a:latin typeface="宋体" panose="02010600030101010101" pitchFamily="2" charset="-122"/>
                <a:ea typeface="宋体" panose="02010600030101010101" pitchFamily="2" charset="-122"/>
                <a:cs typeface="宋体" panose="02010600030101010101" pitchFamily="2" charset="-122"/>
              </a:rPr>
              <a:t>它是通过添加少量的铜、铬、钼等元素，使金属表面形成保护层，以提</a:t>
            </a:r>
            <a:r>
              <a:rPr b="0" spc="20" dirty="0">
                <a:latin typeface="宋体" panose="02010600030101010101" pitchFamily="2" charset="-122"/>
                <a:ea typeface="宋体" panose="02010600030101010101" pitchFamily="2" charset="-122"/>
                <a:cs typeface="宋体" panose="02010600030101010101" pitchFamily="2" charset="-122"/>
                <a:sym typeface="+mn-ea"/>
              </a:rPr>
              <a:t>高耐大气腐蚀性能的钢。</a:t>
            </a:r>
            <a:endParaRPr b="0">
              <a:latin typeface="宋体" panose="02010600030101010101" pitchFamily="2" charset="-122"/>
              <a:ea typeface="宋体" panose="02010600030101010101" pitchFamily="2" charset="-122"/>
              <a:cs typeface="宋体" panose="02010600030101010101" pitchFamily="2" charset="-122"/>
            </a:endParaRPr>
          </a:p>
          <a:p>
            <a:pPr marL="12700">
              <a:lnSpc>
                <a:spcPct val="100000"/>
              </a:lnSpc>
              <a:spcBef>
                <a:spcPts val="120"/>
              </a:spcBef>
            </a:pPr>
            <a:endParaRPr b="0">
              <a:latin typeface="宋体" panose="02010600030101010101" pitchFamily="2" charset="-122"/>
              <a:ea typeface="宋体" panose="02010600030101010101" pitchFamily="2" charset="-122"/>
              <a:cs typeface="宋体" panose="02010600030101010101" pitchFamily="2" charset="-122"/>
            </a:endParaRPr>
          </a:p>
        </p:txBody>
      </p:sp>
      <p:sp>
        <p:nvSpPr>
          <p:cNvPr id="13" name="object 13"/>
          <p:cNvSpPr txBox="1"/>
          <p:nvPr/>
        </p:nvSpPr>
        <p:spPr>
          <a:xfrm>
            <a:off x="1692121" y="3648522"/>
            <a:ext cx="1061720" cy="521334"/>
          </a:xfrm>
          <a:prstGeom prst="rect">
            <a:avLst/>
          </a:prstGeom>
        </p:spPr>
        <p:txBody>
          <a:bodyPr vert="horz" wrap="square" lIns="0" tIns="16510" rIns="0" bIns="0" rtlCol="0">
            <a:spAutoFit/>
          </a:bodyPr>
          <a:p>
            <a:pPr marL="12700">
              <a:lnSpc>
                <a:spcPct val="100000"/>
              </a:lnSpc>
              <a:spcBef>
                <a:spcPts val="130"/>
              </a:spcBef>
            </a:pPr>
            <a:r>
              <a:rPr sz="1600" spc="30" dirty="0">
                <a:solidFill>
                  <a:srgbClr val="333333"/>
                </a:solidFill>
                <a:latin typeface="微软雅黑" panose="020B0503020204020204" charset="-122"/>
                <a:cs typeface="微软雅黑" panose="020B0503020204020204" charset="-122"/>
              </a:rPr>
              <a:t>焊接耐候钢</a:t>
            </a:r>
            <a:endParaRPr sz="1600">
              <a:latin typeface="微软雅黑" panose="020B0503020204020204" charset="-122"/>
              <a:cs typeface="微软雅黑" panose="020B0503020204020204" charset="-122"/>
            </a:endParaRPr>
          </a:p>
          <a:p>
            <a:pPr marL="12700">
              <a:lnSpc>
                <a:spcPct val="100000"/>
              </a:lnSpc>
              <a:spcBef>
                <a:spcPts val="25"/>
              </a:spcBef>
            </a:pPr>
            <a:r>
              <a:rPr sz="1600" spc="20" dirty="0">
                <a:solidFill>
                  <a:srgbClr val="333333"/>
                </a:solidFill>
                <a:latin typeface="Arial" panose="020B0604020202020204"/>
                <a:cs typeface="Arial" panose="020B0604020202020204"/>
              </a:rPr>
              <a:t>Q355NHC</a:t>
            </a:r>
            <a:endParaRPr sz="1600">
              <a:latin typeface="Arial" panose="020B0604020202020204"/>
              <a:cs typeface="Arial" panose="020B0604020202020204"/>
            </a:endParaRPr>
          </a:p>
        </p:txBody>
      </p:sp>
      <p:sp>
        <p:nvSpPr>
          <p:cNvPr id="14" name="object 14"/>
          <p:cNvSpPr/>
          <p:nvPr/>
        </p:nvSpPr>
        <p:spPr>
          <a:xfrm>
            <a:off x="3455796" y="4256913"/>
            <a:ext cx="1999488" cy="1420367"/>
          </a:xfrm>
          <a:prstGeom prst="rect">
            <a:avLst/>
          </a:prstGeom>
          <a:blipFill>
            <a:blip r:embed="rId1" cstate="print"/>
            <a:stretch>
              <a:fillRect/>
            </a:stretch>
          </a:blipFill>
        </p:spPr>
        <p:txBody>
          <a:bodyPr wrap="square" lIns="0" tIns="0" rIns="0" bIns="0" rtlCol="0"/>
          <a:p/>
        </p:txBody>
      </p:sp>
      <p:sp>
        <p:nvSpPr>
          <p:cNvPr id="15" name="object 15"/>
          <p:cNvSpPr/>
          <p:nvPr/>
        </p:nvSpPr>
        <p:spPr>
          <a:xfrm>
            <a:off x="3469512" y="5268849"/>
            <a:ext cx="2013204" cy="300227"/>
          </a:xfrm>
          <a:prstGeom prst="rect">
            <a:avLst/>
          </a:prstGeom>
          <a:blipFill>
            <a:blip r:embed="rId2" cstate="print"/>
            <a:stretch>
              <a:fillRect/>
            </a:stretch>
          </a:blipFill>
        </p:spPr>
        <p:txBody>
          <a:bodyPr wrap="square" lIns="0" tIns="0" rIns="0" bIns="0" rtlCol="0"/>
          <a:p/>
        </p:txBody>
      </p:sp>
      <p:sp>
        <p:nvSpPr>
          <p:cNvPr id="16" name="object 16"/>
          <p:cNvSpPr txBox="1"/>
          <p:nvPr/>
        </p:nvSpPr>
        <p:spPr>
          <a:xfrm>
            <a:off x="4043521" y="5291140"/>
            <a:ext cx="85471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石油井架</a:t>
            </a:r>
            <a:endParaRPr sz="1600">
              <a:latin typeface="微软雅黑" panose="020B0503020204020204" charset="-122"/>
              <a:cs typeface="微软雅黑" panose="020B0503020204020204" charset="-122"/>
            </a:endParaRPr>
          </a:p>
        </p:txBody>
      </p:sp>
      <p:sp>
        <p:nvSpPr>
          <p:cNvPr id="17" name="object 17"/>
          <p:cNvSpPr/>
          <p:nvPr/>
        </p:nvSpPr>
        <p:spPr>
          <a:xfrm>
            <a:off x="1178941" y="4238624"/>
            <a:ext cx="2101595" cy="1432559"/>
          </a:xfrm>
          <a:prstGeom prst="rect">
            <a:avLst/>
          </a:prstGeom>
          <a:blipFill>
            <a:blip r:embed="rId3" cstate="print"/>
            <a:stretch>
              <a:fillRect/>
            </a:stretch>
          </a:blipFill>
        </p:spPr>
        <p:txBody>
          <a:bodyPr wrap="square" lIns="0" tIns="0" rIns="0" bIns="0" rtlCol="0"/>
          <a:p/>
        </p:txBody>
      </p:sp>
      <p:sp>
        <p:nvSpPr>
          <p:cNvPr id="18" name="object 18"/>
          <p:cNvSpPr/>
          <p:nvPr/>
        </p:nvSpPr>
        <p:spPr>
          <a:xfrm>
            <a:off x="1171321" y="5239893"/>
            <a:ext cx="2112263" cy="324611"/>
          </a:xfrm>
          <a:prstGeom prst="rect">
            <a:avLst/>
          </a:prstGeom>
          <a:blipFill>
            <a:blip r:embed="rId4" cstate="print"/>
            <a:stretch>
              <a:fillRect/>
            </a:stretch>
          </a:blipFill>
        </p:spPr>
        <p:txBody>
          <a:bodyPr wrap="square" lIns="0" tIns="0" rIns="0" bIns="0" rtlCol="0"/>
          <a:p/>
        </p:txBody>
      </p:sp>
      <p:sp>
        <p:nvSpPr>
          <p:cNvPr id="19" name="object 19"/>
          <p:cNvSpPr txBox="1"/>
          <p:nvPr/>
        </p:nvSpPr>
        <p:spPr>
          <a:xfrm>
            <a:off x="1631050" y="5245497"/>
            <a:ext cx="106172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通信电力塔</a:t>
            </a:r>
            <a:endParaRPr sz="1600">
              <a:latin typeface="微软雅黑" panose="020B0503020204020204" charset="-122"/>
              <a:cs typeface="微软雅黑" panose="020B0503020204020204" charset="-122"/>
            </a:endParaRPr>
          </a:p>
        </p:txBody>
      </p:sp>
      <p:sp>
        <p:nvSpPr>
          <p:cNvPr id="20" name="object 20"/>
          <p:cNvSpPr txBox="1"/>
          <p:nvPr/>
        </p:nvSpPr>
        <p:spPr>
          <a:xfrm>
            <a:off x="6215472" y="3624234"/>
            <a:ext cx="1111250" cy="521334"/>
          </a:xfrm>
          <a:prstGeom prst="rect">
            <a:avLst/>
          </a:prstGeom>
        </p:spPr>
        <p:txBody>
          <a:bodyPr vert="horz" wrap="square" lIns="0" tIns="16510" rIns="0" bIns="0" rtlCol="0">
            <a:spAutoFit/>
          </a:bodyPr>
          <a:p>
            <a:pPr marR="4445" algn="ctr">
              <a:lnSpc>
                <a:spcPct val="100000"/>
              </a:lnSpc>
              <a:spcBef>
                <a:spcPts val="130"/>
              </a:spcBef>
            </a:pPr>
            <a:r>
              <a:rPr sz="1600" spc="30" dirty="0">
                <a:solidFill>
                  <a:srgbClr val="333333"/>
                </a:solidFill>
                <a:latin typeface="微软雅黑" panose="020B0503020204020204" charset="-122"/>
                <a:cs typeface="微软雅黑" panose="020B0503020204020204" charset="-122"/>
              </a:rPr>
              <a:t>高耐候钢</a:t>
            </a:r>
            <a:endParaRPr sz="1600">
              <a:latin typeface="微软雅黑" panose="020B0503020204020204" charset="-122"/>
              <a:cs typeface="微软雅黑" panose="020B0503020204020204" charset="-122"/>
            </a:endParaRPr>
          </a:p>
          <a:p>
            <a:pPr algn="ctr">
              <a:lnSpc>
                <a:spcPct val="100000"/>
              </a:lnSpc>
              <a:spcBef>
                <a:spcPts val="25"/>
              </a:spcBef>
            </a:pPr>
            <a:r>
              <a:rPr sz="1600" spc="20" dirty="0">
                <a:solidFill>
                  <a:srgbClr val="333333"/>
                </a:solidFill>
                <a:latin typeface="Arial" panose="020B0604020202020204"/>
                <a:cs typeface="Arial" panose="020B0604020202020204"/>
              </a:rPr>
              <a:t>Q</a:t>
            </a:r>
            <a:r>
              <a:rPr sz="1600" spc="20" dirty="0">
                <a:solidFill>
                  <a:srgbClr val="333333"/>
                </a:solidFill>
                <a:latin typeface="Arial" panose="020B0604020202020204"/>
                <a:cs typeface="Arial" panose="020B0604020202020204"/>
              </a:rPr>
              <a:t>295</a:t>
            </a:r>
            <a:r>
              <a:rPr sz="1600" spc="20" dirty="0">
                <a:solidFill>
                  <a:srgbClr val="333333"/>
                </a:solidFill>
                <a:latin typeface="Arial" panose="020B0604020202020204"/>
                <a:cs typeface="Arial" panose="020B0604020202020204"/>
              </a:rPr>
              <a:t>G</a:t>
            </a:r>
            <a:r>
              <a:rPr sz="1600" spc="15" dirty="0">
                <a:solidFill>
                  <a:srgbClr val="333333"/>
                </a:solidFill>
                <a:latin typeface="Arial" panose="020B0604020202020204"/>
                <a:cs typeface="Arial" panose="020B0604020202020204"/>
              </a:rPr>
              <a:t>NH</a:t>
            </a:r>
            <a:r>
              <a:rPr sz="1600" spc="15" dirty="0">
                <a:solidFill>
                  <a:srgbClr val="333333"/>
                </a:solidFill>
                <a:latin typeface="Arial" panose="020B0604020202020204"/>
                <a:cs typeface="Arial" panose="020B0604020202020204"/>
              </a:rPr>
              <a:t>L</a:t>
            </a:r>
            <a:endParaRPr sz="1600">
              <a:latin typeface="Arial" panose="020B0604020202020204"/>
              <a:cs typeface="Arial" panose="020B0604020202020204"/>
            </a:endParaRPr>
          </a:p>
        </p:txBody>
      </p:sp>
      <p:sp>
        <p:nvSpPr>
          <p:cNvPr id="23" name="object 23"/>
          <p:cNvSpPr/>
          <p:nvPr/>
        </p:nvSpPr>
        <p:spPr>
          <a:xfrm>
            <a:off x="5748781" y="4255388"/>
            <a:ext cx="2141220" cy="1415795"/>
          </a:xfrm>
          <a:prstGeom prst="rect">
            <a:avLst/>
          </a:prstGeom>
          <a:blipFill>
            <a:blip r:embed="rId5" cstate="print"/>
            <a:stretch>
              <a:fillRect/>
            </a:stretch>
          </a:blipFill>
        </p:spPr>
        <p:txBody>
          <a:bodyPr wrap="square" lIns="0" tIns="0" rIns="0" bIns="0" rtlCol="0"/>
          <a:p/>
        </p:txBody>
      </p:sp>
      <p:sp>
        <p:nvSpPr>
          <p:cNvPr id="24" name="object 24"/>
          <p:cNvSpPr/>
          <p:nvPr/>
        </p:nvSpPr>
        <p:spPr>
          <a:xfrm>
            <a:off x="5741162" y="5252085"/>
            <a:ext cx="2154935" cy="316991"/>
          </a:xfrm>
          <a:prstGeom prst="rect">
            <a:avLst/>
          </a:prstGeom>
          <a:blipFill>
            <a:blip r:embed="rId6" cstate="print"/>
            <a:stretch>
              <a:fillRect/>
            </a:stretch>
          </a:blipFill>
        </p:spPr>
        <p:txBody>
          <a:bodyPr wrap="square" lIns="0" tIns="0" rIns="0" bIns="0" rtlCol="0"/>
          <a:p/>
        </p:txBody>
      </p:sp>
      <p:sp>
        <p:nvSpPr>
          <p:cNvPr id="25" name="object 25"/>
          <p:cNvSpPr txBox="1"/>
          <p:nvPr/>
        </p:nvSpPr>
        <p:spPr>
          <a:xfrm>
            <a:off x="6504179" y="5248534"/>
            <a:ext cx="64770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集装箱</a:t>
            </a:r>
            <a:endParaRPr sz="1600">
              <a:latin typeface="微软雅黑" panose="020B0503020204020204" charset="-122"/>
              <a:cs typeface="微软雅黑" panose="020B0503020204020204" charset="-122"/>
            </a:endParaRPr>
          </a:p>
        </p:txBody>
      </p:sp>
      <p:sp>
        <p:nvSpPr>
          <p:cNvPr id="2" name="文本框 1"/>
          <p:cNvSpPr txBox="1"/>
          <p:nvPr/>
        </p:nvSpPr>
        <p:spPr>
          <a:xfrm>
            <a:off x="755650" y="1772920"/>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animBg="1"/>
      <p:bldP spid="15" grpId="0" animBg="1"/>
      <p:bldP spid="16" grpId="0"/>
      <p:bldP spid="17" grpId="0" animBg="1"/>
      <p:bldP spid="18" grpId="0" animBg="1"/>
      <p:bldP spid="19" grpId="0"/>
      <p:bldP spid="20" grpId="0"/>
      <p:bldP spid="23" grpId="0" animBg="1"/>
      <p:bldP spid="24" grpId="0" animBg="1"/>
      <p:bldP spid="25" grpId="0"/>
      <p:bldP spid="7" grpId="1"/>
      <p:bldP spid="8" grpId="1"/>
      <p:bldP spid="13" grpId="1"/>
      <p:bldP spid="14" grpId="1" animBg="1"/>
      <p:bldP spid="15" grpId="1" animBg="1"/>
      <p:bldP spid="16" grpId="1"/>
      <p:bldP spid="17" grpId="1" animBg="1"/>
      <p:bldP spid="18" grpId="1" animBg="1"/>
      <p:bldP spid="19" grpId="1"/>
      <p:bldP spid="20" grpId="1"/>
      <p:bldP spid="23" grpId="1" animBg="1"/>
      <p:bldP spid="24" grpId="1" animBg="1"/>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95605"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8" name="object 8"/>
          <p:cNvSpPr/>
          <p:nvPr/>
        </p:nvSpPr>
        <p:spPr>
          <a:xfrm>
            <a:off x="5967730" y="3968115"/>
            <a:ext cx="2694305" cy="1920240"/>
          </a:xfrm>
          <a:prstGeom prst="rect">
            <a:avLst/>
          </a:prstGeom>
          <a:blipFill>
            <a:blip r:embed="rId1" cstate="print"/>
            <a:stretch>
              <a:fillRect/>
            </a:stretch>
          </a:blipFill>
        </p:spPr>
        <p:txBody>
          <a:bodyPr wrap="square" lIns="0" tIns="0" rIns="0" bIns="0" rtlCol="0"/>
          <a:p/>
        </p:txBody>
      </p:sp>
      <p:sp>
        <p:nvSpPr>
          <p:cNvPr id="9" name="object 9"/>
          <p:cNvSpPr/>
          <p:nvPr/>
        </p:nvSpPr>
        <p:spPr>
          <a:xfrm>
            <a:off x="3202940" y="3968115"/>
            <a:ext cx="2734945" cy="1925320"/>
          </a:xfrm>
          <a:prstGeom prst="rect">
            <a:avLst/>
          </a:prstGeom>
          <a:blipFill>
            <a:blip r:embed="rId2" cstate="print"/>
            <a:stretch>
              <a:fillRect/>
            </a:stretch>
          </a:blipFill>
        </p:spPr>
        <p:txBody>
          <a:bodyPr wrap="square" lIns="0" tIns="0" rIns="0" bIns="0" rtlCol="0"/>
          <a:p/>
        </p:txBody>
      </p:sp>
      <p:sp>
        <p:nvSpPr>
          <p:cNvPr id="10" name="object 10"/>
          <p:cNvSpPr/>
          <p:nvPr/>
        </p:nvSpPr>
        <p:spPr>
          <a:xfrm>
            <a:off x="514350" y="3968750"/>
            <a:ext cx="2644140" cy="1913890"/>
          </a:xfrm>
          <a:prstGeom prst="rect">
            <a:avLst/>
          </a:prstGeom>
          <a:blipFill>
            <a:blip r:embed="rId3" cstate="print"/>
            <a:stretch>
              <a:fillRect/>
            </a:stretch>
          </a:blipFill>
        </p:spPr>
        <p:txBody>
          <a:bodyPr wrap="square" lIns="0" tIns="0" rIns="0" bIns="0" rtlCol="0"/>
          <a:p/>
        </p:txBody>
      </p:sp>
      <p:sp>
        <p:nvSpPr>
          <p:cNvPr id="11" name="object 11"/>
          <p:cNvSpPr txBox="1"/>
          <p:nvPr/>
        </p:nvSpPr>
        <p:spPr>
          <a:xfrm>
            <a:off x="612140" y="2329180"/>
            <a:ext cx="7696200" cy="938530"/>
          </a:xfrm>
          <a:prstGeom prst="rect">
            <a:avLst/>
          </a:prstGeom>
        </p:spPr>
        <p:txBody>
          <a:bodyPr vert="horz" wrap="square" lIns="0" tIns="15240" rIns="0" bIns="0" rtlCol="0">
            <a:spAutoFit/>
          </a:bodyPr>
          <a:p>
            <a:pPr marL="12700">
              <a:lnSpc>
                <a:spcPct val="100000"/>
              </a:lnSpc>
              <a:spcBef>
                <a:spcPts val="120"/>
              </a:spcBef>
            </a:pPr>
            <a:r>
              <a:rPr lang="en-US" altLang="zh-CN" b="0" spc="2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b="0" spc="20" dirty="0">
                <a:solidFill>
                  <a:schemeClr val="tx1"/>
                </a:solidFill>
                <a:latin typeface="宋体" panose="02010600030101010101" pitchFamily="2" charset="-122"/>
                <a:ea typeface="宋体" panose="02010600030101010101" pitchFamily="2" charset="-122"/>
                <a:cs typeface="宋体" panose="02010600030101010101" pitchFamily="2" charset="-122"/>
              </a:rPr>
              <a:t>③</a:t>
            </a:r>
            <a:r>
              <a:rPr lang="zh-CN" b="0" spc="20" dirty="0">
                <a:solidFill>
                  <a:schemeClr val="tx1"/>
                </a:solidFill>
                <a:latin typeface="宋体" panose="02010600030101010101" pitchFamily="2" charset="-122"/>
                <a:ea typeface="宋体" panose="02010600030101010101" pitchFamily="2" charset="-122"/>
                <a:cs typeface="宋体" panose="02010600030101010101" pitchFamily="2" charset="-122"/>
              </a:rPr>
              <a:t>低合金专业用钢：</a:t>
            </a:r>
            <a:r>
              <a:rPr b="0" spc="20" dirty="0">
                <a:latin typeface="宋体" panose="02010600030101010101" pitchFamily="2" charset="-122"/>
                <a:ea typeface="宋体" panose="02010600030101010101" pitchFamily="2" charset="-122"/>
                <a:cs typeface="宋体" panose="02010600030101010101" pitchFamily="2" charset="-122"/>
              </a:rPr>
              <a:t>它是为了适应某些行业的特殊要求，通过对低合金高强度结构钢的 化学成分、加工工艺及性能作相应的补充和调整，从而获得的专业</a:t>
            </a:r>
            <a:r>
              <a:rPr b="0" spc="20" dirty="0">
                <a:latin typeface="宋体" panose="02010600030101010101" pitchFamily="2" charset="-122"/>
                <a:ea typeface="宋体" panose="02010600030101010101" pitchFamily="2" charset="-122"/>
                <a:cs typeface="宋体" panose="02010600030101010101" pitchFamily="2" charset="-122"/>
                <a:sym typeface="+mn-ea"/>
              </a:rPr>
              <a:t>钢。</a:t>
            </a:r>
            <a:endParaRPr b="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705485" y="3569970"/>
            <a:ext cx="8059420" cy="398780"/>
          </a:xfrm>
          <a:prstGeom prst="rect">
            <a:avLst/>
          </a:prstGeom>
          <a:noFill/>
        </p:spPr>
        <p:txBody>
          <a:bodyPr wrap="square" rtlCol="0">
            <a:spAutoFit/>
          </a:bodyPr>
          <a:p>
            <a:r>
              <a:rPr b="0" spc="20" dirty="0">
                <a:solidFill>
                  <a:srgbClr val="424242"/>
                </a:solidFill>
                <a:latin typeface="宋体" panose="02010600030101010101" pitchFamily="2" charset="-122"/>
                <a:ea typeface="宋体" panose="02010600030101010101" pitchFamily="2" charset="-122"/>
                <a:cs typeface="宋体" panose="02010600030101010101" pitchFamily="2" charset="-122"/>
                <a:sym typeface="+mn-ea"/>
              </a:rPr>
              <a:t>汽车大梁用钢	</a:t>
            </a:r>
            <a:r>
              <a:rPr lang="en-US" b="0" spc="20" dirty="0">
                <a:solidFill>
                  <a:srgbClr val="424242"/>
                </a:solidFill>
                <a:latin typeface="宋体" panose="02010600030101010101" pitchFamily="2" charset="-122"/>
                <a:ea typeface="宋体" panose="02010600030101010101" pitchFamily="2" charset="-122"/>
                <a:cs typeface="宋体" panose="02010600030101010101" pitchFamily="2" charset="-122"/>
                <a:sym typeface="+mn-ea"/>
              </a:rPr>
              <a:t>         </a:t>
            </a:r>
            <a:r>
              <a:rPr b="0" spc="5" dirty="0">
                <a:latin typeface="宋体" panose="02010600030101010101" pitchFamily="2" charset="-122"/>
                <a:ea typeface="宋体" panose="02010600030101010101" pitchFamily="2" charset="-122"/>
                <a:cs typeface="宋体" panose="02010600030101010101" pitchFamily="2" charset="-122"/>
                <a:sym typeface="+mn-ea"/>
              </a:rPr>
              <a:t>09MnREL	</a:t>
            </a:r>
            <a:r>
              <a:rPr lang="en-US" b="0" spc="5" dirty="0">
                <a:latin typeface="宋体" panose="02010600030101010101" pitchFamily="2" charset="-122"/>
                <a:ea typeface="宋体" panose="02010600030101010101" pitchFamily="2" charset="-122"/>
                <a:cs typeface="宋体" panose="02010600030101010101" pitchFamily="2" charset="-122"/>
                <a:sym typeface="+mn-ea"/>
              </a:rPr>
              <a:t>              </a:t>
            </a:r>
            <a:r>
              <a:rPr b="0" spc="5" dirty="0">
                <a:latin typeface="宋体" panose="02010600030101010101" pitchFamily="2" charset="-122"/>
                <a:ea typeface="宋体" panose="02010600030101010101" pitchFamily="2" charset="-122"/>
                <a:cs typeface="宋体" panose="02010600030101010101" pitchFamily="2" charset="-122"/>
                <a:sym typeface="+mn-ea"/>
              </a:rPr>
              <a:t>16MnL	</a:t>
            </a:r>
            <a:r>
              <a:rPr lang="en-US" b="0" spc="5" dirty="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755015" y="1700530"/>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2" grpId="0"/>
      <p:bldP spid="8" grpId="1" animBg="1"/>
      <p:bldP spid="9" grpId="1" animBg="1"/>
      <p:bldP spid="10" grpId="1" animBg="1"/>
      <p:bldP spid="11" grpId="1"/>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22580" y="1196340"/>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2" name="文本框 1"/>
          <p:cNvSpPr txBox="1"/>
          <p:nvPr/>
        </p:nvSpPr>
        <p:spPr>
          <a:xfrm>
            <a:off x="899795" y="2204720"/>
            <a:ext cx="6905625" cy="706755"/>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①工程结构用合金钢包括一般工程用合金钢、压力容器用合金钢、合金钢筋钢、高锰耐磨合金钢等。</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11"/>
          <p:cNvPicPr>
            <a:picLocks noChangeAspect="1"/>
          </p:cNvPicPr>
          <p:nvPr/>
        </p:nvPicPr>
        <p:blipFill>
          <a:blip r:embed="rId1"/>
          <a:stretch>
            <a:fillRect/>
          </a:stretch>
        </p:blipFill>
        <p:spPr>
          <a:xfrm>
            <a:off x="826770" y="3140710"/>
            <a:ext cx="3475355" cy="2317115"/>
          </a:xfrm>
          <a:prstGeom prst="rect">
            <a:avLst/>
          </a:prstGeom>
        </p:spPr>
      </p:pic>
      <p:pic>
        <p:nvPicPr>
          <p:cNvPr id="4" name="图片 3" descr="22"/>
          <p:cNvPicPr>
            <a:picLocks noChangeAspect="1"/>
          </p:cNvPicPr>
          <p:nvPr/>
        </p:nvPicPr>
        <p:blipFill>
          <a:blip r:embed="rId2"/>
          <a:srcRect l="6828" r="1674" b="12927"/>
          <a:stretch>
            <a:fillRect/>
          </a:stretch>
        </p:blipFill>
        <p:spPr>
          <a:xfrm>
            <a:off x="4499610" y="3140710"/>
            <a:ext cx="3815080" cy="2317115"/>
          </a:xfrm>
          <a:prstGeom prst="rect">
            <a:avLst/>
          </a:prstGeom>
        </p:spPr>
      </p:pic>
      <p:sp>
        <p:nvSpPr>
          <p:cNvPr id="5" name="文本框 4"/>
          <p:cNvSpPr txBox="1"/>
          <p:nvPr/>
        </p:nvSpPr>
        <p:spPr>
          <a:xfrm>
            <a:off x="755015" y="1700530"/>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94335"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3" name="object 3"/>
          <p:cNvSpPr/>
          <p:nvPr/>
        </p:nvSpPr>
        <p:spPr>
          <a:xfrm>
            <a:off x="5943981" y="2890266"/>
            <a:ext cx="1696211" cy="437387"/>
          </a:xfrm>
          <a:prstGeom prst="rect">
            <a:avLst/>
          </a:prstGeom>
          <a:blipFill>
            <a:blip r:embed="rId1" cstate="print"/>
            <a:stretch>
              <a:fillRect/>
            </a:stretch>
          </a:blipFill>
        </p:spPr>
        <p:txBody>
          <a:bodyPr wrap="square" lIns="0" tIns="0" rIns="0" bIns="0" rtlCol="0"/>
          <a:p/>
        </p:txBody>
      </p:sp>
      <p:sp>
        <p:nvSpPr>
          <p:cNvPr id="4" name="object 4"/>
          <p:cNvSpPr/>
          <p:nvPr/>
        </p:nvSpPr>
        <p:spPr>
          <a:xfrm>
            <a:off x="5944362" y="2902330"/>
            <a:ext cx="1685925" cy="425450"/>
          </a:xfrm>
          <a:custGeom>
            <a:avLst/>
            <a:gdLst/>
            <a:ahLst/>
            <a:cxnLst/>
            <a:rect l="l" t="t" r="r" b="b"/>
            <a:pathLst>
              <a:path w="1685925" h="425450">
                <a:moveTo>
                  <a:pt x="0" y="71627"/>
                </a:moveTo>
                <a:lnTo>
                  <a:pt x="5595" y="43719"/>
                </a:lnTo>
                <a:lnTo>
                  <a:pt x="20764" y="20954"/>
                </a:lnTo>
                <a:lnTo>
                  <a:pt x="43076" y="5619"/>
                </a:lnTo>
                <a:lnTo>
                  <a:pt x="70104" y="0"/>
                </a:lnTo>
                <a:lnTo>
                  <a:pt x="1613916" y="0"/>
                </a:lnTo>
                <a:lnTo>
                  <a:pt x="1641824" y="5619"/>
                </a:lnTo>
                <a:lnTo>
                  <a:pt x="1664589" y="20954"/>
                </a:lnTo>
                <a:lnTo>
                  <a:pt x="1679924" y="43719"/>
                </a:lnTo>
                <a:lnTo>
                  <a:pt x="1685544" y="71627"/>
                </a:lnTo>
                <a:lnTo>
                  <a:pt x="1685544" y="353567"/>
                </a:lnTo>
                <a:lnTo>
                  <a:pt x="1679924" y="381476"/>
                </a:lnTo>
                <a:lnTo>
                  <a:pt x="1664589" y="404240"/>
                </a:lnTo>
                <a:lnTo>
                  <a:pt x="1641824" y="419576"/>
                </a:lnTo>
                <a:lnTo>
                  <a:pt x="1613916" y="425195"/>
                </a:lnTo>
                <a:lnTo>
                  <a:pt x="70104" y="425195"/>
                </a:lnTo>
                <a:lnTo>
                  <a:pt x="43076" y="419576"/>
                </a:lnTo>
                <a:lnTo>
                  <a:pt x="20764" y="404240"/>
                </a:lnTo>
                <a:lnTo>
                  <a:pt x="5595" y="381476"/>
                </a:lnTo>
                <a:lnTo>
                  <a:pt x="0" y="353567"/>
                </a:lnTo>
                <a:lnTo>
                  <a:pt x="0" y="71627"/>
                </a:lnTo>
                <a:close/>
              </a:path>
            </a:pathLst>
          </a:custGeom>
          <a:ln w="28956">
            <a:solidFill>
              <a:srgbClr val="F2F2F2"/>
            </a:solidFill>
          </a:ln>
        </p:spPr>
        <p:txBody>
          <a:bodyPr wrap="square" lIns="0" tIns="0" rIns="0" bIns="0" rtlCol="0"/>
          <a:p/>
        </p:txBody>
      </p:sp>
      <p:sp>
        <p:nvSpPr>
          <p:cNvPr id="5" name="object 5"/>
          <p:cNvSpPr/>
          <p:nvPr/>
        </p:nvSpPr>
        <p:spPr>
          <a:xfrm>
            <a:off x="3460750" y="2803525"/>
            <a:ext cx="1953260" cy="1285875"/>
          </a:xfrm>
          <a:prstGeom prst="rect">
            <a:avLst/>
          </a:prstGeom>
          <a:blipFill>
            <a:blip r:embed="rId2" cstate="print"/>
            <a:stretch>
              <a:fillRect/>
            </a:stretch>
          </a:blipFill>
        </p:spPr>
        <p:txBody>
          <a:bodyPr wrap="square" lIns="0" tIns="0" rIns="0" bIns="0" rtlCol="0"/>
          <a:p/>
        </p:txBody>
      </p:sp>
      <p:sp>
        <p:nvSpPr>
          <p:cNvPr id="6" name="object 6"/>
          <p:cNvSpPr/>
          <p:nvPr/>
        </p:nvSpPr>
        <p:spPr>
          <a:xfrm>
            <a:off x="1386586" y="2808097"/>
            <a:ext cx="1970531" cy="1281683"/>
          </a:xfrm>
          <a:prstGeom prst="rect">
            <a:avLst/>
          </a:prstGeom>
          <a:blipFill>
            <a:blip r:embed="rId3" cstate="print"/>
            <a:stretch>
              <a:fillRect/>
            </a:stretch>
          </a:blipFill>
        </p:spPr>
        <p:txBody>
          <a:bodyPr wrap="square" lIns="0" tIns="0" rIns="0" bIns="0" rtlCol="0"/>
          <a:p/>
        </p:txBody>
      </p:sp>
      <p:sp>
        <p:nvSpPr>
          <p:cNvPr id="7" name="object 7"/>
          <p:cNvSpPr txBox="1"/>
          <p:nvPr/>
        </p:nvSpPr>
        <p:spPr>
          <a:xfrm>
            <a:off x="5366111" y="2994547"/>
            <a:ext cx="3204210" cy="1115060"/>
          </a:xfrm>
          <a:prstGeom prst="rect">
            <a:avLst/>
          </a:prstGeom>
        </p:spPr>
        <p:txBody>
          <a:bodyPr vert="horz" wrap="square" lIns="0" tIns="16510" rIns="0" bIns="0" rtlCol="0">
            <a:spAutoFit/>
          </a:bodyPr>
          <a:p>
            <a:pPr marL="876300">
              <a:lnSpc>
                <a:spcPct val="100000"/>
              </a:lnSpc>
              <a:spcBef>
                <a:spcPts val="130"/>
              </a:spcBef>
            </a:pPr>
            <a:r>
              <a:rPr sz="1600" spc="30" dirty="0">
                <a:solidFill>
                  <a:srgbClr val="FFFFFF"/>
                </a:solidFill>
                <a:latin typeface="微软雅黑" panose="020B0503020204020204" charset="-122"/>
                <a:cs typeface="微软雅黑" panose="020B0503020204020204" charset="-122"/>
              </a:rPr>
              <a:t>合金渗碳钢</a:t>
            </a:r>
            <a:endParaRPr sz="1600">
              <a:latin typeface="微软雅黑" panose="020B0503020204020204" charset="-122"/>
              <a:cs typeface="微软雅黑" panose="020B0503020204020204" charset="-122"/>
            </a:endParaRPr>
          </a:p>
          <a:p>
            <a:pPr marL="751205">
              <a:lnSpc>
                <a:spcPct val="100000"/>
              </a:lnSpc>
              <a:spcBef>
                <a:spcPts val="1790"/>
              </a:spcBef>
            </a:pPr>
            <a:r>
              <a:rPr sz="1600" spc="30" dirty="0">
                <a:latin typeface="微软雅黑" panose="020B0503020204020204" charset="-122"/>
                <a:cs typeface="微软雅黑" panose="020B0503020204020204" charset="-122"/>
              </a:rPr>
              <a:t>汽车差速器齿轮</a:t>
            </a:r>
            <a:endParaRPr sz="1600">
              <a:latin typeface="微软雅黑" panose="020B0503020204020204" charset="-122"/>
              <a:cs typeface="微软雅黑" panose="020B0503020204020204" charset="-122"/>
            </a:endParaRPr>
          </a:p>
          <a:p>
            <a:pPr marL="12700">
              <a:lnSpc>
                <a:spcPct val="100000"/>
              </a:lnSpc>
              <a:spcBef>
                <a:spcPts val="1020"/>
              </a:spcBef>
              <a:tabLst>
                <a:tab pos="751205" algn="l"/>
                <a:tab pos="2064385" algn="l"/>
              </a:tabLst>
            </a:pPr>
            <a:r>
              <a:rPr lang="en-US" sz="1600" spc="20" dirty="0">
                <a:solidFill>
                  <a:srgbClr val="3F87BF"/>
                </a:solidFill>
                <a:latin typeface="微软雅黑" panose="020B0503020204020204" charset="-122"/>
                <a:cs typeface="微软雅黑" panose="020B0503020204020204" charset="-122"/>
              </a:rPr>
              <a:t>     </a:t>
            </a:r>
            <a:r>
              <a:rPr sz="1600" spc="20" dirty="0">
                <a:solidFill>
                  <a:srgbClr val="3F87BF"/>
                </a:solidFill>
                <a:latin typeface="微软雅黑" panose="020B0503020204020204" charset="-122"/>
                <a:cs typeface="微软雅黑" panose="020B0503020204020204" charset="-122"/>
              </a:rPr>
              <a:t>20C</a:t>
            </a:r>
            <a:r>
              <a:rPr sz="1600" spc="5" dirty="0">
                <a:solidFill>
                  <a:srgbClr val="3F87BF"/>
                </a:solidFill>
                <a:latin typeface="微软雅黑" panose="020B0503020204020204" charset="-122"/>
                <a:cs typeface="微软雅黑" panose="020B0503020204020204" charset="-122"/>
              </a:rPr>
              <a:t>r</a:t>
            </a:r>
            <a:r>
              <a:rPr sz="1600" spc="30" dirty="0">
                <a:solidFill>
                  <a:srgbClr val="3F87BF"/>
                </a:solidFill>
                <a:latin typeface="微软雅黑" panose="020B0503020204020204" charset="-122"/>
                <a:cs typeface="微软雅黑" panose="020B0503020204020204" charset="-122"/>
              </a:rPr>
              <a:t>M</a:t>
            </a:r>
            <a:r>
              <a:rPr sz="1600" dirty="0">
                <a:solidFill>
                  <a:srgbClr val="3F87BF"/>
                </a:solidFill>
                <a:latin typeface="微软雅黑" panose="020B0503020204020204" charset="-122"/>
                <a:cs typeface="微软雅黑" panose="020B0503020204020204" charset="-122"/>
              </a:rPr>
              <a:t>n</a:t>
            </a:r>
            <a:r>
              <a:rPr sz="1600" spc="25" dirty="0">
                <a:solidFill>
                  <a:srgbClr val="3F87BF"/>
                </a:solidFill>
                <a:latin typeface="微软雅黑" panose="020B0503020204020204" charset="-122"/>
                <a:cs typeface="微软雅黑" panose="020B0503020204020204" charset="-122"/>
              </a:rPr>
              <a:t>T</a:t>
            </a:r>
            <a:r>
              <a:rPr sz="1600" spc="5" dirty="0">
                <a:solidFill>
                  <a:srgbClr val="3F87BF"/>
                </a:solidFill>
                <a:latin typeface="微软雅黑" panose="020B0503020204020204" charset="-122"/>
                <a:cs typeface="微软雅黑" panose="020B0503020204020204" charset="-122"/>
              </a:rPr>
              <a:t>i</a:t>
            </a:r>
            <a:r>
              <a:rPr lang="en-US" sz="1600" spc="5" dirty="0">
                <a:solidFill>
                  <a:srgbClr val="3F87BF"/>
                </a:solidFill>
                <a:latin typeface="微软雅黑" panose="020B0503020204020204" charset="-122"/>
                <a:cs typeface="微软雅黑" panose="020B0503020204020204" charset="-122"/>
              </a:rPr>
              <a:t>   </a:t>
            </a:r>
            <a:r>
              <a:rPr sz="1600" spc="20" dirty="0">
                <a:solidFill>
                  <a:srgbClr val="3F87BF"/>
                </a:solidFill>
                <a:latin typeface="微软雅黑" panose="020B0503020204020204" charset="-122"/>
                <a:cs typeface="微软雅黑" panose="020B0503020204020204" charset="-122"/>
              </a:rPr>
              <a:t>2</a:t>
            </a:r>
            <a:r>
              <a:rPr sz="1600" dirty="0">
                <a:solidFill>
                  <a:srgbClr val="3F87BF"/>
                </a:solidFill>
                <a:latin typeface="微软雅黑" panose="020B0503020204020204" charset="-122"/>
                <a:cs typeface="微软雅黑" panose="020B0503020204020204" charset="-122"/>
              </a:rPr>
              <a:t>0</a:t>
            </a:r>
            <a:r>
              <a:rPr sz="1600" spc="20" dirty="0">
                <a:solidFill>
                  <a:srgbClr val="3F87BF"/>
                </a:solidFill>
                <a:latin typeface="微软雅黑" panose="020B0503020204020204" charset="-122"/>
                <a:cs typeface="微软雅黑" panose="020B0503020204020204" charset="-122"/>
              </a:rPr>
              <a:t>C</a:t>
            </a:r>
            <a:r>
              <a:rPr sz="1600" spc="20" dirty="0">
                <a:solidFill>
                  <a:srgbClr val="3F87BF"/>
                </a:solidFill>
                <a:latin typeface="微软雅黑" panose="020B0503020204020204" charset="-122"/>
                <a:cs typeface="微软雅黑" panose="020B0503020204020204" charset="-122"/>
              </a:rPr>
              <a:t>r</a:t>
            </a:r>
            <a:r>
              <a:rPr sz="1600" spc="15" dirty="0">
                <a:solidFill>
                  <a:srgbClr val="3F87BF"/>
                </a:solidFill>
                <a:latin typeface="微软雅黑" panose="020B0503020204020204" charset="-122"/>
                <a:cs typeface="微软雅黑" panose="020B0503020204020204" charset="-122"/>
              </a:rPr>
              <a:t>M</a:t>
            </a:r>
            <a:r>
              <a:rPr sz="1600" spc="20" dirty="0">
                <a:solidFill>
                  <a:srgbClr val="3F87BF"/>
                </a:solidFill>
                <a:latin typeface="微软雅黑" panose="020B0503020204020204" charset="-122"/>
                <a:cs typeface="微软雅黑" panose="020B0503020204020204" charset="-122"/>
              </a:rPr>
              <a:t>n</a:t>
            </a:r>
            <a:r>
              <a:rPr sz="1600" spc="25" dirty="0">
                <a:solidFill>
                  <a:srgbClr val="3F87BF"/>
                </a:solidFill>
                <a:latin typeface="微软雅黑" panose="020B0503020204020204" charset="-122"/>
                <a:cs typeface="微软雅黑" panose="020B0503020204020204" charset="-122"/>
              </a:rPr>
              <a:t>Mo</a:t>
            </a:r>
            <a:endParaRPr sz="1600">
              <a:latin typeface="微软雅黑" panose="020B0503020204020204" charset="-122"/>
              <a:cs typeface="微软雅黑" panose="020B0503020204020204" charset="-122"/>
            </a:endParaRPr>
          </a:p>
        </p:txBody>
      </p:sp>
      <p:sp>
        <p:nvSpPr>
          <p:cNvPr id="17" name="object 17"/>
          <p:cNvSpPr/>
          <p:nvPr/>
        </p:nvSpPr>
        <p:spPr>
          <a:xfrm>
            <a:off x="6231382" y="4500879"/>
            <a:ext cx="1493519" cy="391667"/>
          </a:xfrm>
          <a:prstGeom prst="rect">
            <a:avLst/>
          </a:prstGeom>
          <a:blipFill>
            <a:blip r:embed="rId4" cstate="print"/>
            <a:stretch>
              <a:fillRect/>
            </a:stretch>
          </a:blipFill>
        </p:spPr>
        <p:txBody>
          <a:bodyPr wrap="square" lIns="0" tIns="0" rIns="0" bIns="0" rtlCol="0"/>
          <a:p/>
        </p:txBody>
      </p:sp>
      <p:sp>
        <p:nvSpPr>
          <p:cNvPr id="18" name="object 18"/>
          <p:cNvSpPr/>
          <p:nvPr/>
        </p:nvSpPr>
        <p:spPr>
          <a:xfrm>
            <a:off x="6226682" y="4508627"/>
            <a:ext cx="1483360" cy="384175"/>
          </a:xfrm>
          <a:custGeom>
            <a:avLst/>
            <a:gdLst/>
            <a:ahLst/>
            <a:cxnLst/>
            <a:rect l="l" t="t" r="r" b="b"/>
            <a:pathLst>
              <a:path w="1483359" h="384175">
                <a:moveTo>
                  <a:pt x="0" y="64007"/>
                </a:moveTo>
                <a:lnTo>
                  <a:pt x="5072" y="38576"/>
                </a:lnTo>
                <a:lnTo>
                  <a:pt x="18859" y="18287"/>
                </a:lnTo>
                <a:lnTo>
                  <a:pt x="39219" y="4857"/>
                </a:lnTo>
                <a:lnTo>
                  <a:pt x="64008" y="0"/>
                </a:lnTo>
                <a:lnTo>
                  <a:pt x="1418844" y="0"/>
                </a:lnTo>
                <a:lnTo>
                  <a:pt x="1443632" y="4857"/>
                </a:lnTo>
                <a:lnTo>
                  <a:pt x="1463992" y="18287"/>
                </a:lnTo>
                <a:lnTo>
                  <a:pt x="1477779" y="38576"/>
                </a:lnTo>
                <a:lnTo>
                  <a:pt x="1482851" y="64007"/>
                </a:lnTo>
                <a:lnTo>
                  <a:pt x="1482851" y="320039"/>
                </a:lnTo>
                <a:lnTo>
                  <a:pt x="1477779" y="344828"/>
                </a:lnTo>
                <a:lnTo>
                  <a:pt x="1463992" y="365188"/>
                </a:lnTo>
                <a:lnTo>
                  <a:pt x="1443632" y="378975"/>
                </a:lnTo>
                <a:lnTo>
                  <a:pt x="1418844" y="384047"/>
                </a:lnTo>
                <a:lnTo>
                  <a:pt x="64008" y="384047"/>
                </a:lnTo>
                <a:lnTo>
                  <a:pt x="39219" y="378975"/>
                </a:lnTo>
                <a:lnTo>
                  <a:pt x="18859" y="365188"/>
                </a:lnTo>
                <a:lnTo>
                  <a:pt x="5072" y="344828"/>
                </a:lnTo>
                <a:lnTo>
                  <a:pt x="0" y="320039"/>
                </a:lnTo>
                <a:lnTo>
                  <a:pt x="0" y="64007"/>
                </a:lnTo>
                <a:close/>
              </a:path>
            </a:pathLst>
          </a:custGeom>
          <a:ln w="28956">
            <a:solidFill>
              <a:srgbClr val="F2F2F2"/>
            </a:solidFill>
          </a:ln>
        </p:spPr>
        <p:txBody>
          <a:bodyPr wrap="square" lIns="0" tIns="0" rIns="0" bIns="0" rtlCol="0"/>
          <a:p/>
        </p:txBody>
      </p:sp>
      <p:sp>
        <p:nvSpPr>
          <p:cNvPr id="20" name="object 20"/>
          <p:cNvSpPr/>
          <p:nvPr/>
        </p:nvSpPr>
        <p:spPr>
          <a:xfrm>
            <a:off x="3460750" y="4450080"/>
            <a:ext cx="1953767" cy="1356359"/>
          </a:xfrm>
          <a:prstGeom prst="rect">
            <a:avLst/>
          </a:prstGeom>
          <a:blipFill>
            <a:blip r:embed="rId5" cstate="print"/>
            <a:stretch>
              <a:fillRect/>
            </a:stretch>
          </a:blipFill>
        </p:spPr>
        <p:txBody>
          <a:bodyPr wrap="square" lIns="0" tIns="0" rIns="0" bIns="0" rtlCol="0"/>
          <a:p/>
        </p:txBody>
      </p:sp>
      <p:sp>
        <p:nvSpPr>
          <p:cNvPr id="21" name="object 21"/>
          <p:cNvSpPr/>
          <p:nvPr/>
        </p:nvSpPr>
        <p:spPr>
          <a:xfrm>
            <a:off x="1354581" y="4456176"/>
            <a:ext cx="1961387" cy="1347216"/>
          </a:xfrm>
          <a:prstGeom prst="rect">
            <a:avLst/>
          </a:prstGeom>
          <a:blipFill>
            <a:blip r:embed="rId6" cstate="print"/>
            <a:stretch>
              <a:fillRect/>
            </a:stretch>
          </a:blipFill>
        </p:spPr>
        <p:txBody>
          <a:bodyPr wrap="square" lIns="0" tIns="0" rIns="0" bIns="0" rtlCol="0"/>
          <a:p/>
        </p:txBody>
      </p:sp>
      <p:sp>
        <p:nvSpPr>
          <p:cNvPr id="22" name="object 22"/>
          <p:cNvSpPr txBox="1"/>
          <p:nvPr/>
        </p:nvSpPr>
        <p:spPr>
          <a:xfrm>
            <a:off x="5822674" y="4580583"/>
            <a:ext cx="2310765" cy="1158875"/>
          </a:xfrm>
          <a:prstGeom prst="rect">
            <a:avLst/>
          </a:prstGeom>
        </p:spPr>
        <p:txBody>
          <a:bodyPr vert="horz" wrap="square" lIns="0" tIns="16510" rIns="0" bIns="0" rtlCol="0">
            <a:spAutoFit/>
          </a:bodyPr>
          <a:p>
            <a:pPr marL="594360">
              <a:lnSpc>
                <a:spcPct val="100000"/>
              </a:lnSpc>
              <a:spcBef>
                <a:spcPts val="130"/>
              </a:spcBef>
            </a:pPr>
            <a:r>
              <a:rPr sz="1600" spc="30" dirty="0">
                <a:solidFill>
                  <a:srgbClr val="FFFFFF"/>
                </a:solidFill>
                <a:latin typeface="微软雅黑" panose="020B0503020204020204" charset="-122"/>
                <a:cs typeface="微软雅黑" panose="020B0503020204020204" charset="-122"/>
              </a:rPr>
              <a:t>合金调质钢</a:t>
            </a:r>
            <a:endParaRPr sz="1600">
              <a:latin typeface="微软雅黑" panose="020B0503020204020204" charset="-122"/>
              <a:cs typeface="微软雅黑" panose="020B0503020204020204" charset="-122"/>
            </a:endParaRPr>
          </a:p>
          <a:p>
            <a:pPr marL="12700" marR="5080" indent="68580">
              <a:lnSpc>
                <a:spcPct val="179000"/>
              </a:lnSpc>
              <a:spcBef>
                <a:spcPts val="120"/>
              </a:spcBef>
              <a:tabLst>
                <a:tab pos="723265" algn="l"/>
                <a:tab pos="1610360" algn="l"/>
              </a:tabLst>
            </a:pPr>
            <a:r>
              <a:rPr sz="1600" spc="30" dirty="0">
                <a:latin typeface="微软雅黑" panose="020B0503020204020204" charset="-122"/>
                <a:cs typeface="微软雅黑" panose="020B0503020204020204" charset="-122"/>
              </a:rPr>
              <a:t>摩托车发动机轴与齿轮 </a:t>
            </a:r>
            <a:r>
              <a:rPr lang="en-US" sz="1600" spc="30" dirty="0">
                <a:latin typeface="微软雅黑" panose="020B0503020204020204" charset="-122"/>
                <a:cs typeface="微软雅黑" panose="020B0503020204020204" charset="-122"/>
              </a:rPr>
              <a:t>      </a:t>
            </a:r>
            <a:r>
              <a:rPr sz="1600" dirty="0">
                <a:solidFill>
                  <a:srgbClr val="3F87BF"/>
                </a:solidFill>
                <a:latin typeface="微软雅黑" panose="020B0503020204020204" charset="-122"/>
                <a:cs typeface="微软雅黑" panose="020B0503020204020204" charset="-122"/>
              </a:rPr>
              <a:t>4</a:t>
            </a:r>
            <a:r>
              <a:rPr sz="1600" spc="20" dirty="0">
                <a:solidFill>
                  <a:srgbClr val="3F87BF"/>
                </a:solidFill>
                <a:latin typeface="微软雅黑" panose="020B0503020204020204" charset="-122"/>
                <a:cs typeface="微软雅黑" panose="020B0503020204020204" charset="-122"/>
              </a:rPr>
              <a:t>0</a:t>
            </a:r>
            <a:r>
              <a:rPr sz="1600" spc="30" dirty="0">
                <a:solidFill>
                  <a:srgbClr val="3F87BF"/>
                </a:solidFill>
                <a:latin typeface="微软雅黑" panose="020B0503020204020204" charset="-122"/>
                <a:cs typeface="微软雅黑" panose="020B0503020204020204" charset="-122"/>
              </a:rPr>
              <a:t>M</a:t>
            </a:r>
            <a:r>
              <a:rPr sz="1600" spc="20" dirty="0">
                <a:solidFill>
                  <a:srgbClr val="3F87BF"/>
                </a:solidFill>
                <a:latin typeface="微软雅黑" panose="020B0503020204020204" charset="-122"/>
                <a:cs typeface="微软雅黑" panose="020B0503020204020204" charset="-122"/>
              </a:rPr>
              <a:t>nB</a:t>
            </a:r>
            <a:r>
              <a:rPr lang="en-US" sz="1600" spc="20" dirty="0">
                <a:solidFill>
                  <a:srgbClr val="3F87BF"/>
                </a:solidFill>
                <a:latin typeface="微软雅黑" panose="020B0503020204020204" charset="-122"/>
                <a:cs typeface="微软雅黑" panose="020B0503020204020204" charset="-122"/>
              </a:rPr>
              <a:t>     </a:t>
            </a:r>
            <a:r>
              <a:rPr sz="1600" spc="20" dirty="0">
                <a:solidFill>
                  <a:srgbClr val="3F87BF"/>
                </a:solidFill>
                <a:latin typeface="微软雅黑" panose="020B0503020204020204" charset="-122"/>
                <a:cs typeface="微软雅黑" panose="020B0503020204020204" charset="-122"/>
              </a:rPr>
              <a:t>40</a:t>
            </a:r>
            <a:r>
              <a:rPr sz="1600" spc="20" dirty="0">
                <a:solidFill>
                  <a:srgbClr val="3F87BF"/>
                </a:solidFill>
                <a:latin typeface="微软雅黑" panose="020B0503020204020204" charset="-122"/>
                <a:cs typeface="微软雅黑" panose="020B0503020204020204" charset="-122"/>
              </a:rPr>
              <a:t>C</a:t>
            </a:r>
            <a:r>
              <a:rPr sz="1600" spc="5" dirty="0">
                <a:solidFill>
                  <a:srgbClr val="3F87BF"/>
                </a:solidFill>
                <a:latin typeface="微软雅黑" panose="020B0503020204020204" charset="-122"/>
                <a:cs typeface="微软雅黑" panose="020B0503020204020204" charset="-122"/>
              </a:rPr>
              <a:t>r</a:t>
            </a:r>
            <a:r>
              <a:rPr sz="1600" spc="35" dirty="0">
                <a:solidFill>
                  <a:srgbClr val="3F87BF"/>
                </a:solidFill>
                <a:latin typeface="微软雅黑" panose="020B0503020204020204" charset="-122"/>
                <a:cs typeface="微软雅黑" panose="020B0503020204020204" charset="-122"/>
              </a:rPr>
              <a:t>N</a:t>
            </a:r>
            <a:r>
              <a:rPr sz="1600" spc="5" dirty="0">
                <a:solidFill>
                  <a:srgbClr val="3F87BF"/>
                </a:solidFill>
                <a:latin typeface="微软雅黑" panose="020B0503020204020204" charset="-122"/>
                <a:cs typeface="微软雅黑" panose="020B0503020204020204" charset="-122"/>
              </a:rPr>
              <a:t>i</a:t>
            </a:r>
            <a:endParaRPr sz="1600">
              <a:latin typeface="微软雅黑" panose="020B0503020204020204" charset="-122"/>
              <a:cs typeface="微软雅黑" panose="020B0503020204020204" charset="-122"/>
            </a:endParaRPr>
          </a:p>
        </p:txBody>
      </p:sp>
      <p:sp>
        <p:nvSpPr>
          <p:cNvPr id="10" name="文本框 9"/>
          <p:cNvSpPr txBox="1"/>
          <p:nvPr/>
        </p:nvSpPr>
        <p:spPr>
          <a:xfrm>
            <a:off x="899795" y="1988820"/>
            <a:ext cx="7508240" cy="706755"/>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②机械制造</a:t>
            </a:r>
            <a:r>
              <a:rPr lang="zh-CN" altLang="en-US" b="0">
                <a:latin typeface="宋体" panose="02010600030101010101" pitchFamily="2" charset="-122"/>
                <a:ea typeface="宋体" panose="02010600030101010101" pitchFamily="2" charset="-122"/>
                <a:cs typeface="宋体" panose="02010600030101010101" pitchFamily="2" charset="-122"/>
              </a:rPr>
              <a:t>用合金钢包括合金渗碳钢、合金调质钢、合金弹簧钢、超高强度钢等。</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898525" y="1556385"/>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17" grpId="0" animBg="1"/>
      <p:bldP spid="18" grpId="0" animBg="1"/>
      <p:bldP spid="20" grpId="0" animBg="1"/>
      <p:bldP spid="21" grpId="0" animBg="1"/>
      <p:bldP spid="22" grpId="0"/>
      <p:bldP spid="10" grpId="0"/>
      <p:bldP spid="3" grpId="1" animBg="1"/>
      <p:bldP spid="4" grpId="1" animBg="1"/>
      <p:bldP spid="5" grpId="1" animBg="1"/>
      <p:bldP spid="6" grpId="1" animBg="1"/>
      <p:bldP spid="7" grpId="1"/>
      <p:bldP spid="17" grpId="1" animBg="1"/>
      <p:bldP spid="18" grpId="1" animBg="1"/>
      <p:bldP spid="20" grpId="1" animBg="1"/>
      <p:bldP spid="21" grpId="1" animBg="1"/>
      <p:bldP spid="22" grpId="1"/>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p:nvPr/>
        </p:nvSpPr>
        <p:spPr>
          <a:xfrm>
            <a:off x="3419983" y="3030982"/>
            <a:ext cx="2284475" cy="2677667"/>
          </a:xfrm>
          <a:prstGeom prst="rect">
            <a:avLst/>
          </a:prstGeom>
          <a:blipFill>
            <a:blip r:embed="rId1" cstate="print"/>
            <a:stretch>
              <a:fillRect/>
            </a:stretch>
          </a:blipFill>
        </p:spPr>
        <p:txBody>
          <a:bodyPr wrap="square" lIns="0" tIns="0" rIns="0" bIns="0" rtlCol="0"/>
          <a:p/>
        </p:txBody>
      </p:sp>
      <p:sp>
        <p:nvSpPr>
          <p:cNvPr id="43" name="object 3"/>
          <p:cNvSpPr/>
          <p:nvPr/>
        </p:nvSpPr>
        <p:spPr>
          <a:xfrm>
            <a:off x="3541903" y="3145282"/>
            <a:ext cx="2043684" cy="1732787"/>
          </a:xfrm>
          <a:prstGeom prst="rect">
            <a:avLst/>
          </a:prstGeom>
          <a:blipFill>
            <a:blip r:embed="rId2" cstate="print"/>
            <a:stretch>
              <a:fillRect/>
            </a:stretch>
          </a:blipFill>
        </p:spPr>
        <p:txBody>
          <a:bodyPr wrap="square" lIns="0" tIns="0" rIns="0" bIns="0" rtlCol="0"/>
          <a:p/>
        </p:txBody>
      </p:sp>
      <p:sp>
        <p:nvSpPr>
          <p:cNvPr id="44" name="object 4"/>
          <p:cNvSpPr/>
          <p:nvPr/>
        </p:nvSpPr>
        <p:spPr>
          <a:xfrm>
            <a:off x="3541903" y="3145281"/>
            <a:ext cx="2044064" cy="1732914"/>
          </a:xfrm>
          <a:custGeom>
            <a:avLst/>
            <a:gdLst/>
            <a:ahLst/>
            <a:cxnLst/>
            <a:rect l="l" t="t" r="r" b="b"/>
            <a:pathLst>
              <a:path w="2044064" h="1732914">
                <a:moveTo>
                  <a:pt x="0" y="0"/>
                </a:moveTo>
                <a:lnTo>
                  <a:pt x="2043684" y="0"/>
                </a:lnTo>
                <a:lnTo>
                  <a:pt x="2043684" y="1732788"/>
                </a:lnTo>
                <a:lnTo>
                  <a:pt x="0" y="1732788"/>
                </a:lnTo>
                <a:lnTo>
                  <a:pt x="0" y="0"/>
                </a:lnTo>
                <a:close/>
              </a:path>
            </a:pathLst>
          </a:custGeom>
          <a:ln w="28956">
            <a:solidFill>
              <a:srgbClr val="FFFFFF"/>
            </a:solidFill>
          </a:ln>
        </p:spPr>
        <p:txBody>
          <a:bodyPr wrap="square" lIns="0" tIns="0" rIns="0" bIns="0" rtlCol="0"/>
          <a:p/>
        </p:txBody>
      </p:sp>
      <p:sp>
        <p:nvSpPr>
          <p:cNvPr id="45" name="object 5"/>
          <p:cNvSpPr txBox="1"/>
          <p:nvPr/>
        </p:nvSpPr>
        <p:spPr>
          <a:xfrm>
            <a:off x="3427603" y="3035553"/>
            <a:ext cx="2270760" cy="2662555"/>
          </a:xfrm>
          <a:prstGeom prst="rect">
            <a:avLst/>
          </a:prstGeom>
          <a:ln w="10668">
            <a:solidFill>
              <a:srgbClr val="497EBA"/>
            </a:solidFill>
          </a:ln>
        </p:spPr>
        <p:txBody>
          <a:bodyPr vert="horz" wrap="square" lIns="0" tIns="0" rIns="0" bIns="0" rtlCol="0">
            <a:spAutoFit/>
          </a:bodyPr>
          <a:p>
            <a:pPr>
              <a:lnSpc>
                <a:spcPct val="100000"/>
              </a:lnSpc>
            </a:pPr>
            <a:endParaRPr sz="3100">
              <a:latin typeface="Times New Roman" panose="02020603050405020304"/>
              <a:cs typeface="Times New Roman" panose="02020603050405020304"/>
            </a:endParaRPr>
          </a:p>
          <a:p>
            <a:pPr>
              <a:lnSpc>
                <a:spcPct val="100000"/>
              </a:lnSpc>
            </a:pPr>
            <a:endParaRPr sz="3100">
              <a:latin typeface="Times New Roman" panose="02020603050405020304"/>
              <a:cs typeface="Times New Roman" panose="02020603050405020304"/>
            </a:endParaRPr>
          </a:p>
          <a:p>
            <a:pPr>
              <a:lnSpc>
                <a:spcPct val="100000"/>
              </a:lnSpc>
            </a:pPr>
            <a:endParaRPr sz="3100">
              <a:latin typeface="Times New Roman" panose="02020603050405020304"/>
              <a:cs typeface="Times New Roman" panose="02020603050405020304"/>
            </a:endParaRPr>
          </a:p>
          <a:p>
            <a:pPr>
              <a:lnSpc>
                <a:spcPct val="100000"/>
              </a:lnSpc>
            </a:pPr>
            <a:endParaRPr sz="4350">
              <a:latin typeface="Times New Roman" panose="02020603050405020304"/>
              <a:cs typeface="Times New Roman" panose="02020603050405020304"/>
            </a:endParaRPr>
          </a:p>
          <a:p>
            <a:pPr marL="691515">
              <a:lnSpc>
                <a:spcPct val="100000"/>
              </a:lnSpc>
            </a:pPr>
            <a:r>
              <a:rPr sz="2350" spc="-10" dirty="0">
                <a:latin typeface="微软雅黑" panose="020B0503020204020204" charset="-122"/>
                <a:cs typeface="微软雅黑" panose="020B0503020204020204" charset="-122"/>
              </a:rPr>
              <a:t>合金钢</a:t>
            </a:r>
            <a:endParaRPr sz="2350">
              <a:latin typeface="微软雅黑" panose="020B0503020204020204" charset="-122"/>
              <a:cs typeface="微软雅黑" panose="020B0503020204020204" charset="-122"/>
            </a:endParaRPr>
          </a:p>
        </p:txBody>
      </p:sp>
      <p:sp>
        <p:nvSpPr>
          <p:cNvPr id="46" name="object 6"/>
          <p:cNvSpPr/>
          <p:nvPr/>
        </p:nvSpPr>
        <p:spPr>
          <a:xfrm>
            <a:off x="6054978" y="3018790"/>
            <a:ext cx="2284475" cy="2677667"/>
          </a:xfrm>
          <a:prstGeom prst="rect">
            <a:avLst/>
          </a:prstGeom>
          <a:blipFill>
            <a:blip r:embed="rId1" cstate="print"/>
            <a:stretch>
              <a:fillRect/>
            </a:stretch>
          </a:blipFill>
        </p:spPr>
        <p:txBody>
          <a:bodyPr wrap="square" lIns="0" tIns="0" rIns="0" bIns="0" rtlCol="0"/>
          <a:p/>
        </p:txBody>
      </p:sp>
      <p:sp>
        <p:nvSpPr>
          <p:cNvPr id="47" name="object 7"/>
          <p:cNvSpPr/>
          <p:nvPr/>
        </p:nvSpPr>
        <p:spPr>
          <a:xfrm>
            <a:off x="6062598" y="3026409"/>
            <a:ext cx="2270760" cy="2665730"/>
          </a:xfrm>
          <a:custGeom>
            <a:avLst/>
            <a:gdLst/>
            <a:ahLst/>
            <a:cxnLst/>
            <a:rect l="l" t="t" r="r" b="b"/>
            <a:pathLst>
              <a:path w="2270759" h="2665729">
                <a:moveTo>
                  <a:pt x="0" y="0"/>
                </a:moveTo>
                <a:lnTo>
                  <a:pt x="2270760" y="0"/>
                </a:lnTo>
                <a:lnTo>
                  <a:pt x="2270760" y="2665476"/>
                </a:lnTo>
                <a:lnTo>
                  <a:pt x="0" y="2665476"/>
                </a:lnTo>
                <a:lnTo>
                  <a:pt x="0" y="0"/>
                </a:lnTo>
                <a:close/>
              </a:path>
            </a:pathLst>
          </a:custGeom>
          <a:ln w="10668">
            <a:solidFill>
              <a:srgbClr val="497EBA"/>
            </a:solidFill>
          </a:ln>
        </p:spPr>
        <p:txBody>
          <a:bodyPr wrap="square" lIns="0" tIns="0" rIns="0" bIns="0" rtlCol="0"/>
          <a:p/>
        </p:txBody>
      </p:sp>
      <p:sp>
        <p:nvSpPr>
          <p:cNvPr id="48" name="object 8"/>
          <p:cNvSpPr/>
          <p:nvPr/>
        </p:nvSpPr>
        <p:spPr>
          <a:xfrm>
            <a:off x="6172327" y="3126993"/>
            <a:ext cx="2054351" cy="1741932"/>
          </a:xfrm>
          <a:prstGeom prst="rect">
            <a:avLst/>
          </a:prstGeom>
          <a:blipFill>
            <a:blip r:embed="rId3" cstate="print"/>
            <a:stretch>
              <a:fillRect/>
            </a:stretch>
          </a:blipFill>
        </p:spPr>
        <p:txBody>
          <a:bodyPr wrap="square" lIns="0" tIns="0" rIns="0" bIns="0" rtlCol="0"/>
          <a:p/>
        </p:txBody>
      </p:sp>
      <p:sp>
        <p:nvSpPr>
          <p:cNvPr id="49" name="object 9"/>
          <p:cNvSpPr/>
          <p:nvPr/>
        </p:nvSpPr>
        <p:spPr>
          <a:xfrm>
            <a:off x="6176898" y="3133090"/>
            <a:ext cx="2044064" cy="1732914"/>
          </a:xfrm>
          <a:custGeom>
            <a:avLst/>
            <a:gdLst/>
            <a:ahLst/>
            <a:cxnLst/>
            <a:rect l="l" t="t" r="r" b="b"/>
            <a:pathLst>
              <a:path w="2044065" h="1732914">
                <a:moveTo>
                  <a:pt x="0" y="0"/>
                </a:moveTo>
                <a:lnTo>
                  <a:pt x="2043683" y="0"/>
                </a:lnTo>
                <a:lnTo>
                  <a:pt x="2043683" y="1732787"/>
                </a:lnTo>
                <a:lnTo>
                  <a:pt x="0" y="1732787"/>
                </a:lnTo>
                <a:lnTo>
                  <a:pt x="0" y="0"/>
                </a:lnTo>
                <a:close/>
              </a:path>
            </a:pathLst>
          </a:custGeom>
          <a:ln w="28956">
            <a:solidFill>
              <a:srgbClr val="FFFFFF"/>
            </a:solidFill>
          </a:ln>
        </p:spPr>
        <p:txBody>
          <a:bodyPr wrap="square" lIns="0" tIns="0" rIns="0" bIns="0" rtlCol="0"/>
          <a:p/>
        </p:txBody>
      </p:sp>
      <p:sp>
        <p:nvSpPr>
          <p:cNvPr id="50" name="object 10"/>
          <p:cNvSpPr txBox="1"/>
          <p:nvPr/>
        </p:nvSpPr>
        <p:spPr>
          <a:xfrm>
            <a:off x="6902271" y="5005559"/>
            <a:ext cx="607060" cy="382270"/>
          </a:xfrm>
          <a:prstGeom prst="rect">
            <a:avLst/>
          </a:prstGeom>
        </p:spPr>
        <p:txBody>
          <a:bodyPr vert="horz" wrap="square" lIns="0" tIns="11430" rIns="0" bIns="0" rtlCol="0">
            <a:spAutoFit/>
          </a:bodyPr>
          <a:p>
            <a:pPr>
              <a:lnSpc>
                <a:spcPct val="100000"/>
              </a:lnSpc>
              <a:spcBef>
                <a:spcPts val="90"/>
              </a:spcBef>
            </a:pPr>
            <a:r>
              <a:rPr sz="2350" spc="-10" dirty="0">
                <a:latin typeface="微软雅黑" panose="020B0503020204020204" charset="-122"/>
                <a:cs typeface="微软雅黑" panose="020B0503020204020204" charset="-122"/>
              </a:rPr>
              <a:t>铸铁</a:t>
            </a:r>
            <a:endParaRPr sz="2350">
              <a:latin typeface="微软雅黑" panose="020B0503020204020204" charset="-122"/>
              <a:cs typeface="微软雅黑" panose="020B0503020204020204" charset="-122"/>
            </a:endParaRPr>
          </a:p>
        </p:txBody>
      </p:sp>
      <p:sp>
        <p:nvSpPr>
          <p:cNvPr id="51" name="object 11"/>
          <p:cNvSpPr/>
          <p:nvPr/>
        </p:nvSpPr>
        <p:spPr>
          <a:xfrm>
            <a:off x="772795" y="3030982"/>
            <a:ext cx="2282951" cy="2677667"/>
          </a:xfrm>
          <a:prstGeom prst="rect">
            <a:avLst/>
          </a:prstGeom>
          <a:blipFill>
            <a:blip r:embed="rId1" cstate="print"/>
            <a:stretch>
              <a:fillRect/>
            </a:stretch>
          </a:blipFill>
        </p:spPr>
        <p:txBody>
          <a:bodyPr wrap="square" lIns="0" tIns="0" rIns="0" bIns="0" rtlCol="0"/>
          <a:p/>
        </p:txBody>
      </p:sp>
      <p:sp>
        <p:nvSpPr>
          <p:cNvPr id="52" name="object 12"/>
          <p:cNvSpPr/>
          <p:nvPr/>
        </p:nvSpPr>
        <p:spPr>
          <a:xfrm>
            <a:off x="894715" y="3145282"/>
            <a:ext cx="2043683" cy="1732787"/>
          </a:xfrm>
          <a:prstGeom prst="rect">
            <a:avLst/>
          </a:prstGeom>
          <a:blipFill>
            <a:blip r:embed="rId4" cstate="print"/>
            <a:stretch>
              <a:fillRect/>
            </a:stretch>
          </a:blipFill>
        </p:spPr>
        <p:txBody>
          <a:bodyPr wrap="square" lIns="0" tIns="0" rIns="0" bIns="0" rtlCol="0"/>
          <a:p/>
        </p:txBody>
      </p:sp>
      <p:sp>
        <p:nvSpPr>
          <p:cNvPr id="53" name="object 13"/>
          <p:cNvSpPr/>
          <p:nvPr/>
        </p:nvSpPr>
        <p:spPr>
          <a:xfrm>
            <a:off x="894715" y="3145281"/>
            <a:ext cx="2044064" cy="1732914"/>
          </a:xfrm>
          <a:custGeom>
            <a:avLst/>
            <a:gdLst/>
            <a:ahLst/>
            <a:cxnLst/>
            <a:rect l="l" t="t" r="r" b="b"/>
            <a:pathLst>
              <a:path w="2044064" h="1732914">
                <a:moveTo>
                  <a:pt x="0" y="0"/>
                </a:moveTo>
                <a:lnTo>
                  <a:pt x="2043683" y="0"/>
                </a:lnTo>
                <a:lnTo>
                  <a:pt x="2043683" y="1732788"/>
                </a:lnTo>
                <a:lnTo>
                  <a:pt x="0" y="1732788"/>
                </a:lnTo>
                <a:lnTo>
                  <a:pt x="0" y="0"/>
                </a:lnTo>
                <a:close/>
              </a:path>
            </a:pathLst>
          </a:custGeom>
          <a:ln w="28956">
            <a:solidFill>
              <a:srgbClr val="FFFFFF"/>
            </a:solidFill>
          </a:ln>
        </p:spPr>
        <p:txBody>
          <a:bodyPr wrap="square" lIns="0" tIns="0" rIns="0" bIns="0" rtlCol="0"/>
          <a:p/>
        </p:txBody>
      </p:sp>
      <p:sp>
        <p:nvSpPr>
          <p:cNvPr id="54" name="object 14"/>
          <p:cNvSpPr txBox="1"/>
          <p:nvPr/>
        </p:nvSpPr>
        <p:spPr>
          <a:xfrm>
            <a:off x="780414" y="3035553"/>
            <a:ext cx="2272665" cy="2668905"/>
          </a:xfrm>
          <a:prstGeom prst="rect">
            <a:avLst/>
          </a:prstGeom>
          <a:ln w="10668">
            <a:solidFill>
              <a:srgbClr val="497EBA"/>
            </a:solidFill>
          </a:ln>
        </p:spPr>
        <p:txBody>
          <a:bodyPr vert="horz" wrap="square" lIns="0" tIns="0" rIns="0" bIns="0" rtlCol="0">
            <a:spAutoFit/>
          </a:bodyPr>
          <a:p>
            <a:pPr>
              <a:lnSpc>
                <a:spcPct val="100000"/>
              </a:lnSpc>
            </a:pPr>
            <a:endParaRPr sz="3100">
              <a:latin typeface="Times New Roman" panose="02020603050405020304"/>
              <a:cs typeface="Times New Roman" panose="02020603050405020304"/>
            </a:endParaRPr>
          </a:p>
          <a:p>
            <a:pPr>
              <a:lnSpc>
                <a:spcPct val="100000"/>
              </a:lnSpc>
            </a:pPr>
            <a:endParaRPr sz="3100">
              <a:latin typeface="Times New Roman" panose="02020603050405020304"/>
              <a:cs typeface="Times New Roman" panose="02020603050405020304"/>
            </a:endParaRPr>
          </a:p>
          <a:p>
            <a:pPr>
              <a:lnSpc>
                <a:spcPct val="100000"/>
              </a:lnSpc>
            </a:pPr>
            <a:endParaRPr sz="3100">
              <a:latin typeface="Times New Roman" panose="02020603050405020304"/>
              <a:cs typeface="Times New Roman" panose="02020603050405020304"/>
            </a:endParaRPr>
          </a:p>
          <a:p>
            <a:pPr>
              <a:lnSpc>
                <a:spcPct val="100000"/>
              </a:lnSpc>
            </a:pPr>
            <a:endParaRPr sz="4350">
              <a:latin typeface="Times New Roman" panose="02020603050405020304"/>
              <a:cs typeface="Times New Roman" panose="02020603050405020304"/>
            </a:endParaRPr>
          </a:p>
          <a:p>
            <a:pPr marL="542290">
              <a:lnSpc>
                <a:spcPct val="100000"/>
              </a:lnSpc>
            </a:pPr>
            <a:r>
              <a:rPr sz="2350" spc="-10" dirty="0">
                <a:latin typeface="微软雅黑" panose="020B0503020204020204" charset="-122"/>
                <a:cs typeface="微软雅黑" panose="020B0503020204020204" charset="-122"/>
              </a:rPr>
              <a:t>非合金钢</a:t>
            </a:r>
            <a:endParaRPr sz="2350">
              <a:latin typeface="微软雅黑" panose="020B0503020204020204" charset="-122"/>
              <a:cs typeface="微软雅黑" panose="020B0503020204020204" charset="-122"/>
            </a:endParaRPr>
          </a:p>
        </p:txBody>
      </p:sp>
      <p:sp>
        <p:nvSpPr>
          <p:cNvPr id="55" name="object 15"/>
          <p:cNvSpPr/>
          <p:nvPr/>
        </p:nvSpPr>
        <p:spPr>
          <a:xfrm>
            <a:off x="1844040" y="2299462"/>
            <a:ext cx="2588260" cy="730250"/>
          </a:xfrm>
          <a:custGeom>
            <a:avLst/>
            <a:gdLst/>
            <a:ahLst/>
            <a:cxnLst/>
            <a:rect l="l" t="t" r="r" b="b"/>
            <a:pathLst>
              <a:path w="2588260" h="730250">
                <a:moveTo>
                  <a:pt x="2587751" y="0"/>
                </a:moveTo>
                <a:lnTo>
                  <a:pt x="2587751" y="365759"/>
                </a:lnTo>
                <a:lnTo>
                  <a:pt x="0" y="365759"/>
                </a:lnTo>
                <a:lnTo>
                  <a:pt x="0" y="729995"/>
                </a:lnTo>
              </a:path>
            </a:pathLst>
          </a:custGeom>
          <a:ln w="28956">
            <a:solidFill>
              <a:srgbClr val="A5A5A5"/>
            </a:solidFill>
          </a:ln>
        </p:spPr>
        <p:txBody>
          <a:bodyPr wrap="square" lIns="0" tIns="0" rIns="0" bIns="0" rtlCol="0"/>
          <a:p/>
        </p:txBody>
      </p:sp>
      <p:sp>
        <p:nvSpPr>
          <p:cNvPr id="56" name="object 16"/>
          <p:cNvSpPr/>
          <p:nvPr/>
        </p:nvSpPr>
        <p:spPr>
          <a:xfrm>
            <a:off x="4433316" y="2308606"/>
            <a:ext cx="2748280" cy="721360"/>
          </a:xfrm>
          <a:custGeom>
            <a:avLst/>
            <a:gdLst/>
            <a:ahLst/>
            <a:cxnLst/>
            <a:rect l="l" t="t" r="r" b="b"/>
            <a:pathLst>
              <a:path w="2748279" h="721360">
                <a:moveTo>
                  <a:pt x="0" y="0"/>
                </a:moveTo>
                <a:lnTo>
                  <a:pt x="0" y="361187"/>
                </a:lnTo>
                <a:lnTo>
                  <a:pt x="2747771" y="361187"/>
                </a:lnTo>
                <a:lnTo>
                  <a:pt x="2747771" y="720851"/>
                </a:lnTo>
              </a:path>
            </a:pathLst>
          </a:custGeom>
          <a:ln w="28956">
            <a:solidFill>
              <a:srgbClr val="A5A5A5"/>
            </a:solidFill>
          </a:ln>
        </p:spPr>
        <p:txBody>
          <a:bodyPr wrap="square" lIns="0" tIns="0" rIns="0" bIns="0" rtlCol="0"/>
          <a:p/>
        </p:txBody>
      </p:sp>
      <p:sp>
        <p:nvSpPr>
          <p:cNvPr id="57" name="object 17"/>
          <p:cNvSpPr/>
          <p:nvPr/>
        </p:nvSpPr>
        <p:spPr>
          <a:xfrm>
            <a:off x="4433316" y="2669793"/>
            <a:ext cx="0" cy="360045"/>
          </a:xfrm>
          <a:custGeom>
            <a:avLst/>
            <a:gdLst/>
            <a:ahLst/>
            <a:cxnLst/>
            <a:rect l="l" t="t" r="r" b="b"/>
            <a:pathLst>
              <a:path h="360044">
                <a:moveTo>
                  <a:pt x="0" y="0"/>
                </a:moveTo>
                <a:lnTo>
                  <a:pt x="0" y="359664"/>
                </a:lnTo>
              </a:path>
            </a:pathLst>
          </a:custGeom>
          <a:ln w="28956">
            <a:solidFill>
              <a:srgbClr val="A5A5A5"/>
            </a:solidFill>
          </a:ln>
        </p:spPr>
        <p:txBody>
          <a:bodyPr wrap="square" lIns="0" tIns="0" rIns="0" bIns="0" rtlCol="0"/>
          <a:p/>
        </p:txBody>
      </p:sp>
      <p:sp>
        <p:nvSpPr>
          <p:cNvPr id="58" name="object 18"/>
          <p:cNvSpPr/>
          <p:nvPr/>
        </p:nvSpPr>
        <p:spPr>
          <a:xfrm>
            <a:off x="3194304" y="1356106"/>
            <a:ext cx="2470403" cy="940308"/>
          </a:xfrm>
          <a:prstGeom prst="rect">
            <a:avLst/>
          </a:prstGeom>
          <a:blipFill>
            <a:blip r:embed="rId5" cstate="print"/>
            <a:stretch>
              <a:fillRect/>
            </a:stretch>
          </a:blipFill>
        </p:spPr>
        <p:txBody>
          <a:bodyPr wrap="square" lIns="0" tIns="0" rIns="0" bIns="0" rtlCol="0"/>
          <a:p/>
        </p:txBody>
      </p:sp>
      <p:sp>
        <p:nvSpPr>
          <p:cNvPr id="59" name="object 19"/>
          <p:cNvSpPr/>
          <p:nvPr/>
        </p:nvSpPr>
        <p:spPr>
          <a:xfrm>
            <a:off x="3183636" y="1345438"/>
            <a:ext cx="2496311" cy="963167"/>
          </a:xfrm>
          <a:prstGeom prst="rect">
            <a:avLst/>
          </a:prstGeom>
          <a:blipFill>
            <a:blip r:embed="rId6" cstate="print"/>
            <a:stretch>
              <a:fillRect/>
            </a:stretch>
          </a:blipFill>
        </p:spPr>
        <p:txBody>
          <a:bodyPr wrap="square" lIns="0" tIns="0" rIns="0" bIns="0" rtlCol="0"/>
          <a:p/>
        </p:txBody>
      </p:sp>
      <p:sp>
        <p:nvSpPr>
          <p:cNvPr id="60" name="object 20"/>
          <p:cNvSpPr txBox="1"/>
          <p:nvPr/>
        </p:nvSpPr>
        <p:spPr>
          <a:xfrm>
            <a:off x="3720104" y="1602135"/>
            <a:ext cx="1426845" cy="471170"/>
          </a:xfrm>
          <a:prstGeom prst="rect">
            <a:avLst/>
          </a:prstGeom>
        </p:spPr>
        <p:txBody>
          <a:bodyPr vert="horz" wrap="square" lIns="0" tIns="21590" rIns="0" bIns="0" rtlCol="0">
            <a:spAutoFit/>
          </a:bodyPr>
          <a:p>
            <a:pPr>
              <a:lnSpc>
                <a:spcPct val="100000"/>
              </a:lnSpc>
              <a:spcBef>
                <a:spcPts val="170"/>
              </a:spcBef>
            </a:pPr>
            <a:r>
              <a:rPr sz="2800" spc="5" dirty="0">
                <a:solidFill>
                  <a:srgbClr val="FFFFFF"/>
                </a:solidFill>
                <a:latin typeface="微软雅黑" panose="020B0503020204020204" charset="-122"/>
                <a:cs typeface="微软雅黑" panose="020B0503020204020204" charset="-122"/>
              </a:rPr>
              <a:t>钢铁材</a:t>
            </a:r>
            <a:r>
              <a:rPr sz="2800" spc="-45" dirty="0">
                <a:solidFill>
                  <a:srgbClr val="FFFFFF"/>
                </a:solidFill>
                <a:latin typeface="微软雅黑" panose="020B0503020204020204" charset="-122"/>
                <a:cs typeface="微软雅黑" panose="020B0503020204020204" charset="-122"/>
              </a:rPr>
              <a:t>料</a:t>
            </a:r>
            <a:endParaRPr sz="2800">
              <a:latin typeface="微软雅黑" panose="020B0503020204020204" charset="-122"/>
              <a:cs typeface="微软雅黑" panose="020B0503020204020204" charset="-122"/>
            </a:endParaRPr>
          </a:p>
        </p:txBody>
      </p:sp>
      <p:sp>
        <p:nvSpPr>
          <p:cNvPr id="61" name="object 21"/>
          <p:cNvSpPr/>
          <p:nvPr/>
        </p:nvSpPr>
        <p:spPr>
          <a:xfrm>
            <a:off x="3201924" y="1363726"/>
            <a:ext cx="2459990" cy="927100"/>
          </a:xfrm>
          <a:custGeom>
            <a:avLst/>
            <a:gdLst/>
            <a:ahLst/>
            <a:cxnLst/>
            <a:rect l="l" t="t" r="r" b="b"/>
            <a:pathLst>
              <a:path w="2459990" h="927100">
                <a:moveTo>
                  <a:pt x="155448" y="0"/>
                </a:moveTo>
                <a:lnTo>
                  <a:pt x="2305811" y="0"/>
                </a:lnTo>
                <a:lnTo>
                  <a:pt x="2354592" y="7815"/>
                </a:lnTo>
                <a:lnTo>
                  <a:pt x="2396861" y="29602"/>
                </a:lnTo>
                <a:lnTo>
                  <a:pt x="2430133" y="62874"/>
                </a:lnTo>
                <a:lnTo>
                  <a:pt x="2451920" y="105143"/>
                </a:lnTo>
                <a:lnTo>
                  <a:pt x="2459735" y="153924"/>
                </a:lnTo>
                <a:lnTo>
                  <a:pt x="2459735" y="926591"/>
                </a:lnTo>
                <a:lnTo>
                  <a:pt x="0" y="926591"/>
                </a:lnTo>
                <a:lnTo>
                  <a:pt x="0" y="153924"/>
                </a:lnTo>
                <a:lnTo>
                  <a:pt x="7973" y="105143"/>
                </a:lnTo>
                <a:lnTo>
                  <a:pt x="30138" y="62874"/>
                </a:lnTo>
                <a:lnTo>
                  <a:pt x="63861" y="29602"/>
                </a:lnTo>
                <a:lnTo>
                  <a:pt x="106509" y="7815"/>
                </a:lnTo>
                <a:lnTo>
                  <a:pt x="155448" y="0"/>
                </a:lnTo>
                <a:close/>
              </a:path>
            </a:pathLst>
          </a:custGeom>
          <a:ln w="36576">
            <a:solidFill>
              <a:srgbClr val="FFFFFF"/>
            </a:solidFill>
          </a:ln>
        </p:spPr>
        <p:txBody>
          <a:bodyPr wrap="square" lIns="0" tIns="0" rIns="0" bIns="0" rtlCol="0"/>
          <a:p/>
        </p:txBody>
      </p:sp>
      <p:sp>
        <p:nvSpPr>
          <p:cNvPr id="62" name="object 22"/>
          <p:cNvSpPr txBox="1"/>
          <p:nvPr/>
        </p:nvSpPr>
        <p:spPr>
          <a:xfrm>
            <a:off x="3707404" y="1610156"/>
            <a:ext cx="1452245" cy="453390"/>
          </a:xfrm>
          <a:prstGeom prst="rect">
            <a:avLst/>
          </a:prstGeom>
        </p:spPr>
        <p:txBody>
          <a:bodyPr vert="horz" wrap="square" lIns="0" tIns="13335" rIns="0" bIns="0" rtlCol="0">
            <a:spAutoFit/>
          </a:bodyPr>
          <a:p>
            <a:pPr marL="12700">
              <a:lnSpc>
                <a:spcPct val="100000"/>
              </a:lnSpc>
              <a:spcBef>
                <a:spcPts val="105"/>
              </a:spcBef>
            </a:pPr>
            <a:r>
              <a:rPr sz="2800" spc="5" dirty="0">
                <a:solidFill>
                  <a:srgbClr val="FFFFFF"/>
                </a:solidFill>
                <a:latin typeface="微软雅黑" panose="020B0503020204020204" charset="-122"/>
                <a:cs typeface="微软雅黑" panose="020B0503020204020204" charset="-122"/>
              </a:rPr>
              <a:t>钢铁材料</a:t>
            </a:r>
            <a:endParaRPr sz="2800">
              <a:latin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ppt_x"/>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p:bldP spid="51" grpId="0" bldLvl="0" animBg="1"/>
      <p:bldP spid="52" grpId="0" bldLvl="0" animBg="1"/>
      <p:bldP spid="53" grpId="0" bldLvl="0" animBg="1"/>
      <p:bldP spid="54" grpId="0" bldLvl="0" animBg="1"/>
      <p:bldP spid="2" grpId="1" animBg="1"/>
      <p:bldP spid="43" grpId="1" animBg="1"/>
      <p:bldP spid="44" grpId="1" animBg="1"/>
      <p:bldP spid="45" grpId="1" animBg="1"/>
      <p:bldP spid="46" grpId="1" animBg="1"/>
      <p:bldP spid="47" grpId="1" animBg="1"/>
      <p:bldP spid="48" grpId="1" animBg="1"/>
      <p:bldP spid="49" grpId="1" animBg="1"/>
      <p:bldP spid="50" grpId="1"/>
      <p:bldP spid="51" grpId="1" animBg="1"/>
      <p:bldP spid="52" grpId="1" animBg="1"/>
      <p:bldP spid="53" grpId="1" animBg="1"/>
      <p:bldP spid="5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537845"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10" name="文本框 9"/>
          <p:cNvSpPr txBox="1"/>
          <p:nvPr/>
        </p:nvSpPr>
        <p:spPr>
          <a:xfrm>
            <a:off x="898525" y="2204720"/>
            <a:ext cx="7508240" cy="706755"/>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②机械制造</a:t>
            </a:r>
            <a:r>
              <a:rPr lang="zh-CN" altLang="en-US" b="0">
                <a:latin typeface="宋体" panose="02010600030101010101" pitchFamily="2" charset="-122"/>
                <a:ea typeface="宋体" panose="02010600030101010101" pitchFamily="2" charset="-122"/>
                <a:cs typeface="宋体" panose="02010600030101010101" pitchFamily="2" charset="-122"/>
              </a:rPr>
              <a:t>用合金钢包括合金渗碳钢、合金调质钢、合金弹簧钢、超高强度钢等。</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1042035" y="1699895"/>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2" name="object 2"/>
          <p:cNvSpPr/>
          <p:nvPr/>
        </p:nvSpPr>
        <p:spPr>
          <a:xfrm>
            <a:off x="1436624" y="3309747"/>
            <a:ext cx="1764791" cy="463295"/>
          </a:xfrm>
          <a:prstGeom prst="rect">
            <a:avLst/>
          </a:prstGeom>
          <a:blipFill>
            <a:blip r:embed="rId1" cstate="print"/>
            <a:stretch>
              <a:fillRect/>
            </a:stretch>
          </a:blipFill>
        </p:spPr>
        <p:txBody>
          <a:bodyPr wrap="square" lIns="0" tIns="0" rIns="0" bIns="0" rtlCol="0"/>
          <a:p/>
        </p:txBody>
      </p:sp>
      <p:sp>
        <p:nvSpPr>
          <p:cNvPr id="9" name="object 3"/>
          <p:cNvSpPr/>
          <p:nvPr/>
        </p:nvSpPr>
        <p:spPr>
          <a:xfrm>
            <a:off x="1444243" y="3315843"/>
            <a:ext cx="1752600" cy="452755"/>
          </a:xfrm>
          <a:custGeom>
            <a:avLst/>
            <a:gdLst/>
            <a:ahLst/>
            <a:cxnLst/>
            <a:rect l="l" t="t" r="r" b="b"/>
            <a:pathLst>
              <a:path w="1752600" h="452755">
                <a:moveTo>
                  <a:pt x="0" y="74675"/>
                </a:moveTo>
                <a:lnTo>
                  <a:pt x="5905" y="45648"/>
                </a:lnTo>
                <a:lnTo>
                  <a:pt x="22097" y="21907"/>
                </a:lnTo>
                <a:lnTo>
                  <a:pt x="46291" y="5881"/>
                </a:lnTo>
                <a:lnTo>
                  <a:pt x="76200" y="0"/>
                </a:lnTo>
                <a:lnTo>
                  <a:pt x="1676400" y="0"/>
                </a:lnTo>
                <a:lnTo>
                  <a:pt x="1706308" y="5881"/>
                </a:lnTo>
                <a:lnTo>
                  <a:pt x="1730501" y="21907"/>
                </a:lnTo>
                <a:lnTo>
                  <a:pt x="1746694" y="45648"/>
                </a:lnTo>
                <a:lnTo>
                  <a:pt x="1752600" y="74675"/>
                </a:lnTo>
                <a:lnTo>
                  <a:pt x="1752600" y="377951"/>
                </a:lnTo>
                <a:lnTo>
                  <a:pt x="1746694" y="406979"/>
                </a:lnTo>
                <a:lnTo>
                  <a:pt x="1730501" y="430720"/>
                </a:lnTo>
                <a:lnTo>
                  <a:pt x="1706308" y="446746"/>
                </a:lnTo>
                <a:lnTo>
                  <a:pt x="1676400" y="452627"/>
                </a:lnTo>
                <a:lnTo>
                  <a:pt x="76200" y="452627"/>
                </a:lnTo>
                <a:lnTo>
                  <a:pt x="46291" y="446746"/>
                </a:lnTo>
                <a:lnTo>
                  <a:pt x="22097" y="430720"/>
                </a:lnTo>
                <a:lnTo>
                  <a:pt x="5905" y="406979"/>
                </a:lnTo>
                <a:lnTo>
                  <a:pt x="0" y="377951"/>
                </a:lnTo>
                <a:lnTo>
                  <a:pt x="0" y="74675"/>
                </a:lnTo>
                <a:close/>
              </a:path>
            </a:pathLst>
          </a:custGeom>
          <a:ln w="28956">
            <a:solidFill>
              <a:srgbClr val="F2F2F2"/>
            </a:solidFill>
          </a:ln>
        </p:spPr>
        <p:txBody>
          <a:bodyPr wrap="square" lIns="0" tIns="0" rIns="0" bIns="0" rtlCol="0"/>
          <a:p/>
        </p:txBody>
      </p:sp>
      <p:sp>
        <p:nvSpPr>
          <p:cNvPr id="11" name="object 4"/>
          <p:cNvSpPr txBox="1"/>
          <p:nvPr/>
        </p:nvSpPr>
        <p:spPr>
          <a:xfrm>
            <a:off x="1725634" y="3376259"/>
            <a:ext cx="1214120"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合金弹簧钢</a:t>
            </a:r>
            <a:endParaRPr sz="1850">
              <a:latin typeface="微软雅黑" panose="020B0503020204020204" charset="-122"/>
              <a:cs typeface="微软雅黑" panose="020B0503020204020204" charset="-122"/>
            </a:endParaRPr>
          </a:p>
        </p:txBody>
      </p:sp>
      <p:sp>
        <p:nvSpPr>
          <p:cNvPr id="12" name="object 5"/>
          <p:cNvSpPr/>
          <p:nvPr/>
        </p:nvSpPr>
        <p:spPr>
          <a:xfrm>
            <a:off x="724535" y="3850640"/>
            <a:ext cx="1825625" cy="1403350"/>
          </a:xfrm>
          <a:prstGeom prst="rect">
            <a:avLst/>
          </a:prstGeom>
          <a:blipFill>
            <a:blip r:embed="rId2" cstate="print"/>
            <a:stretch>
              <a:fillRect/>
            </a:stretch>
          </a:blipFill>
        </p:spPr>
        <p:txBody>
          <a:bodyPr wrap="square" lIns="0" tIns="0" rIns="0" bIns="0" rtlCol="0"/>
          <a:p/>
        </p:txBody>
      </p:sp>
      <p:sp>
        <p:nvSpPr>
          <p:cNvPr id="13" name="object 6"/>
          <p:cNvSpPr/>
          <p:nvPr/>
        </p:nvSpPr>
        <p:spPr>
          <a:xfrm>
            <a:off x="2698750" y="3822700"/>
            <a:ext cx="1835150" cy="1417955"/>
          </a:xfrm>
          <a:prstGeom prst="rect">
            <a:avLst/>
          </a:prstGeom>
          <a:blipFill>
            <a:blip r:embed="rId3" cstate="print"/>
            <a:stretch>
              <a:fillRect/>
            </a:stretch>
          </a:blipFill>
        </p:spPr>
        <p:txBody>
          <a:bodyPr wrap="square" lIns="0" tIns="0" rIns="0" bIns="0" rtlCol="0"/>
          <a:p/>
        </p:txBody>
      </p:sp>
      <p:sp>
        <p:nvSpPr>
          <p:cNvPr id="14" name="object 7"/>
          <p:cNvSpPr txBox="1"/>
          <p:nvPr/>
        </p:nvSpPr>
        <p:spPr>
          <a:xfrm>
            <a:off x="1853775" y="5342287"/>
            <a:ext cx="1249680" cy="274320"/>
          </a:xfrm>
          <a:prstGeom prst="rect">
            <a:avLst/>
          </a:prstGeom>
        </p:spPr>
        <p:txBody>
          <a:bodyPr vert="horz" wrap="square" lIns="0" tIns="16510" rIns="0" bIns="0" rtlCol="0">
            <a:spAutoFit/>
          </a:bodyPr>
          <a:p>
            <a:pPr marL="12700">
              <a:lnSpc>
                <a:spcPct val="100000"/>
              </a:lnSpc>
              <a:spcBef>
                <a:spcPts val="130"/>
              </a:spcBef>
              <a:tabLst>
                <a:tab pos="503555" algn="l"/>
                <a:tab pos="992505" algn="l"/>
              </a:tabLst>
            </a:pPr>
            <a:r>
              <a:rPr sz="1600" spc="20" dirty="0">
                <a:solidFill>
                  <a:srgbClr val="3F87BF"/>
                </a:solidFill>
                <a:latin typeface="微软雅黑" panose="020B0503020204020204" charset="-122"/>
                <a:cs typeface="微软雅黑" panose="020B0503020204020204" charset="-122"/>
              </a:rPr>
              <a:t>5</a:t>
            </a:r>
            <a:r>
              <a:rPr sz="1600" spc="15" dirty="0">
                <a:solidFill>
                  <a:srgbClr val="3F87BF"/>
                </a:solidFill>
                <a:latin typeface="微软雅黑" panose="020B0503020204020204" charset="-122"/>
                <a:cs typeface="微软雅黑" panose="020B0503020204020204" charset="-122"/>
              </a:rPr>
              <a:t>5</a:t>
            </a:r>
            <a:r>
              <a:rPr sz="1600" dirty="0">
                <a:solidFill>
                  <a:srgbClr val="3F87BF"/>
                </a:solidFill>
                <a:latin typeface="微软雅黑" panose="020B0503020204020204" charset="-122"/>
                <a:cs typeface="微软雅黑" panose="020B0503020204020204" charset="-122"/>
              </a:rPr>
              <a:t>	</a:t>
            </a:r>
            <a:r>
              <a:rPr sz="1600" spc="20" dirty="0">
                <a:solidFill>
                  <a:srgbClr val="3F87BF"/>
                </a:solidFill>
                <a:latin typeface="微软雅黑" panose="020B0503020204020204" charset="-122"/>
                <a:cs typeface="微软雅黑" panose="020B0503020204020204" charset="-122"/>
              </a:rPr>
              <a:t>6</a:t>
            </a:r>
            <a:r>
              <a:rPr sz="1600" spc="15" dirty="0">
                <a:solidFill>
                  <a:srgbClr val="3F87BF"/>
                </a:solidFill>
                <a:latin typeface="微软雅黑" panose="020B0503020204020204" charset="-122"/>
                <a:cs typeface="微软雅黑" panose="020B0503020204020204" charset="-122"/>
              </a:rPr>
              <a:t>0</a:t>
            </a:r>
            <a:r>
              <a:rPr sz="1600" dirty="0">
                <a:solidFill>
                  <a:srgbClr val="3F87BF"/>
                </a:solidFill>
                <a:latin typeface="微软雅黑" panose="020B0503020204020204" charset="-122"/>
                <a:cs typeface="微软雅黑" panose="020B0503020204020204" charset="-122"/>
              </a:rPr>
              <a:t>	</a:t>
            </a:r>
            <a:r>
              <a:rPr sz="1600" spc="20" dirty="0">
                <a:solidFill>
                  <a:srgbClr val="3F87BF"/>
                </a:solidFill>
                <a:latin typeface="微软雅黑" panose="020B0503020204020204" charset="-122"/>
                <a:cs typeface="微软雅黑" panose="020B0503020204020204" charset="-122"/>
              </a:rPr>
              <a:t>7</a:t>
            </a:r>
            <a:r>
              <a:rPr sz="1600" spc="15" dirty="0">
                <a:solidFill>
                  <a:srgbClr val="3F87BF"/>
                </a:solidFill>
                <a:latin typeface="微软雅黑" panose="020B0503020204020204" charset="-122"/>
                <a:cs typeface="微软雅黑" panose="020B0503020204020204" charset="-122"/>
              </a:rPr>
              <a:t>0</a:t>
            </a:r>
            <a:endParaRPr sz="1600">
              <a:latin typeface="微软雅黑" panose="020B0503020204020204" charset="-122"/>
              <a:cs typeface="微软雅黑" panose="020B0503020204020204" charset="-122"/>
            </a:endParaRPr>
          </a:p>
        </p:txBody>
      </p:sp>
      <p:sp>
        <p:nvSpPr>
          <p:cNvPr id="15" name="object 22"/>
          <p:cNvSpPr/>
          <p:nvPr/>
        </p:nvSpPr>
        <p:spPr>
          <a:xfrm>
            <a:off x="4644390" y="3836670"/>
            <a:ext cx="1885315" cy="1363980"/>
          </a:xfrm>
          <a:prstGeom prst="rect">
            <a:avLst/>
          </a:prstGeom>
          <a:blipFill>
            <a:blip r:embed="rId4" cstate="print"/>
            <a:stretch>
              <a:fillRect/>
            </a:stretch>
          </a:blipFill>
        </p:spPr>
        <p:txBody>
          <a:bodyPr wrap="square" lIns="0" tIns="0" rIns="0" bIns="0" rtlCol="0"/>
          <a:p/>
        </p:txBody>
      </p:sp>
      <p:sp>
        <p:nvSpPr>
          <p:cNvPr id="23" name="object 23"/>
          <p:cNvSpPr txBox="1"/>
          <p:nvPr/>
        </p:nvSpPr>
        <p:spPr>
          <a:xfrm>
            <a:off x="4787900" y="5251450"/>
            <a:ext cx="1731010" cy="262255"/>
          </a:xfrm>
          <a:prstGeom prst="rect">
            <a:avLst/>
          </a:prstGeom>
        </p:spPr>
        <p:txBody>
          <a:bodyPr vert="horz" wrap="square" lIns="0" tIns="16510" rIns="0" bIns="0" rtlCol="0">
            <a:spAutoFit/>
          </a:bodyPr>
          <a:p>
            <a:pPr marL="12700">
              <a:lnSpc>
                <a:spcPct val="100000"/>
              </a:lnSpc>
              <a:spcBef>
                <a:spcPts val="130"/>
              </a:spcBef>
            </a:pPr>
            <a:r>
              <a:rPr sz="1600" spc="20" dirty="0">
                <a:solidFill>
                  <a:srgbClr val="3F87BF"/>
                </a:solidFill>
                <a:latin typeface="微软雅黑" panose="020B0503020204020204" charset="-122"/>
                <a:cs typeface="微软雅黑" panose="020B0503020204020204" charset="-122"/>
              </a:rPr>
              <a:t>35</a:t>
            </a:r>
            <a:r>
              <a:rPr sz="1600" dirty="0">
                <a:solidFill>
                  <a:srgbClr val="3F87BF"/>
                </a:solidFill>
                <a:latin typeface="微软雅黑" panose="020B0503020204020204" charset="-122"/>
                <a:cs typeface="微软雅黑" panose="020B0503020204020204" charset="-122"/>
              </a:rPr>
              <a:t>S</a:t>
            </a:r>
            <a:r>
              <a:rPr sz="1600" spc="-5" dirty="0">
                <a:solidFill>
                  <a:srgbClr val="3F87BF"/>
                </a:solidFill>
                <a:latin typeface="微软雅黑" panose="020B0503020204020204" charset="-122"/>
                <a:cs typeface="微软雅黑" panose="020B0503020204020204" charset="-122"/>
              </a:rPr>
              <a:t>i</a:t>
            </a:r>
            <a:r>
              <a:rPr sz="1600" spc="20" dirty="0">
                <a:solidFill>
                  <a:srgbClr val="3F87BF"/>
                </a:solidFill>
                <a:latin typeface="微软雅黑" panose="020B0503020204020204" charset="-122"/>
                <a:cs typeface="微软雅黑" panose="020B0503020204020204" charset="-122"/>
              </a:rPr>
              <a:t>2</a:t>
            </a:r>
            <a:r>
              <a:rPr sz="1600" spc="30" dirty="0">
                <a:solidFill>
                  <a:srgbClr val="3F87BF"/>
                </a:solidFill>
                <a:latin typeface="微软雅黑" panose="020B0503020204020204" charset="-122"/>
                <a:cs typeface="微软雅黑" panose="020B0503020204020204" charset="-122"/>
              </a:rPr>
              <a:t>M</a:t>
            </a:r>
            <a:r>
              <a:rPr sz="1600" spc="20" dirty="0">
                <a:solidFill>
                  <a:srgbClr val="3F87BF"/>
                </a:solidFill>
                <a:latin typeface="微软雅黑" panose="020B0503020204020204" charset="-122"/>
                <a:cs typeface="微软雅黑" panose="020B0503020204020204" charset="-122"/>
              </a:rPr>
              <a:t>n</a:t>
            </a:r>
            <a:r>
              <a:rPr sz="1600" spc="30" dirty="0">
                <a:solidFill>
                  <a:srgbClr val="3F87BF"/>
                </a:solidFill>
                <a:latin typeface="微软雅黑" panose="020B0503020204020204" charset="-122"/>
                <a:cs typeface="微软雅黑" panose="020B0503020204020204" charset="-122"/>
              </a:rPr>
              <a:t>M</a:t>
            </a:r>
            <a:r>
              <a:rPr sz="1600" spc="10" dirty="0">
                <a:solidFill>
                  <a:srgbClr val="3F87BF"/>
                </a:solidFill>
                <a:latin typeface="微软雅黑" panose="020B0503020204020204" charset="-122"/>
                <a:cs typeface="微软雅黑" panose="020B0503020204020204" charset="-122"/>
              </a:rPr>
              <a:t>o</a:t>
            </a:r>
            <a:r>
              <a:rPr sz="1600" spc="-75" dirty="0">
                <a:solidFill>
                  <a:srgbClr val="3F87BF"/>
                </a:solidFill>
                <a:latin typeface="微软雅黑" panose="020B0503020204020204" charset="-122"/>
                <a:cs typeface="微软雅黑" panose="020B0503020204020204" charset="-122"/>
              </a:rPr>
              <a:t>V</a:t>
            </a:r>
            <a:r>
              <a:rPr sz="1600" spc="20" dirty="0">
                <a:solidFill>
                  <a:srgbClr val="3F87BF"/>
                </a:solidFill>
                <a:latin typeface="微软雅黑" panose="020B0503020204020204" charset="-122"/>
                <a:cs typeface="微软雅黑" panose="020B0503020204020204" charset="-122"/>
              </a:rPr>
              <a:t>A</a:t>
            </a:r>
            <a:endParaRPr sz="1600">
              <a:latin typeface="微软雅黑" panose="020B0503020204020204" charset="-122"/>
              <a:cs typeface="微软雅黑" panose="020B0503020204020204" charset="-122"/>
            </a:endParaRPr>
          </a:p>
        </p:txBody>
      </p:sp>
      <p:sp>
        <p:nvSpPr>
          <p:cNvPr id="24" name="object 24"/>
          <p:cNvSpPr txBox="1"/>
          <p:nvPr/>
        </p:nvSpPr>
        <p:spPr>
          <a:xfrm>
            <a:off x="6626860" y="5246370"/>
            <a:ext cx="1958340" cy="262255"/>
          </a:xfrm>
          <a:prstGeom prst="rect">
            <a:avLst/>
          </a:prstGeom>
        </p:spPr>
        <p:txBody>
          <a:bodyPr vert="horz" wrap="square" lIns="0" tIns="16510" rIns="0" bIns="0" rtlCol="0">
            <a:spAutoFit/>
          </a:bodyPr>
          <a:p>
            <a:pPr marL="12700">
              <a:lnSpc>
                <a:spcPct val="100000"/>
              </a:lnSpc>
              <a:spcBef>
                <a:spcPts val="130"/>
              </a:spcBef>
            </a:pPr>
            <a:r>
              <a:rPr sz="1600" spc="15" dirty="0">
                <a:solidFill>
                  <a:srgbClr val="3F87BF"/>
                </a:solidFill>
                <a:latin typeface="微软雅黑" panose="020B0503020204020204" charset="-122"/>
                <a:cs typeface="微软雅黑" panose="020B0503020204020204" charset="-122"/>
              </a:rPr>
              <a:t>40SiMnCrWMoRE</a:t>
            </a:r>
            <a:endParaRPr sz="1600">
              <a:latin typeface="微软雅黑" panose="020B0503020204020204" charset="-122"/>
              <a:cs typeface="微软雅黑" panose="020B0503020204020204" charset="-122"/>
            </a:endParaRPr>
          </a:p>
        </p:txBody>
      </p:sp>
      <p:sp>
        <p:nvSpPr>
          <p:cNvPr id="25" name="object 25"/>
          <p:cNvSpPr/>
          <p:nvPr/>
        </p:nvSpPr>
        <p:spPr>
          <a:xfrm>
            <a:off x="6626860" y="3836670"/>
            <a:ext cx="1850390" cy="1359535"/>
          </a:xfrm>
          <a:prstGeom prst="rect">
            <a:avLst/>
          </a:prstGeom>
          <a:blipFill>
            <a:blip r:embed="rId5" cstate="print"/>
            <a:stretch>
              <a:fillRect/>
            </a:stretch>
          </a:blipFill>
        </p:spPr>
        <p:txBody>
          <a:bodyPr wrap="square" lIns="0" tIns="0" rIns="0" bIns="0" rtlCol="0"/>
          <a:p/>
        </p:txBody>
      </p:sp>
      <p:sp>
        <p:nvSpPr>
          <p:cNvPr id="16" name="object 28"/>
          <p:cNvSpPr/>
          <p:nvPr/>
        </p:nvSpPr>
        <p:spPr>
          <a:xfrm>
            <a:off x="5640070" y="3309747"/>
            <a:ext cx="1769363" cy="463295"/>
          </a:xfrm>
          <a:prstGeom prst="rect">
            <a:avLst/>
          </a:prstGeom>
          <a:blipFill>
            <a:blip r:embed="rId6" cstate="print"/>
            <a:stretch>
              <a:fillRect/>
            </a:stretch>
          </a:blipFill>
        </p:spPr>
        <p:txBody>
          <a:bodyPr wrap="square" lIns="0" tIns="0" rIns="0" bIns="0" rtlCol="0"/>
          <a:p/>
        </p:txBody>
      </p:sp>
      <p:sp>
        <p:nvSpPr>
          <p:cNvPr id="29" name="object 29"/>
          <p:cNvSpPr/>
          <p:nvPr/>
        </p:nvSpPr>
        <p:spPr>
          <a:xfrm>
            <a:off x="5649213" y="3315843"/>
            <a:ext cx="1752600" cy="452755"/>
          </a:xfrm>
          <a:custGeom>
            <a:avLst/>
            <a:gdLst/>
            <a:ahLst/>
            <a:cxnLst/>
            <a:rect l="l" t="t" r="r" b="b"/>
            <a:pathLst>
              <a:path w="1752600" h="452755">
                <a:moveTo>
                  <a:pt x="0" y="74675"/>
                </a:moveTo>
                <a:lnTo>
                  <a:pt x="6119" y="45648"/>
                </a:lnTo>
                <a:lnTo>
                  <a:pt x="22669" y="21907"/>
                </a:lnTo>
                <a:lnTo>
                  <a:pt x="46934" y="5881"/>
                </a:lnTo>
                <a:lnTo>
                  <a:pt x="76200" y="0"/>
                </a:lnTo>
                <a:lnTo>
                  <a:pt x="1676400" y="0"/>
                </a:lnTo>
                <a:lnTo>
                  <a:pt x="1706308" y="5881"/>
                </a:lnTo>
                <a:lnTo>
                  <a:pt x="1730501" y="21907"/>
                </a:lnTo>
                <a:lnTo>
                  <a:pt x="1746694" y="45648"/>
                </a:lnTo>
                <a:lnTo>
                  <a:pt x="1752600" y="74675"/>
                </a:lnTo>
                <a:lnTo>
                  <a:pt x="1752600" y="377951"/>
                </a:lnTo>
                <a:lnTo>
                  <a:pt x="1746694" y="406979"/>
                </a:lnTo>
                <a:lnTo>
                  <a:pt x="1730501" y="430720"/>
                </a:lnTo>
                <a:lnTo>
                  <a:pt x="1706308" y="446746"/>
                </a:lnTo>
                <a:lnTo>
                  <a:pt x="1676400" y="452627"/>
                </a:lnTo>
                <a:lnTo>
                  <a:pt x="76200" y="452627"/>
                </a:lnTo>
                <a:lnTo>
                  <a:pt x="46934" y="446746"/>
                </a:lnTo>
                <a:lnTo>
                  <a:pt x="22669" y="430720"/>
                </a:lnTo>
                <a:lnTo>
                  <a:pt x="6119" y="406979"/>
                </a:lnTo>
                <a:lnTo>
                  <a:pt x="0" y="377951"/>
                </a:lnTo>
                <a:lnTo>
                  <a:pt x="0" y="74675"/>
                </a:lnTo>
                <a:close/>
              </a:path>
            </a:pathLst>
          </a:custGeom>
          <a:ln w="28956">
            <a:solidFill>
              <a:srgbClr val="F2F2F2"/>
            </a:solidFill>
          </a:ln>
        </p:spPr>
        <p:txBody>
          <a:bodyPr wrap="square" lIns="0" tIns="0" rIns="0" bIns="0" rtlCol="0"/>
          <a:p/>
        </p:txBody>
      </p:sp>
      <p:sp>
        <p:nvSpPr>
          <p:cNvPr id="30" name="object 30"/>
          <p:cNvSpPr txBox="1"/>
          <p:nvPr/>
        </p:nvSpPr>
        <p:spPr>
          <a:xfrm>
            <a:off x="5930601" y="3376259"/>
            <a:ext cx="1214120"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超高强度钢</a:t>
            </a:r>
            <a:endParaRPr sz="1850">
              <a:latin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1" grpId="0"/>
      <p:bldP spid="12" grpId="0" animBg="1"/>
      <p:bldP spid="13" grpId="0" animBg="1"/>
      <p:bldP spid="14" grpId="0"/>
      <p:bldP spid="15" grpId="0" animBg="1"/>
      <p:bldP spid="23" grpId="0"/>
      <p:bldP spid="24" grpId="0"/>
      <p:bldP spid="25" grpId="0" animBg="1"/>
      <p:bldP spid="16" grpId="0" animBg="1"/>
      <p:bldP spid="29" grpId="0" animBg="1"/>
      <p:bldP spid="30" grpId="0"/>
      <p:bldP spid="10" grpId="1"/>
      <p:bldP spid="2" grpId="1" animBg="1"/>
      <p:bldP spid="9" grpId="1" animBg="1"/>
      <p:bldP spid="11" grpId="1"/>
      <p:bldP spid="12" grpId="1" animBg="1"/>
      <p:bldP spid="13" grpId="1" animBg="1"/>
      <p:bldP spid="14" grpId="1"/>
      <p:bldP spid="15" grpId="1" animBg="1"/>
      <p:bldP spid="23" grpId="1"/>
      <p:bldP spid="24" grpId="1"/>
      <p:bldP spid="25" grpId="1" animBg="1"/>
      <p:bldP spid="16" grpId="1" animBg="1"/>
      <p:bldP spid="29" grpId="1" animBg="1"/>
      <p:bldP spid="3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22580"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7" name="object 7"/>
          <p:cNvSpPr/>
          <p:nvPr/>
        </p:nvSpPr>
        <p:spPr>
          <a:xfrm>
            <a:off x="768095" y="3253232"/>
            <a:ext cx="2545079" cy="2641091"/>
          </a:xfrm>
          <a:prstGeom prst="rect">
            <a:avLst/>
          </a:prstGeom>
          <a:blipFill>
            <a:blip r:embed="rId1" cstate="print"/>
            <a:stretch>
              <a:fillRect/>
            </a:stretch>
          </a:blipFill>
        </p:spPr>
        <p:txBody>
          <a:bodyPr wrap="square" lIns="0" tIns="0" rIns="0" bIns="0" rtlCol="0"/>
          <a:p/>
        </p:txBody>
      </p:sp>
      <p:sp>
        <p:nvSpPr>
          <p:cNvPr id="8" name="object 8"/>
          <p:cNvSpPr/>
          <p:nvPr/>
        </p:nvSpPr>
        <p:spPr>
          <a:xfrm>
            <a:off x="2059852" y="2992032"/>
            <a:ext cx="1629410" cy="609600"/>
          </a:xfrm>
          <a:custGeom>
            <a:avLst/>
            <a:gdLst/>
            <a:ahLst/>
            <a:cxnLst/>
            <a:rect l="l" t="t" r="r" b="b"/>
            <a:pathLst>
              <a:path w="1629410" h="609600">
                <a:moveTo>
                  <a:pt x="1542295" y="53795"/>
                </a:moveTo>
                <a:lnTo>
                  <a:pt x="1555313" y="11572"/>
                </a:lnTo>
                <a:lnTo>
                  <a:pt x="1588341" y="0"/>
                </a:lnTo>
                <a:lnTo>
                  <a:pt x="1604795" y="4595"/>
                </a:lnTo>
                <a:lnTo>
                  <a:pt x="1618107" y="15192"/>
                </a:lnTo>
                <a:lnTo>
                  <a:pt x="1626703" y="31075"/>
                </a:lnTo>
                <a:lnTo>
                  <a:pt x="1627642" y="38695"/>
                </a:lnTo>
                <a:lnTo>
                  <a:pt x="1585555" y="38695"/>
                </a:lnTo>
                <a:lnTo>
                  <a:pt x="1582507" y="40219"/>
                </a:lnTo>
                <a:lnTo>
                  <a:pt x="1542295" y="53795"/>
                </a:lnTo>
                <a:close/>
              </a:path>
              <a:path w="1629410" h="609600">
                <a:moveTo>
                  <a:pt x="1546288" y="64645"/>
                </a:moveTo>
                <a:lnTo>
                  <a:pt x="1542883" y="58507"/>
                </a:lnTo>
                <a:lnTo>
                  <a:pt x="1542295" y="53795"/>
                </a:lnTo>
                <a:lnTo>
                  <a:pt x="1582507" y="40219"/>
                </a:lnTo>
                <a:lnTo>
                  <a:pt x="1585555" y="38695"/>
                </a:lnTo>
                <a:lnTo>
                  <a:pt x="1588603" y="40219"/>
                </a:lnTo>
                <a:lnTo>
                  <a:pt x="1591651" y="46315"/>
                </a:lnTo>
                <a:lnTo>
                  <a:pt x="1590127" y="49363"/>
                </a:lnTo>
                <a:lnTo>
                  <a:pt x="1587079" y="50887"/>
                </a:lnTo>
                <a:lnTo>
                  <a:pt x="1546288" y="64645"/>
                </a:lnTo>
                <a:close/>
              </a:path>
              <a:path w="1629410" h="609600">
                <a:moveTo>
                  <a:pt x="1581888" y="89582"/>
                </a:moveTo>
                <a:lnTo>
                  <a:pt x="1565362" y="84986"/>
                </a:lnTo>
                <a:lnTo>
                  <a:pt x="1551693" y="74390"/>
                </a:lnTo>
                <a:lnTo>
                  <a:pt x="1546288" y="64645"/>
                </a:lnTo>
                <a:lnTo>
                  <a:pt x="1587079" y="50887"/>
                </a:lnTo>
                <a:lnTo>
                  <a:pt x="1590127" y="49363"/>
                </a:lnTo>
                <a:lnTo>
                  <a:pt x="1591651" y="46315"/>
                </a:lnTo>
                <a:lnTo>
                  <a:pt x="1588603" y="40219"/>
                </a:lnTo>
                <a:lnTo>
                  <a:pt x="1585555" y="38695"/>
                </a:lnTo>
                <a:lnTo>
                  <a:pt x="1627642" y="38695"/>
                </a:lnTo>
                <a:lnTo>
                  <a:pt x="1628846" y="48458"/>
                </a:lnTo>
                <a:lnTo>
                  <a:pt x="1624417" y="64984"/>
                </a:lnTo>
                <a:lnTo>
                  <a:pt x="1614273" y="78652"/>
                </a:lnTo>
                <a:lnTo>
                  <a:pt x="1599271" y="87463"/>
                </a:lnTo>
                <a:lnTo>
                  <a:pt x="1581888" y="89582"/>
                </a:lnTo>
                <a:close/>
              </a:path>
              <a:path w="1629410" h="609600">
                <a:moveTo>
                  <a:pt x="88158" y="556458"/>
                </a:moveTo>
                <a:lnTo>
                  <a:pt x="87463" y="550759"/>
                </a:lnTo>
                <a:lnTo>
                  <a:pt x="84668" y="545925"/>
                </a:lnTo>
                <a:lnTo>
                  <a:pt x="1542295" y="53795"/>
                </a:lnTo>
                <a:lnTo>
                  <a:pt x="1542883" y="58507"/>
                </a:lnTo>
                <a:lnTo>
                  <a:pt x="1546288" y="64645"/>
                </a:lnTo>
                <a:lnTo>
                  <a:pt x="88158" y="556458"/>
                </a:lnTo>
                <a:close/>
              </a:path>
              <a:path w="1629410" h="609600">
                <a:moveTo>
                  <a:pt x="41338" y="609290"/>
                </a:moveTo>
                <a:lnTo>
                  <a:pt x="25169" y="604861"/>
                </a:lnTo>
                <a:lnTo>
                  <a:pt x="11572" y="594717"/>
                </a:lnTo>
                <a:lnTo>
                  <a:pt x="2119" y="579715"/>
                </a:lnTo>
                <a:lnTo>
                  <a:pt x="0" y="561665"/>
                </a:lnTo>
                <a:lnTo>
                  <a:pt x="4595" y="545044"/>
                </a:lnTo>
                <a:lnTo>
                  <a:pt x="15192" y="531280"/>
                </a:lnTo>
                <a:lnTo>
                  <a:pt x="31075" y="521803"/>
                </a:lnTo>
                <a:lnTo>
                  <a:pt x="48458" y="519898"/>
                </a:lnTo>
                <a:lnTo>
                  <a:pt x="64984" y="524851"/>
                </a:lnTo>
                <a:lnTo>
                  <a:pt x="78652" y="535519"/>
                </a:lnTo>
                <a:lnTo>
                  <a:pt x="84668" y="545925"/>
                </a:lnTo>
                <a:lnTo>
                  <a:pt x="43267" y="559903"/>
                </a:lnTo>
                <a:lnTo>
                  <a:pt x="40219" y="559903"/>
                </a:lnTo>
                <a:lnTo>
                  <a:pt x="38695" y="562951"/>
                </a:lnTo>
                <a:lnTo>
                  <a:pt x="40219" y="565999"/>
                </a:lnTo>
                <a:lnTo>
                  <a:pt x="40219" y="569047"/>
                </a:lnTo>
                <a:lnTo>
                  <a:pt x="43267" y="570571"/>
                </a:lnTo>
                <a:lnTo>
                  <a:pt x="88907" y="570571"/>
                </a:lnTo>
                <a:lnTo>
                  <a:pt x="84986" y="584668"/>
                </a:lnTo>
                <a:lnTo>
                  <a:pt x="74390" y="598336"/>
                </a:lnTo>
                <a:lnTo>
                  <a:pt x="58507" y="607147"/>
                </a:lnTo>
                <a:lnTo>
                  <a:pt x="41338" y="609290"/>
                </a:lnTo>
                <a:close/>
              </a:path>
              <a:path w="1629410" h="609600">
                <a:moveTo>
                  <a:pt x="46315" y="570571"/>
                </a:moveTo>
                <a:lnTo>
                  <a:pt x="43267" y="570571"/>
                </a:lnTo>
                <a:lnTo>
                  <a:pt x="40219" y="569047"/>
                </a:lnTo>
                <a:lnTo>
                  <a:pt x="40219" y="565999"/>
                </a:lnTo>
                <a:lnTo>
                  <a:pt x="38695" y="562951"/>
                </a:lnTo>
                <a:lnTo>
                  <a:pt x="40219" y="559903"/>
                </a:lnTo>
                <a:lnTo>
                  <a:pt x="43267" y="559903"/>
                </a:lnTo>
                <a:lnTo>
                  <a:pt x="84668" y="545925"/>
                </a:lnTo>
                <a:lnTo>
                  <a:pt x="87463" y="550759"/>
                </a:lnTo>
                <a:lnTo>
                  <a:pt x="88158" y="556458"/>
                </a:lnTo>
                <a:lnTo>
                  <a:pt x="46315" y="570571"/>
                </a:lnTo>
                <a:close/>
              </a:path>
              <a:path w="1629410" h="609600">
                <a:moveTo>
                  <a:pt x="88907" y="570571"/>
                </a:moveTo>
                <a:lnTo>
                  <a:pt x="46315" y="570571"/>
                </a:lnTo>
                <a:lnTo>
                  <a:pt x="88158" y="556458"/>
                </a:lnTo>
                <a:lnTo>
                  <a:pt x="89582" y="568142"/>
                </a:lnTo>
                <a:lnTo>
                  <a:pt x="88907" y="570571"/>
                </a:lnTo>
                <a:close/>
              </a:path>
            </a:pathLst>
          </a:custGeom>
          <a:solidFill>
            <a:srgbClr val="497EBA"/>
          </a:solidFill>
        </p:spPr>
        <p:txBody>
          <a:bodyPr wrap="square" lIns="0" tIns="0" rIns="0" bIns="0" rtlCol="0"/>
          <a:p/>
        </p:txBody>
      </p:sp>
      <p:sp>
        <p:nvSpPr>
          <p:cNvPr id="9" name="object 9"/>
          <p:cNvSpPr txBox="1"/>
          <p:nvPr/>
        </p:nvSpPr>
        <p:spPr>
          <a:xfrm>
            <a:off x="3853664" y="2786362"/>
            <a:ext cx="501015" cy="311150"/>
          </a:xfrm>
          <a:prstGeom prst="rect">
            <a:avLst/>
          </a:prstGeom>
        </p:spPr>
        <p:txBody>
          <a:bodyPr vert="horz" wrap="square" lIns="0" tIns="15240" rIns="0" bIns="0" rtlCol="0">
            <a:spAutoFit/>
          </a:bodyPr>
          <a:p>
            <a:pPr marL="12700">
              <a:lnSpc>
                <a:spcPct val="100000"/>
              </a:lnSpc>
              <a:spcBef>
                <a:spcPts val="120"/>
              </a:spcBef>
            </a:pPr>
            <a:r>
              <a:rPr sz="1850" spc="20" dirty="0">
                <a:latin typeface="微软雅黑" panose="020B0503020204020204" charset="-122"/>
                <a:cs typeface="微软雅黑" panose="020B0503020204020204" charset="-122"/>
              </a:rPr>
              <a:t>外圈</a:t>
            </a:r>
            <a:endParaRPr sz="1850">
              <a:latin typeface="微软雅黑" panose="020B0503020204020204" charset="-122"/>
              <a:cs typeface="微软雅黑" panose="020B0503020204020204" charset="-122"/>
            </a:endParaRPr>
          </a:p>
        </p:txBody>
      </p:sp>
      <p:sp>
        <p:nvSpPr>
          <p:cNvPr id="10" name="object 10"/>
          <p:cNvSpPr/>
          <p:nvPr/>
        </p:nvSpPr>
        <p:spPr>
          <a:xfrm>
            <a:off x="2248804" y="3665640"/>
            <a:ext cx="1440815" cy="554990"/>
          </a:xfrm>
          <a:custGeom>
            <a:avLst/>
            <a:gdLst/>
            <a:ahLst/>
            <a:cxnLst/>
            <a:rect l="l" t="t" r="r" b="b"/>
            <a:pathLst>
              <a:path w="1440814" h="554989">
                <a:moveTo>
                  <a:pt x="1353227" y="54102"/>
                </a:moveTo>
                <a:lnTo>
                  <a:pt x="1366361" y="11596"/>
                </a:lnTo>
                <a:lnTo>
                  <a:pt x="1398746" y="0"/>
                </a:lnTo>
                <a:lnTo>
                  <a:pt x="1415272" y="4595"/>
                </a:lnTo>
                <a:lnTo>
                  <a:pt x="1428940" y="15192"/>
                </a:lnTo>
                <a:lnTo>
                  <a:pt x="1437751" y="31075"/>
                </a:lnTo>
                <a:lnTo>
                  <a:pt x="1438987" y="38695"/>
                </a:lnTo>
                <a:lnTo>
                  <a:pt x="1396603" y="38695"/>
                </a:lnTo>
                <a:lnTo>
                  <a:pt x="1393555" y="40219"/>
                </a:lnTo>
                <a:lnTo>
                  <a:pt x="1353227" y="54102"/>
                </a:lnTo>
                <a:close/>
              </a:path>
              <a:path w="1440814" h="554989">
                <a:moveTo>
                  <a:pt x="1356167" y="63838"/>
                </a:moveTo>
                <a:lnTo>
                  <a:pt x="1353931" y="60031"/>
                </a:lnTo>
                <a:lnTo>
                  <a:pt x="1353227" y="54102"/>
                </a:lnTo>
                <a:lnTo>
                  <a:pt x="1393555" y="40219"/>
                </a:lnTo>
                <a:lnTo>
                  <a:pt x="1396603" y="38695"/>
                </a:lnTo>
                <a:lnTo>
                  <a:pt x="1399651" y="40219"/>
                </a:lnTo>
                <a:lnTo>
                  <a:pt x="1402699" y="46315"/>
                </a:lnTo>
                <a:lnTo>
                  <a:pt x="1401175" y="49363"/>
                </a:lnTo>
                <a:lnTo>
                  <a:pt x="1398127" y="49363"/>
                </a:lnTo>
                <a:lnTo>
                  <a:pt x="1356167" y="63838"/>
                </a:lnTo>
                <a:close/>
              </a:path>
              <a:path w="1440814" h="554989">
                <a:moveTo>
                  <a:pt x="1392936" y="89606"/>
                </a:moveTo>
                <a:lnTo>
                  <a:pt x="1376410" y="85177"/>
                </a:lnTo>
                <a:lnTo>
                  <a:pt x="1362741" y="75033"/>
                </a:lnTo>
                <a:lnTo>
                  <a:pt x="1356167" y="63838"/>
                </a:lnTo>
                <a:lnTo>
                  <a:pt x="1398127" y="49363"/>
                </a:lnTo>
                <a:lnTo>
                  <a:pt x="1401175" y="49363"/>
                </a:lnTo>
                <a:lnTo>
                  <a:pt x="1402699" y="46315"/>
                </a:lnTo>
                <a:lnTo>
                  <a:pt x="1399651" y="40219"/>
                </a:lnTo>
                <a:lnTo>
                  <a:pt x="1396603" y="38695"/>
                </a:lnTo>
                <a:lnTo>
                  <a:pt x="1438987" y="38695"/>
                </a:lnTo>
                <a:lnTo>
                  <a:pt x="1440537" y="48244"/>
                </a:lnTo>
                <a:lnTo>
                  <a:pt x="1436036" y="64412"/>
                </a:lnTo>
                <a:lnTo>
                  <a:pt x="1425535" y="78009"/>
                </a:lnTo>
                <a:lnTo>
                  <a:pt x="1410319" y="87463"/>
                </a:lnTo>
                <a:lnTo>
                  <a:pt x="1392936" y="89606"/>
                </a:lnTo>
                <a:close/>
              </a:path>
              <a:path w="1440814" h="554989">
                <a:moveTo>
                  <a:pt x="86907" y="501712"/>
                </a:moveTo>
                <a:lnTo>
                  <a:pt x="85963" y="495895"/>
                </a:lnTo>
                <a:lnTo>
                  <a:pt x="83380" y="491238"/>
                </a:lnTo>
                <a:lnTo>
                  <a:pt x="1353227" y="54102"/>
                </a:lnTo>
                <a:lnTo>
                  <a:pt x="1353931" y="60031"/>
                </a:lnTo>
                <a:lnTo>
                  <a:pt x="1356167" y="63838"/>
                </a:lnTo>
                <a:lnTo>
                  <a:pt x="86907" y="501712"/>
                </a:lnTo>
                <a:close/>
              </a:path>
              <a:path w="1440814" h="554989">
                <a:moveTo>
                  <a:pt x="41148" y="554426"/>
                </a:moveTo>
                <a:lnTo>
                  <a:pt x="24622" y="549997"/>
                </a:lnTo>
                <a:lnTo>
                  <a:pt x="10953" y="539853"/>
                </a:lnTo>
                <a:lnTo>
                  <a:pt x="2143" y="524851"/>
                </a:lnTo>
                <a:lnTo>
                  <a:pt x="0" y="506801"/>
                </a:lnTo>
                <a:lnTo>
                  <a:pt x="4429" y="490180"/>
                </a:lnTo>
                <a:lnTo>
                  <a:pt x="14573" y="476416"/>
                </a:lnTo>
                <a:lnTo>
                  <a:pt x="29575" y="466939"/>
                </a:lnTo>
                <a:lnTo>
                  <a:pt x="46958" y="464820"/>
                </a:lnTo>
                <a:lnTo>
                  <a:pt x="63484" y="469415"/>
                </a:lnTo>
                <a:lnTo>
                  <a:pt x="77152" y="480012"/>
                </a:lnTo>
                <a:lnTo>
                  <a:pt x="83380" y="491238"/>
                </a:lnTo>
                <a:lnTo>
                  <a:pt x="43291" y="505039"/>
                </a:lnTo>
                <a:lnTo>
                  <a:pt x="40243" y="505039"/>
                </a:lnTo>
                <a:lnTo>
                  <a:pt x="38719" y="508087"/>
                </a:lnTo>
                <a:lnTo>
                  <a:pt x="38719" y="511135"/>
                </a:lnTo>
                <a:lnTo>
                  <a:pt x="40243" y="514183"/>
                </a:lnTo>
                <a:lnTo>
                  <a:pt x="43291" y="515707"/>
                </a:lnTo>
                <a:lnTo>
                  <a:pt x="88013" y="515707"/>
                </a:lnTo>
                <a:lnTo>
                  <a:pt x="84248" y="529232"/>
                </a:lnTo>
                <a:lnTo>
                  <a:pt x="73747" y="542829"/>
                </a:lnTo>
                <a:lnTo>
                  <a:pt x="58531" y="552283"/>
                </a:lnTo>
                <a:lnTo>
                  <a:pt x="41148" y="554426"/>
                </a:lnTo>
                <a:close/>
              </a:path>
              <a:path w="1440814" h="554989">
                <a:moveTo>
                  <a:pt x="46339" y="515707"/>
                </a:moveTo>
                <a:lnTo>
                  <a:pt x="43291" y="515707"/>
                </a:lnTo>
                <a:lnTo>
                  <a:pt x="40243" y="514183"/>
                </a:lnTo>
                <a:lnTo>
                  <a:pt x="38719" y="511135"/>
                </a:lnTo>
                <a:lnTo>
                  <a:pt x="38719" y="508087"/>
                </a:lnTo>
                <a:lnTo>
                  <a:pt x="40243" y="505039"/>
                </a:lnTo>
                <a:lnTo>
                  <a:pt x="43291" y="505039"/>
                </a:lnTo>
                <a:lnTo>
                  <a:pt x="83380" y="491238"/>
                </a:lnTo>
                <a:lnTo>
                  <a:pt x="85963" y="495895"/>
                </a:lnTo>
                <a:lnTo>
                  <a:pt x="86907" y="501712"/>
                </a:lnTo>
                <a:lnTo>
                  <a:pt x="46339" y="515707"/>
                </a:lnTo>
                <a:close/>
              </a:path>
              <a:path w="1440814" h="554989">
                <a:moveTo>
                  <a:pt x="88013" y="515707"/>
                </a:moveTo>
                <a:lnTo>
                  <a:pt x="46339" y="515707"/>
                </a:lnTo>
                <a:lnTo>
                  <a:pt x="86907" y="501712"/>
                </a:lnTo>
                <a:lnTo>
                  <a:pt x="88749" y="513064"/>
                </a:lnTo>
                <a:lnTo>
                  <a:pt x="88013" y="515707"/>
                </a:lnTo>
                <a:close/>
              </a:path>
            </a:pathLst>
          </a:custGeom>
          <a:solidFill>
            <a:srgbClr val="497EBA"/>
          </a:solidFill>
        </p:spPr>
        <p:txBody>
          <a:bodyPr wrap="square" lIns="0" tIns="0" rIns="0" bIns="0" rtlCol="0"/>
          <a:p/>
        </p:txBody>
      </p:sp>
      <p:sp>
        <p:nvSpPr>
          <p:cNvPr id="11" name="object 11"/>
          <p:cNvSpPr/>
          <p:nvPr/>
        </p:nvSpPr>
        <p:spPr>
          <a:xfrm>
            <a:off x="2924603" y="4225805"/>
            <a:ext cx="765175" cy="320675"/>
          </a:xfrm>
          <a:custGeom>
            <a:avLst/>
            <a:gdLst/>
            <a:ahLst/>
            <a:cxnLst/>
            <a:rect l="l" t="t" r="r" b="b"/>
            <a:pathLst>
              <a:path w="765175" h="320675">
                <a:moveTo>
                  <a:pt x="677397" y="53209"/>
                </a:moveTo>
                <a:lnTo>
                  <a:pt x="690562" y="11596"/>
                </a:lnTo>
                <a:lnTo>
                  <a:pt x="722947" y="0"/>
                </a:lnTo>
                <a:lnTo>
                  <a:pt x="739473" y="4500"/>
                </a:lnTo>
                <a:lnTo>
                  <a:pt x="753141" y="15001"/>
                </a:lnTo>
                <a:lnTo>
                  <a:pt x="761952" y="30218"/>
                </a:lnTo>
                <a:lnTo>
                  <a:pt x="763173" y="37838"/>
                </a:lnTo>
                <a:lnTo>
                  <a:pt x="720804" y="37838"/>
                </a:lnTo>
                <a:lnTo>
                  <a:pt x="717756" y="39362"/>
                </a:lnTo>
                <a:lnTo>
                  <a:pt x="677397" y="53209"/>
                </a:lnTo>
                <a:close/>
              </a:path>
              <a:path w="765175" h="320675">
                <a:moveTo>
                  <a:pt x="681014" y="64080"/>
                </a:moveTo>
                <a:lnTo>
                  <a:pt x="678132" y="59174"/>
                </a:lnTo>
                <a:lnTo>
                  <a:pt x="677397" y="53209"/>
                </a:lnTo>
                <a:lnTo>
                  <a:pt x="717756" y="39362"/>
                </a:lnTo>
                <a:lnTo>
                  <a:pt x="720804" y="37838"/>
                </a:lnTo>
                <a:lnTo>
                  <a:pt x="723852" y="39362"/>
                </a:lnTo>
                <a:lnTo>
                  <a:pt x="726900" y="45458"/>
                </a:lnTo>
                <a:lnTo>
                  <a:pt x="725376" y="48506"/>
                </a:lnTo>
                <a:lnTo>
                  <a:pt x="722328" y="50030"/>
                </a:lnTo>
                <a:lnTo>
                  <a:pt x="681014" y="64080"/>
                </a:lnTo>
                <a:close/>
              </a:path>
              <a:path w="765175" h="320675">
                <a:moveTo>
                  <a:pt x="717137" y="88749"/>
                </a:moveTo>
                <a:lnTo>
                  <a:pt x="700611" y="84320"/>
                </a:lnTo>
                <a:lnTo>
                  <a:pt x="686943" y="74175"/>
                </a:lnTo>
                <a:lnTo>
                  <a:pt x="681014" y="64080"/>
                </a:lnTo>
                <a:lnTo>
                  <a:pt x="722328" y="50030"/>
                </a:lnTo>
                <a:lnTo>
                  <a:pt x="725376" y="48506"/>
                </a:lnTo>
                <a:lnTo>
                  <a:pt x="726900" y="45458"/>
                </a:lnTo>
                <a:lnTo>
                  <a:pt x="723852" y="39362"/>
                </a:lnTo>
                <a:lnTo>
                  <a:pt x="720804" y="37838"/>
                </a:lnTo>
                <a:lnTo>
                  <a:pt x="763173" y="37838"/>
                </a:lnTo>
                <a:lnTo>
                  <a:pt x="764738" y="47601"/>
                </a:lnTo>
                <a:lnTo>
                  <a:pt x="760237" y="64127"/>
                </a:lnTo>
                <a:lnTo>
                  <a:pt x="749736" y="77795"/>
                </a:lnTo>
                <a:lnTo>
                  <a:pt x="734520" y="86606"/>
                </a:lnTo>
                <a:lnTo>
                  <a:pt x="717137" y="88749"/>
                </a:lnTo>
                <a:close/>
              </a:path>
              <a:path w="765175" h="320675">
                <a:moveTo>
                  <a:pt x="87334" y="265985"/>
                </a:moveTo>
                <a:lnTo>
                  <a:pt x="86820" y="261866"/>
                </a:lnTo>
                <a:lnTo>
                  <a:pt x="84014" y="256808"/>
                </a:lnTo>
                <a:lnTo>
                  <a:pt x="677397" y="53209"/>
                </a:lnTo>
                <a:lnTo>
                  <a:pt x="678132" y="59174"/>
                </a:lnTo>
                <a:lnTo>
                  <a:pt x="681014" y="64080"/>
                </a:lnTo>
                <a:lnTo>
                  <a:pt x="87334" y="265985"/>
                </a:lnTo>
                <a:close/>
              </a:path>
              <a:path w="765175" h="320675">
                <a:moveTo>
                  <a:pt x="41362" y="320373"/>
                </a:moveTo>
                <a:lnTo>
                  <a:pt x="24907" y="315777"/>
                </a:lnTo>
                <a:lnTo>
                  <a:pt x="11596" y="305181"/>
                </a:lnTo>
                <a:lnTo>
                  <a:pt x="3000" y="289298"/>
                </a:lnTo>
                <a:lnTo>
                  <a:pt x="0" y="272129"/>
                </a:lnTo>
                <a:lnTo>
                  <a:pt x="4143" y="255960"/>
                </a:lnTo>
                <a:lnTo>
                  <a:pt x="14573" y="242363"/>
                </a:lnTo>
                <a:lnTo>
                  <a:pt x="30432" y="232910"/>
                </a:lnTo>
                <a:lnTo>
                  <a:pt x="47815" y="230790"/>
                </a:lnTo>
                <a:lnTo>
                  <a:pt x="64341" y="235386"/>
                </a:lnTo>
                <a:lnTo>
                  <a:pt x="78009" y="245983"/>
                </a:lnTo>
                <a:lnTo>
                  <a:pt x="84014" y="256808"/>
                </a:lnTo>
                <a:lnTo>
                  <a:pt x="42624" y="271010"/>
                </a:lnTo>
                <a:lnTo>
                  <a:pt x="39576" y="271010"/>
                </a:lnTo>
                <a:lnTo>
                  <a:pt x="38052" y="274058"/>
                </a:lnTo>
                <a:lnTo>
                  <a:pt x="39576" y="277106"/>
                </a:lnTo>
                <a:lnTo>
                  <a:pt x="39576" y="280154"/>
                </a:lnTo>
                <a:lnTo>
                  <a:pt x="42624" y="281678"/>
                </a:lnTo>
                <a:lnTo>
                  <a:pt x="88239" y="281678"/>
                </a:lnTo>
                <a:lnTo>
                  <a:pt x="84534" y="295203"/>
                </a:lnTo>
                <a:lnTo>
                  <a:pt x="74390" y="308800"/>
                </a:lnTo>
                <a:lnTo>
                  <a:pt x="59388" y="318254"/>
                </a:lnTo>
                <a:lnTo>
                  <a:pt x="41362" y="320373"/>
                </a:lnTo>
                <a:close/>
              </a:path>
              <a:path w="765175" h="320675">
                <a:moveTo>
                  <a:pt x="42624" y="281678"/>
                </a:moveTo>
                <a:lnTo>
                  <a:pt x="39576" y="280154"/>
                </a:lnTo>
                <a:lnTo>
                  <a:pt x="39576" y="277106"/>
                </a:lnTo>
                <a:lnTo>
                  <a:pt x="38052" y="274058"/>
                </a:lnTo>
                <a:lnTo>
                  <a:pt x="39576" y="271010"/>
                </a:lnTo>
                <a:lnTo>
                  <a:pt x="42624" y="271010"/>
                </a:lnTo>
                <a:lnTo>
                  <a:pt x="84014" y="256808"/>
                </a:lnTo>
                <a:lnTo>
                  <a:pt x="86820" y="261866"/>
                </a:lnTo>
                <a:lnTo>
                  <a:pt x="87334" y="265985"/>
                </a:lnTo>
                <a:lnTo>
                  <a:pt x="45672" y="280154"/>
                </a:lnTo>
                <a:lnTo>
                  <a:pt x="42624" y="281678"/>
                </a:lnTo>
                <a:close/>
              </a:path>
              <a:path w="765175" h="320675">
                <a:moveTo>
                  <a:pt x="88239" y="281678"/>
                </a:moveTo>
                <a:lnTo>
                  <a:pt x="42624" y="281678"/>
                </a:lnTo>
                <a:lnTo>
                  <a:pt x="45672" y="280154"/>
                </a:lnTo>
                <a:lnTo>
                  <a:pt x="87334" y="265985"/>
                </a:lnTo>
                <a:lnTo>
                  <a:pt x="88963" y="279034"/>
                </a:lnTo>
                <a:lnTo>
                  <a:pt x="88239" y="281678"/>
                </a:lnTo>
                <a:close/>
              </a:path>
            </a:pathLst>
          </a:custGeom>
          <a:solidFill>
            <a:srgbClr val="497EBA"/>
          </a:solidFill>
        </p:spPr>
        <p:txBody>
          <a:bodyPr wrap="square" lIns="0" tIns="0" rIns="0" bIns="0" rtlCol="0"/>
          <a:p/>
        </p:txBody>
      </p:sp>
      <p:sp>
        <p:nvSpPr>
          <p:cNvPr id="12" name="object 12"/>
          <p:cNvSpPr txBox="1"/>
          <p:nvPr/>
        </p:nvSpPr>
        <p:spPr>
          <a:xfrm>
            <a:off x="3841475" y="3545333"/>
            <a:ext cx="739140" cy="870585"/>
          </a:xfrm>
          <a:prstGeom prst="rect">
            <a:avLst/>
          </a:prstGeom>
        </p:spPr>
        <p:txBody>
          <a:bodyPr vert="horz" wrap="square" lIns="0" tIns="15240" rIns="0" bIns="0" rtlCol="0">
            <a:spAutoFit/>
          </a:bodyPr>
          <a:p>
            <a:pPr marL="24765">
              <a:lnSpc>
                <a:spcPct val="100000"/>
              </a:lnSpc>
              <a:spcBef>
                <a:spcPts val="120"/>
              </a:spcBef>
            </a:pPr>
            <a:r>
              <a:rPr sz="1850" spc="20" dirty="0">
                <a:latin typeface="微软雅黑" panose="020B0503020204020204" charset="-122"/>
                <a:cs typeface="微软雅黑" panose="020B0503020204020204" charset="-122"/>
              </a:rPr>
              <a:t>内圈</a:t>
            </a:r>
            <a:endParaRPr sz="1850">
              <a:latin typeface="微软雅黑" panose="020B0503020204020204" charset="-122"/>
              <a:cs typeface="微软雅黑" panose="020B0503020204020204" charset="-122"/>
            </a:endParaRPr>
          </a:p>
          <a:p>
            <a:pPr>
              <a:lnSpc>
                <a:spcPct val="100000"/>
              </a:lnSpc>
            </a:pPr>
            <a:endParaRPr sz="1900">
              <a:latin typeface="Times New Roman" panose="02020603050405020304"/>
              <a:cs typeface="Times New Roman" panose="02020603050405020304"/>
            </a:endParaRPr>
          </a:p>
          <a:p>
            <a:pPr marL="12700">
              <a:lnSpc>
                <a:spcPct val="100000"/>
              </a:lnSpc>
            </a:pPr>
            <a:r>
              <a:rPr sz="1850" spc="20" dirty="0">
                <a:latin typeface="微软雅黑" panose="020B0503020204020204" charset="-122"/>
                <a:cs typeface="微软雅黑" panose="020B0503020204020204" charset="-122"/>
              </a:rPr>
              <a:t>滚动体</a:t>
            </a:r>
            <a:endParaRPr sz="1850">
              <a:latin typeface="微软雅黑" panose="020B0503020204020204" charset="-122"/>
              <a:cs typeface="微软雅黑" panose="020B0503020204020204" charset="-122"/>
            </a:endParaRPr>
          </a:p>
        </p:txBody>
      </p:sp>
      <p:sp>
        <p:nvSpPr>
          <p:cNvPr id="13" name="object 13"/>
          <p:cNvSpPr txBox="1"/>
          <p:nvPr/>
        </p:nvSpPr>
        <p:spPr>
          <a:xfrm>
            <a:off x="1578610" y="2684145"/>
            <a:ext cx="1056005" cy="335280"/>
          </a:xfrm>
          <a:prstGeom prst="rect">
            <a:avLst/>
          </a:prstGeom>
        </p:spPr>
        <p:txBody>
          <a:bodyPr vert="horz" wrap="square" lIns="0" tIns="12700" rIns="0" bIns="0" rtlCol="0">
            <a:spAutoFit/>
          </a:bodyPr>
          <a:p>
            <a:pPr marL="12700">
              <a:lnSpc>
                <a:spcPct val="100000"/>
              </a:lnSpc>
              <a:spcBef>
                <a:spcPts val="100"/>
              </a:spcBef>
            </a:pPr>
            <a:r>
              <a:rPr sz="2100" spc="-10" dirty="0">
                <a:solidFill>
                  <a:srgbClr val="3F87BF"/>
                </a:solidFill>
                <a:latin typeface="微软雅黑" panose="020B0503020204020204" charset="-122"/>
                <a:cs typeface="微软雅黑" panose="020B0503020204020204" charset="-122"/>
              </a:rPr>
              <a:t>G</a:t>
            </a:r>
            <a:r>
              <a:rPr sz="2100" dirty="0">
                <a:solidFill>
                  <a:srgbClr val="3F87BF"/>
                </a:solidFill>
                <a:latin typeface="微软雅黑" panose="020B0503020204020204" charset="-122"/>
                <a:cs typeface="微软雅黑" panose="020B0503020204020204" charset="-122"/>
              </a:rPr>
              <a:t>C</a:t>
            </a:r>
            <a:r>
              <a:rPr sz="2100" spc="-5" dirty="0">
                <a:solidFill>
                  <a:srgbClr val="3F87BF"/>
                </a:solidFill>
                <a:latin typeface="微软雅黑" panose="020B0503020204020204" charset="-122"/>
                <a:cs typeface="微软雅黑" panose="020B0503020204020204" charset="-122"/>
              </a:rPr>
              <a:t>r</a:t>
            </a:r>
            <a:r>
              <a:rPr sz="2100" spc="5" dirty="0">
                <a:solidFill>
                  <a:srgbClr val="3F87BF"/>
                </a:solidFill>
                <a:latin typeface="微软雅黑" panose="020B0503020204020204" charset="-122"/>
                <a:cs typeface="微软雅黑" panose="020B0503020204020204" charset="-122"/>
              </a:rPr>
              <a:t>1</a:t>
            </a:r>
            <a:r>
              <a:rPr sz="2100" dirty="0">
                <a:solidFill>
                  <a:srgbClr val="3F87BF"/>
                </a:solidFill>
                <a:latin typeface="微软雅黑" panose="020B0503020204020204" charset="-122"/>
                <a:cs typeface="微软雅黑" panose="020B0503020204020204" charset="-122"/>
              </a:rPr>
              <a:t>5</a:t>
            </a:r>
            <a:endParaRPr sz="2100">
              <a:latin typeface="微软雅黑" panose="020B0503020204020204" charset="-122"/>
              <a:cs typeface="微软雅黑" panose="020B0503020204020204" charset="-122"/>
            </a:endParaRPr>
          </a:p>
        </p:txBody>
      </p:sp>
      <p:sp>
        <p:nvSpPr>
          <p:cNvPr id="14" name="object 14"/>
          <p:cNvSpPr/>
          <p:nvPr/>
        </p:nvSpPr>
        <p:spPr>
          <a:xfrm>
            <a:off x="4574032" y="3253232"/>
            <a:ext cx="3761232" cy="2488691"/>
          </a:xfrm>
          <a:prstGeom prst="rect">
            <a:avLst/>
          </a:prstGeom>
          <a:blipFill>
            <a:blip r:embed="rId2" cstate="print"/>
            <a:stretch>
              <a:fillRect/>
            </a:stretch>
          </a:blipFill>
        </p:spPr>
        <p:txBody>
          <a:bodyPr wrap="square" lIns="0" tIns="0" rIns="0" bIns="0" rtlCol="0"/>
          <a:p/>
        </p:txBody>
      </p:sp>
      <p:sp>
        <p:nvSpPr>
          <p:cNvPr id="15" name="object 15"/>
          <p:cNvSpPr txBox="1"/>
          <p:nvPr/>
        </p:nvSpPr>
        <p:spPr>
          <a:xfrm>
            <a:off x="5617845" y="2684145"/>
            <a:ext cx="1673225" cy="335280"/>
          </a:xfrm>
          <a:prstGeom prst="rect">
            <a:avLst/>
          </a:prstGeom>
        </p:spPr>
        <p:txBody>
          <a:bodyPr vert="horz" wrap="square" lIns="0" tIns="12700" rIns="0" bIns="0" rtlCol="0">
            <a:spAutoFit/>
          </a:bodyPr>
          <a:p>
            <a:pPr marL="12700">
              <a:lnSpc>
                <a:spcPct val="100000"/>
              </a:lnSpc>
              <a:spcBef>
                <a:spcPts val="100"/>
              </a:spcBef>
            </a:pPr>
            <a:r>
              <a:rPr sz="2100" spc="-5" dirty="0">
                <a:solidFill>
                  <a:srgbClr val="3F87BF"/>
                </a:solidFill>
                <a:latin typeface="微软雅黑" panose="020B0503020204020204" charset="-122"/>
                <a:cs typeface="微软雅黑" panose="020B0503020204020204" charset="-122"/>
              </a:rPr>
              <a:t>GCr15SiMn</a:t>
            </a:r>
            <a:endParaRPr sz="2100">
              <a:latin typeface="微软雅黑" panose="020B0503020204020204" charset="-122"/>
              <a:cs typeface="微软雅黑" panose="020B0503020204020204" charset="-122"/>
            </a:endParaRPr>
          </a:p>
        </p:txBody>
      </p:sp>
      <p:sp>
        <p:nvSpPr>
          <p:cNvPr id="2" name="文本框 1"/>
          <p:cNvSpPr txBox="1"/>
          <p:nvPr/>
        </p:nvSpPr>
        <p:spPr>
          <a:xfrm>
            <a:off x="970280" y="1988820"/>
            <a:ext cx="2304415" cy="398780"/>
          </a:xfrm>
          <a:prstGeom prst="rect">
            <a:avLst/>
          </a:prstGeom>
          <a:noFill/>
        </p:spPr>
        <p:txBody>
          <a:bodyPr wrap="square" rtlCol="0">
            <a:spAutoFit/>
          </a:bodyPr>
          <a:p>
            <a:r>
              <a:rPr lang="zh-CN" b="0" spc="2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③</a:t>
            </a:r>
            <a:r>
              <a:rPr b="0" spc="2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高碳铬轴承钢</a:t>
            </a:r>
            <a:endParaRPr lang="zh-CN" altLang="en-US" b="0">
              <a:solidFill>
                <a:schemeClr val="tx1"/>
              </a:solidFill>
              <a:latin typeface="宋体" panose="02010600030101010101" pitchFamily="2" charset="-122"/>
              <a:ea typeface="宋体" panose="02010600030101010101" pitchFamily="2" charset="-122"/>
              <a:cs typeface="微软雅黑" panose="020B0503020204020204" charset="-122"/>
            </a:endParaRPr>
          </a:p>
        </p:txBody>
      </p:sp>
      <p:sp>
        <p:nvSpPr>
          <p:cNvPr id="3" name="文本框 2"/>
          <p:cNvSpPr txBox="1"/>
          <p:nvPr/>
        </p:nvSpPr>
        <p:spPr>
          <a:xfrm>
            <a:off x="749300" y="1556385"/>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1" grpId="0" animBg="1"/>
      <p:bldP spid="12" grpId="0"/>
      <p:bldP spid="13" grpId="0"/>
      <p:bldP spid="14" grpId="0" animBg="1"/>
      <p:bldP spid="15" grpId="0"/>
      <p:bldP spid="2" grpId="0"/>
      <p:bldP spid="7" grpId="1" animBg="1"/>
      <p:bldP spid="8" grpId="1" animBg="1"/>
      <p:bldP spid="9" grpId="1"/>
      <p:bldP spid="10" grpId="1" animBg="1"/>
      <p:bldP spid="11" grpId="1" animBg="1"/>
      <p:bldP spid="12" grpId="1"/>
      <p:bldP spid="13" grpId="1"/>
      <p:bldP spid="14" grpId="1" animBg="1"/>
      <p:bldP spid="15" grpId="1"/>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0825" y="1196340"/>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8" name="object 8"/>
          <p:cNvSpPr/>
          <p:nvPr/>
        </p:nvSpPr>
        <p:spPr>
          <a:xfrm>
            <a:off x="610108" y="3743579"/>
            <a:ext cx="1734311" cy="1417319"/>
          </a:xfrm>
          <a:prstGeom prst="rect">
            <a:avLst/>
          </a:prstGeom>
          <a:blipFill>
            <a:blip r:embed="rId1" cstate="print"/>
            <a:stretch>
              <a:fillRect/>
            </a:stretch>
          </a:blipFill>
        </p:spPr>
        <p:txBody>
          <a:bodyPr wrap="square" lIns="0" tIns="0" rIns="0" bIns="0" rtlCol="0"/>
          <a:p/>
        </p:txBody>
      </p:sp>
      <p:sp>
        <p:nvSpPr>
          <p:cNvPr id="9" name="object 9"/>
          <p:cNvSpPr/>
          <p:nvPr/>
        </p:nvSpPr>
        <p:spPr>
          <a:xfrm>
            <a:off x="2355596" y="3734054"/>
            <a:ext cx="1748027" cy="1431036"/>
          </a:xfrm>
          <a:prstGeom prst="rect">
            <a:avLst/>
          </a:prstGeom>
          <a:blipFill>
            <a:blip r:embed="rId2" cstate="print"/>
            <a:stretch>
              <a:fillRect/>
            </a:stretch>
          </a:blipFill>
        </p:spPr>
        <p:txBody>
          <a:bodyPr wrap="square" lIns="0" tIns="0" rIns="0" bIns="0" rtlCol="0"/>
          <a:p/>
        </p:txBody>
      </p:sp>
      <p:sp>
        <p:nvSpPr>
          <p:cNvPr id="10" name="object 10"/>
          <p:cNvSpPr/>
          <p:nvPr/>
        </p:nvSpPr>
        <p:spPr>
          <a:xfrm>
            <a:off x="4141342" y="3741674"/>
            <a:ext cx="1735836" cy="1417319"/>
          </a:xfrm>
          <a:prstGeom prst="rect">
            <a:avLst/>
          </a:prstGeom>
          <a:blipFill>
            <a:blip r:embed="rId3" cstate="print"/>
            <a:stretch>
              <a:fillRect/>
            </a:stretch>
          </a:blipFill>
        </p:spPr>
        <p:txBody>
          <a:bodyPr wrap="square" lIns="0" tIns="0" rIns="0" bIns="0" rtlCol="0"/>
          <a:p/>
        </p:txBody>
      </p:sp>
      <p:sp>
        <p:nvSpPr>
          <p:cNvPr id="11" name="object 11"/>
          <p:cNvSpPr txBox="1"/>
          <p:nvPr/>
        </p:nvSpPr>
        <p:spPr>
          <a:xfrm>
            <a:off x="1368213" y="3419699"/>
            <a:ext cx="440055" cy="274320"/>
          </a:xfrm>
          <a:prstGeom prst="rect">
            <a:avLst/>
          </a:prstGeom>
        </p:spPr>
        <p:txBody>
          <a:bodyPr vert="horz" wrap="square" lIns="0" tIns="16510" rIns="0" bIns="0" rtlCol="0">
            <a:spAutoFit/>
          </a:bodyPr>
          <a:p>
            <a:pPr marL="12700">
              <a:lnSpc>
                <a:spcPct val="100000"/>
              </a:lnSpc>
              <a:spcBef>
                <a:spcPts val="130"/>
              </a:spcBef>
            </a:pPr>
            <a:r>
              <a:rPr sz="1600" spc="30" dirty="0">
                <a:latin typeface="微软雅黑" panose="020B0503020204020204" charset="-122"/>
                <a:cs typeface="微软雅黑" panose="020B0503020204020204" charset="-122"/>
              </a:rPr>
              <a:t>刀具</a:t>
            </a:r>
            <a:endParaRPr sz="1600">
              <a:latin typeface="微软雅黑" panose="020B0503020204020204" charset="-122"/>
              <a:cs typeface="微软雅黑" panose="020B0503020204020204" charset="-122"/>
            </a:endParaRPr>
          </a:p>
        </p:txBody>
      </p:sp>
      <p:sp>
        <p:nvSpPr>
          <p:cNvPr id="12" name="object 12"/>
          <p:cNvSpPr txBox="1"/>
          <p:nvPr/>
        </p:nvSpPr>
        <p:spPr>
          <a:xfrm>
            <a:off x="2993619" y="3404518"/>
            <a:ext cx="440055" cy="274320"/>
          </a:xfrm>
          <a:prstGeom prst="rect">
            <a:avLst/>
          </a:prstGeom>
        </p:spPr>
        <p:txBody>
          <a:bodyPr vert="horz" wrap="square" lIns="0" tIns="16510" rIns="0" bIns="0" rtlCol="0">
            <a:spAutoFit/>
          </a:bodyPr>
          <a:p>
            <a:pPr marL="12700">
              <a:lnSpc>
                <a:spcPct val="100000"/>
              </a:lnSpc>
              <a:spcBef>
                <a:spcPts val="130"/>
              </a:spcBef>
            </a:pPr>
            <a:r>
              <a:rPr sz="1600" spc="30" dirty="0">
                <a:latin typeface="微软雅黑" panose="020B0503020204020204" charset="-122"/>
                <a:cs typeface="微软雅黑" panose="020B0503020204020204" charset="-122"/>
              </a:rPr>
              <a:t>量具</a:t>
            </a:r>
            <a:endParaRPr sz="1600">
              <a:latin typeface="微软雅黑" panose="020B0503020204020204" charset="-122"/>
              <a:cs typeface="微软雅黑" panose="020B0503020204020204" charset="-122"/>
            </a:endParaRPr>
          </a:p>
        </p:txBody>
      </p:sp>
      <p:sp>
        <p:nvSpPr>
          <p:cNvPr id="13" name="object 13"/>
          <p:cNvSpPr txBox="1"/>
          <p:nvPr/>
        </p:nvSpPr>
        <p:spPr>
          <a:xfrm>
            <a:off x="4605671" y="3406036"/>
            <a:ext cx="854710" cy="274320"/>
          </a:xfrm>
          <a:prstGeom prst="rect">
            <a:avLst/>
          </a:prstGeom>
        </p:spPr>
        <p:txBody>
          <a:bodyPr vert="horz" wrap="square" lIns="0" tIns="16510" rIns="0" bIns="0" rtlCol="0">
            <a:spAutoFit/>
          </a:bodyPr>
          <a:p>
            <a:pPr marL="12700">
              <a:lnSpc>
                <a:spcPct val="100000"/>
              </a:lnSpc>
              <a:spcBef>
                <a:spcPts val="130"/>
              </a:spcBef>
            </a:pPr>
            <a:r>
              <a:rPr sz="1600" spc="30" dirty="0">
                <a:latin typeface="微软雅黑" panose="020B0503020204020204" charset="-122"/>
                <a:cs typeface="微软雅黑" panose="020B0503020204020204" charset="-122"/>
              </a:rPr>
              <a:t>冷作模具</a:t>
            </a:r>
            <a:endParaRPr sz="1600">
              <a:latin typeface="微软雅黑" panose="020B0503020204020204" charset="-122"/>
              <a:cs typeface="微软雅黑" panose="020B0503020204020204" charset="-122"/>
            </a:endParaRPr>
          </a:p>
        </p:txBody>
      </p:sp>
      <p:sp>
        <p:nvSpPr>
          <p:cNvPr id="14" name="object 14"/>
          <p:cNvSpPr txBox="1"/>
          <p:nvPr/>
        </p:nvSpPr>
        <p:spPr>
          <a:xfrm>
            <a:off x="1224915" y="5281930"/>
            <a:ext cx="682625" cy="262255"/>
          </a:xfrm>
          <a:prstGeom prst="rect">
            <a:avLst/>
          </a:prstGeom>
        </p:spPr>
        <p:txBody>
          <a:bodyPr vert="horz" wrap="square" lIns="0" tIns="16510" rIns="0" bIns="0" rtlCol="0">
            <a:spAutoFit/>
          </a:bodyPr>
          <a:p>
            <a:pPr marL="12700">
              <a:lnSpc>
                <a:spcPct val="100000"/>
              </a:lnSpc>
              <a:spcBef>
                <a:spcPts val="130"/>
              </a:spcBef>
            </a:pPr>
            <a:r>
              <a:rPr sz="1600" spc="20" dirty="0">
                <a:solidFill>
                  <a:srgbClr val="3F87BF"/>
                </a:solidFill>
                <a:latin typeface="微软雅黑" panose="020B0503020204020204" charset="-122"/>
                <a:cs typeface="微软雅黑" panose="020B0503020204020204" charset="-122"/>
              </a:rPr>
              <a:t>9</a:t>
            </a:r>
            <a:r>
              <a:rPr sz="1600" dirty="0">
                <a:solidFill>
                  <a:srgbClr val="3F87BF"/>
                </a:solidFill>
                <a:latin typeface="微软雅黑" panose="020B0503020204020204" charset="-122"/>
                <a:cs typeface="微软雅黑" panose="020B0503020204020204" charset="-122"/>
              </a:rPr>
              <a:t>S</a:t>
            </a:r>
            <a:r>
              <a:rPr sz="1600" spc="10" dirty="0">
                <a:solidFill>
                  <a:srgbClr val="3F87BF"/>
                </a:solidFill>
                <a:latin typeface="微软雅黑" panose="020B0503020204020204" charset="-122"/>
                <a:cs typeface="微软雅黑" panose="020B0503020204020204" charset="-122"/>
              </a:rPr>
              <a:t>i</a:t>
            </a:r>
            <a:r>
              <a:rPr sz="1600" spc="15" dirty="0">
                <a:solidFill>
                  <a:srgbClr val="3F87BF"/>
                </a:solidFill>
                <a:latin typeface="微软雅黑" panose="020B0503020204020204" charset="-122"/>
                <a:cs typeface="微软雅黑" panose="020B0503020204020204" charset="-122"/>
              </a:rPr>
              <a:t>Cr</a:t>
            </a:r>
            <a:endParaRPr sz="1600">
              <a:latin typeface="微软雅黑" panose="020B0503020204020204" charset="-122"/>
              <a:cs typeface="微软雅黑" panose="020B0503020204020204" charset="-122"/>
            </a:endParaRPr>
          </a:p>
        </p:txBody>
      </p:sp>
      <p:sp>
        <p:nvSpPr>
          <p:cNvPr id="15" name="object 15"/>
          <p:cNvSpPr txBox="1"/>
          <p:nvPr/>
        </p:nvSpPr>
        <p:spPr>
          <a:xfrm>
            <a:off x="2837815" y="5243830"/>
            <a:ext cx="946150" cy="262255"/>
          </a:xfrm>
          <a:prstGeom prst="rect">
            <a:avLst/>
          </a:prstGeom>
        </p:spPr>
        <p:txBody>
          <a:bodyPr vert="horz" wrap="square" lIns="0" tIns="16510" rIns="0" bIns="0" rtlCol="0">
            <a:spAutoFit/>
          </a:bodyPr>
          <a:p>
            <a:pPr marL="12700">
              <a:lnSpc>
                <a:spcPct val="100000"/>
              </a:lnSpc>
              <a:spcBef>
                <a:spcPts val="130"/>
              </a:spcBef>
            </a:pPr>
            <a:r>
              <a:rPr sz="1600" spc="20" dirty="0">
                <a:solidFill>
                  <a:srgbClr val="3F87BF"/>
                </a:solidFill>
                <a:latin typeface="微软雅黑" panose="020B0503020204020204" charset="-122"/>
                <a:cs typeface="微软雅黑" panose="020B0503020204020204" charset="-122"/>
              </a:rPr>
              <a:t>C</a:t>
            </a:r>
            <a:r>
              <a:rPr sz="1600" spc="5" dirty="0">
                <a:solidFill>
                  <a:srgbClr val="3F87BF"/>
                </a:solidFill>
                <a:latin typeface="微软雅黑" panose="020B0503020204020204" charset="-122"/>
                <a:cs typeface="微软雅黑" panose="020B0503020204020204" charset="-122"/>
              </a:rPr>
              <a:t>r</a:t>
            </a:r>
            <a:r>
              <a:rPr sz="1600" spc="30" dirty="0">
                <a:solidFill>
                  <a:srgbClr val="3F87BF"/>
                </a:solidFill>
                <a:latin typeface="微软雅黑" panose="020B0503020204020204" charset="-122"/>
                <a:cs typeface="微软雅黑" panose="020B0503020204020204" charset="-122"/>
              </a:rPr>
              <a:t>W</a:t>
            </a:r>
            <a:r>
              <a:rPr sz="1600" spc="15" dirty="0">
                <a:solidFill>
                  <a:srgbClr val="3F87BF"/>
                </a:solidFill>
                <a:latin typeface="微软雅黑" panose="020B0503020204020204" charset="-122"/>
                <a:cs typeface="微软雅黑" panose="020B0503020204020204" charset="-122"/>
              </a:rPr>
              <a:t>M</a:t>
            </a:r>
            <a:r>
              <a:rPr sz="1600" spc="15" dirty="0">
                <a:solidFill>
                  <a:srgbClr val="3F87BF"/>
                </a:solidFill>
                <a:latin typeface="微软雅黑" panose="020B0503020204020204" charset="-122"/>
                <a:cs typeface="微软雅黑" panose="020B0503020204020204" charset="-122"/>
              </a:rPr>
              <a:t>n</a:t>
            </a:r>
            <a:endParaRPr sz="1600">
              <a:latin typeface="微软雅黑" panose="020B0503020204020204" charset="-122"/>
              <a:cs typeface="微软雅黑" panose="020B0503020204020204" charset="-122"/>
            </a:endParaRPr>
          </a:p>
        </p:txBody>
      </p:sp>
      <p:sp>
        <p:nvSpPr>
          <p:cNvPr id="16" name="object 16"/>
          <p:cNvSpPr txBox="1"/>
          <p:nvPr/>
        </p:nvSpPr>
        <p:spPr>
          <a:xfrm>
            <a:off x="4605655" y="5239385"/>
            <a:ext cx="878205" cy="262255"/>
          </a:xfrm>
          <a:prstGeom prst="rect">
            <a:avLst/>
          </a:prstGeom>
        </p:spPr>
        <p:txBody>
          <a:bodyPr vert="horz" wrap="square" lIns="0" tIns="16510" rIns="0" bIns="0" rtlCol="0">
            <a:spAutoFit/>
          </a:bodyPr>
          <a:p>
            <a:pPr marL="12700">
              <a:lnSpc>
                <a:spcPct val="100000"/>
              </a:lnSpc>
              <a:spcBef>
                <a:spcPts val="130"/>
              </a:spcBef>
            </a:pPr>
            <a:r>
              <a:rPr sz="1600" spc="20" dirty="0">
                <a:solidFill>
                  <a:srgbClr val="3F87BF"/>
                </a:solidFill>
                <a:latin typeface="微软雅黑" panose="020B0503020204020204" charset="-122"/>
                <a:cs typeface="微软雅黑" panose="020B0503020204020204" charset="-122"/>
              </a:rPr>
              <a:t>9</a:t>
            </a:r>
            <a:r>
              <a:rPr sz="1600" spc="30" dirty="0">
                <a:solidFill>
                  <a:srgbClr val="3F87BF"/>
                </a:solidFill>
                <a:latin typeface="微软雅黑" panose="020B0503020204020204" charset="-122"/>
                <a:cs typeface="微软雅黑" panose="020B0503020204020204" charset="-122"/>
              </a:rPr>
              <a:t>M</a:t>
            </a:r>
            <a:r>
              <a:rPr sz="1600" dirty="0">
                <a:solidFill>
                  <a:srgbClr val="3F87BF"/>
                </a:solidFill>
                <a:latin typeface="微软雅黑" panose="020B0503020204020204" charset="-122"/>
                <a:cs typeface="微软雅黑" panose="020B0503020204020204" charset="-122"/>
              </a:rPr>
              <a:t>n</a:t>
            </a:r>
            <a:r>
              <a:rPr sz="1600" spc="20" dirty="0">
                <a:solidFill>
                  <a:srgbClr val="3F87BF"/>
                </a:solidFill>
                <a:latin typeface="微软雅黑" panose="020B0503020204020204" charset="-122"/>
                <a:cs typeface="微软雅黑" panose="020B0503020204020204" charset="-122"/>
              </a:rPr>
              <a:t>2</a:t>
            </a:r>
            <a:r>
              <a:rPr sz="1600" spc="20" dirty="0">
                <a:solidFill>
                  <a:srgbClr val="3F87BF"/>
                </a:solidFill>
                <a:latin typeface="微软雅黑" panose="020B0503020204020204" charset="-122"/>
                <a:cs typeface="微软雅黑" panose="020B0503020204020204" charset="-122"/>
              </a:rPr>
              <a:t>V</a:t>
            </a:r>
            <a:endParaRPr sz="1600">
              <a:latin typeface="微软雅黑" panose="020B0503020204020204" charset="-122"/>
              <a:cs typeface="微软雅黑" panose="020B0503020204020204" charset="-122"/>
            </a:endParaRPr>
          </a:p>
        </p:txBody>
      </p:sp>
      <p:sp>
        <p:nvSpPr>
          <p:cNvPr id="4" name="object 17"/>
          <p:cNvSpPr/>
          <p:nvPr/>
        </p:nvSpPr>
        <p:spPr>
          <a:xfrm>
            <a:off x="2195321" y="2766568"/>
            <a:ext cx="1764791" cy="467867"/>
          </a:xfrm>
          <a:prstGeom prst="rect">
            <a:avLst/>
          </a:prstGeom>
          <a:blipFill>
            <a:blip r:embed="rId4" cstate="print"/>
            <a:stretch>
              <a:fillRect/>
            </a:stretch>
          </a:blipFill>
        </p:spPr>
        <p:txBody>
          <a:bodyPr wrap="square" lIns="0" tIns="0" rIns="0" bIns="0" rtlCol="0"/>
          <a:p/>
        </p:txBody>
      </p:sp>
      <p:sp>
        <p:nvSpPr>
          <p:cNvPr id="18" name="object 18"/>
          <p:cNvSpPr/>
          <p:nvPr/>
        </p:nvSpPr>
        <p:spPr>
          <a:xfrm>
            <a:off x="2202942" y="2775711"/>
            <a:ext cx="1752600" cy="452755"/>
          </a:xfrm>
          <a:custGeom>
            <a:avLst/>
            <a:gdLst/>
            <a:ahLst/>
            <a:cxnLst/>
            <a:rect l="l" t="t" r="r" b="b"/>
            <a:pathLst>
              <a:path w="1752600" h="452755">
                <a:moveTo>
                  <a:pt x="0" y="74675"/>
                </a:moveTo>
                <a:lnTo>
                  <a:pt x="5905" y="45648"/>
                </a:lnTo>
                <a:lnTo>
                  <a:pt x="22097" y="21907"/>
                </a:lnTo>
                <a:lnTo>
                  <a:pt x="46291" y="5881"/>
                </a:lnTo>
                <a:lnTo>
                  <a:pt x="76200" y="0"/>
                </a:lnTo>
                <a:lnTo>
                  <a:pt x="1676400" y="0"/>
                </a:lnTo>
                <a:lnTo>
                  <a:pt x="1706308" y="5881"/>
                </a:lnTo>
                <a:lnTo>
                  <a:pt x="1730501" y="21907"/>
                </a:lnTo>
                <a:lnTo>
                  <a:pt x="1746694" y="45648"/>
                </a:lnTo>
                <a:lnTo>
                  <a:pt x="1752600" y="74675"/>
                </a:lnTo>
                <a:lnTo>
                  <a:pt x="1752600" y="377951"/>
                </a:lnTo>
                <a:lnTo>
                  <a:pt x="1746694" y="406979"/>
                </a:lnTo>
                <a:lnTo>
                  <a:pt x="1730501" y="430720"/>
                </a:lnTo>
                <a:lnTo>
                  <a:pt x="1706308" y="446746"/>
                </a:lnTo>
                <a:lnTo>
                  <a:pt x="1676400" y="452627"/>
                </a:lnTo>
                <a:lnTo>
                  <a:pt x="76200" y="452627"/>
                </a:lnTo>
                <a:lnTo>
                  <a:pt x="46291" y="446746"/>
                </a:lnTo>
                <a:lnTo>
                  <a:pt x="22097" y="430720"/>
                </a:lnTo>
                <a:lnTo>
                  <a:pt x="5905" y="406979"/>
                </a:lnTo>
                <a:lnTo>
                  <a:pt x="0" y="377951"/>
                </a:lnTo>
                <a:lnTo>
                  <a:pt x="0" y="74675"/>
                </a:lnTo>
                <a:close/>
              </a:path>
            </a:pathLst>
          </a:custGeom>
          <a:ln w="28956">
            <a:solidFill>
              <a:srgbClr val="F2F2F2"/>
            </a:solidFill>
          </a:ln>
        </p:spPr>
        <p:txBody>
          <a:bodyPr wrap="square" lIns="0" tIns="0" rIns="0" bIns="0" rtlCol="0"/>
          <a:p/>
        </p:txBody>
      </p:sp>
      <p:sp>
        <p:nvSpPr>
          <p:cNvPr id="5" name="object 19"/>
          <p:cNvSpPr txBox="1"/>
          <p:nvPr/>
        </p:nvSpPr>
        <p:spPr>
          <a:xfrm>
            <a:off x="2484346" y="2836224"/>
            <a:ext cx="1214120"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合金工具钢</a:t>
            </a:r>
            <a:endParaRPr sz="1850">
              <a:latin typeface="微软雅黑" panose="020B0503020204020204" charset="-122"/>
              <a:cs typeface="微软雅黑" panose="020B0503020204020204" charset="-122"/>
            </a:endParaRPr>
          </a:p>
        </p:txBody>
      </p:sp>
      <p:sp>
        <p:nvSpPr>
          <p:cNvPr id="23" name="object 23"/>
          <p:cNvSpPr/>
          <p:nvPr/>
        </p:nvSpPr>
        <p:spPr>
          <a:xfrm>
            <a:off x="6631939" y="2910078"/>
            <a:ext cx="1315212" cy="467867"/>
          </a:xfrm>
          <a:prstGeom prst="rect">
            <a:avLst/>
          </a:prstGeom>
          <a:blipFill>
            <a:blip r:embed="rId5" cstate="print"/>
            <a:stretch>
              <a:fillRect/>
            </a:stretch>
          </a:blipFill>
        </p:spPr>
        <p:txBody>
          <a:bodyPr wrap="square" lIns="0" tIns="0" rIns="0" bIns="0" rtlCol="0"/>
          <a:p/>
        </p:txBody>
      </p:sp>
      <p:sp>
        <p:nvSpPr>
          <p:cNvPr id="24" name="object 24"/>
          <p:cNvSpPr/>
          <p:nvPr/>
        </p:nvSpPr>
        <p:spPr>
          <a:xfrm>
            <a:off x="6639560" y="2919221"/>
            <a:ext cx="1303020" cy="452755"/>
          </a:xfrm>
          <a:custGeom>
            <a:avLst/>
            <a:gdLst/>
            <a:ahLst/>
            <a:cxnLst/>
            <a:rect l="l" t="t" r="r" b="b"/>
            <a:pathLst>
              <a:path w="1303020" h="452755">
                <a:moveTo>
                  <a:pt x="0" y="74675"/>
                </a:moveTo>
                <a:lnTo>
                  <a:pt x="6119" y="45648"/>
                </a:lnTo>
                <a:lnTo>
                  <a:pt x="22669" y="21907"/>
                </a:lnTo>
                <a:lnTo>
                  <a:pt x="46934" y="5881"/>
                </a:lnTo>
                <a:lnTo>
                  <a:pt x="76200" y="0"/>
                </a:lnTo>
                <a:lnTo>
                  <a:pt x="1226820" y="0"/>
                </a:lnTo>
                <a:lnTo>
                  <a:pt x="1256728" y="5881"/>
                </a:lnTo>
                <a:lnTo>
                  <a:pt x="1280922" y="21907"/>
                </a:lnTo>
                <a:lnTo>
                  <a:pt x="1297114" y="45648"/>
                </a:lnTo>
                <a:lnTo>
                  <a:pt x="1303020" y="74675"/>
                </a:lnTo>
                <a:lnTo>
                  <a:pt x="1303020" y="377951"/>
                </a:lnTo>
                <a:lnTo>
                  <a:pt x="1297114" y="406979"/>
                </a:lnTo>
                <a:lnTo>
                  <a:pt x="1280922" y="430720"/>
                </a:lnTo>
                <a:lnTo>
                  <a:pt x="1256728" y="446746"/>
                </a:lnTo>
                <a:lnTo>
                  <a:pt x="1226820" y="452627"/>
                </a:lnTo>
                <a:lnTo>
                  <a:pt x="76200" y="452627"/>
                </a:lnTo>
                <a:lnTo>
                  <a:pt x="46934" y="446746"/>
                </a:lnTo>
                <a:lnTo>
                  <a:pt x="22669" y="430720"/>
                </a:lnTo>
                <a:lnTo>
                  <a:pt x="6119" y="406979"/>
                </a:lnTo>
                <a:lnTo>
                  <a:pt x="0" y="377951"/>
                </a:lnTo>
                <a:lnTo>
                  <a:pt x="0" y="74675"/>
                </a:lnTo>
                <a:close/>
              </a:path>
            </a:pathLst>
          </a:custGeom>
          <a:ln w="28956">
            <a:solidFill>
              <a:srgbClr val="F2F2F2"/>
            </a:solidFill>
          </a:ln>
        </p:spPr>
        <p:txBody>
          <a:bodyPr wrap="square" lIns="0" tIns="0" rIns="0" bIns="0" rtlCol="0"/>
          <a:p/>
        </p:txBody>
      </p:sp>
      <p:sp>
        <p:nvSpPr>
          <p:cNvPr id="25" name="object 25"/>
          <p:cNvSpPr txBox="1"/>
          <p:nvPr/>
        </p:nvSpPr>
        <p:spPr>
          <a:xfrm>
            <a:off x="6920991" y="2979734"/>
            <a:ext cx="739140"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高速钢</a:t>
            </a:r>
            <a:endParaRPr sz="1850">
              <a:latin typeface="微软雅黑" panose="020B0503020204020204" charset="-122"/>
              <a:cs typeface="微软雅黑" panose="020B0503020204020204" charset="-122"/>
            </a:endParaRPr>
          </a:p>
        </p:txBody>
      </p:sp>
      <p:sp>
        <p:nvSpPr>
          <p:cNvPr id="26" name="object 26"/>
          <p:cNvSpPr/>
          <p:nvPr/>
        </p:nvSpPr>
        <p:spPr>
          <a:xfrm>
            <a:off x="5941695" y="3652520"/>
            <a:ext cx="2586355" cy="1631950"/>
          </a:xfrm>
          <a:prstGeom prst="rect">
            <a:avLst/>
          </a:prstGeom>
          <a:blipFill>
            <a:blip r:embed="rId6" cstate="print"/>
            <a:stretch>
              <a:fillRect/>
            </a:stretch>
          </a:blipFill>
        </p:spPr>
        <p:txBody>
          <a:bodyPr wrap="square" lIns="0" tIns="0" rIns="0" bIns="0" rtlCol="0"/>
          <a:p/>
        </p:txBody>
      </p:sp>
      <p:sp>
        <p:nvSpPr>
          <p:cNvPr id="27" name="object 27"/>
          <p:cNvSpPr txBox="1"/>
          <p:nvPr/>
        </p:nvSpPr>
        <p:spPr>
          <a:xfrm>
            <a:off x="6732270" y="5300980"/>
            <a:ext cx="1080770" cy="262255"/>
          </a:xfrm>
          <a:prstGeom prst="rect">
            <a:avLst/>
          </a:prstGeom>
        </p:spPr>
        <p:txBody>
          <a:bodyPr vert="horz" wrap="square" lIns="0" tIns="16510" rIns="0" bIns="0" rtlCol="0">
            <a:spAutoFit/>
          </a:bodyPr>
          <a:p>
            <a:pPr marL="12700">
              <a:lnSpc>
                <a:spcPct val="100000"/>
              </a:lnSpc>
              <a:spcBef>
                <a:spcPts val="130"/>
              </a:spcBef>
            </a:pPr>
            <a:r>
              <a:rPr sz="1600" spc="15" dirty="0">
                <a:solidFill>
                  <a:srgbClr val="3F87BF"/>
                </a:solidFill>
                <a:latin typeface="微软雅黑" panose="020B0503020204020204" charset="-122"/>
                <a:cs typeface="微软雅黑" panose="020B0503020204020204" charset="-122"/>
              </a:rPr>
              <a:t>W18Cr4V</a:t>
            </a:r>
            <a:endParaRPr sz="1600">
              <a:latin typeface="微软雅黑" panose="020B0503020204020204" charset="-122"/>
              <a:cs typeface="微软雅黑" panose="020B0503020204020204" charset="-122"/>
            </a:endParaRPr>
          </a:p>
        </p:txBody>
      </p:sp>
      <p:sp>
        <p:nvSpPr>
          <p:cNvPr id="2" name="文本框 1"/>
          <p:cNvSpPr txBox="1"/>
          <p:nvPr/>
        </p:nvSpPr>
        <p:spPr>
          <a:xfrm>
            <a:off x="866140" y="2125345"/>
            <a:ext cx="3768725" cy="398780"/>
          </a:xfrm>
          <a:prstGeom prst="rect">
            <a:avLst/>
          </a:prstGeom>
          <a:noFill/>
        </p:spPr>
        <p:txBody>
          <a:bodyPr wrap="square" rtlCol="0">
            <a:spAutoFit/>
          </a:bodyPr>
          <a:p>
            <a:r>
              <a:rPr lang="zh-CN" b="0" spc="2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④合金工具</a:t>
            </a:r>
            <a:r>
              <a:rPr b="0" spc="2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钢</a:t>
            </a:r>
            <a:r>
              <a:rPr lang="zh-CN" b="0" spc="2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与高速钢</a:t>
            </a:r>
            <a:endParaRPr lang="zh-CN" altLang="en-US" b="0" spc="20" dirty="0">
              <a:solidFill>
                <a:schemeClr val="tx1"/>
              </a:solidFill>
              <a:latin typeface="宋体" panose="02010600030101010101" pitchFamily="2" charset="-122"/>
              <a:ea typeface="宋体" panose="02010600030101010101" pitchFamily="2" charset="-122"/>
              <a:cs typeface="微软雅黑" panose="020B0503020204020204" charset="-122"/>
            </a:endParaRPr>
          </a:p>
        </p:txBody>
      </p:sp>
      <p:sp>
        <p:nvSpPr>
          <p:cNvPr id="3" name="文本框 2"/>
          <p:cNvSpPr txBox="1"/>
          <p:nvPr/>
        </p:nvSpPr>
        <p:spPr>
          <a:xfrm>
            <a:off x="821055" y="1699895"/>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4" grpId="0"/>
      <p:bldP spid="15" grpId="0"/>
      <p:bldP spid="16" grpId="0"/>
      <p:bldP spid="4" grpId="0" animBg="1"/>
      <p:bldP spid="18" grpId="0" animBg="1"/>
      <p:bldP spid="5" grpId="0"/>
      <p:bldP spid="23" grpId="0" animBg="1"/>
      <p:bldP spid="24" grpId="0" animBg="1"/>
      <p:bldP spid="25" grpId="0"/>
      <p:bldP spid="26" grpId="0" animBg="1"/>
      <p:bldP spid="27" grpId="0"/>
      <p:bldP spid="8" grpId="1" animBg="1"/>
      <p:bldP spid="9" grpId="1" animBg="1"/>
      <p:bldP spid="10" grpId="1" animBg="1"/>
      <p:bldP spid="11" grpId="1"/>
      <p:bldP spid="12" grpId="1"/>
      <p:bldP spid="13" grpId="1"/>
      <p:bldP spid="14" grpId="1"/>
      <p:bldP spid="15" grpId="1"/>
      <p:bldP spid="16" grpId="1"/>
      <p:bldP spid="4" grpId="1" animBg="1"/>
      <p:bldP spid="18" grpId="1" animBg="1"/>
      <p:bldP spid="5" grpId="1"/>
      <p:bldP spid="23" grpId="1" animBg="1"/>
      <p:bldP spid="24" grpId="1" animBg="1"/>
      <p:bldP spid="25" grpId="1"/>
      <p:bldP spid="26" grpId="1" animBg="1"/>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22580"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3" name="object 3"/>
          <p:cNvSpPr txBox="1"/>
          <p:nvPr/>
        </p:nvSpPr>
        <p:spPr>
          <a:xfrm>
            <a:off x="1876777" y="3362299"/>
            <a:ext cx="44005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橱柜</a:t>
            </a:r>
            <a:endParaRPr sz="1600">
              <a:latin typeface="微软雅黑" panose="020B0503020204020204" charset="-122"/>
              <a:cs typeface="微软雅黑" panose="020B0503020204020204" charset="-122"/>
            </a:endParaRPr>
          </a:p>
        </p:txBody>
      </p:sp>
      <p:sp>
        <p:nvSpPr>
          <p:cNvPr id="21" name="object 6"/>
          <p:cNvSpPr txBox="1"/>
          <p:nvPr/>
        </p:nvSpPr>
        <p:spPr>
          <a:xfrm>
            <a:off x="3569335" y="3343910"/>
            <a:ext cx="476250"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扶手</a:t>
            </a:r>
            <a:endParaRPr sz="1600">
              <a:latin typeface="微软雅黑" panose="020B0503020204020204" charset="-122"/>
              <a:cs typeface="微软雅黑" panose="020B0503020204020204" charset="-122"/>
            </a:endParaRPr>
          </a:p>
        </p:txBody>
      </p:sp>
      <p:sp>
        <p:nvSpPr>
          <p:cNvPr id="30" name="object 9"/>
          <p:cNvSpPr txBox="1"/>
          <p:nvPr/>
        </p:nvSpPr>
        <p:spPr>
          <a:xfrm>
            <a:off x="5468456" y="3324246"/>
            <a:ext cx="44005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护栏</a:t>
            </a:r>
            <a:endParaRPr sz="1600">
              <a:latin typeface="微软雅黑" panose="020B0503020204020204" charset="-122"/>
              <a:cs typeface="微软雅黑" panose="020B0503020204020204" charset="-122"/>
            </a:endParaRPr>
          </a:p>
        </p:txBody>
      </p:sp>
      <p:sp>
        <p:nvSpPr>
          <p:cNvPr id="31" name="object 10"/>
          <p:cNvSpPr/>
          <p:nvPr/>
        </p:nvSpPr>
        <p:spPr>
          <a:xfrm>
            <a:off x="1470660" y="2515870"/>
            <a:ext cx="2020570" cy="1399540"/>
          </a:xfrm>
          <a:prstGeom prst="rect">
            <a:avLst/>
          </a:prstGeom>
          <a:blipFill>
            <a:blip r:embed="rId1" cstate="print"/>
            <a:stretch>
              <a:fillRect/>
            </a:stretch>
          </a:blipFill>
        </p:spPr>
        <p:txBody>
          <a:bodyPr wrap="square" lIns="0" tIns="0" rIns="0" bIns="0" rtlCol="0"/>
          <a:p/>
        </p:txBody>
      </p:sp>
      <p:sp>
        <p:nvSpPr>
          <p:cNvPr id="32" name="object 11"/>
          <p:cNvSpPr/>
          <p:nvPr/>
        </p:nvSpPr>
        <p:spPr>
          <a:xfrm>
            <a:off x="1614424" y="3590417"/>
            <a:ext cx="1688591" cy="316991"/>
          </a:xfrm>
          <a:prstGeom prst="rect">
            <a:avLst/>
          </a:prstGeom>
          <a:blipFill>
            <a:blip r:embed="rId2" cstate="print"/>
            <a:stretch>
              <a:fillRect/>
            </a:stretch>
          </a:blipFill>
        </p:spPr>
        <p:txBody>
          <a:bodyPr wrap="square" lIns="0" tIns="0" rIns="0" bIns="0" rtlCol="0"/>
          <a:p/>
        </p:txBody>
      </p:sp>
      <p:sp>
        <p:nvSpPr>
          <p:cNvPr id="33" name="object 12"/>
          <p:cNvSpPr txBox="1"/>
          <p:nvPr/>
        </p:nvSpPr>
        <p:spPr>
          <a:xfrm>
            <a:off x="2085970" y="3611624"/>
            <a:ext cx="440055"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菜刀</a:t>
            </a:r>
            <a:endParaRPr sz="1600">
              <a:latin typeface="微软雅黑" panose="020B0503020204020204" charset="-122"/>
              <a:cs typeface="微软雅黑" panose="020B0503020204020204" charset="-122"/>
            </a:endParaRPr>
          </a:p>
        </p:txBody>
      </p:sp>
      <p:sp>
        <p:nvSpPr>
          <p:cNvPr id="34" name="object 13"/>
          <p:cNvSpPr/>
          <p:nvPr/>
        </p:nvSpPr>
        <p:spPr>
          <a:xfrm>
            <a:off x="3639820" y="2493010"/>
            <a:ext cx="1819910" cy="1444625"/>
          </a:xfrm>
          <a:prstGeom prst="rect">
            <a:avLst/>
          </a:prstGeom>
          <a:blipFill>
            <a:blip r:embed="rId3" cstate="print"/>
            <a:stretch>
              <a:fillRect/>
            </a:stretch>
          </a:blipFill>
        </p:spPr>
        <p:txBody>
          <a:bodyPr wrap="square" lIns="0" tIns="0" rIns="0" bIns="0" rtlCol="0"/>
          <a:p/>
        </p:txBody>
      </p:sp>
      <p:sp>
        <p:nvSpPr>
          <p:cNvPr id="35" name="object 14"/>
          <p:cNvSpPr/>
          <p:nvPr/>
        </p:nvSpPr>
        <p:spPr>
          <a:xfrm>
            <a:off x="3639820" y="3537585"/>
            <a:ext cx="1818640" cy="362585"/>
          </a:xfrm>
          <a:prstGeom prst="rect">
            <a:avLst/>
          </a:prstGeom>
          <a:blipFill>
            <a:blip r:embed="rId4" cstate="print"/>
            <a:stretch>
              <a:fillRect/>
            </a:stretch>
          </a:blipFill>
        </p:spPr>
        <p:txBody>
          <a:bodyPr wrap="square" lIns="0" tIns="0" rIns="0" bIns="0" rtlCol="0"/>
          <a:p/>
        </p:txBody>
      </p:sp>
      <p:sp>
        <p:nvSpPr>
          <p:cNvPr id="36" name="object 15"/>
          <p:cNvSpPr txBox="1"/>
          <p:nvPr/>
        </p:nvSpPr>
        <p:spPr>
          <a:xfrm>
            <a:off x="4279265" y="3613785"/>
            <a:ext cx="476250"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脸盆</a:t>
            </a:r>
            <a:endParaRPr sz="1600">
              <a:latin typeface="微软雅黑" panose="020B0503020204020204" charset="-122"/>
              <a:cs typeface="微软雅黑" panose="020B0503020204020204" charset="-122"/>
            </a:endParaRPr>
          </a:p>
        </p:txBody>
      </p:sp>
      <p:sp>
        <p:nvSpPr>
          <p:cNvPr id="37" name="object 16"/>
          <p:cNvSpPr/>
          <p:nvPr/>
        </p:nvSpPr>
        <p:spPr>
          <a:xfrm>
            <a:off x="5647690" y="2456815"/>
            <a:ext cx="1934210" cy="1437005"/>
          </a:xfrm>
          <a:prstGeom prst="rect">
            <a:avLst/>
          </a:prstGeom>
          <a:blipFill>
            <a:blip r:embed="rId5" cstate="print"/>
            <a:stretch>
              <a:fillRect/>
            </a:stretch>
          </a:blipFill>
        </p:spPr>
        <p:txBody>
          <a:bodyPr wrap="square" lIns="0" tIns="0" rIns="0" bIns="0" rtlCol="0"/>
          <a:p/>
        </p:txBody>
      </p:sp>
      <p:sp>
        <p:nvSpPr>
          <p:cNvPr id="38" name="object 17"/>
          <p:cNvSpPr/>
          <p:nvPr/>
        </p:nvSpPr>
        <p:spPr>
          <a:xfrm>
            <a:off x="5647690" y="3510280"/>
            <a:ext cx="1939925" cy="365760"/>
          </a:xfrm>
          <a:prstGeom prst="rect">
            <a:avLst/>
          </a:prstGeom>
          <a:blipFill>
            <a:blip r:embed="rId6" cstate="print"/>
            <a:stretch>
              <a:fillRect/>
            </a:stretch>
          </a:blipFill>
        </p:spPr>
        <p:txBody>
          <a:bodyPr wrap="square" lIns="0" tIns="0" rIns="0" bIns="0" rtlCol="0"/>
          <a:p/>
        </p:txBody>
      </p:sp>
      <p:sp>
        <p:nvSpPr>
          <p:cNvPr id="39" name="object 18"/>
          <p:cNvSpPr txBox="1"/>
          <p:nvPr/>
        </p:nvSpPr>
        <p:spPr>
          <a:xfrm>
            <a:off x="6079490" y="3578860"/>
            <a:ext cx="745490" cy="262255"/>
          </a:xfrm>
          <a:prstGeom prst="rect">
            <a:avLst/>
          </a:prstGeom>
        </p:spPr>
        <p:txBody>
          <a:bodyPr vert="horz" wrap="square" lIns="0" tIns="16510" rIns="0" bIns="0" rtlCol="0">
            <a:spAutoFit/>
          </a:bodyPr>
          <a:p>
            <a:pPr marL="12700">
              <a:lnSpc>
                <a:spcPct val="100000"/>
              </a:lnSpc>
              <a:spcBef>
                <a:spcPts val="130"/>
              </a:spcBef>
            </a:pPr>
            <a:r>
              <a:rPr sz="1600" spc="30" dirty="0">
                <a:solidFill>
                  <a:srgbClr val="FFFFFF"/>
                </a:solidFill>
                <a:latin typeface="微软雅黑" panose="020B0503020204020204" charset="-122"/>
                <a:cs typeface="微软雅黑" panose="020B0503020204020204" charset="-122"/>
              </a:rPr>
              <a:t>水龙头</a:t>
            </a:r>
            <a:endParaRPr sz="1600">
              <a:latin typeface="微软雅黑" panose="020B0503020204020204" charset="-122"/>
              <a:cs typeface="微软雅黑" panose="020B0503020204020204" charset="-122"/>
            </a:endParaRPr>
          </a:p>
        </p:txBody>
      </p:sp>
      <p:sp>
        <p:nvSpPr>
          <p:cNvPr id="43" name="object 27"/>
          <p:cNvSpPr txBox="1"/>
          <p:nvPr/>
        </p:nvSpPr>
        <p:spPr>
          <a:xfrm>
            <a:off x="1043940" y="1988185"/>
            <a:ext cx="5461000" cy="323850"/>
          </a:xfrm>
          <a:prstGeom prst="rect">
            <a:avLst/>
          </a:prstGeom>
        </p:spPr>
        <p:txBody>
          <a:bodyPr vert="horz" wrap="square" lIns="0" tIns="16510" rIns="0" bIns="0" rtlCol="0">
            <a:spAutoFit/>
          </a:bodyPr>
          <a:p>
            <a:pPr marL="12700">
              <a:lnSpc>
                <a:spcPct val="100000"/>
              </a:lnSpc>
              <a:spcBef>
                <a:spcPts val="130"/>
              </a:spcBef>
            </a:pPr>
            <a:r>
              <a:rPr lang="zh-CN" b="0" spc="30" dirty="0">
                <a:latin typeface="宋体" panose="02010600030101010101" pitchFamily="2" charset="-122"/>
                <a:ea typeface="宋体" panose="02010600030101010101" pitchFamily="2" charset="-122"/>
                <a:cs typeface="微软雅黑" panose="020B0503020204020204" charset="-122"/>
              </a:rPr>
              <a:t>④</a:t>
            </a:r>
            <a:r>
              <a:rPr b="0" spc="30" dirty="0">
                <a:latin typeface="宋体" panose="02010600030101010101" pitchFamily="2" charset="-122"/>
                <a:ea typeface="宋体" panose="02010600030101010101" pitchFamily="2" charset="-122"/>
                <a:cs typeface="微软雅黑" panose="020B0503020204020204" charset="-122"/>
              </a:rPr>
              <a:t>不锈钢</a:t>
            </a:r>
            <a:r>
              <a:rPr lang="zh-CN" b="0" spc="30" dirty="0">
                <a:latin typeface="宋体" panose="02010600030101010101" pitchFamily="2" charset="-122"/>
                <a:ea typeface="宋体" panose="02010600030101010101" pitchFamily="2" charset="-122"/>
                <a:cs typeface="微软雅黑" panose="020B0503020204020204" charset="-122"/>
              </a:rPr>
              <a:t>：</a:t>
            </a:r>
            <a:r>
              <a:rPr b="0" spc="30" dirty="0">
                <a:latin typeface="宋体" panose="02010600030101010101" pitchFamily="2" charset="-122"/>
                <a:ea typeface="宋体" panose="02010600030101010101" pitchFamily="2" charset="-122"/>
                <a:cs typeface="微软雅黑" panose="020B0503020204020204" charset="-122"/>
              </a:rPr>
              <a:t>指以不锈、</a:t>
            </a:r>
            <a:r>
              <a:rPr b="0" spc="45" dirty="0">
                <a:latin typeface="宋体" panose="02010600030101010101" pitchFamily="2" charset="-122"/>
                <a:ea typeface="宋体" panose="02010600030101010101" pitchFamily="2" charset="-122"/>
                <a:cs typeface="微软雅黑" panose="020B0503020204020204" charset="-122"/>
              </a:rPr>
              <a:t>耐</a:t>
            </a:r>
            <a:r>
              <a:rPr b="0" spc="30" dirty="0">
                <a:latin typeface="宋体" panose="02010600030101010101" pitchFamily="2" charset="-122"/>
                <a:ea typeface="宋体" panose="02010600030101010101" pitchFamily="2" charset="-122"/>
                <a:cs typeface="微软雅黑" panose="020B0503020204020204" charset="-122"/>
              </a:rPr>
              <a:t>腐蚀为</a:t>
            </a:r>
            <a:r>
              <a:rPr b="0" spc="45" dirty="0">
                <a:latin typeface="宋体" panose="02010600030101010101" pitchFamily="2" charset="-122"/>
                <a:ea typeface="宋体" panose="02010600030101010101" pitchFamily="2" charset="-122"/>
                <a:cs typeface="微软雅黑" panose="020B0503020204020204" charset="-122"/>
              </a:rPr>
              <a:t>主</a:t>
            </a:r>
            <a:r>
              <a:rPr b="0" spc="30" dirty="0">
                <a:latin typeface="宋体" panose="02010600030101010101" pitchFamily="2" charset="-122"/>
                <a:ea typeface="宋体" panose="02010600030101010101" pitchFamily="2" charset="-122"/>
                <a:cs typeface="微软雅黑" panose="020B0503020204020204" charset="-122"/>
              </a:rPr>
              <a:t>要</a:t>
            </a:r>
            <a:r>
              <a:rPr b="0" spc="45" dirty="0">
                <a:latin typeface="宋体" panose="02010600030101010101" pitchFamily="2" charset="-122"/>
                <a:ea typeface="宋体" panose="02010600030101010101" pitchFamily="2" charset="-122"/>
                <a:cs typeface="微软雅黑" panose="020B0503020204020204" charset="-122"/>
              </a:rPr>
              <a:t>特</a:t>
            </a:r>
            <a:r>
              <a:rPr b="0" spc="30" dirty="0">
                <a:latin typeface="宋体" panose="02010600030101010101" pitchFamily="2" charset="-122"/>
                <a:ea typeface="宋体" panose="02010600030101010101" pitchFamily="2" charset="-122"/>
                <a:cs typeface="微软雅黑" panose="020B0503020204020204" charset="-122"/>
              </a:rPr>
              <a:t>征</a:t>
            </a:r>
            <a:r>
              <a:rPr b="0" spc="45" dirty="0">
                <a:latin typeface="宋体" panose="02010600030101010101" pitchFamily="2" charset="-122"/>
                <a:ea typeface="宋体" panose="02010600030101010101" pitchFamily="2" charset="-122"/>
                <a:cs typeface="微软雅黑" panose="020B0503020204020204" charset="-122"/>
              </a:rPr>
              <a:t>的</a:t>
            </a:r>
            <a:r>
              <a:rPr b="0" spc="30" dirty="0">
                <a:latin typeface="宋体" panose="02010600030101010101" pitchFamily="2" charset="-122"/>
                <a:ea typeface="宋体" panose="02010600030101010101" pitchFamily="2" charset="-122"/>
                <a:cs typeface="微软雅黑" panose="020B0503020204020204" charset="-122"/>
              </a:rPr>
              <a:t>钢。</a:t>
            </a:r>
            <a:endParaRPr b="0">
              <a:latin typeface="宋体" panose="02010600030101010101" pitchFamily="2" charset="-122"/>
              <a:ea typeface="宋体" panose="02010600030101010101" pitchFamily="2" charset="-122"/>
              <a:cs typeface="微软雅黑" panose="020B0503020204020204" charset="-122"/>
            </a:endParaRPr>
          </a:p>
        </p:txBody>
      </p:sp>
      <p:sp>
        <p:nvSpPr>
          <p:cNvPr id="44" name="object 28"/>
          <p:cNvSpPr txBox="1"/>
          <p:nvPr/>
        </p:nvSpPr>
        <p:spPr>
          <a:xfrm>
            <a:off x="5578475" y="4017645"/>
            <a:ext cx="2123440" cy="313690"/>
          </a:xfrm>
          <a:prstGeom prst="rect">
            <a:avLst/>
          </a:prstGeom>
        </p:spPr>
        <p:txBody>
          <a:bodyPr vert="horz" wrap="square" lIns="0" tIns="67945" rIns="0" bIns="0" rtlCol="0">
            <a:spAutoFit/>
          </a:bodyPr>
          <a:p>
            <a:pPr algn="ctr">
              <a:lnSpc>
                <a:spcPct val="100000"/>
              </a:lnSpc>
              <a:spcBef>
                <a:spcPts val="535"/>
              </a:spcBef>
            </a:pPr>
            <a:r>
              <a:rPr sz="1600" spc="20" dirty="0">
                <a:solidFill>
                  <a:srgbClr val="3F87BF"/>
                </a:solidFill>
                <a:latin typeface="微软雅黑" panose="020B0503020204020204" charset="-122"/>
                <a:cs typeface="微软雅黑" panose="020B0503020204020204" charset="-122"/>
              </a:rPr>
              <a:t>06</a:t>
            </a:r>
            <a:r>
              <a:rPr sz="1600" spc="20" dirty="0">
                <a:solidFill>
                  <a:srgbClr val="3F87BF"/>
                </a:solidFill>
                <a:latin typeface="微软雅黑" panose="020B0503020204020204" charset="-122"/>
                <a:cs typeface="微软雅黑" panose="020B0503020204020204" charset="-122"/>
              </a:rPr>
              <a:t>C</a:t>
            </a:r>
            <a:r>
              <a:rPr sz="1600" spc="5" dirty="0">
                <a:solidFill>
                  <a:srgbClr val="3F87BF"/>
                </a:solidFill>
                <a:latin typeface="微软雅黑" panose="020B0503020204020204" charset="-122"/>
                <a:cs typeface="微软雅黑" panose="020B0503020204020204" charset="-122"/>
              </a:rPr>
              <a:t>r</a:t>
            </a:r>
            <a:r>
              <a:rPr sz="1600" spc="20" dirty="0">
                <a:solidFill>
                  <a:srgbClr val="3F87BF"/>
                </a:solidFill>
                <a:latin typeface="微软雅黑" panose="020B0503020204020204" charset="-122"/>
                <a:cs typeface="微软雅黑" panose="020B0503020204020204" charset="-122"/>
              </a:rPr>
              <a:t>1</a:t>
            </a:r>
            <a:r>
              <a:rPr sz="1600" dirty="0">
                <a:solidFill>
                  <a:srgbClr val="3F87BF"/>
                </a:solidFill>
                <a:latin typeface="微软雅黑" panose="020B0503020204020204" charset="-122"/>
                <a:cs typeface="微软雅黑" panose="020B0503020204020204" charset="-122"/>
              </a:rPr>
              <a:t>9</a:t>
            </a:r>
            <a:r>
              <a:rPr sz="1600" spc="35" dirty="0">
                <a:solidFill>
                  <a:srgbClr val="3F87BF"/>
                </a:solidFill>
                <a:latin typeface="微软雅黑" panose="020B0503020204020204" charset="-122"/>
                <a:cs typeface="微软雅黑" panose="020B0503020204020204" charset="-122"/>
              </a:rPr>
              <a:t>N</a:t>
            </a:r>
            <a:r>
              <a:rPr sz="1600" spc="10" dirty="0">
                <a:solidFill>
                  <a:srgbClr val="3F87BF"/>
                </a:solidFill>
                <a:latin typeface="微软雅黑" panose="020B0503020204020204" charset="-122"/>
                <a:cs typeface="微软雅黑" panose="020B0503020204020204" charset="-122"/>
              </a:rPr>
              <a:t>i</a:t>
            </a:r>
            <a:r>
              <a:rPr sz="1600" dirty="0">
                <a:solidFill>
                  <a:srgbClr val="3F87BF"/>
                </a:solidFill>
                <a:latin typeface="微软雅黑" panose="020B0503020204020204" charset="-122"/>
                <a:cs typeface="微软雅黑" panose="020B0503020204020204" charset="-122"/>
              </a:rPr>
              <a:t>1</a:t>
            </a:r>
            <a:r>
              <a:rPr sz="1600" spc="15" dirty="0">
                <a:solidFill>
                  <a:srgbClr val="3F87BF"/>
                </a:solidFill>
                <a:latin typeface="微软雅黑" panose="020B0503020204020204" charset="-122"/>
                <a:cs typeface="微软雅黑" panose="020B0503020204020204" charset="-122"/>
              </a:rPr>
              <a:t>0</a:t>
            </a:r>
            <a:r>
              <a:rPr sz="1600" spc="15" dirty="0">
                <a:solidFill>
                  <a:srgbClr val="333333"/>
                </a:solidFill>
                <a:latin typeface="Arial" panose="020B0604020202020204"/>
                <a:cs typeface="Arial" panose="020B0604020202020204"/>
              </a:rPr>
              <a:t>(304)</a:t>
            </a:r>
            <a:endParaRPr sz="1600">
              <a:latin typeface="Arial" panose="020B0604020202020204"/>
              <a:cs typeface="Arial" panose="020B0604020202020204"/>
            </a:endParaRPr>
          </a:p>
        </p:txBody>
      </p:sp>
      <p:sp>
        <p:nvSpPr>
          <p:cNvPr id="45" name="object 29"/>
          <p:cNvSpPr txBox="1"/>
          <p:nvPr/>
        </p:nvSpPr>
        <p:spPr>
          <a:xfrm>
            <a:off x="1906270" y="4093210"/>
            <a:ext cx="1347470" cy="262255"/>
          </a:xfrm>
          <a:prstGeom prst="rect">
            <a:avLst/>
          </a:prstGeom>
        </p:spPr>
        <p:txBody>
          <a:bodyPr vert="horz" wrap="square" lIns="0" tIns="16510" rIns="0" bIns="0" rtlCol="0">
            <a:spAutoFit/>
          </a:bodyPr>
          <a:p>
            <a:pPr marL="12700">
              <a:lnSpc>
                <a:spcPct val="100000"/>
              </a:lnSpc>
              <a:spcBef>
                <a:spcPts val="130"/>
              </a:spcBef>
            </a:pPr>
            <a:r>
              <a:rPr sz="1600" spc="15" dirty="0">
                <a:solidFill>
                  <a:srgbClr val="3F87BF"/>
                </a:solidFill>
                <a:latin typeface="微软雅黑" panose="020B0503020204020204" charset="-122"/>
                <a:cs typeface="微软雅黑" panose="020B0503020204020204" charset="-122"/>
              </a:rPr>
              <a:t>12Cr18Ni9</a:t>
            </a:r>
            <a:endParaRPr sz="1600">
              <a:latin typeface="微软雅黑" panose="020B0503020204020204" charset="-122"/>
              <a:cs typeface="微软雅黑" panose="020B0503020204020204" charset="-122"/>
            </a:endParaRPr>
          </a:p>
        </p:txBody>
      </p:sp>
      <p:sp>
        <p:nvSpPr>
          <p:cNvPr id="46" name="object 30"/>
          <p:cNvSpPr txBox="1"/>
          <p:nvPr/>
        </p:nvSpPr>
        <p:spPr>
          <a:xfrm>
            <a:off x="3922141" y="4038091"/>
            <a:ext cx="1266825" cy="360045"/>
          </a:xfrm>
          <a:prstGeom prst="rect">
            <a:avLst/>
          </a:prstGeom>
          <a:ln w="10668">
            <a:solidFill>
              <a:srgbClr val="497EBA"/>
            </a:solidFill>
          </a:ln>
        </p:spPr>
        <p:txBody>
          <a:bodyPr vert="horz" wrap="square" lIns="0" tIns="49530" rIns="0" bIns="0" rtlCol="0">
            <a:spAutoFit/>
          </a:bodyPr>
          <a:p>
            <a:pPr marL="107950">
              <a:lnSpc>
                <a:spcPct val="100000"/>
              </a:lnSpc>
              <a:spcBef>
                <a:spcPts val="390"/>
              </a:spcBef>
            </a:pPr>
            <a:r>
              <a:rPr sz="1600" spc="30" dirty="0">
                <a:latin typeface="微软雅黑" panose="020B0503020204020204" charset="-122"/>
                <a:cs typeface="微软雅黑" panose="020B0503020204020204" charset="-122"/>
              </a:rPr>
              <a:t>铬镍不锈钢</a:t>
            </a:r>
            <a:endParaRPr sz="1600">
              <a:latin typeface="微软雅黑" panose="020B0503020204020204" charset="-122"/>
              <a:cs typeface="微软雅黑" panose="020B0503020204020204" charset="-122"/>
            </a:endParaRPr>
          </a:p>
        </p:txBody>
      </p:sp>
      <p:sp>
        <p:nvSpPr>
          <p:cNvPr id="47" name="object 34"/>
          <p:cNvSpPr/>
          <p:nvPr/>
        </p:nvSpPr>
        <p:spPr>
          <a:xfrm>
            <a:off x="2655189" y="4498847"/>
            <a:ext cx="1775459" cy="1330451"/>
          </a:xfrm>
          <a:prstGeom prst="rect">
            <a:avLst/>
          </a:prstGeom>
          <a:blipFill>
            <a:blip r:embed="rId7" cstate="print"/>
            <a:stretch>
              <a:fillRect/>
            </a:stretch>
          </a:blipFill>
        </p:spPr>
        <p:txBody>
          <a:bodyPr wrap="square" lIns="0" tIns="0" rIns="0" bIns="0" rtlCol="0"/>
          <a:p/>
        </p:txBody>
      </p:sp>
      <p:sp>
        <p:nvSpPr>
          <p:cNvPr id="49" name="object 36"/>
          <p:cNvSpPr/>
          <p:nvPr/>
        </p:nvSpPr>
        <p:spPr>
          <a:xfrm>
            <a:off x="4936997" y="4508373"/>
            <a:ext cx="1775459" cy="1330451"/>
          </a:xfrm>
          <a:prstGeom prst="rect">
            <a:avLst/>
          </a:prstGeom>
          <a:blipFill>
            <a:blip r:embed="rId8" cstate="print"/>
            <a:stretch>
              <a:fillRect/>
            </a:stretch>
          </a:blipFill>
        </p:spPr>
        <p:txBody>
          <a:bodyPr wrap="square" lIns="0" tIns="0" rIns="0" bIns="0" rtlCol="0"/>
          <a:p/>
        </p:txBody>
      </p:sp>
      <p:sp>
        <p:nvSpPr>
          <p:cNvPr id="50" name="object 37"/>
          <p:cNvSpPr txBox="1"/>
          <p:nvPr/>
        </p:nvSpPr>
        <p:spPr>
          <a:xfrm>
            <a:off x="3130550" y="5877560"/>
            <a:ext cx="982980" cy="262255"/>
          </a:xfrm>
          <a:prstGeom prst="rect">
            <a:avLst/>
          </a:prstGeom>
        </p:spPr>
        <p:txBody>
          <a:bodyPr vert="horz" wrap="square" lIns="0" tIns="16510" rIns="0" bIns="0" rtlCol="0">
            <a:spAutoFit/>
          </a:bodyPr>
          <a:p>
            <a:pPr marL="12700">
              <a:lnSpc>
                <a:spcPct val="100000"/>
              </a:lnSpc>
              <a:spcBef>
                <a:spcPts val="130"/>
              </a:spcBef>
            </a:pPr>
            <a:r>
              <a:rPr sz="1600" spc="20" dirty="0">
                <a:solidFill>
                  <a:srgbClr val="3F87BF"/>
                </a:solidFill>
                <a:latin typeface="微软雅黑" panose="020B0503020204020204" charset="-122"/>
                <a:cs typeface="微软雅黑" panose="020B0503020204020204" charset="-122"/>
              </a:rPr>
              <a:t>68</a:t>
            </a:r>
            <a:r>
              <a:rPr sz="1600" spc="20" dirty="0">
                <a:solidFill>
                  <a:srgbClr val="3F87BF"/>
                </a:solidFill>
                <a:latin typeface="微软雅黑" panose="020B0503020204020204" charset="-122"/>
                <a:cs typeface="微软雅黑" panose="020B0503020204020204" charset="-122"/>
              </a:rPr>
              <a:t>C</a:t>
            </a:r>
            <a:r>
              <a:rPr sz="1600" spc="5" dirty="0">
                <a:solidFill>
                  <a:srgbClr val="3F87BF"/>
                </a:solidFill>
                <a:latin typeface="微软雅黑" panose="020B0503020204020204" charset="-122"/>
                <a:cs typeface="微软雅黑" panose="020B0503020204020204" charset="-122"/>
              </a:rPr>
              <a:t>r</a:t>
            </a:r>
            <a:r>
              <a:rPr sz="1600" spc="20" dirty="0">
                <a:solidFill>
                  <a:srgbClr val="3F87BF"/>
                </a:solidFill>
                <a:latin typeface="微软雅黑" panose="020B0503020204020204" charset="-122"/>
                <a:cs typeface="微软雅黑" panose="020B0503020204020204" charset="-122"/>
              </a:rPr>
              <a:t>1</a:t>
            </a:r>
            <a:r>
              <a:rPr sz="1600" spc="15" dirty="0">
                <a:solidFill>
                  <a:srgbClr val="3F87BF"/>
                </a:solidFill>
                <a:latin typeface="微软雅黑" panose="020B0503020204020204" charset="-122"/>
                <a:cs typeface="微软雅黑" panose="020B0503020204020204" charset="-122"/>
              </a:rPr>
              <a:t>7</a:t>
            </a:r>
            <a:endParaRPr sz="1600">
              <a:latin typeface="微软雅黑" panose="020B0503020204020204" charset="-122"/>
              <a:cs typeface="微软雅黑" panose="020B0503020204020204" charset="-122"/>
            </a:endParaRPr>
          </a:p>
        </p:txBody>
      </p:sp>
      <p:sp>
        <p:nvSpPr>
          <p:cNvPr id="52" name="object 39"/>
          <p:cNvSpPr txBox="1"/>
          <p:nvPr/>
        </p:nvSpPr>
        <p:spPr>
          <a:xfrm>
            <a:off x="5441315" y="5876290"/>
            <a:ext cx="1244600" cy="262255"/>
          </a:xfrm>
          <a:prstGeom prst="rect">
            <a:avLst/>
          </a:prstGeom>
        </p:spPr>
        <p:txBody>
          <a:bodyPr vert="horz" wrap="square" lIns="0" tIns="16510" rIns="0" bIns="0" rtlCol="0">
            <a:spAutoFit/>
          </a:bodyPr>
          <a:p>
            <a:pPr marL="12700">
              <a:lnSpc>
                <a:spcPct val="100000"/>
              </a:lnSpc>
              <a:spcBef>
                <a:spcPts val="130"/>
              </a:spcBef>
            </a:pPr>
            <a:r>
              <a:rPr sz="1600" spc="20" dirty="0">
                <a:solidFill>
                  <a:srgbClr val="3F87BF"/>
                </a:solidFill>
                <a:latin typeface="微软雅黑" panose="020B0503020204020204" charset="-122"/>
                <a:cs typeface="微软雅黑" panose="020B0503020204020204" charset="-122"/>
              </a:rPr>
              <a:t>68</a:t>
            </a:r>
            <a:r>
              <a:rPr sz="1600" spc="20" dirty="0">
                <a:solidFill>
                  <a:srgbClr val="3F87BF"/>
                </a:solidFill>
                <a:latin typeface="微软雅黑" panose="020B0503020204020204" charset="-122"/>
                <a:cs typeface="微软雅黑" panose="020B0503020204020204" charset="-122"/>
              </a:rPr>
              <a:t>C</a:t>
            </a:r>
            <a:r>
              <a:rPr sz="1600" spc="5" dirty="0">
                <a:solidFill>
                  <a:srgbClr val="3F87BF"/>
                </a:solidFill>
                <a:latin typeface="微软雅黑" panose="020B0503020204020204" charset="-122"/>
                <a:cs typeface="微软雅黑" panose="020B0503020204020204" charset="-122"/>
              </a:rPr>
              <a:t>r</a:t>
            </a:r>
            <a:r>
              <a:rPr sz="1600" spc="20" dirty="0">
                <a:solidFill>
                  <a:srgbClr val="3F87BF"/>
                </a:solidFill>
                <a:latin typeface="微软雅黑" panose="020B0503020204020204" charset="-122"/>
                <a:cs typeface="微软雅黑" panose="020B0503020204020204" charset="-122"/>
              </a:rPr>
              <a:t>1</a:t>
            </a:r>
            <a:r>
              <a:rPr sz="1600" spc="15" dirty="0">
                <a:solidFill>
                  <a:srgbClr val="3F87BF"/>
                </a:solidFill>
                <a:latin typeface="微软雅黑" panose="020B0503020204020204" charset="-122"/>
                <a:cs typeface="微软雅黑" panose="020B0503020204020204" charset="-122"/>
              </a:rPr>
              <a:t>7</a:t>
            </a:r>
            <a:endParaRPr sz="1600">
              <a:latin typeface="微软雅黑" panose="020B0503020204020204" charset="-122"/>
              <a:cs typeface="微软雅黑" panose="020B0503020204020204" charset="-122"/>
            </a:endParaRPr>
          </a:p>
        </p:txBody>
      </p:sp>
      <p:sp>
        <p:nvSpPr>
          <p:cNvPr id="2" name="文本框 1"/>
          <p:cNvSpPr txBox="1"/>
          <p:nvPr/>
        </p:nvSpPr>
        <p:spPr>
          <a:xfrm>
            <a:off x="866775" y="1556385"/>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fill="hold"/>
                                        <p:tgtEl>
                                          <p:spTgt spid="49"/>
                                        </p:tgtEl>
                                        <p:attrNameLst>
                                          <p:attrName>ppt_x</p:attrName>
                                        </p:attrNameLst>
                                      </p:cBhvr>
                                      <p:tavLst>
                                        <p:tav tm="0">
                                          <p:val>
                                            <p:strVal val="#ppt_x"/>
                                          </p:val>
                                        </p:tav>
                                        <p:tav tm="100000">
                                          <p:val>
                                            <p:strVal val="#ppt_x"/>
                                          </p:val>
                                        </p:tav>
                                      </p:tavLst>
                                    </p:anim>
                                    <p:anim calcmode="lin" valueType="num">
                                      <p:cBhvr additive="base">
                                        <p:cTn id="76" dur="500" fill="hold"/>
                                        <p:tgtEl>
                                          <p:spTgt spid="4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ppt_x"/>
                                          </p:val>
                                        </p:tav>
                                        <p:tav tm="100000">
                                          <p:val>
                                            <p:strVal val="#ppt_x"/>
                                          </p:val>
                                        </p:tav>
                                      </p:tavLst>
                                    </p:anim>
                                    <p:anim calcmode="lin" valueType="num">
                                      <p:cBhvr additive="base">
                                        <p:cTn id="80" dur="500" fill="hold"/>
                                        <p:tgtEl>
                                          <p:spTgt spid="5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additive="base">
                                        <p:cTn id="83" dur="500" fill="hold"/>
                                        <p:tgtEl>
                                          <p:spTgt spid="52"/>
                                        </p:tgtEl>
                                        <p:attrNameLst>
                                          <p:attrName>ppt_x</p:attrName>
                                        </p:attrNameLst>
                                      </p:cBhvr>
                                      <p:tavLst>
                                        <p:tav tm="0">
                                          <p:val>
                                            <p:strVal val="#ppt_x"/>
                                          </p:val>
                                        </p:tav>
                                        <p:tav tm="100000">
                                          <p:val>
                                            <p:strVal val="#ppt_x"/>
                                          </p:val>
                                        </p:tav>
                                      </p:tavLst>
                                    </p:anim>
                                    <p:anim calcmode="lin" valueType="num">
                                      <p:cBhvr additive="base">
                                        <p:cTn id="8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30" grpId="0"/>
      <p:bldP spid="31" grpId="0" animBg="1"/>
      <p:bldP spid="32" grpId="0" animBg="1"/>
      <p:bldP spid="33" grpId="0"/>
      <p:bldP spid="34" grpId="0" animBg="1"/>
      <p:bldP spid="35" grpId="0" animBg="1"/>
      <p:bldP spid="36" grpId="0"/>
      <p:bldP spid="37" grpId="0" animBg="1"/>
      <p:bldP spid="38" grpId="0" animBg="1"/>
      <p:bldP spid="39" grpId="0"/>
      <p:bldP spid="43" grpId="0"/>
      <p:bldP spid="44" grpId="0"/>
      <p:bldP spid="45" grpId="0"/>
      <p:bldP spid="46" grpId="0" animBg="1"/>
      <p:bldP spid="47" grpId="0" animBg="1"/>
      <p:bldP spid="49" grpId="0" animBg="1"/>
      <p:bldP spid="50" grpId="0"/>
      <p:bldP spid="52" grpId="0"/>
      <p:bldP spid="3" grpId="1"/>
      <p:bldP spid="21" grpId="1"/>
      <p:bldP spid="30" grpId="1"/>
      <p:bldP spid="31" grpId="1" animBg="1"/>
      <p:bldP spid="32" grpId="1" animBg="1"/>
      <p:bldP spid="33" grpId="1"/>
      <p:bldP spid="34" grpId="1" animBg="1"/>
      <p:bldP spid="35" grpId="1" animBg="1"/>
      <p:bldP spid="36" grpId="1"/>
      <p:bldP spid="37" grpId="1" animBg="1"/>
      <p:bldP spid="38" grpId="1" animBg="1"/>
      <p:bldP spid="39" grpId="1"/>
      <p:bldP spid="43" grpId="1"/>
      <p:bldP spid="44" grpId="1"/>
      <p:bldP spid="45" grpId="1"/>
      <p:bldP spid="46" grpId="1" animBg="1"/>
      <p:bldP spid="47" grpId="1" animBg="1"/>
      <p:bldP spid="49" grpId="1" animBg="1"/>
      <p:bldP spid="50" grpId="1"/>
      <p:bldP spid="5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94335" y="1196340"/>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二、</a:t>
            </a:r>
            <a:r>
              <a:rPr lang="zh-CN" sz="2400" spc="-10" dirty="0">
                <a:latin typeface="黑体" panose="02010609060101010101" pitchFamily="2" charset="-122"/>
                <a:ea typeface="黑体" panose="02010609060101010101" pitchFamily="2" charset="-122"/>
                <a:sym typeface="+mn-ea"/>
              </a:rPr>
              <a:t>低合金钢和合金钢</a:t>
            </a:r>
            <a:endParaRPr lang="zh-CN" sz="2400" spc="-10" dirty="0">
              <a:latin typeface="黑体" panose="02010609060101010101" pitchFamily="2" charset="-122"/>
              <a:ea typeface="黑体" panose="02010609060101010101" pitchFamily="2" charset="-122"/>
            </a:endParaRPr>
          </a:p>
        </p:txBody>
      </p:sp>
      <p:sp>
        <p:nvSpPr>
          <p:cNvPr id="5" name="object 5"/>
          <p:cNvSpPr/>
          <p:nvPr/>
        </p:nvSpPr>
        <p:spPr>
          <a:xfrm>
            <a:off x="2716657" y="3700525"/>
            <a:ext cx="1315211" cy="466343"/>
          </a:xfrm>
          <a:prstGeom prst="rect">
            <a:avLst/>
          </a:prstGeom>
          <a:blipFill>
            <a:blip r:embed="rId1" cstate="print"/>
            <a:stretch>
              <a:fillRect/>
            </a:stretch>
          </a:blipFill>
        </p:spPr>
        <p:txBody>
          <a:bodyPr wrap="square" lIns="0" tIns="0" rIns="0" bIns="0" rtlCol="0"/>
          <a:p/>
        </p:txBody>
      </p:sp>
      <p:sp>
        <p:nvSpPr>
          <p:cNvPr id="6" name="object 6"/>
          <p:cNvSpPr/>
          <p:nvPr/>
        </p:nvSpPr>
        <p:spPr>
          <a:xfrm>
            <a:off x="2724276" y="3708145"/>
            <a:ext cx="1303020" cy="452755"/>
          </a:xfrm>
          <a:custGeom>
            <a:avLst/>
            <a:gdLst/>
            <a:ahLst/>
            <a:cxnLst/>
            <a:rect l="l" t="t" r="r" b="b"/>
            <a:pathLst>
              <a:path w="1303020" h="452754">
                <a:moveTo>
                  <a:pt x="0" y="76200"/>
                </a:moveTo>
                <a:lnTo>
                  <a:pt x="5905" y="46291"/>
                </a:lnTo>
                <a:lnTo>
                  <a:pt x="22097" y="22097"/>
                </a:lnTo>
                <a:lnTo>
                  <a:pt x="46291" y="5905"/>
                </a:lnTo>
                <a:lnTo>
                  <a:pt x="76200" y="0"/>
                </a:lnTo>
                <a:lnTo>
                  <a:pt x="1226820" y="0"/>
                </a:lnTo>
                <a:lnTo>
                  <a:pt x="1256085" y="5905"/>
                </a:lnTo>
                <a:lnTo>
                  <a:pt x="1280350" y="22098"/>
                </a:lnTo>
                <a:lnTo>
                  <a:pt x="1296900" y="46291"/>
                </a:lnTo>
                <a:lnTo>
                  <a:pt x="1303020" y="76200"/>
                </a:lnTo>
                <a:lnTo>
                  <a:pt x="1303020" y="377952"/>
                </a:lnTo>
                <a:lnTo>
                  <a:pt x="1296900" y="406979"/>
                </a:lnTo>
                <a:lnTo>
                  <a:pt x="1280350" y="430720"/>
                </a:lnTo>
                <a:lnTo>
                  <a:pt x="1256085" y="446746"/>
                </a:lnTo>
                <a:lnTo>
                  <a:pt x="1226820" y="452628"/>
                </a:lnTo>
                <a:lnTo>
                  <a:pt x="76200" y="452628"/>
                </a:lnTo>
                <a:lnTo>
                  <a:pt x="46291" y="446746"/>
                </a:lnTo>
                <a:lnTo>
                  <a:pt x="22097" y="430720"/>
                </a:lnTo>
                <a:lnTo>
                  <a:pt x="5905" y="406979"/>
                </a:lnTo>
                <a:lnTo>
                  <a:pt x="0" y="377952"/>
                </a:lnTo>
                <a:lnTo>
                  <a:pt x="0" y="76200"/>
                </a:lnTo>
                <a:close/>
              </a:path>
            </a:pathLst>
          </a:custGeom>
          <a:ln w="28956">
            <a:solidFill>
              <a:srgbClr val="F2F2F2"/>
            </a:solidFill>
          </a:ln>
        </p:spPr>
        <p:txBody>
          <a:bodyPr wrap="square" lIns="0" tIns="0" rIns="0" bIns="0" rtlCol="0"/>
          <a:p/>
        </p:txBody>
      </p:sp>
      <p:sp>
        <p:nvSpPr>
          <p:cNvPr id="7" name="object 7"/>
          <p:cNvSpPr txBox="1"/>
          <p:nvPr/>
        </p:nvSpPr>
        <p:spPr>
          <a:xfrm>
            <a:off x="3018402" y="3767486"/>
            <a:ext cx="713740" cy="314325"/>
          </a:xfrm>
          <a:prstGeom prst="rect">
            <a:avLst/>
          </a:prstGeom>
        </p:spPr>
        <p:txBody>
          <a:bodyPr vert="horz" wrap="square" lIns="0" tIns="16510" rIns="0" bIns="0" rtlCol="0">
            <a:spAutoFit/>
          </a:bodyPr>
          <a:p>
            <a:pPr>
              <a:lnSpc>
                <a:spcPct val="100000"/>
              </a:lnSpc>
              <a:spcBef>
                <a:spcPts val="130"/>
              </a:spcBef>
            </a:pPr>
            <a:r>
              <a:rPr sz="1850" spc="20" dirty="0">
                <a:solidFill>
                  <a:srgbClr val="FFFFFF"/>
                </a:solidFill>
                <a:latin typeface="微软雅黑" panose="020B0503020204020204" charset="-122"/>
                <a:cs typeface="微软雅黑" panose="020B0503020204020204" charset="-122"/>
              </a:rPr>
              <a:t>不锈钢</a:t>
            </a:r>
            <a:endParaRPr sz="1850">
              <a:latin typeface="微软雅黑" panose="020B0503020204020204" charset="-122"/>
              <a:cs typeface="微软雅黑" panose="020B0503020204020204" charset="-122"/>
            </a:endParaRPr>
          </a:p>
        </p:txBody>
      </p:sp>
      <p:sp>
        <p:nvSpPr>
          <p:cNvPr id="8" name="object 8"/>
          <p:cNvSpPr/>
          <p:nvPr/>
        </p:nvSpPr>
        <p:spPr>
          <a:xfrm>
            <a:off x="4199509" y="3724910"/>
            <a:ext cx="359663" cy="379475"/>
          </a:xfrm>
          <a:prstGeom prst="rect">
            <a:avLst/>
          </a:prstGeom>
          <a:blipFill>
            <a:blip r:embed="rId2" cstate="print"/>
            <a:stretch>
              <a:fillRect/>
            </a:stretch>
          </a:blipFill>
        </p:spPr>
        <p:txBody>
          <a:bodyPr wrap="square" lIns="0" tIns="0" rIns="0" bIns="0" rtlCol="0"/>
          <a:p/>
        </p:txBody>
      </p:sp>
      <p:sp>
        <p:nvSpPr>
          <p:cNvPr id="9" name="object 9"/>
          <p:cNvSpPr/>
          <p:nvPr/>
        </p:nvSpPr>
        <p:spPr>
          <a:xfrm>
            <a:off x="4205604" y="3731006"/>
            <a:ext cx="350520" cy="367665"/>
          </a:xfrm>
          <a:custGeom>
            <a:avLst/>
            <a:gdLst/>
            <a:ahLst/>
            <a:cxnLst/>
            <a:rect l="l" t="t" r="r" b="b"/>
            <a:pathLst>
              <a:path w="350520" h="367664">
                <a:moveTo>
                  <a:pt x="0" y="144779"/>
                </a:moveTo>
                <a:lnTo>
                  <a:pt x="135636" y="144779"/>
                </a:lnTo>
                <a:lnTo>
                  <a:pt x="135636" y="0"/>
                </a:lnTo>
                <a:lnTo>
                  <a:pt x="214883" y="0"/>
                </a:lnTo>
                <a:lnTo>
                  <a:pt x="214883" y="144779"/>
                </a:lnTo>
                <a:lnTo>
                  <a:pt x="350519" y="144779"/>
                </a:lnTo>
                <a:lnTo>
                  <a:pt x="350519" y="222503"/>
                </a:lnTo>
                <a:lnTo>
                  <a:pt x="214883" y="222503"/>
                </a:lnTo>
                <a:lnTo>
                  <a:pt x="214883" y="367284"/>
                </a:lnTo>
                <a:lnTo>
                  <a:pt x="135636" y="367284"/>
                </a:lnTo>
                <a:lnTo>
                  <a:pt x="135636" y="222503"/>
                </a:lnTo>
                <a:lnTo>
                  <a:pt x="0" y="222503"/>
                </a:lnTo>
                <a:lnTo>
                  <a:pt x="0" y="144779"/>
                </a:lnTo>
                <a:close/>
              </a:path>
            </a:pathLst>
          </a:custGeom>
          <a:ln w="28956">
            <a:solidFill>
              <a:srgbClr val="F2F2F2"/>
            </a:solidFill>
          </a:ln>
        </p:spPr>
        <p:txBody>
          <a:bodyPr wrap="square" lIns="0" tIns="0" rIns="0" bIns="0" rtlCol="0"/>
          <a:p/>
        </p:txBody>
      </p:sp>
      <p:sp>
        <p:nvSpPr>
          <p:cNvPr id="10" name="object 10"/>
          <p:cNvSpPr/>
          <p:nvPr/>
        </p:nvSpPr>
        <p:spPr>
          <a:xfrm>
            <a:off x="5085207" y="3508502"/>
            <a:ext cx="1263650" cy="337185"/>
          </a:xfrm>
          <a:custGeom>
            <a:avLst/>
            <a:gdLst/>
            <a:ahLst/>
            <a:cxnLst/>
            <a:rect l="l" t="t" r="r" b="b"/>
            <a:pathLst>
              <a:path w="1263650" h="337185">
                <a:moveTo>
                  <a:pt x="0" y="0"/>
                </a:moveTo>
                <a:lnTo>
                  <a:pt x="1263396" y="0"/>
                </a:lnTo>
                <a:lnTo>
                  <a:pt x="1263396" y="336804"/>
                </a:lnTo>
                <a:lnTo>
                  <a:pt x="0" y="336804"/>
                </a:lnTo>
                <a:lnTo>
                  <a:pt x="0" y="0"/>
                </a:lnTo>
                <a:close/>
              </a:path>
            </a:pathLst>
          </a:custGeom>
          <a:solidFill>
            <a:srgbClr val="BFBFBF"/>
          </a:solidFill>
        </p:spPr>
        <p:txBody>
          <a:bodyPr wrap="square" lIns="0" tIns="0" rIns="0" bIns="0" rtlCol="0"/>
          <a:p/>
        </p:txBody>
      </p:sp>
      <p:sp>
        <p:nvSpPr>
          <p:cNvPr id="13" name="object 13"/>
          <p:cNvSpPr/>
          <p:nvPr/>
        </p:nvSpPr>
        <p:spPr>
          <a:xfrm>
            <a:off x="5085207" y="3982466"/>
            <a:ext cx="1263650" cy="337185"/>
          </a:xfrm>
          <a:custGeom>
            <a:avLst/>
            <a:gdLst/>
            <a:ahLst/>
            <a:cxnLst/>
            <a:rect l="l" t="t" r="r" b="b"/>
            <a:pathLst>
              <a:path w="1263650" h="337185">
                <a:moveTo>
                  <a:pt x="0" y="0"/>
                </a:moveTo>
                <a:lnTo>
                  <a:pt x="1263396" y="0"/>
                </a:lnTo>
                <a:lnTo>
                  <a:pt x="1263396" y="336803"/>
                </a:lnTo>
                <a:lnTo>
                  <a:pt x="0" y="336803"/>
                </a:lnTo>
                <a:lnTo>
                  <a:pt x="0" y="0"/>
                </a:lnTo>
                <a:close/>
              </a:path>
            </a:pathLst>
          </a:custGeom>
          <a:solidFill>
            <a:srgbClr val="BFBFBF"/>
          </a:solidFill>
        </p:spPr>
        <p:txBody>
          <a:bodyPr wrap="square" lIns="0" tIns="0" rIns="0" bIns="0" rtlCol="0"/>
          <a:p/>
        </p:txBody>
      </p:sp>
      <p:sp>
        <p:nvSpPr>
          <p:cNvPr id="15" name="object 15"/>
          <p:cNvSpPr/>
          <p:nvPr/>
        </p:nvSpPr>
        <p:spPr>
          <a:xfrm>
            <a:off x="4829175" y="3508501"/>
            <a:ext cx="135890" cy="815340"/>
          </a:xfrm>
          <a:custGeom>
            <a:avLst/>
            <a:gdLst/>
            <a:ahLst/>
            <a:cxnLst/>
            <a:rect l="l" t="t" r="r" b="b"/>
            <a:pathLst>
              <a:path w="135889" h="815339">
                <a:moveTo>
                  <a:pt x="135636" y="815339"/>
                </a:moveTo>
                <a:lnTo>
                  <a:pt x="92854" y="808402"/>
                </a:lnTo>
                <a:lnTo>
                  <a:pt x="55632" y="789102"/>
                </a:lnTo>
                <a:lnTo>
                  <a:pt x="26237" y="759707"/>
                </a:lnTo>
                <a:lnTo>
                  <a:pt x="6937" y="722485"/>
                </a:lnTo>
                <a:lnTo>
                  <a:pt x="0" y="679703"/>
                </a:lnTo>
                <a:lnTo>
                  <a:pt x="0" y="135635"/>
                </a:lnTo>
                <a:lnTo>
                  <a:pt x="6937" y="92854"/>
                </a:lnTo>
                <a:lnTo>
                  <a:pt x="26237" y="55632"/>
                </a:lnTo>
                <a:lnTo>
                  <a:pt x="55632" y="26237"/>
                </a:lnTo>
                <a:lnTo>
                  <a:pt x="92854" y="6937"/>
                </a:lnTo>
                <a:lnTo>
                  <a:pt x="135636" y="0"/>
                </a:lnTo>
              </a:path>
            </a:pathLst>
          </a:custGeom>
          <a:ln w="10668">
            <a:solidFill>
              <a:srgbClr val="497EBA"/>
            </a:solidFill>
          </a:ln>
        </p:spPr>
        <p:txBody>
          <a:bodyPr wrap="square" lIns="0" tIns="0" rIns="0" bIns="0" rtlCol="0"/>
          <a:p/>
        </p:txBody>
      </p:sp>
      <p:sp>
        <p:nvSpPr>
          <p:cNvPr id="16" name="object 16"/>
          <p:cNvSpPr/>
          <p:nvPr/>
        </p:nvSpPr>
        <p:spPr>
          <a:xfrm>
            <a:off x="6491858" y="3508501"/>
            <a:ext cx="135890" cy="815340"/>
          </a:xfrm>
          <a:custGeom>
            <a:avLst/>
            <a:gdLst/>
            <a:ahLst/>
            <a:cxnLst/>
            <a:rect l="l" t="t" r="r" b="b"/>
            <a:pathLst>
              <a:path w="135890" h="815339">
                <a:moveTo>
                  <a:pt x="0" y="0"/>
                </a:moveTo>
                <a:lnTo>
                  <a:pt x="42781" y="6937"/>
                </a:lnTo>
                <a:lnTo>
                  <a:pt x="80003" y="26237"/>
                </a:lnTo>
                <a:lnTo>
                  <a:pt x="109398" y="55632"/>
                </a:lnTo>
                <a:lnTo>
                  <a:pt x="128698" y="92854"/>
                </a:lnTo>
                <a:lnTo>
                  <a:pt x="135635" y="135635"/>
                </a:lnTo>
                <a:lnTo>
                  <a:pt x="135635" y="679703"/>
                </a:lnTo>
                <a:lnTo>
                  <a:pt x="128698" y="722485"/>
                </a:lnTo>
                <a:lnTo>
                  <a:pt x="109398" y="759707"/>
                </a:lnTo>
                <a:lnTo>
                  <a:pt x="80003" y="789102"/>
                </a:lnTo>
                <a:lnTo>
                  <a:pt x="42781" y="808402"/>
                </a:lnTo>
                <a:lnTo>
                  <a:pt x="0" y="815339"/>
                </a:lnTo>
              </a:path>
            </a:pathLst>
          </a:custGeom>
          <a:ln w="10668">
            <a:solidFill>
              <a:srgbClr val="497EBA"/>
            </a:solidFill>
          </a:ln>
        </p:spPr>
        <p:txBody>
          <a:bodyPr wrap="square" lIns="0" tIns="0" rIns="0" bIns="0" rtlCol="0"/>
          <a:p/>
        </p:txBody>
      </p:sp>
      <p:sp>
        <p:nvSpPr>
          <p:cNvPr id="17" name="object 17"/>
          <p:cNvSpPr/>
          <p:nvPr/>
        </p:nvSpPr>
        <p:spPr>
          <a:xfrm>
            <a:off x="4713351" y="3916933"/>
            <a:ext cx="116205" cy="3175"/>
          </a:xfrm>
          <a:custGeom>
            <a:avLst/>
            <a:gdLst/>
            <a:ahLst/>
            <a:cxnLst/>
            <a:rect l="l" t="t" r="r" b="b"/>
            <a:pathLst>
              <a:path w="116204" h="3175">
                <a:moveTo>
                  <a:pt x="-5334" y="1524"/>
                </a:moveTo>
                <a:lnTo>
                  <a:pt x="121157" y="1524"/>
                </a:lnTo>
              </a:path>
            </a:pathLst>
          </a:custGeom>
          <a:ln w="13716">
            <a:solidFill>
              <a:srgbClr val="497EBA"/>
            </a:solidFill>
          </a:ln>
        </p:spPr>
        <p:txBody>
          <a:bodyPr wrap="square" lIns="0" tIns="0" rIns="0" bIns="0" rtlCol="0"/>
          <a:p/>
        </p:txBody>
      </p:sp>
      <p:sp>
        <p:nvSpPr>
          <p:cNvPr id="18" name="object 18"/>
          <p:cNvSpPr txBox="1"/>
          <p:nvPr/>
        </p:nvSpPr>
        <p:spPr>
          <a:xfrm>
            <a:off x="1971040" y="5397500"/>
            <a:ext cx="2511425" cy="335280"/>
          </a:xfrm>
          <a:prstGeom prst="rect">
            <a:avLst/>
          </a:prstGeom>
        </p:spPr>
        <p:txBody>
          <a:bodyPr vert="horz" wrap="square" lIns="0" tIns="12700" rIns="0" bIns="0" rtlCol="0">
            <a:spAutoFit/>
          </a:bodyPr>
          <a:p>
            <a:pPr marL="12700">
              <a:lnSpc>
                <a:spcPct val="100000"/>
              </a:lnSpc>
              <a:spcBef>
                <a:spcPts val="100"/>
              </a:spcBef>
            </a:pPr>
            <a:r>
              <a:rPr sz="2100" spc="5" dirty="0">
                <a:solidFill>
                  <a:srgbClr val="3F87BF"/>
                </a:solidFill>
                <a:latin typeface="微软雅黑" panose="020B0503020204020204" charset="-122"/>
                <a:cs typeface="微软雅黑" panose="020B0503020204020204" charset="-122"/>
              </a:rPr>
              <a:t>26</a:t>
            </a:r>
            <a:r>
              <a:rPr sz="2100" dirty="0">
                <a:solidFill>
                  <a:srgbClr val="3F87BF"/>
                </a:solidFill>
                <a:latin typeface="微软雅黑" panose="020B0503020204020204" charset="-122"/>
                <a:cs typeface="微软雅黑" panose="020B0503020204020204" charset="-122"/>
              </a:rPr>
              <a:t>C</a:t>
            </a:r>
            <a:r>
              <a:rPr sz="2100" spc="-5" dirty="0">
                <a:solidFill>
                  <a:srgbClr val="3F87BF"/>
                </a:solidFill>
                <a:latin typeface="微软雅黑" panose="020B0503020204020204" charset="-122"/>
                <a:cs typeface="微软雅黑" panose="020B0503020204020204" charset="-122"/>
              </a:rPr>
              <a:t>r</a:t>
            </a:r>
            <a:r>
              <a:rPr sz="2100" spc="5" dirty="0">
                <a:solidFill>
                  <a:srgbClr val="3F87BF"/>
                </a:solidFill>
                <a:latin typeface="微软雅黑" panose="020B0503020204020204" charset="-122"/>
                <a:cs typeface="微软雅黑" panose="020B0503020204020204" charset="-122"/>
              </a:rPr>
              <a:t>18</a:t>
            </a:r>
            <a:r>
              <a:rPr sz="2100" spc="-15" dirty="0">
                <a:solidFill>
                  <a:srgbClr val="3F87BF"/>
                </a:solidFill>
                <a:latin typeface="微软雅黑" panose="020B0503020204020204" charset="-122"/>
                <a:cs typeface="微软雅黑" panose="020B0503020204020204" charset="-122"/>
              </a:rPr>
              <a:t>M</a:t>
            </a:r>
            <a:r>
              <a:rPr sz="2100" spc="5" dirty="0">
                <a:solidFill>
                  <a:srgbClr val="3F87BF"/>
                </a:solidFill>
                <a:latin typeface="微软雅黑" panose="020B0503020204020204" charset="-122"/>
                <a:cs typeface="微软雅黑" panose="020B0503020204020204" charset="-122"/>
              </a:rPr>
              <a:t>n12</a:t>
            </a:r>
            <a:r>
              <a:rPr sz="2100" spc="-15" dirty="0">
                <a:solidFill>
                  <a:srgbClr val="3F87BF"/>
                </a:solidFill>
                <a:latin typeface="微软雅黑" panose="020B0503020204020204" charset="-122"/>
                <a:cs typeface="微软雅黑" panose="020B0503020204020204" charset="-122"/>
              </a:rPr>
              <a:t>S</a:t>
            </a:r>
            <a:r>
              <a:rPr sz="2100" spc="5" dirty="0">
                <a:solidFill>
                  <a:srgbClr val="3F87BF"/>
                </a:solidFill>
                <a:latin typeface="微软雅黑" panose="020B0503020204020204" charset="-122"/>
                <a:cs typeface="微软雅黑" panose="020B0503020204020204" charset="-122"/>
              </a:rPr>
              <a:t>i2</a:t>
            </a:r>
            <a:r>
              <a:rPr sz="2100" dirty="0">
                <a:solidFill>
                  <a:srgbClr val="3F87BF"/>
                </a:solidFill>
                <a:latin typeface="微软雅黑" panose="020B0503020204020204" charset="-122"/>
                <a:cs typeface="微软雅黑" panose="020B0503020204020204" charset="-122"/>
              </a:rPr>
              <a:t>N</a:t>
            </a:r>
            <a:endParaRPr sz="2100">
              <a:latin typeface="微软雅黑" panose="020B0503020204020204" charset="-122"/>
              <a:cs typeface="微软雅黑" panose="020B0503020204020204" charset="-122"/>
            </a:endParaRPr>
          </a:p>
        </p:txBody>
      </p:sp>
      <p:sp>
        <p:nvSpPr>
          <p:cNvPr id="19" name="object 19"/>
          <p:cNvSpPr txBox="1"/>
          <p:nvPr/>
        </p:nvSpPr>
        <p:spPr>
          <a:xfrm>
            <a:off x="5400675" y="5397500"/>
            <a:ext cx="1397635" cy="335280"/>
          </a:xfrm>
          <a:prstGeom prst="rect">
            <a:avLst/>
          </a:prstGeom>
        </p:spPr>
        <p:txBody>
          <a:bodyPr vert="horz" wrap="square" lIns="0" tIns="12700" rIns="0" bIns="0" rtlCol="0">
            <a:spAutoFit/>
          </a:bodyPr>
          <a:p>
            <a:pPr marL="12700">
              <a:lnSpc>
                <a:spcPct val="100000"/>
              </a:lnSpc>
              <a:spcBef>
                <a:spcPts val="100"/>
              </a:spcBef>
            </a:pPr>
            <a:r>
              <a:rPr sz="2100" spc="5" dirty="0">
                <a:solidFill>
                  <a:srgbClr val="3F87BF"/>
                </a:solidFill>
                <a:latin typeface="微软雅黑" panose="020B0503020204020204" charset="-122"/>
                <a:cs typeface="微软雅黑" panose="020B0503020204020204" charset="-122"/>
              </a:rPr>
              <a:t>45</a:t>
            </a:r>
            <a:r>
              <a:rPr sz="2100" spc="-20" dirty="0">
                <a:solidFill>
                  <a:srgbClr val="3F87BF"/>
                </a:solidFill>
                <a:latin typeface="微软雅黑" panose="020B0503020204020204" charset="-122"/>
                <a:cs typeface="微软雅黑" panose="020B0503020204020204" charset="-122"/>
              </a:rPr>
              <a:t>C</a:t>
            </a:r>
            <a:r>
              <a:rPr sz="2100" spc="15" dirty="0">
                <a:solidFill>
                  <a:srgbClr val="3F87BF"/>
                </a:solidFill>
                <a:latin typeface="微软雅黑" panose="020B0503020204020204" charset="-122"/>
                <a:cs typeface="微软雅黑" panose="020B0503020204020204" charset="-122"/>
              </a:rPr>
              <a:t>r</a:t>
            </a:r>
            <a:r>
              <a:rPr sz="2100" spc="5" dirty="0">
                <a:solidFill>
                  <a:srgbClr val="3F87BF"/>
                </a:solidFill>
                <a:latin typeface="微软雅黑" panose="020B0503020204020204" charset="-122"/>
                <a:cs typeface="微软雅黑" panose="020B0503020204020204" charset="-122"/>
              </a:rPr>
              <a:t>9</a:t>
            </a:r>
            <a:r>
              <a:rPr sz="2100" spc="-15" dirty="0">
                <a:solidFill>
                  <a:srgbClr val="3F87BF"/>
                </a:solidFill>
                <a:latin typeface="微软雅黑" panose="020B0503020204020204" charset="-122"/>
                <a:cs typeface="微软雅黑" panose="020B0503020204020204" charset="-122"/>
              </a:rPr>
              <a:t>S</a:t>
            </a:r>
            <a:r>
              <a:rPr sz="2100" spc="5" dirty="0">
                <a:solidFill>
                  <a:srgbClr val="3F87BF"/>
                </a:solidFill>
                <a:latin typeface="微软雅黑" panose="020B0503020204020204" charset="-122"/>
                <a:cs typeface="微软雅黑" panose="020B0503020204020204" charset="-122"/>
              </a:rPr>
              <a:t>i</a:t>
            </a:r>
            <a:r>
              <a:rPr sz="2100" dirty="0">
                <a:solidFill>
                  <a:srgbClr val="3F87BF"/>
                </a:solidFill>
                <a:latin typeface="微软雅黑" panose="020B0503020204020204" charset="-122"/>
                <a:cs typeface="微软雅黑" panose="020B0503020204020204" charset="-122"/>
              </a:rPr>
              <a:t>2</a:t>
            </a:r>
            <a:endParaRPr sz="2100">
              <a:latin typeface="微软雅黑" panose="020B0503020204020204" charset="-122"/>
              <a:cs typeface="微软雅黑" panose="020B0503020204020204" charset="-122"/>
            </a:endParaRPr>
          </a:p>
        </p:txBody>
      </p:sp>
      <p:sp>
        <p:nvSpPr>
          <p:cNvPr id="20" name="object 20"/>
          <p:cNvSpPr/>
          <p:nvPr/>
        </p:nvSpPr>
        <p:spPr>
          <a:xfrm>
            <a:off x="2550541" y="2648966"/>
            <a:ext cx="1127759" cy="387095"/>
          </a:xfrm>
          <a:prstGeom prst="rect">
            <a:avLst/>
          </a:prstGeom>
          <a:blipFill>
            <a:blip r:embed="rId3" cstate="print"/>
            <a:stretch>
              <a:fillRect/>
            </a:stretch>
          </a:blipFill>
        </p:spPr>
        <p:txBody>
          <a:bodyPr wrap="square" lIns="0" tIns="0" rIns="0" bIns="0" rtlCol="0"/>
          <a:p/>
        </p:txBody>
      </p:sp>
      <p:sp>
        <p:nvSpPr>
          <p:cNvPr id="21" name="object 21"/>
          <p:cNvSpPr txBox="1"/>
          <p:nvPr/>
        </p:nvSpPr>
        <p:spPr>
          <a:xfrm>
            <a:off x="2558160" y="2653537"/>
            <a:ext cx="1115695" cy="378460"/>
          </a:xfrm>
          <a:prstGeom prst="rect">
            <a:avLst/>
          </a:prstGeom>
          <a:ln w="28955">
            <a:solidFill>
              <a:srgbClr val="F2F2F2"/>
            </a:solidFill>
          </a:ln>
        </p:spPr>
        <p:txBody>
          <a:bodyPr vert="horz" wrap="square" lIns="0" tIns="47625" rIns="0" bIns="0" rtlCol="0">
            <a:spAutoFit/>
          </a:bodyPr>
          <a:p>
            <a:pPr marL="106045">
              <a:lnSpc>
                <a:spcPct val="100000"/>
              </a:lnSpc>
              <a:spcBef>
                <a:spcPts val="375"/>
              </a:spcBef>
            </a:pPr>
            <a:r>
              <a:rPr sz="1750" dirty="0">
                <a:solidFill>
                  <a:srgbClr val="FFFFFF"/>
                </a:solidFill>
                <a:latin typeface="微软雅黑" panose="020B0503020204020204" charset="-122"/>
                <a:cs typeface="微软雅黑" panose="020B0503020204020204" charset="-122"/>
              </a:rPr>
              <a:t>抗氧化钢</a:t>
            </a:r>
            <a:endParaRPr sz="1750">
              <a:latin typeface="微软雅黑" panose="020B0503020204020204" charset="-122"/>
              <a:cs typeface="微软雅黑" panose="020B0503020204020204" charset="-122"/>
            </a:endParaRPr>
          </a:p>
        </p:txBody>
      </p:sp>
      <p:sp>
        <p:nvSpPr>
          <p:cNvPr id="22" name="object 22"/>
          <p:cNvSpPr/>
          <p:nvPr/>
        </p:nvSpPr>
        <p:spPr>
          <a:xfrm>
            <a:off x="5531739" y="2648966"/>
            <a:ext cx="899159" cy="387095"/>
          </a:xfrm>
          <a:prstGeom prst="rect">
            <a:avLst/>
          </a:prstGeom>
          <a:blipFill>
            <a:blip r:embed="rId4" cstate="print"/>
            <a:stretch>
              <a:fillRect/>
            </a:stretch>
          </a:blipFill>
        </p:spPr>
        <p:txBody>
          <a:bodyPr wrap="square" lIns="0" tIns="0" rIns="0" bIns="0" rtlCol="0"/>
          <a:p/>
        </p:txBody>
      </p:sp>
      <p:sp>
        <p:nvSpPr>
          <p:cNvPr id="23" name="object 23"/>
          <p:cNvSpPr txBox="1"/>
          <p:nvPr/>
        </p:nvSpPr>
        <p:spPr>
          <a:xfrm>
            <a:off x="5537834" y="2653537"/>
            <a:ext cx="890269" cy="378460"/>
          </a:xfrm>
          <a:prstGeom prst="rect">
            <a:avLst/>
          </a:prstGeom>
          <a:ln w="28955">
            <a:solidFill>
              <a:srgbClr val="F2F2F2"/>
            </a:solidFill>
          </a:ln>
        </p:spPr>
        <p:txBody>
          <a:bodyPr vert="horz" wrap="square" lIns="0" tIns="47625" rIns="0" bIns="0" rtlCol="0">
            <a:spAutoFit/>
          </a:bodyPr>
          <a:p>
            <a:pPr marL="106680">
              <a:lnSpc>
                <a:spcPct val="100000"/>
              </a:lnSpc>
              <a:spcBef>
                <a:spcPts val="375"/>
              </a:spcBef>
            </a:pPr>
            <a:r>
              <a:rPr sz="1750" dirty="0">
                <a:solidFill>
                  <a:srgbClr val="FFFFFF"/>
                </a:solidFill>
                <a:latin typeface="微软雅黑" panose="020B0503020204020204" charset="-122"/>
                <a:cs typeface="微软雅黑" panose="020B0503020204020204" charset="-122"/>
              </a:rPr>
              <a:t>热强钢</a:t>
            </a:r>
            <a:endParaRPr sz="1750">
              <a:latin typeface="微软雅黑" panose="020B0503020204020204" charset="-122"/>
              <a:cs typeface="微软雅黑" panose="020B0503020204020204" charset="-122"/>
            </a:endParaRPr>
          </a:p>
        </p:txBody>
      </p:sp>
      <p:sp>
        <p:nvSpPr>
          <p:cNvPr id="24" name="object 24"/>
          <p:cNvSpPr/>
          <p:nvPr/>
        </p:nvSpPr>
        <p:spPr>
          <a:xfrm>
            <a:off x="4579239" y="3164078"/>
            <a:ext cx="2807207" cy="2104644"/>
          </a:xfrm>
          <a:prstGeom prst="rect">
            <a:avLst/>
          </a:prstGeom>
          <a:blipFill>
            <a:blip r:embed="rId5" cstate="print"/>
            <a:stretch>
              <a:fillRect/>
            </a:stretch>
          </a:blipFill>
        </p:spPr>
        <p:txBody>
          <a:bodyPr wrap="square" lIns="0" tIns="0" rIns="0" bIns="0" rtlCol="0"/>
          <a:p/>
        </p:txBody>
      </p:sp>
      <p:sp>
        <p:nvSpPr>
          <p:cNvPr id="25" name="object 25"/>
          <p:cNvSpPr/>
          <p:nvPr/>
        </p:nvSpPr>
        <p:spPr>
          <a:xfrm>
            <a:off x="5787556" y="3288831"/>
            <a:ext cx="2004695" cy="855980"/>
          </a:xfrm>
          <a:custGeom>
            <a:avLst/>
            <a:gdLst/>
            <a:ahLst/>
            <a:cxnLst/>
            <a:rect l="l" t="t" r="r" b="b"/>
            <a:pathLst>
              <a:path w="2004695" h="855979">
                <a:moveTo>
                  <a:pt x="1916275" y="54667"/>
                </a:moveTo>
                <a:lnTo>
                  <a:pt x="1928336" y="12953"/>
                </a:lnTo>
                <a:lnTo>
                  <a:pt x="1960721" y="0"/>
                </a:lnTo>
                <a:lnTo>
                  <a:pt x="1977413" y="3452"/>
                </a:lnTo>
                <a:lnTo>
                  <a:pt x="1991534" y="12906"/>
                </a:lnTo>
                <a:lnTo>
                  <a:pt x="2001226" y="27646"/>
                </a:lnTo>
                <a:lnTo>
                  <a:pt x="2003079" y="38314"/>
                </a:lnTo>
                <a:lnTo>
                  <a:pt x="1957030" y="38314"/>
                </a:lnTo>
                <a:lnTo>
                  <a:pt x="1916275" y="54667"/>
                </a:lnTo>
                <a:close/>
              </a:path>
              <a:path w="2004695" h="855979">
                <a:moveTo>
                  <a:pt x="1920283" y="65549"/>
                </a:moveTo>
                <a:lnTo>
                  <a:pt x="1917406" y="61174"/>
                </a:lnTo>
                <a:lnTo>
                  <a:pt x="1916275" y="54667"/>
                </a:lnTo>
                <a:lnTo>
                  <a:pt x="1957030" y="38314"/>
                </a:lnTo>
                <a:lnTo>
                  <a:pt x="1963126" y="38314"/>
                </a:lnTo>
                <a:lnTo>
                  <a:pt x="1966174" y="44410"/>
                </a:lnTo>
                <a:lnTo>
                  <a:pt x="1964650" y="47458"/>
                </a:lnTo>
                <a:lnTo>
                  <a:pt x="1961602" y="48982"/>
                </a:lnTo>
                <a:lnTo>
                  <a:pt x="1920283" y="65549"/>
                </a:lnTo>
                <a:close/>
              </a:path>
              <a:path w="2004695" h="855979">
                <a:moveTo>
                  <a:pt x="1957911" y="88820"/>
                </a:moveTo>
                <a:lnTo>
                  <a:pt x="1941218" y="85367"/>
                </a:lnTo>
                <a:lnTo>
                  <a:pt x="1927098" y="75914"/>
                </a:lnTo>
                <a:lnTo>
                  <a:pt x="1920283" y="65549"/>
                </a:lnTo>
                <a:lnTo>
                  <a:pt x="1961602" y="48982"/>
                </a:lnTo>
                <a:lnTo>
                  <a:pt x="1964650" y="47458"/>
                </a:lnTo>
                <a:lnTo>
                  <a:pt x="1966174" y="44410"/>
                </a:lnTo>
                <a:lnTo>
                  <a:pt x="1963126" y="38314"/>
                </a:lnTo>
                <a:lnTo>
                  <a:pt x="2003079" y="38314"/>
                </a:lnTo>
                <a:lnTo>
                  <a:pt x="2004250" y="45053"/>
                </a:lnTo>
                <a:lnTo>
                  <a:pt x="2000273" y="61745"/>
                </a:lnTo>
                <a:lnTo>
                  <a:pt x="1990296" y="75866"/>
                </a:lnTo>
                <a:lnTo>
                  <a:pt x="1975318" y="85558"/>
                </a:lnTo>
                <a:lnTo>
                  <a:pt x="1957911" y="88820"/>
                </a:lnTo>
                <a:close/>
              </a:path>
              <a:path w="2004695" h="855979">
                <a:moveTo>
                  <a:pt x="86773" y="800703"/>
                </a:moveTo>
                <a:lnTo>
                  <a:pt x="85558" y="794218"/>
                </a:lnTo>
                <a:lnTo>
                  <a:pt x="82992" y="790316"/>
                </a:lnTo>
                <a:lnTo>
                  <a:pt x="1916275" y="54667"/>
                </a:lnTo>
                <a:lnTo>
                  <a:pt x="1917406" y="61174"/>
                </a:lnTo>
                <a:lnTo>
                  <a:pt x="1920283" y="65549"/>
                </a:lnTo>
                <a:lnTo>
                  <a:pt x="86773" y="800703"/>
                </a:lnTo>
                <a:close/>
              </a:path>
              <a:path w="2004695" h="855979">
                <a:moveTo>
                  <a:pt x="43767" y="855392"/>
                </a:moveTo>
                <a:lnTo>
                  <a:pt x="27074" y="851939"/>
                </a:lnTo>
                <a:lnTo>
                  <a:pt x="12954" y="842486"/>
                </a:lnTo>
                <a:lnTo>
                  <a:pt x="3262" y="827746"/>
                </a:lnTo>
                <a:lnTo>
                  <a:pt x="0" y="810339"/>
                </a:lnTo>
                <a:lnTo>
                  <a:pt x="3452" y="793646"/>
                </a:lnTo>
                <a:lnTo>
                  <a:pt x="12906" y="779526"/>
                </a:lnTo>
                <a:lnTo>
                  <a:pt x="27646" y="769834"/>
                </a:lnTo>
                <a:lnTo>
                  <a:pt x="45053" y="766572"/>
                </a:lnTo>
                <a:lnTo>
                  <a:pt x="61745" y="770024"/>
                </a:lnTo>
                <a:lnTo>
                  <a:pt x="75866" y="779478"/>
                </a:lnTo>
                <a:lnTo>
                  <a:pt x="82992" y="790316"/>
                </a:lnTo>
                <a:lnTo>
                  <a:pt x="42886" y="806410"/>
                </a:lnTo>
                <a:lnTo>
                  <a:pt x="39838" y="807934"/>
                </a:lnTo>
                <a:lnTo>
                  <a:pt x="38314" y="810982"/>
                </a:lnTo>
                <a:lnTo>
                  <a:pt x="39838" y="814030"/>
                </a:lnTo>
                <a:lnTo>
                  <a:pt x="39838" y="815554"/>
                </a:lnTo>
                <a:lnTo>
                  <a:pt x="44410" y="817078"/>
                </a:lnTo>
                <a:lnTo>
                  <a:pt x="87692" y="817078"/>
                </a:lnTo>
                <a:lnTo>
                  <a:pt x="85367" y="828317"/>
                </a:lnTo>
                <a:lnTo>
                  <a:pt x="75914" y="842438"/>
                </a:lnTo>
                <a:lnTo>
                  <a:pt x="61174" y="852130"/>
                </a:lnTo>
                <a:lnTo>
                  <a:pt x="43767" y="855392"/>
                </a:lnTo>
                <a:close/>
              </a:path>
              <a:path w="2004695" h="855979">
                <a:moveTo>
                  <a:pt x="45934" y="817078"/>
                </a:moveTo>
                <a:lnTo>
                  <a:pt x="44410" y="817078"/>
                </a:lnTo>
                <a:lnTo>
                  <a:pt x="39838" y="815554"/>
                </a:lnTo>
                <a:lnTo>
                  <a:pt x="39838" y="814030"/>
                </a:lnTo>
                <a:lnTo>
                  <a:pt x="38314" y="810982"/>
                </a:lnTo>
                <a:lnTo>
                  <a:pt x="39838" y="807934"/>
                </a:lnTo>
                <a:lnTo>
                  <a:pt x="42886" y="806410"/>
                </a:lnTo>
                <a:lnTo>
                  <a:pt x="82992" y="790316"/>
                </a:lnTo>
                <a:lnTo>
                  <a:pt x="85558" y="794218"/>
                </a:lnTo>
                <a:lnTo>
                  <a:pt x="86773" y="800703"/>
                </a:lnTo>
                <a:lnTo>
                  <a:pt x="45934" y="817078"/>
                </a:lnTo>
                <a:close/>
              </a:path>
              <a:path w="2004695" h="855979">
                <a:moveTo>
                  <a:pt x="87692" y="817078"/>
                </a:moveTo>
                <a:lnTo>
                  <a:pt x="45934" y="817078"/>
                </a:lnTo>
                <a:lnTo>
                  <a:pt x="86773" y="800703"/>
                </a:lnTo>
                <a:lnTo>
                  <a:pt x="88820" y="811625"/>
                </a:lnTo>
                <a:lnTo>
                  <a:pt x="87692" y="817078"/>
                </a:lnTo>
                <a:close/>
              </a:path>
            </a:pathLst>
          </a:custGeom>
          <a:solidFill>
            <a:srgbClr val="497EBA"/>
          </a:solidFill>
        </p:spPr>
        <p:txBody>
          <a:bodyPr wrap="square" lIns="0" tIns="0" rIns="0" bIns="0" rtlCol="0"/>
          <a:p/>
        </p:txBody>
      </p:sp>
      <p:sp>
        <p:nvSpPr>
          <p:cNvPr id="26" name="object 26"/>
          <p:cNvSpPr txBox="1"/>
          <p:nvPr/>
        </p:nvSpPr>
        <p:spPr>
          <a:xfrm>
            <a:off x="7742025" y="3164296"/>
            <a:ext cx="106172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262626"/>
                </a:solidFill>
                <a:latin typeface="微软雅黑" panose="020B0503020204020204" charset="-122"/>
                <a:cs typeface="微软雅黑" panose="020B0503020204020204" charset="-122"/>
              </a:rPr>
              <a:t>汽轮机叶片</a:t>
            </a:r>
            <a:endParaRPr sz="1600">
              <a:latin typeface="微软雅黑" panose="020B0503020204020204" charset="-122"/>
              <a:cs typeface="微软雅黑" panose="020B0503020204020204" charset="-122"/>
            </a:endParaRPr>
          </a:p>
        </p:txBody>
      </p:sp>
      <p:sp>
        <p:nvSpPr>
          <p:cNvPr id="27" name="object 27"/>
          <p:cNvSpPr txBox="1"/>
          <p:nvPr/>
        </p:nvSpPr>
        <p:spPr>
          <a:xfrm>
            <a:off x="375300" y="3347944"/>
            <a:ext cx="106172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262626"/>
                </a:solidFill>
                <a:latin typeface="微软雅黑" panose="020B0503020204020204" charset="-122"/>
                <a:cs typeface="微软雅黑" panose="020B0503020204020204" charset="-122"/>
              </a:rPr>
              <a:t>加热炉构件</a:t>
            </a:r>
            <a:endParaRPr sz="1600">
              <a:latin typeface="微软雅黑" panose="020B0503020204020204" charset="-122"/>
              <a:cs typeface="微软雅黑" panose="020B0503020204020204" charset="-122"/>
            </a:endParaRPr>
          </a:p>
        </p:txBody>
      </p:sp>
      <p:sp>
        <p:nvSpPr>
          <p:cNvPr id="29" name="object 28"/>
          <p:cNvSpPr/>
          <p:nvPr/>
        </p:nvSpPr>
        <p:spPr>
          <a:xfrm>
            <a:off x="1729104" y="3164077"/>
            <a:ext cx="2807207" cy="2104644"/>
          </a:xfrm>
          <a:prstGeom prst="rect">
            <a:avLst/>
          </a:prstGeom>
          <a:blipFill>
            <a:blip r:embed="rId6" cstate="print"/>
            <a:stretch>
              <a:fillRect/>
            </a:stretch>
          </a:blipFill>
        </p:spPr>
        <p:txBody>
          <a:bodyPr wrap="square" lIns="0" tIns="0" rIns="0" bIns="0" rtlCol="0"/>
          <a:p/>
        </p:txBody>
      </p:sp>
      <p:sp>
        <p:nvSpPr>
          <p:cNvPr id="30" name="object 29"/>
          <p:cNvSpPr/>
          <p:nvPr/>
        </p:nvSpPr>
        <p:spPr>
          <a:xfrm>
            <a:off x="1467540" y="3450923"/>
            <a:ext cx="1334135" cy="810260"/>
          </a:xfrm>
          <a:custGeom>
            <a:avLst/>
            <a:gdLst/>
            <a:ahLst/>
            <a:cxnLst/>
            <a:rect l="l" t="t" r="r" b="b"/>
            <a:pathLst>
              <a:path w="1334135" h="810260">
                <a:moveTo>
                  <a:pt x="37584" y="87725"/>
                </a:moveTo>
                <a:lnTo>
                  <a:pt x="1151" y="54911"/>
                </a:lnTo>
                <a:lnTo>
                  <a:pt x="0" y="37766"/>
                </a:lnTo>
                <a:lnTo>
                  <a:pt x="5532" y="21002"/>
                </a:lnTo>
                <a:lnTo>
                  <a:pt x="17200" y="7905"/>
                </a:lnTo>
                <a:lnTo>
                  <a:pt x="32583" y="809"/>
                </a:lnTo>
                <a:lnTo>
                  <a:pt x="49680" y="0"/>
                </a:lnTo>
                <a:lnTo>
                  <a:pt x="66492" y="5762"/>
                </a:lnTo>
                <a:lnTo>
                  <a:pt x="79803" y="17430"/>
                </a:lnTo>
                <a:lnTo>
                  <a:pt x="87257" y="32813"/>
                </a:lnTo>
                <a:lnTo>
                  <a:pt x="87512" y="37766"/>
                </a:lnTo>
                <a:lnTo>
                  <a:pt x="40584" y="37766"/>
                </a:lnTo>
                <a:lnTo>
                  <a:pt x="37536" y="43862"/>
                </a:lnTo>
                <a:lnTo>
                  <a:pt x="39060" y="46910"/>
                </a:lnTo>
                <a:lnTo>
                  <a:pt x="40584" y="48434"/>
                </a:lnTo>
                <a:lnTo>
                  <a:pt x="78468" y="70386"/>
                </a:lnTo>
                <a:lnTo>
                  <a:pt x="70064" y="79819"/>
                </a:lnTo>
                <a:lnTo>
                  <a:pt x="54681" y="86915"/>
                </a:lnTo>
                <a:lnTo>
                  <a:pt x="37584" y="87725"/>
                </a:lnTo>
                <a:close/>
              </a:path>
              <a:path w="1334135" h="810260">
                <a:moveTo>
                  <a:pt x="78468" y="70386"/>
                </a:moveTo>
                <a:lnTo>
                  <a:pt x="40584" y="48434"/>
                </a:lnTo>
                <a:lnTo>
                  <a:pt x="39060" y="46910"/>
                </a:lnTo>
                <a:lnTo>
                  <a:pt x="37536" y="43862"/>
                </a:lnTo>
                <a:lnTo>
                  <a:pt x="40584" y="37766"/>
                </a:lnTo>
                <a:lnTo>
                  <a:pt x="43632" y="37766"/>
                </a:lnTo>
                <a:lnTo>
                  <a:pt x="46680" y="39290"/>
                </a:lnTo>
                <a:lnTo>
                  <a:pt x="83955" y="60889"/>
                </a:lnTo>
                <a:lnTo>
                  <a:pt x="81732" y="66722"/>
                </a:lnTo>
                <a:lnTo>
                  <a:pt x="78468" y="70386"/>
                </a:lnTo>
                <a:close/>
              </a:path>
              <a:path w="1334135" h="810260">
                <a:moveTo>
                  <a:pt x="83955" y="60889"/>
                </a:moveTo>
                <a:lnTo>
                  <a:pt x="46680" y="39290"/>
                </a:lnTo>
                <a:lnTo>
                  <a:pt x="43632" y="37766"/>
                </a:lnTo>
                <a:lnTo>
                  <a:pt x="87512" y="37766"/>
                </a:lnTo>
                <a:lnTo>
                  <a:pt x="88138" y="49910"/>
                </a:lnTo>
                <a:lnTo>
                  <a:pt x="83955" y="60889"/>
                </a:lnTo>
                <a:close/>
              </a:path>
              <a:path w="1334135" h="810260">
                <a:moveTo>
                  <a:pt x="1249942" y="749211"/>
                </a:moveTo>
                <a:lnTo>
                  <a:pt x="78468" y="70386"/>
                </a:lnTo>
                <a:lnTo>
                  <a:pt x="81732" y="66722"/>
                </a:lnTo>
                <a:lnTo>
                  <a:pt x="83955" y="60889"/>
                </a:lnTo>
                <a:lnTo>
                  <a:pt x="1255390" y="739692"/>
                </a:lnTo>
                <a:lnTo>
                  <a:pt x="1252164" y="743378"/>
                </a:lnTo>
                <a:lnTo>
                  <a:pt x="1249942" y="749211"/>
                </a:lnTo>
                <a:close/>
              </a:path>
              <a:path w="1334135" h="810260">
                <a:moveTo>
                  <a:pt x="1333394" y="772334"/>
                </a:moveTo>
                <a:lnTo>
                  <a:pt x="1290264" y="772334"/>
                </a:lnTo>
                <a:lnTo>
                  <a:pt x="1293312" y="770810"/>
                </a:lnTo>
                <a:lnTo>
                  <a:pt x="1294836" y="767762"/>
                </a:lnTo>
                <a:lnTo>
                  <a:pt x="1296360" y="766238"/>
                </a:lnTo>
                <a:lnTo>
                  <a:pt x="1294836" y="763190"/>
                </a:lnTo>
                <a:lnTo>
                  <a:pt x="1293312" y="761666"/>
                </a:lnTo>
                <a:lnTo>
                  <a:pt x="1255390" y="739692"/>
                </a:lnTo>
                <a:lnTo>
                  <a:pt x="1263832" y="730043"/>
                </a:lnTo>
                <a:lnTo>
                  <a:pt x="1279215" y="722423"/>
                </a:lnTo>
                <a:lnTo>
                  <a:pt x="1296312" y="721090"/>
                </a:lnTo>
                <a:lnTo>
                  <a:pt x="1313124" y="726614"/>
                </a:lnTo>
                <a:lnTo>
                  <a:pt x="1325578" y="738282"/>
                </a:lnTo>
                <a:lnTo>
                  <a:pt x="1332746" y="753665"/>
                </a:lnTo>
                <a:lnTo>
                  <a:pt x="1333912" y="770763"/>
                </a:lnTo>
                <a:lnTo>
                  <a:pt x="1333394" y="772334"/>
                </a:lnTo>
                <a:close/>
              </a:path>
              <a:path w="1334135" h="810260">
                <a:moveTo>
                  <a:pt x="1290264" y="772334"/>
                </a:moveTo>
                <a:lnTo>
                  <a:pt x="1287134" y="770763"/>
                </a:lnTo>
                <a:lnTo>
                  <a:pt x="1249942" y="749211"/>
                </a:lnTo>
                <a:lnTo>
                  <a:pt x="1252164" y="743378"/>
                </a:lnTo>
                <a:lnTo>
                  <a:pt x="1255390" y="739692"/>
                </a:lnTo>
                <a:lnTo>
                  <a:pt x="1293312" y="761666"/>
                </a:lnTo>
                <a:lnTo>
                  <a:pt x="1294836" y="763190"/>
                </a:lnTo>
                <a:lnTo>
                  <a:pt x="1296360" y="766238"/>
                </a:lnTo>
                <a:lnTo>
                  <a:pt x="1294836" y="767762"/>
                </a:lnTo>
                <a:lnTo>
                  <a:pt x="1293312" y="770810"/>
                </a:lnTo>
                <a:lnTo>
                  <a:pt x="1290264" y="772334"/>
                </a:lnTo>
                <a:close/>
              </a:path>
              <a:path w="1334135" h="810260">
                <a:moveTo>
                  <a:pt x="1284216" y="809863"/>
                </a:moveTo>
                <a:lnTo>
                  <a:pt x="1267404" y="804338"/>
                </a:lnTo>
                <a:lnTo>
                  <a:pt x="1254093" y="792670"/>
                </a:lnTo>
                <a:lnTo>
                  <a:pt x="1246640" y="777287"/>
                </a:lnTo>
                <a:lnTo>
                  <a:pt x="1245759" y="760190"/>
                </a:lnTo>
                <a:lnTo>
                  <a:pt x="1249942" y="749211"/>
                </a:lnTo>
                <a:lnTo>
                  <a:pt x="1287216" y="770810"/>
                </a:lnTo>
                <a:lnTo>
                  <a:pt x="1290264" y="772334"/>
                </a:lnTo>
                <a:lnTo>
                  <a:pt x="1333394" y="772334"/>
                </a:lnTo>
                <a:lnTo>
                  <a:pt x="1328364" y="787574"/>
                </a:lnTo>
                <a:lnTo>
                  <a:pt x="1316696" y="800909"/>
                </a:lnTo>
                <a:lnTo>
                  <a:pt x="1301313" y="808529"/>
                </a:lnTo>
                <a:lnTo>
                  <a:pt x="1284216" y="809863"/>
                </a:lnTo>
                <a:close/>
              </a:path>
            </a:pathLst>
          </a:custGeom>
          <a:solidFill>
            <a:srgbClr val="497EBA"/>
          </a:solidFill>
        </p:spPr>
        <p:txBody>
          <a:bodyPr wrap="square" lIns="0" tIns="0" rIns="0" bIns="0" rtlCol="0"/>
          <a:p/>
        </p:txBody>
      </p:sp>
      <p:sp>
        <p:nvSpPr>
          <p:cNvPr id="12" name="文本框 11"/>
          <p:cNvSpPr txBox="1"/>
          <p:nvPr/>
        </p:nvSpPr>
        <p:spPr>
          <a:xfrm>
            <a:off x="755015" y="2136140"/>
            <a:ext cx="4711700" cy="398780"/>
          </a:xfrm>
          <a:prstGeom prst="rect">
            <a:avLst/>
          </a:prstGeom>
          <a:noFill/>
        </p:spPr>
        <p:txBody>
          <a:bodyPr wrap="square" rtlCol="0">
            <a:spAutoFit/>
          </a:bodyPr>
          <a:p>
            <a:r>
              <a:rPr lang="zh-CN" altLang="en-US" b="0">
                <a:latin typeface="宋体" panose="02010600030101010101" pitchFamily="2" charset="-122"/>
                <a:ea typeface="宋体" panose="02010600030101010101" pitchFamily="2" charset="-122"/>
              </a:rPr>
              <a:t>④耐热钢：通常分为抗氧化钢和热强钢。</a:t>
            </a:r>
            <a:endParaRPr lang="zh-CN" altLang="en-US" b="0">
              <a:latin typeface="宋体" panose="02010600030101010101" pitchFamily="2" charset="-122"/>
              <a:ea typeface="宋体" panose="02010600030101010101" pitchFamily="2" charset="-122"/>
            </a:endParaRPr>
          </a:p>
        </p:txBody>
      </p:sp>
      <p:sp>
        <p:nvSpPr>
          <p:cNvPr id="3" name="文本框 2"/>
          <p:cNvSpPr txBox="1"/>
          <p:nvPr/>
        </p:nvSpPr>
        <p:spPr>
          <a:xfrm>
            <a:off x="827405" y="1700530"/>
            <a:ext cx="5774055" cy="398780"/>
          </a:xfrm>
          <a:prstGeom prst="rect">
            <a:avLst/>
          </a:prstGeom>
          <a:noFill/>
        </p:spPr>
        <p:txBody>
          <a:bodyPr wrap="square" rtlCol="0">
            <a:spAutoFit/>
          </a:bodyPr>
          <a:p>
            <a:r>
              <a:rPr lang="en-US" b="0">
                <a:latin typeface="黑体" panose="02010609060101010101" pitchFamily="2" charset="-122"/>
                <a:ea typeface="黑体" panose="02010609060101010101" pitchFamily="2" charset="-122"/>
                <a:cs typeface="黑体" panose="02010609060101010101" pitchFamily="2" charset="-122"/>
              </a:rPr>
              <a:t>3</a:t>
            </a:r>
            <a:r>
              <a:rPr lang="zh-CN" altLang="en-US" b="0">
                <a:latin typeface="黑体" panose="02010609060101010101" pitchFamily="2" charset="-122"/>
                <a:ea typeface="黑体" panose="02010609060101010101" pitchFamily="2" charset="-122"/>
                <a:cs typeface="黑体" panose="02010609060101010101" pitchFamily="2" charset="-122"/>
              </a:rPr>
              <a:t>、</a:t>
            </a:r>
            <a:r>
              <a:rPr lang="zh-CN" b="0">
                <a:latin typeface="黑体" panose="02010609060101010101" pitchFamily="2" charset="-122"/>
                <a:ea typeface="黑体" panose="02010609060101010101" pitchFamily="2" charset="-122"/>
                <a:cs typeface="黑体" panose="02010609060101010101" pitchFamily="2" charset="-122"/>
                <a:sym typeface="+mn-ea"/>
              </a:rPr>
              <a:t>常用低合金钢与合金钢的性能和用途</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500" fill="hold"/>
                                        <p:tgtEl>
                                          <p:spTgt spid="12"/>
                                        </p:tgtEl>
                                        <p:attrNameLst>
                                          <p:attrName>ppt_x</p:attrName>
                                        </p:attrNameLst>
                                      </p:cBhvr>
                                      <p:tavLst>
                                        <p:tav tm="0">
                                          <p:val>
                                            <p:strVal val="#ppt_x"/>
                                          </p:val>
                                        </p:tav>
                                        <p:tav tm="100000">
                                          <p:val>
                                            <p:strVal val="#ppt_x"/>
                                          </p:val>
                                        </p:tav>
                                      </p:tavLst>
                                    </p:anim>
                                    <p:anim calcmode="lin" valueType="num">
                                      <p:cBhvr additive="base">
                                        <p:cTn id="9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3" grpId="0" animBg="1"/>
      <p:bldP spid="15" grpId="0" animBg="1"/>
      <p:bldP spid="16" grpId="0" animBg="1"/>
      <p:bldP spid="17" grpId="0" animBg="1"/>
      <p:bldP spid="18" grpId="0"/>
      <p:bldP spid="19" grpId="0"/>
      <p:bldP spid="20" grpId="0" animBg="1"/>
      <p:bldP spid="21" grpId="0" animBg="1"/>
      <p:bldP spid="22" grpId="0" animBg="1"/>
      <p:bldP spid="23" grpId="0" animBg="1"/>
      <p:bldP spid="24" grpId="0" animBg="1"/>
      <p:bldP spid="25" grpId="0" animBg="1"/>
      <p:bldP spid="26" grpId="0"/>
      <p:bldP spid="27" grpId="0"/>
      <p:bldP spid="29" grpId="0" animBg="1"/>
      <p:bldP spid="30" grpId="0" animBg="1"/>
      <p:bldP spid="12" grpId="0"/>
      <p:bldP spid="5" grpId="1" animBg="1"/>
      <p:bldP spid="6" grpId="1" animBg="1"/>
      <p:bldP spid="7" grpId="1"/>
      <p:bldP spid="8" grpId="1" animBg="1"/>
      <p:bldP spid="9" grpId="1" animBg="1"/>
      <p:bldP spid="10" grpId="1" animBg="1"/>
      <p:bldP spid="13" grpId="1" animBg="1"/>
      <p:bldP spid="15" grpId="1" animBg="1"/>
      <p:bldP spid="16" grpId="1" animBg="1"/>
      <p:bldP spid="17" grpId="1" animBg="1"/>
      <p:bldP spid="18" grpId="1"/>
      <p:bldP spid="19" grpId="1"/>
      <p:bldP spid="20" grpId="1" animBg="1"/>
      <p:bldP spid="21" grpId="1" animBg="1"/>
      <p:bldP spid="22" grpId="1" animBg="1"/>
      <p:bldP spid="23" grpId="1" animBg="1"/>
      <p:bldP spid="24" grpId="1" animBg="1"/>
      <p:bldP spid="25" grpId="1" animBg="1"/>
      <p:bldP spid="26" grpId="1"/>
      <p:bldP spid="27" grpId="1"/>
      <p:bldP spid="29" grpId="1" animBg="1"/>
      <p:bldP spid="30" grpId="1" animBg="1"/>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95605" y="1268730"/>
            <a:ext cx="231965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三、铸铁</a:t>
            </a:r>
            <a:endParaRPr lang="zh-CN" sz="2400" spc="-10" dirty="0">
              <a:latin typeface="黑体" panose="02010609060101010101" pitchFamily="2" charset="-122"/>
              <a:ea typeface="黑体" panose="02010609060101010101" pitchFamily="2" charset="-122"/>
            </a:endParaRPr>
          </a:p>
        </p:txBody>
      </p:sp>
      <p:sp>
        <p:nvSpPr>
          <p:cNvPr id="9" name="object 9"/>
          <p:cNvSpPr/>
          <p:nvPr/>
        </p:nvSpPr>
        <p:spPr>
          <a:xfrm>
            <a:off x="4572000" y="3213100"/>
            <a:ext cx="3126740" cy="2148205"/>
          </a:xfrm>
          <a:prstGeom prst="rect">
            <a:avLst/>
          </a:prstGeom>
          <a:blipFill>
            <a:blip r:embed="rId1" cstate="print"/>
            <a:stretch>
              <a:fillRect/>
            </a:stretch>
          </a:blipFill>
        </p:spPr>
        <p:txBody>
          <a:bodyPr wrap="square" lIns="0" tIns="0" rIns="0" bIns="0" rtlCol="0"/>
          <a:p/>
        </p:txBody>
      </p:sp>
      <p:sp>
        <p:nvSpPr>
          <p:cNvPr id="10" name="object 10"/>
          <p:cNvSpPr/>
          <p:nvPr/>
        </p:nvSpPr>
        <p:spPr>
          <a:xfrm>
            <a:off x="971550" y="3213100"/>
            <a:ext cx="3163570" cy="2129790"/>
          </a:xfrm>
          <a:prstGeom prst="rect">
            <a:avLst/>
          </a:prstGeom>
          <a:blipFill>
            <a:blip r:embed="rId2" cstate="print"/>
            <a:stretch>
              <a:fillRect/>
            </a:stretch>
          </a:blipFill>
        </p:spPr>
        <p:txBody>
          <a:bodyPr wrap="square" lIns="0" tIns="0" rIns="0" bIns="0" rtlCol="0"/>
          <a:p/>
        </p:txBody>
      </p:sp>
      <p:sp>
        <p:nvSpPr>
          <p:cNvPr id="100" name="文本框 99"/>
          <p:cNvSpPr txBox="1"/>
          <p:nvPr/>
        </p:nvSpPr>
        <p:spPr>
          <a:xfrm>
            <a:off x="755650" y="1772285"/>
            <a:ext cx="7343775" cy="1014730"/>
          </a:xfrm>
          <a:prstGeom prst="rect">
            <a:avLst/>
          </a:prstGeom>
          <a:noFill/>
          <a:ln w="9525">
            <a:noFill/>
          </a:ln>
        </p:spPr>
        <p:txBody>
          <a:bodyPr wrap="square">
            <a:spAutoFit/>
          </a:bodyPr>
          <a:p>
            <a:pPr indent="266700"/>
            <a:r>
              <a:rPr lang="en-US" altLang="zh-CN" b="0">
                <a:latin typeface="宋体" panose="02010600030101010101" pitchFamily="2" charset="-122"/>
                <a:ea typeface="宋体" panose="02010600030101010101" pitchFamily="2" charset="-122"/>
                <a:cs typeface="宋体" panose="02010600030101010101" pitchFamily="2" charset="-122"/>
              </a:rPr>
              <a:t>  </a:t>
            </a:r>
            <a:r>
              <a:rPr lang="zh-CN" b="0">
                <a:latin typeface="宋体" panose="02010600030101010101" pitchFamily="2" charset="-122"/>
                <a:ea typeface="宋体" panose="02010600030101010101" pitchFamily="2" charset="-122"/>
                <a:cs typeface="宋体" panose="02010600030101010101" pitchFamily="2" charset="-122"/>
              </a:rPr>
              <a:t>铸铁是碳的质量分数大于</a:t>
            </a:r>
            <a:r>
              <a:rPr lang="en-US" b="0">
                <a:latin typeface="宋体" panose="02010600030101010101" pitchFamily="2" charset="-122"/>
                <a:ea typeface="宋体" panose="02010600030101010101" pitchFamily="2" charset="-122"/>
                <a:cs typeface="宋体" panose="02010600030101010101" pitchFamily="2" charset="-122"/>
              </a:rPr>
              <a:t>2.11%</a:t>
            </a:r>
            <a:r>
              <a:rPr lang="zh-CN" b="0">
                <a:latin typeface="宋体" panose="02010600030101010101" pitchFamily="2" charset="-122"/>
                <a:ea typeface="宋体" panose="02010600030101010101" pitchFamily="2" charset="-122"/>
                <a:cs typeface="宋体" panose="02010600030101010101" pitchFamily="2" charset="-122"/>
              </a:rPr>
              <a:t>，并含有硅、锰、硫、磷等杂质元素的铁碳合金。工业中实际使用的铸铁中碳的质量分数一般为</a:t>
            </a:r>
            <a:r>
              <a:rPr lang="en-US" b="0">
                <a:latin typeface="宋体" panose="02010600030101010101" pitchFamily="2" charset="-122"/>
                <a:ea typeface="宋体" panose="02010600030101010101" pitchFamily="2" charset="-122"/>
                <a:cs typeface="宋体" panose="02010600030101010101" pitchFamily="2" charset="-122"/>
              </a:rPr>
              <a:t>2.5%-4%</a:t>
            </a:r>
            <a:r>
              <a:rPr lang="zh-CN" b="0">
                <a:latin typeface="宋体" panose="02010600030101010101" pitchFamily="2" charset="-122"/>
                <a:ea typeface="宋体" panose="02010600030101010101" pitchFamily="2" charset="-122"/>
                <a:cs typeface="宋体" panose="02010600030101010101" pitchFamily="2" charset="-122"/>
              </a:rPr>
              <a:t>，</a:t>
            </a:r>
            <a:r>
              <a:rPr lang="en-US" b="0">
                <a:latin typeface="宋体" panose="02010600030101010101" pitchFamily="2" charset="-122"/>
                <a:ea typeface="宋体" panose="02010600030101010101" pitchFamily="2" charset="-122"/>
                <a:cs typeface="宋体" panose="02010600030101010101" pitchFamily="2" charset="-122"/>
              </a:rPr>
              <a:t>Si</a:t>
            </a:r>
            <a:r>
              <a:rPr lang="zh-CN" b="0">
                <a:latin typeface="宋体" panose="02010600030101010101" pitchFamily="2" charset="-122"/>
                <a:ea typeface="宋体" panose="02010600030101010101" pitchFamily="2" charset="-122"/>
                <a:cs typeface="宋体" panose="02010600030101010101" pitchFamily="2" charset="-122"/>
              </a:rPr>
              <a:t>、</a:t>
            </a:r>
            <a:r>
              <a:rPr lang="en-US" b="0">
                <a:latin typeface="宋体" panose="02010600030101010101" pitchFamily="2" charset="-122"/>
                <a:ea typeface="宋体" panose="02010600030101010101" pitchFamily="2" charset="-122"/>
                <a:cs typeface="宋体" panose="02010600030101010101" pitchFamily="2" charset="-122"/>
              </a:rPr>
              <a:t>Mn</a:t>
            </a:r>
            <a:r>
              <a:rPr lang="zh-CN" b="0">
                <a:latin typeface="宋体" panose="02010600030101010101" pitchFamily="2" charset="-122"/>
                <a:ea typeface="宋体" panose="02010600030101010101" pitchFamily="2" charset="-122"/>
                <a:cs typeface="宋体" panose="02010600030101010101" pitchFamily="2" charset="-122"/>
              </a:rPr>
              <a:t>、</a:t>
            </a:r>
            <a:r>
              <a:rPr lang="en-US" b="0">
                <a:latin typeface="宋体" panose="02010600030101010101" pitchFamily="2" charset="-122"/>
                <a:ea typeface="宋体" panose="02010600030101010101" pitchFamily="2" charset="-122"/>
                <a:cs typeface="宋体" panose="02010600030101010101" pitchFamily="2" charset="-122"/>
              </a:rPr>
              <a:t>S</a:t>
            </a:r>
            <a:r>
              <a:rPr lang="zh-CN" b="0">
                <a:latin typeface="宋体" panose="02010600030101010101" pitchFamily="2" charset="-122"/>
                <a:ea typeface="宋体" panose="02010600030101010101" pitchFamily="2" charset="-122"/>
                <a:cs typeface="宋体" panose="02010600030101010101" pitchFamily="2" charset="-122"/>
              </a:rPr>
              <a:t>、</a:t>
            </a:r>
            <a:r>
              <a:rPr lang="en-US" b="0">
                <a:latin typeface="宋体" panose="02010600030101010101" pitchFamily="2" charset="-122"/>
                <a:ea typeface="宋体" panose="02010600030101010101" pitchFamily="2" charset="-122"/>
                <a:cs typeface="宋体" panose="02010600030101010101" pitchFamily="2" charset="-122"/>
              </a:rPr>
              <a:t>P</a:t>
            </a:r>
            <a:r>
              <a:rPr lang="zh-CN" b="0">
                <a:latin typeface="宋体" panose="02010600030101010101" pitchFamily="2" charset="-122"/>
                <a:ea typeface="宋体" panose="02010600030101010101" pitchFamily="2" charset="-122"/>
                <a:cs typeface="宋体" panose="02010600030101010101" pitchFamily="2" charset="-122"/>
              </a:rPr>
              <a:t>等杂质的含量也比非合金钢多。</a:t>
            </a:r>
            <a:endParaRPr lang="zh-CN" altLang="en-US">
              <a:latin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0" grpId="0"/>
      <p:bldP spid="9" grpId="1" animBg="1"/>
      <p:bldP spid="10" grpId="1" animBg="1"/>
      <p:bldP spid="10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179070" y="1205230"/>
            <a:ext cx="231965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三、铸铁</a:t>
            </a:r>
            <a:endParaRPr lang="zh-CN" sz="2400" spc="-10" dirty="0">
              <a:latin typeface="黑体" panose="02010609060101010101" pitchFamily="2" charset="-122"/>
              <a:ea typeface="黑体" panose="02010609060101010101" pitchFamily="2" charset="-122"/>
            </a:endParaRPr>
          </a:p>
        </p:txBody>
      </p:sp>
      <p:sp>
        <p:nvSpPr>
          <p:cNvPr id="21" name="object 9"/>
          <p:cNvSpPr/>
          <p:nvPr/>
        </p:nvSpPr>
        <p:spPr>
          <a:xfrm>
            <a:off x="1253109" y="2525521"/>
            <a:ext cx="1341119" cy="1333500"/>
          </a:xfrm>
          <a:prstGeom prst="rect">
            <a:avLst/>
          </a:prstGeom>
          <a:blipFill>
            <a:blip r:embed="rId1" cstate="print"/>
            <a:stretch>
              <a:fillRect/>
            </a:stretch>
          </a:blipFill>
        </p:spPr>
        <p:txBody>
          <a:bodyPr wrap="square" lIns="0" tIns="0" rIns="0" bIns="0" rtlCol="0"/>
          <a:p/>
        </p:txBody>
      </p:sp>
      <p:sp>
        <p:nvSpPr>
          <p:cNvPr id="22" name="object 10"/>
          <p:cNvSpPr txBox="1"/>
          <p:nvPr/>
        </p:nvSpPr>
        <p:spPr>
          <a:xfrm>
            <a:off x="2660804" y="2675882"/>
            <a:ext cx="976630" cy="311150"/>
          </a:xfrm>
          <a:prstGeom prst="rect">
            <a:avLst/>
          </a:prstGeom>
        </p:spPr>
        <p:txBody>
          <a:bodyPr vert="horz" wrap="square" lIns="0" tIns="15240" rIns="0" bIns="0" rtlCol="0">
            <a:spAutoFit/>
          </a:bodyPr>
          <a:p>
            <a:pPr marL="12700">
              <a:spcBef>
                <a:spcPts val="120"/>
              </a:spcBef>
            </a:pPr>
            <a:r>
              <a:rPr sz="1850" spc="20" dirty="0">
                <a:latin typeface="微软雅黑" panose="020B0503020204020204" charset="-122"/>
                <a:cs typeface="微软雅黑" panose="020B0503020204020204" charset="-122"/>
              </a:rPr>
              <a:t>片状石墨</a:t>
            </a:r>
            <a:endParaRPr sz="1850">
              <a:latin typeface="微软雅黑" panose="020B0503020204020204" charset="-122"/>
              <a:cs typeface="微软雅黑" panose="020B0503020204020204" charset="-122"/>
            </a:endParaRPr>
          </a:p>
        </p:txBody>
      </p:sp>
      <p:sp>
        <p:nvSpPr>
          <p:cNvPr id="23" name="object 11"/>
          <p:cNvSpPr/>
          <p:nvPr/>
        </p:nvSpPr>
        <p:spPr>
          <a:xfrm>
            <a:off x="1313561" y="4605274"/>
            <a:ext cx="121920" cy="273050"/>
          </a:xfrm>
          <a:custGeom>
            <a:avLst/>
            <a:gdLst/>
            <a:ahLst/>
            <a:cxnLst/>
            <a:rect l="l" t="t" r="r" b="b"/>
            <a:pathLst>
              <a:path w="121919" h="273050">
                <a:moveTo>
                  <a:pt x="121920" y="0"/>
                </a:moveTo>
                <a:lnTo>
                  <a:pt x="121920" y="135635"/>
                </a:lnTo>
                <a:lnTo>
                  <a:pt x="0" y="135635"/>
                </a:lnTo>
                <a:lnTo>
                  <a:pt x="0" y="272796"/>
                </a:lnTo>
              </a:path>
            </a:pathLst>
          </a:custGeom>
          <a:ln w="10668">
            <a:solidFill>
              <a:srgbClr val="497EBA"/>
            </a:solidFill>
          </a:ln>
        </p:spPr>
        <p:txBody>
          <a:bodyPr wrap="square" lIns="0" tIns="0" rIns="0" bIns="0" rtlCol="0"/>
          <a:p/>
        </p:txBody>
      </p:sp>
      <p:sp>
        <p:nvSpPr>
          <p:cNvPr id="24" name="object 12"/>
          <p:cNvSpPr/>
          <p:nvPr/>
        </p:nvSpPr>
        <p:spPr>
          <a:xfrm>
            <a:off x="1709800" y="4605274"/>
            <a:ext cx="125095" cy="273050"/>
          </a:xfrm>
          <a:custGeom>
            <a:avLst/>
            <a:gdLst/>
            <a:ahLst/>
            <a:cxnLst/>
            <a:rect l="l" t="t" r="r" b="b"/>
            <a:pathLst>
              <a:path w="125094" h="273050">
                <a:moveTo>
                  <a:pt x="0" y="0"/>
                </a:moveTo>
                <a:lnTo>
                  <a:pt x="0" y="135635"/>
                </a:lnTo>
                <a:lnTo>
                  <a:pt x="124968" y="135635"/>
                </a:lnTo>
                <a:lnTo>
                  <a:pt x="124968" y="272796"/>
                </a:lnTo>
              </a:path>
            </a:pathLst>
          </a:custGeom>
          <a:ln w="10668">
            <a:solidFill>
              <a:srgbClr val="497EBA"/>
            </a:solidFill>
          </a:ln>
        </p:spPr>
        <p:txBody>
          <a:bodyPr wrap="square" lIns="0" tIns="0" rIns="0" bIns="0" rtlCol="0"/>
          <a:p/>
        </p:txBody>
      </p:sp>
      <p:sp>
        <p:nvSpPr>
          <p:cNvPr id="25" name="object 13"/>
          <p:cNvSpPr/>
          <p:nvPr/>
        </p:nvSpPr>
        <p:spPr>
          <a:xfrm>
            <a:off x="2636393" y="4605274"/>
            <a:ext cx="0" cy="273050"/>
          </a:xfrm>
          <a:custGeom>
            <a:avLst/>
            <a:gdLst/>
            <a:ahLst/>
            <a:cxnLst/>
            <a:rect l="l" t="t" r="r" b="b"/>
            <a:pathLst>
              <a:path h="273050">
                <a:moveTo>
                  <a:pt x="0" y="0"/>
                </a:moveTo>
                <a:lnTo>
                  <a:pt x="0" y="272796"/>
                </a:lnTo>
              </a:path>
            </a:pathLst>
          </a:custGeom>
          <a:ln w="10668">
            <a:solidFill>
              <a:srgbClr val="497EBA"/>
            </a:solidFill>
          </a:ln>
        </p:spPr>
        <p:txBody>
          <a:bodyPr wrap="square" lIns="0" tIns="0" rIns="0" bIns="0" rtlCol="0"/>
          <a:p/>
        </p:txBody>
      </p:sp>
      <p:sp>
        <p:nvSpPr>
          <p:cNvPr id="26" name="object 14"/>
          <p:cNvSpPr txBox="1"/>
          <p:nvPr/>
        </p:nvSpPr>
        <p:spPr>
          <a:xfrm>
            <a:off x="1174423" y="4034876"/>
            <a:ext cx="2645410" cy="1198880"/>
          </a:xfrm>
          <a:prstGeom prst="rect">
            <a:avLst/>
          </a:prstGeom>
        </p:spPr>
        <p:txBody>
          <a:bodyPr vert="horz" wrap="square" lIns="0" tIns="12065" rIns="0" bIns="0" rtlCol="0">
            <a:spAutoFit/>
          </a:bodyPr>
          <a:p>
            <a:pPr marL="126365">
              <a:spcBef>
                <a:spcPts val="95"/>
              </a:spcBef>
            </a:pPr>
            <a:r>
              <a:rPr sz="3750" spc="-15" dirty="0">
                <a:latin typeface="Calibri" panose="020F0502020204030204"/>
                <a:cs typeface="Calibri" panose="020F0502020204030204"/>
              </a:rPr>
              <a:t>HT</a:t>
            </a:r>
            <a:r>
              <a:rPr sz="3750" spc="-100" dirty="0">
                <a:latin typeface="Calibri" panose="020F0502020204030204"/>
                <a:cs typeface="Calibri" panose="020F0502020204030204"/>
              </a:rPr>
              <a:t> </a:t>
            </a:r>
            <a:r>
              <a:rPr sz="3750" spc="-5" dirty="0">
                <a:latin typeface="Calibri" panose="020F0502020204030204"/>
                <a:cs typeface="Calibri" panose="020F0502020204030204"/>
              </a:rPr>
              <a:t>+</a:t>
            </a:r>
            <a:r>
              <a:rPr sz="3750" spc="-95" dirty="0">
                <a:latin typeface="Calibri" panose="020F0502020204030204"/>
                <a:cs typeface="Calibri" panose="020F0502020204030204"/>
              </a:rPr>
              <a:t> </a:t>
            </a:r>
            <a:r>
              <a:rPr sz="3250" spc="25" dirty="0">
                <a:latin typeface="微软雅黑" panose="020B0503020204020204" charset="-122"/>
                <a:cs typeface="微软雅黑" panose="020B0503020204020204" charset="-122"/>
              </a:rPr>
              <a:t>数字</a:t>
            </a:r>
            <a:endParaRPr sz="3250">
              <a:latin typeface="微软雅黑" panose="020B0503020204020204" charset="-122"/>
              <a:cs typeface="微软雅黑" panose="020B0503020204020204" charset="-122"/>
            </a:endParaRPr>
          </a:p>
          <a:p>
            <a:pPr marL="12700">
              <a:spcBef>
                <a:spcPts val="2220"/>
              </a:spcBef>
              <a:tabLst>
                <a:tab pos="521970" algn="l"/>
                <a:tab pos="1031875" algn="l"/>
              </a:tabLst>
            </a:pPr>
            <a:r>
              <a:rPr sz="2100" dirty="0">
                <a:latin typeface="微软雅黑" panose="020B0503020204020204" charset="-122"/>
                <a:cs typeface="微软雅黑" panose="020B0503020204020204" charset="-122"/>
              </a:rPr>
              <a:t>灰	铁	最低抗拉强度</a:t>
            </a:r>
            <a:endParaRPr sz="2100">
              <a:latin typeface="微软雅黑" panose="020B0503020204020204" charset="-122"/>
              <a:cs typeface="微软雅黑" panose="020B0503020204020204" charset="-122"/>
            </a:endParaRPr>
          </a:p>
        </p:txBody>
      </p:sp>
      <p:sp>
        <p:nvSpPr>
          <p:cNvPr id="27" name="object 15"/>
          <p:cNvSpPr txBox="1"/>
          <p:nvPr/>
        </p:nvSpPr>
        <p:spPr>
          <a:xfrm>
            <a:off x="1497552" y="5409434"/>
            <a:ext cx="3005455" cy="274320"/>
          </a:xfrm>
          <a:prstGeom prst="rect">
            <a:avLst/>
          </a:prstGeom>
        </p:spPr>
        <p:txBody>
          <a:bodyPr vert="horz" wrap="square" lIns="0" tIns="16510" rIns="0" bIns="0" rtlCol="0">
            <a:spAutoFit/>
          </a:bodyPr>
          <a:p>
            <a:pPr marL="12700">
              <a:spcBef>
                <a:spcPts val="130"/>
              </a:spcBef>
            </a:pPr>
            <a:r>
              <a:rPr sz="1600" spc="30" dirty="0">
                <a:latin typeface="宋体" panose="02010600030101010101" pitchFamily="2" charset="-122"/>
                <a:cs typeface="宋体" panose="02010600030101010101" pitchFamily="2" charset="-122"/>
              </a:rPr>
              <a:t>最低抗拉强度</a:t>
            </a:r>
            <a:r>
              <a:rPr sz="1600" spc="25" dirty="0">
                <a:latin typeface="宋体" panose="02010600030101010101" pitchFamily="2" charset="-122"/>
                <a:cs typeface="宋体" panose="02010600030101010101" pitchFamily="2" charset="-122"/>
              </a:rPr>
              <a:t>为</a:t>
            </a:r>
            <a:r>
              <a:rPr sz="1600" spc="10" dirty="0">
                <a:latin typeface="Calibri" panose="020F0502020204030204"/>
                <a:cs typeface="Calibri" panose="020F0502020204030204"/>
              </a:rPr>
              <a:t>100MPa</a:t>
            </a:r>
            <a:r>
              <a:rPr sz="1600" spc="30" dirty="0">
                <a:latin typeface="宋体" panose="02010600030101010101" pitchFamily="2" charset="-122"/>
                <a:cs typeface="宋体" panose="02010600030101010101" pitchFamily="2" charset="-122"/>
              </a:rPr>
              <a:t>的</a:t>
            </a:r>
            <a:r>
              <a:rPr sz="1600" spc="45" dirty="0">
                <a:latin typeface="宋体" panose="02010600030101010101" pitchFamily="2" charset="-122"/>
                <a:cs typeface="宋体" panose="02010600030101010101" pitchFamily="2" charset="-122"/>
              </a:rPr>
              <a:t>灰</a:t>
            </a:r>
            <a:r>
              <a:rPr sz="1600" spc="30" dirty="0">
                <a:latin typeface="宋体" panose="02010600030101010101" pitchFamily="2" charset="-122"/>
                <a:cs typeface="宋体" panose="02010600030101010101" pitchFamily="2" charset="-122"/>
              </a:rPr>
              <a:t>铸铁</a:t>
            </a:r>
            <a:endParaRPr sz="1600">
              <a:latin typeface="宋体" panose="02010600030101010101" pitchFamily="2" charset="-122"/>
              <a:cs typeface="宋体" panose="02010600030101010101" pitchFamily="2" charset="-122"/>
            </a:endParaRPr>
          </a:p>
        </p:txBody>
      </p:sp>
      <p:sp>
        <p:nvSpPr>
          <p:cNvPr id="29" name="object 16"/>
          <p:cNvSpPr txBox="1"/>
          <p:nvPr/>
        </p:nvSpPr>
        <p:spPr>
          <a:xfrm>
            <a:off x="680212" y="5383657"/>
            <a:ext cx="817244" cy="360045"/>
          </a:xfrm>
          <a:prstGeom prst="rect">
            <a:avLst/>
          </a:prstGeom>
          <a:solidFill>
            <a:srgbClr val="C6D8F0"/>
          </a:solidFill>
        </p:spPr>
        <p:txBody>
          <a:bodyPr vert="horz" wrap="square" lIns="0" tIns="45085" rIns="0" bIns="0" rtlCol="0">
            <a:spAutoFit/>
          </a:bodyPr>
          <a:p>
            <a:pPr marL="106045">
              <a:spcBef>
                <a:spcPts val="355"/>
              </a:spcBef>
            </a:pPr>
            <a:r>
              <a:rPr sz="1600" spc="15" dirty="0">
                <a:latin typeface="Calibri" panose="020F0502020204030204"/>
                <a:cs typeface="Calibri" panose="020F0502020204030204"/>
              </a:rPr>
              <a:t>HT100</a:t>
            </a:r>
            <a:endParaRPr sz="1600">
              <a:latin typeface="Calibri" panose="020F0502020204030204"/>
              <a:cs typeface="Calibri" panose="020F0502020204030204"/>
            </a:endParaRPr>
          </a:p>
        </p:txBody>
      </p:sp>
      <p:sp>
        <p:nvSpPr>
          <p:cNvPr id="30" name="object 17"/>
          <p:cNvSpPr/>
          <p:nvPr/>
        </p:nvSpPr>
        <p:spPr>
          <a:xfrm>
            <a:off x="4903215" y="2894457"/>
            <a:ext cx="1531620" cy="1149095"/>
          </a:xfrm>
          <a:prstGeom prst="rect">
            <a:avLst/>
          </a:prstGeom>
          <a:blipFill>
            <a:blip r:embed="rId2" cstate="print"/>
            <a:stretch>
              <a:fillRect/>
            </a:stretch>
          </a:blipFill>
        </p:spPr>
        <p:txBody>
          <a:bodyPr wrap="square" lIns="0" tIns="0" rIns="0" bIns="0" rtlCol="0"/>
          <a:p/>
        </p:txBody>
      </p:sp>
      <p:sp>
        <p:nvSpPr>
          <p:cNvPr id="31" name="object 18"/>
          <p:cNvSpPr txBox="1"/>
          <p:nvPr/>
        </p:nvSpPr>
        <p:spPr>
          <a:xfrm>
            <a:off x="4906263" y="2900553"/>
            <a:ext cx="576580" cy="323215"/>
          </a:xfrm>
          <a:prstGeom prst="rect">
            <a:avLst/>
          </a:prstGeom>
          <a:solidFill>
            <a:srgbClr val="A1D8DA"/>
          </a:solidFill>
        </p:spPr>
        <p:txBody>
          <a:bodyPr vert="horz" wrap="square" lIns="0" tIns="47625" rIns="0" bIns="0" rtlCol="0">
            <a:spAutoFit/>
          </a:bodyPr>
          <a:p>
            <a:pPr marL="106680">
              <a:spcBef>
                <a:spcPts val="375"/>
              </a:spcBef>
            </a:pPr>
            <a:r>
              <a:rPr sz="1400" dirty="0">
                <a:latin typeface="微软雅黑" panose="020B0503020204020204" charset="-122"/>
                <a:cs typeface="微软雅黑" panose="020B0503020204020204" charset="-122"/>
              </a:rPr>
              <a:t>支架</a:t>
            </a:r>
            <a:endParaRPr sz="1400">
              <a:latin typeface="微软雅黑" panose="020B0503020204020204" charset="-122"/>
              <a:cs typeface="微软雅黑" panose="020B0503020204020204" charset="-122"/>
            </a:endParaRPr>
          </a:p>
        </p:txBody>
      </p:sp>
      <p:sp>
        <p:nvSpPr>
          <p:cNvPr id="32" name="object 19"/>
          <p:cNvSpPr/>
          <p:nvPr/>
        </p:nvSpPr>
        <p:spPr>
          <a:xfrm>
            <a:off x="6706107" y="2899028"/>
            <a:ext cx="1514855" cy="1135379"/>
          </a:xfrm>
          <a:prstGeom prst="rect">
            <a:avLst/>
          </a:prstGeom>
          <a:blipFill>
            <a:blip r:embed="rId3" cstate="print"/>
            <a:stretch>
              <a:fillRect/>
            </a:stretch>
          </a:blipFill>
        </p:spPr>
        <p:txBody>
          <a:bodyPr wrap="square" lIns="0" tIns="0" rIns="0" bIns="0" rtlCol="0"/>
          <a:p/>
        </p:txBody>
      </p:sp>
      <p:sp>
        <p:nvSpPr>
          <p:cNvPr id="33" name="object 20"/>
          <p:cNvSpPr txBox="1"/>
          <p:nvPr/>
        </p:nvSpPr>
        <p:spPr>
          <a:xfrm>
            <a:off x="6703060" y="2895981"/>
            <a:ext cx="756285" cy="325120"/>
          </a:xfrm>
          <a:prstGeom prst="rect">
            <a:avLst/>
          </a:prstGeom>
          <a:solidFill>
            <a:srgbClr val="A1D8DA"/>
          </a:solidFill>
        </p:spPr>
        <p:txBody>
          <a:bodyPr vert="horz" wrap="square" lIns="0" tIns="48895" rIns="0" bIns="0" rtlCol="0">
            <a:spAutoFit/>
          </a:bodyPr>
          <a:p>
            <a:pPr marL="107950">
              <a:spcBef>
                <a:spcPts val="385"/>
              </a:spcBef>
            </a:pPr>
            <a:r>
              <a:rPr sz="1400" dirty="0">
                <a:latin typeface="微软雅黑" panose="020B0503020204020204" charset="-122"/>
                <a:cs typeface="微软雅黑" panose="020B0503020204020204" charset="-122"/>
              </a:rPr>
              <a:t>窨井盖</a:t>
            </a:r>
            <a:endParaRPr sz="1400">
              <a:latin typeface="微软雅黑" panose="020B0503020204020204" charset="-122"/>
              <a:cs typeface="微软雅黑" panose="020B0503020204020204" charset="-122"/>
            </a:endParaRPr>
          </a:p>
        </p:txBody>
      </p:sp>
      <p:sp>
        <p:nvSpPr>
          <p:cNvPr id="34" name="object 21"/>
          <p:cNvSpPr/>
          <p:nvPr/>
        </p:nvSpPr>
        <p:spPr>
          <a:xfrm>
            <a:off x="4903215" y="4203572"/>
            <a:ext cx="1522475" cy="1149095"/>
          </a:xfrm>
          <a:prstGeom prst="rect">
            <a:avLst/>
          </a:prstGeom>
          <a:blipFill>
            <a:blip r:embed="rId4" cstate="print"/>
            <a:stretch>
              <a:fillRect/>
            </a:stretch>
          </a:blipFill>
        </p:spPr>
        <p:txBody>
          <a:bodyPr wrap="square" lIns="0" tIns="0" rIns="0" bIns="0" rtlCol="0"/>
          <a:p/>
        </p:txBody>
      </p:sp>
      <p:sp>
        <p:nvSpPr>
          <p:cNvPr id="35" name="object 22"/>
          <p:cNvSpPr txBox="1"/>
          <p:nvPr/>
        </p:nvSpPr>
        <p:spPr>
          <a:xfrm>
            <a:off x="4906263" y="4208145"/>
            <a:ext cx="576580" cy="323215"/>
          </a:xfrm>
          <a:prstGeom prst="rect">
            <a:avLst/>
          </a:prstGeom>
          <a:solidFill>
            <a:srgbClr val="A1D8DA"/>
          </a:solidFill>
        </p:spPr>
        <p:txBody>
          <a:bodyPr vert="horz" wrap="square" lIns="0" tIns="47625" rIns="0" bIns="0" rtlCol="0">
            <a:spAutoFit/>
          </a:bodyPr>
          <a:p>
            <a:pPr marL="106680">
              <a:spcBef>
                <a:spcPts val="375"/>
              </a:spcBef>
            </a:pPr>
            <a:r>
              <a:rPr sz="1400" dirty="0">
                <a:latin typeface="微软雅黑" panose="020B0503020204020204" charset="-122"/>
                <a:cs typeface="微软雅黑" panose="020B0503020204020204" charset="-122"/>
              </a:rPr>
              <a:t>手轮</a:t>
            </a:r>
            <a:endParaRPr sz="1400">
              <a:latin typeface="微软雅黑" panose="020B0503020204020204" charset="-122"/>
              <a:cs typeface="微软雅黑" panose="020B0503020204020204" charset="-122"/>
            </a:endParaRPr>
          </a:p>
        </p:txBody>
      </p:sp>
      <p:sp>
        <p:nvSpPr>
          <p:cNvPr id="36" name="object 23"/>
          <p:cNvSpPr txBox="1"/>
          <p:nvPr/>
        </p:nvSpPr>
        <p:spPr>
          <a:xfrm>
            <a:off x="6924040" y="4552569"/>
            <a:ext cx="1071880" cy="467995"/>
          </a:xfrm>
          <a:prstGeom prst="rect">
            <a:avLst/>
          </a:prstGeom>
          <a:solidFill>
            <a:srgbClr val="A1D8DA"/>
          </a:solidFill>
        </p:spPr>
        <p:txBody>
          <a:bodyPr vert="horz" wrap="square" lIns="0" tIns="33655" rIns="0" bIns="0" rtlCol="0">
            <a:spAutoFit/>
          </a:bodyPr>
          <a:p>
            <a:pPr marL="107950">
              <a:spcBef>
                <a:spcPts val="265"/>
              </a:spcBef>
            </a:pPr>
            <a:r>
              <a:rPr sz="2350" spc="-5" dirty="0">
                <a:latin typeface="Calibri" panose="020F0502020204030204"/>
                <a:cs typeface="Calibri" panose="020F0502020204030204"/>
              </a:rPr>
              <a:t>HT100</a:t>
            </a:r>
            <a:endParaRPr sz="2350">
              <a:latin typeface="Calibri" panose="020F0502020204030204"/>
              <a:cs typeface="Calibri" panose="020F0502020204030204"/>
            </a:endParaRPr>
          </a:p>
        </p:txBody>
      </p:sp>
      <p:sp>
        <p:nvSpPr>
          <p:cNvPr id="100" name="文本框 99"/>
          <p:cNvSpPr txBox="1"/>
          <p:nvPr/>
        </p:nvSpPr>
        <p:spPr>
          <a:xfrm>
            <a:off x="899160" y="1699895"/>
            <a:ext cx="6551930" cy="398780"/>
          </a:xfrm>
          <a:prstGeom prst="rect">
            <a:avLst/>
          </a:prstGeom>
          <a:noFill/>
          <a:ln w="9525">
            <a:noFill/>
          </a:ln>
        </p:spPr>
        <p:txBody>
          <a:bodyPr wrap="square">
            <a:spAutoFit/>
          </a:bodyPr>
          <a:p>
            <a:pPr indent="266700"/>
            <a:r>
              <a:rPr lang="zh-CN" b="0">
                <a:latin typeface="Times New Roman" panose="02020603050405020304" charset="0"/>
                <a:ea typeface="宋体" panose="02010600030101010101" pitchFamily="2" charset="-122"/>
              </a:rPr>
              <a:t>①灰铸铁碳以“片状石墨”形式存在，断口呈暗灰色。</a:t>
            </a:r>
            <a:endParaRPr lang="zh-CN" altLang="en-US" b="0">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animBg="1"/>
      <p:bldP spid="25" grpId="0" animBg="1"/>
      <p:bldP spid="26" grpId="0"/>
      <p:bldP spid="27" grpId="0"/>
      <p:bldP spid="29" grpId="0" animBg="1"/>
      <p:bldP spid="30" grpId="0" animBg="1"/>
      <p:bldP spid="31" grpId="0" animBg="1"/>
      <p:bldP spid="32" grpId="0" animBg="1"/>
      <p:bldP spid="33" grpId="0" animBg="1"/>
      <p:bldP spid="34" grpId="0" animBg="1"/>
      <p:bldP spid="35" grpId="0" animBg="1"/>
      <p:bldP spid="36" grpId="0" animBg="1"/>
      <p:bldP spid="21" grpId="1" animBg="1"/>
      <p:bldP spid="22" grpId="1"/>
      <p:bldP spid="23" grpId="1" animBg="1"/>
      <p:bldP spid="24" grpId="1" animBg="1"/>
      <p:bldP spid="25" grpId="1" animBg="1"/>
      <p:bldP spid="26" grpId="1"/>
      <p:bldP spid="27" grpId="1"/>
      <p:bldP spid="29" grpId="1" animBg="1"/>
      <p:bldP spid="30" grpId="1" animBg="1"/>
      <p:bldP spid="31" grpId="1" animBg="1"/>
      <p:bldP spid="32" grpId="1" animBg="1"/>
      <p:bldP spid="33" grpId="1" animBg="1"/>
      <p:bldP spid="34" grpId="1" animBg="1"/>
      <p:bldP spid="35" grpId="1" animBg="1"/>
      <p:bldP spid="3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179070" y="1205230"/>
            <a:ext cx="231965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三、铸铁</a:t>
            </a:r>
            <a:endParaRPr lang="zh-CN" sz="2400" spc="-10" dirty="0">
              <a:latin typeface="黑体" panose="02010609060101010101" pitchFamily="2" charset="-122"/>
              <a:ea typeface="黑体" panose="02010609060101010101" pitchFamily="2" charset="-122"/>
            </a:endParaRPr>
          </a:p>
        </p:txBody>
      </p:sp>
      <p:sp>
        <p:nvSpPr>
          <p:cNvPr id="2" name="object 2"/>
          <p:cNvSpPr txBox="1">
            <a:spLocks noGrp="1"/>
          </p:cNvSpPr>
          <p:nvPr/>
        </p:nvSpPr>
        <p:spPr>
          <a:xfrm>
            <a:off x="1169897" y="2814038"/>
            <a:ext cx="6374944" cy="596264"/>
          </a:xfrm>
          <a:prstGeom prst="rect">
            <a:avLst/>
          </a:prstGeom>
        </p:spPr>
        <p:txBody>
          <a:bodyPr vert="horz" wrap="square" lIns="0" tIns="12065" rIns="0" bIns="0" rtlCol="0">
            <a:spAutoFit/>
          </a:bodyPr>
          <a:lstStyle>
            <a:lvl1pPr>
              <a:defRPr sz="3250" b="0" i="0">
                <a:solidFill>
                  <a:schemeClr val="tx1"/>
                </a:solidFill>
                <a:latin typeface="微软雅黑" panose="020B0503020204020204" charset="-122"/>
                <a:ea typeface="+mj-ea"/>
                <a:cs typeface="微软雅黑" panose="020B0503020204020204" charset="-122"/>
              </a:defRPr>
            </a:lvl1pPr>
          </a:lstStyle>
          <a:p>
            <a:pPr marL="3295015">
              <a:lnSpc>
                <a:spcPct val="100000"/>
              </a:lnSpc>
              <a:spcBef>
                <a:spcPts val="95"/>
              </a:spcBef>
              <a:tabLst>
                <a:tab pos="4272915" algn="l"/>
              </a:tabLst>
            </a:pPr>
            <a:r>
              <a:rPr sz="3750" dirty="0">
                <a:latin typeface="Calibri" panose="020F0502020204030204"/>
                <a:cs typeface="Calibri" panose="020F0502020204030204"/>
              </a:rPr>
              <a:t>KTH	</a:t>
            </a:r>
            <a:r>
              <a:rPr spc="25" dirty="0"/>
              <a:t>数字</a:t>
            </a:r>
            <a:r>
              <a:rPr spc="-30" dirty="0"/>
              <a:t> </a:t>
            </a:r>
            <a:r>
              <a:rPr spc="10" dirty="0"/>
              <a:t>-</a:t>
            </a:r>
            <a:r>
              <a:rPr spc="-65" dirty="0"/>
              <a:t> </a:t>
            </a:r>
            <a:r>
              <a:rPr spc="25" dirty="0"/>
              <a:t>数字</a:t>
            </a:r>
            <a:endParaRPr sz="3750">
              <a:latin typeface="Calibri" panose="020F0502020204030204"/>
              <a:cs typeface="Calibri" panose="020F0502020204030204"/>
            </a:endParaRPr>
          </a:p>
        </p:txBody>
      </p:sp>
      <p:sp>
        <p:nvSpPr>
          <p:cNvPr id="3" name="object 3"/>
          <p:cNvSpPr/>
          <p:nvPr/>
        </p:nvSpPr>
        <p:spPr>
          <a:xfrm>
            <a:off x="4390263" y="3362960"/>
            <a:ext cx="120650" cy="274320"/>
          </a:xfrm>
          <a:custGeom>
            <a:avLst/>
            <a:gdLst/>
            <a:ahLst/>
            <a:cxnLst/>
            <a:rect l="l" t="t" r="r" b="b"/>
            <a:pathLst>
              <a:path w="120650" h="274319">
                <a:moveTo>
                  <a:pt x="120396" y="0"/>
                </a:moveTo>
                <a:lnTo>
                  <a:pt x="120396" y="137160"/>
                </a:lnTo>
                <a:lnTo>
                  <a:pt x="0" y="137160"/>
                </a:lnTo>
                <a:lnTo>
                  <a:pt x="0" y="274320"/>
                </a:lnTo>
              </a:path>
            </a:pathLst>
          </a:custGeom>
          <a:ln w="10668">
            <a:solidFill>
              <a:srgbClr val="497EBA"/>
            </a:solidFill>
          </a:ln>
        </p:spPr>
        <p:txBody>
          <a:bodyPr wrap="square" lIns="0" tIns="0" rIns="0" bIns="0" rtlCol="0"/>
          <a:lstStyle/>
          <a:p/>
        </p:txBody>
      </p:sp>
      <p:sp>
        <p:nvSpPr>
          <p:cNvPr id="4" name="object 4"/>
          <p:cNvSpPr/>
          <p:nvPr/>
        </p:nvSpPr>
        <p:spPr>
          <a:xfrm>
            <a:off x="4981575" y="3359911"/>
            <a:ext cx="125095" cy="274320"/>
          </a:xfrm>
          <a:custGeom>
            <a:avLst/>
            <a:gdLst/>
            <a:ahLst/>
            <a:cxnLst/>
            <a:rect l="l" t="t" r="r" b="b"/>
            <a:pathLst>
              <a:path w="125095" h="274319">
                <a:moveTo>
                  <a:pt x="0" y="0"/>
                </a:moveTo>
                <a:lnTo>
                  <a:pt x="0" y="137159"/>
                </a:lnTo>
                <a:lnTo>
                  <a:pt x="124967" y="137159"/>
                </a:lnTo>
                <a:lnTo>
                  <a:pt x="124967" y="274320"/>
                </a:lnTo>
              </a:path>
            </a:pathLst>
          </a:custGeom>
          <a:ln w="10668">
            <a:solidFill>
              <a:srgbClr val="497EBA"/>
            </a:solidFill>
          </a:ln>
        </p:spPr>
        <p:txBody>
          <a:bodyPr wrap="square" lIns="0" tIns="0" rIns="0" bIns="0" rtlCol="0"/>
          <a:lstStyle/>
          <a:p/>
        </p:txBody>
      </p:sp>
      <p:sp>
        <p:nvSpPr>
          <p:cNvPr id="5" name="object 5"/>
          <p:cNvSpPr/>
          <p:nvPr/>
        </p:nvSpPr>
        <p:spPr>
          <a:xfrm>
            <a:off x="5711571" y="3362960"/>
            <a:ext cx="0" cy="271780"/>
          </a:xfrm>
          <a:custGeom>
            <a:avLst/>
            <a:gdLst/>
            <a:ahLst/>
            <a:cxnLst/>
            <a:rect l="l" t="t" r="r" b="b"/>
            <a:pathLst>
              <a:path h="271780">
                <a:moveTo>
                  <a:pt x="0" y="0"/>
                </a:moveTo>
                <a:lnTo>
                  <a:pt x="0" y="271272"/>
                </a:lnTo>
              </a:path>
            </a:pathLst>
          </a:custGeom>
          <a:ln w="10668">
            <a:solidFill>
              <a:srgbClr val="497EBA"/>
            </a:solidFill>
          </a:ln>
        </p:spPr>
        <p:txBody>
          <a:bodyPr wrap="square" lIns="0" tIns="0" rIns="0" bIns="0" rtlCol="0"/>
          <a:lstStyle/>
          <a:p/>
        </p:txBody>
      </p:sp>
      <p:sp>
        <p:nvSpPr>
          <p:cNvPr id="6" name="object 6"/>
          <p:cNvSpPr/>
          <p:nvPr/>
        </p:nvSpPr>
        <p:spPr>
          <a:xfrm>
            <a:off x="4737735" y="3366008"/>
            <a:ext cx="0" cy="268605"/>
          </a:xfrm>
          <a:custGeom>
            <a:avLst/>
            <a:gdLst/>
            <a:ahLst/>
            <a:cxnLst/>
            <a:rect l="l" t="t" r="r" b="b"/>
            <a:pathLst>
              <a:path h="268605">
                <a:moveTo>
                  <a:pt x="0" y="0"/>
                </a:moveTo>
                <a:lnTo>
                  <a:pt x="0" y="268224"/>
                </a:lnTo>
              </a:path>
            </a:pathLst>
          </a:custGeom>
          <a:ln w="10668">
            <a:solidFill>
              <a:srgbClr val="497EBA"/>
            </a:solidFill>
          </a:ln>
        </p:spPr>
        <p:txBody>
          <a:bodyPr wrap="square" lIns="0" tIns="0" rIns="0" bIns="0" rtlCol="0"/>
          <a:lstStyle/>
          <a:p/>
        </p:txBody>
      </p:sp>
      <p:sp>
        <p:nvSpPr>
          <p:cNvPr id="7" name="object 7"/>
          <p:cNvSpPr/>
          <p:nvPr/>
        </p:nvSpPr>
        <p:spPr>
          <a:xfrm>
            <a:off x="7182230" y="3359911"/>
            <a:ext cx="0" cy="271780"/>
          </a:xfrm>
          <a:custGeom>
            <a:avLst/>
            <a:gdLst/>
            <a:ahLst/>
            <a:cxnLst/>
            <a:rect l="l" t="t" r="r" b="b"/>
            <a:pathLst>
              <a:path h="271780">
                <a:moveTo>
                  <a:pt x="0" y="0"/>
                </a:moveTo>
                <a:lnTo>
                  <a:pt x="0" y="271271"/>
                </a:lnTo>
              </a:path>
            </a:pathLst>
          </a:custGeom>
          <a:ln w="10668">
            <a:solidFill>
              <a:srgbClr val="497EBA"/>
            </a:solidFill>
          </a:ln>
        </p:spPr>
        <p:txBody>
          <a:bodyPr wrap="square" lIns="0" tIns="0" rIns="0" bIns="0" rtlCol="0"/>
          <a:lstStyle/>
          <a:p/>
        </p:txBody>
      </p:sp>
      <p:sp>
        <p:nvSpPr>
          <p:cNvPr id="8" name="object 8"/>
          <p:cNvSpPr txBox="1"/>
          <p:nvPr/>
        </p:nvSpPr>
        <p:spPr>
          <a:xfrm>
            <a:off x="4212303" y="3525209"/>
            <a:ext cx="3724275" cy="1598930"/>
          </a:xfrm>
          <a:prstGeom prst="rect">
            <a:avLst/>
          </a:prstGeom>
        </p:spPr>
        <p:txBody>
          <a:bodyPr vert="horz" wrap="square" lIns="0" tIns="82550" rIns="0" bIns="0" rtlCol="0">
            <a:spAutoFit/>
          </a:bodyPr>
          <a:lstStyle/>
          <a:p>
            <a:pPr marL="12700">
              <a:lnSpc>
                <a:spcPct val="100000"/>
              </a:lnSpc>
              <a:spcBef>
                <a:spcPts val="650"/>
              </a:spcBef>
              <a:tabLst>
                <a:tab pos="381000" algn="l"/>
                <a:tab pos="735965" algn="l"/>
                <a:tab pos="2674620" algn="l"/>
              </a:tabLst>
            </a:pPr>
            <a:r>
              <a:rPr sz="2400" spc="44" baseline="-5000" dirty="0">
                <a:latin typeface="微软雅黑" panose="020B0503020204020204" charset="-122"/>
                <a:cs typeface="微软雅黑" panose="020B0503020204020204" charset="-122"/>
              </a:rPr>
              <a:t>可</a:t>
            </a:r>
            <a:r>
              <a:rPr sz="2400" spc="44" baseline="-5000" dirty="0">
                <a:latin typeface="微软雅黑" panose="020B0503020204020204" charset="-122"/>
                <a:cs typeface="微软雅黑" panose="020B0503020204020204" charset="-122"/>
              </a:rPr>
              <a:t>	</a:t>
            </a:r>
            <a:r>
              <a:rPr sz="2400" spc="44" baseline="-3000" dirty="0">
                <a:latin typeface="微软雅黑" panose="020B0503020204020204" charset="-122"/>
                <a:cs typeface="微软雅黑" panose="020B0503020204020204" charset="-122"/>
              </a:rPr>
              <a:t>铁</a:t>
            </a:r>
            <a:r>
              <a:rPr sz="2400" spc="44" baseline="-3000" dirty="0">
                <a:latin typeface="微软雅黑" panose="020B0503020204020204" charset="-122"/>
                <a:cs typeface="微软雅黑" panose="020B0503020204020204" charset="-122"/>
              </a:rPr>
              <a:t>	</a:t>
            </a:r>
            <a:r>
              <a:rPr sz="2400" spc="44" baseline="-3000" dirty="0">
                <a:latin typeface="微软雅黑" panose="020B0503020204020204" charset="-122"/>
                <a:cs typeface="微软雅黑" panose="020B0503020204020204" charset="-122"/>
              </a:rPr>
              <a:t>黑心</a:t>
            </a:r>
            <a:r>
              <a:rPr sz="2400" spc="44" baseline="-3000" dirty="0">
                <a:latin typeface="微软雅黑" panose="020B0503020204020204" charset="-122"/>
                <a:cs typeface="微软雅黑" panose="020B0503020204020204" charset="-122"/>
              </a:rPr>
              <a:t> </a:t>
            </a:r>
            <a:r>
              <a:rPr sz="2400" spc="-89" baseline="-300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最低抗拉强度</a:t>
            </a:r>
            <a:r>
              <a:rPr sz="160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断后伸长率</a:t>
            </a:r>
            <a:endParaRPr sz="1600">
              <a:latin typeface="微软雅黑" panose="020B0503020204020204" charset="-122"/>
              <a:cs typeface="微软雅黑" panose="020B0503020204020204" charset="-122"/>
            </a:endParaRPr>
          </a:p>
          <a:p>
            <a:pPr marL="127000">
              <a:lnSpc>
                <a:spcPct val="100000"/>
              </a:lnSpc>
              <a:spcBef>
                <a:spcPts val="1185"/>
              </a:spcBef>
              <a:tabLst>
                <a:tab pos="1031875" algn="l"/>
              </a:tabLst>
            </a:pPr>
            <a:r>
              <a:rPr sz="3750" dirty="0">
                <a:latin typeface="Calibri" panose="020F0502020204030204"/>
                <a:cs typeface="Calibri" panose="020F0502020204030204"/>
              </a:rPr>
              <a:t>KTZ	</a:t>
            </a:r>
            <a:r>
              <a:rPr sz="3250" spc="25" dirty="0">
                <a:latin typeface="微软雅黑" panose="020B0503020204020204" charset="-122"/>
                <a:cs typeface="微软雅黑" panose="020B0503020204020204" charset="-122"/>
              </a:rPr>
              <a:t>数字</a:t>
            </a:r>
            <a:r>
              <a:rPr sz="3250" spc="-30" dirty="0">
                <a:latin typeface="微软雅黑" panose="020B0503020204020204" charset="-122"/>
                <a:cs typeface="微软雅黑" panose="020B0503020204020204" charset="-122"/>
              </a:rPr>
              <a:t> </a:t>
            </a:r>
            <a:r>
              <a:rPr sz="3250" spc="10" dirty="0">
                <a:latin typeface="微软雅黑" panose="020B0503020204020204" charset="-122"/>
                <a:cs typeface="微软雅黑" panose="020B0503020204020204" charset="-122"/>
              </a:rPr>
              <a:t>-</a:t>
            </a:r>
            <a:r>
              <a:rPr sz="3250" spc="-5" dirty="0">
                <a:latin typeface="微软雅黑" panose="020B0503020204020204" charset="-122"/>
                <a:cs typeface="微软雅黑" panose="020B0503020204020204" charset="-122"/>
              </a:rPr>
              <a:t> </a:t>
            </a:r>
            <a:r>
              <a:rPr sz="3250" spc="25" dirty="0">
                <a:latin typeface="微软雅黑" panose="020B0503020204020204" charset="-122"/>
                <a:cs typeface="微软雅黑" panose="020B0503020204020204" charset="-122"/>
              </a:rPr>
              <a:t>数字</a:t>
            </a:r>
            <a:endParaRPr sz="3250">
              <a:latin typeface="微软雅黑" panose="020B0503020204020204" charset="-122"/>
              <a:cs typeface="微软雅黑" panose="020B0503020204020204" charset="-122"/>
            </a:endParaRPr>
          </a:p>
          <a:p>
            <a:pPr marL="437515">
              <a:lnSpc>
                <a:spcPct val="100000"/>
              </a:lnSpc>
              <a:spcBef>
                <a:spcPts val="2305"/>
              </a:spcBef>
            </a:pPr>
            <a:r>
              <a:rPr sz="1600" spc="30" dirty="0">
                <a:latin typeface="微软雅黑" panose="020B0503020204020204" charset="-122"/>
                <a:cs typeface="微软雅黑" panose="020B0503020204020204" charset="-122"/>
              </a:rPr>
              <a:t>珠光体</a:t>
            </a:r>
            <a:endParaRPr sz="1600">
              <a:latin typeface="微软雅黑" panose="020B0503020204020204" charset="-122"/>
              <a:cs typeface="微软雅黑" panose="020B0503020204020204" charset="-122"/>
            </a:endParaRPr>
          </a:p>
        </p:txBody>
      </p:sp>
      <p:sp>
        <p:nvSpPr>
          <p:cNvPr id="9" name="object 9"/>
          <p:cNvSpPr/>
          <p:nvPr/>
        </p:nvSpPr>
        <p:spPr>
          <a:xfrm>
            <a:off x="4909820" y="4514977"/>
            <a:ext cx="0" cy="271780"/>
          </a:xfrm>
          <a:custGeom>
            <a:avLst/>
            <a:gdLst/>
            <a:ahLst/>
            <a:cxnLst/>
            <a:rect l="l" t="t" r="r" b="b"/>
            <a:pathLst>
              <a:path h="271779">
                <a:moveTo>
                  <a:pt x="0" y="0"/>
                </a:moveTo>
                <a:lnTo>
                  <a:pt x="0" y="271271"/>
                </a:lnTo>
              </a:path>
            </a:pathLst>
          </a:custGeom>
          <a:ln w="10668">
            <a:solidFill>
              <a:srgbClr val="497EBA"/>
            </a:solidFill>
          </a:ln>
        </p:spPr>
        <p:txBody>
          <a:bodyPr wrap="square" lIns="0" tIns="0" rIns="0" bIns="0" rtlCol="0"/>
          <a:lstStyle/>
          <a:p/>
        </p:txBody>
      </p:sp>
      <p:sp>
        <p:nvSpPr>
          <p:cNvPr id="10" name="object 10"/>
          <p:cNvSpPr txBox="1"/>
          <p:nvPr/>
        </p:nvSpPr>
        <p:spPr>
          <a:xfrm>
            <a:off x="2554898" y="5371901"/>
            <a:ext cx="6166485" cy="292100"/>
          </a:xfrm>
          <a:prstGeom prst="rect">
            <a:avLst/>
          </a:prstGeom>
        </p:spPr>
        <p:txBody>
          <a:bodyPr vert="horz" wrap="square" lIns="0" tIns="15240" rIns="0" bIns="0" rtlCol="0">
            <a:spAutoFit/>
          </a:bodyPr>
          <a:lstStyle/>
          <a:p>
            <a:pPr marL="12700">
              <a:lnSpc>
                <a:spcPct val="100000"/>
              </a:lnSpc>
              <a:spcBef>
                <a:spcPts val="120"/>
              </a:spcBef>
            </a:pPr>
            <a:r>
              <a:rPr sz="1800" b="0" spc="20" dirty="0">
                <a:latin typeface="宋体" panose="02010600030101010101" pitchFamily="2" charset="-122"/>
                <a:ea typeface="宋体" panose="02010600030101010101" pitchFamily="2" charset="-122"/>
                <a:cs typeface="宋体" panose="02010600030101010101" pitchFamily="2" charset="-122"/>
              </a:rPr>
              <a:t>最低抗拉强度为</a:t>
            </a:r>
            <a:r>
              <a:rPr sz="1800" b="0" dirty="0">
                <a:latin typeface="宋体" panose="02010600030101010101" pitchFamily="2" charset="-122"/>
                <a:ea typeface="宋体" panose="02010600030101010101" pitchFamily="2" charset="-122"/>
                <a:cs typeface="宋体" panose="02010600030101010101" pitchFamily="2" charset="-122"/>
              </a:rPr>
              <a:t>300MPa,</a:t>
            </a:r>
            <a:r>
              <a:rPr sz="1800" b="0" spc="20" dirty="0">
                <a:latin typeface="宋体" panose="02010600030101010101" pitchFamily="2" charset="-122"/>
                <a:ea typeface="宋体" panose="02010600030101010101" pitchFamily="2" charset="-122"/>
                <a:cs typeface="宋体" panose="02010600030101010101" pitchFamily="2" charset="-122"/>
              </a:rPr>
              <a:t>断后伸长率为</a:t>
            </a:r>
            <a:r>
              <a:rPr sz="1800" b="0" spc="10" dirty="0">
                <a:latin typeface="宋体" panose="02010600030101010101" pitchFamily="2" charset="-122"/>
                <a:ea typeface="宋体" panose="02010600030101010101" pitchFamily="2" charset="-122"/>
                <a:cs typeface="宋体" panose="02010600030101010101" pitchFamily="2" charset="-122"/>
              </a:rPr>
              <a:t>6%</a:t>
            </a:r>
            <a:r>
              <a:rPr sz="1800" b="0" spc="20" dirty="0">
                <a:latin typeface="宋体" panose="02010600030101010101" pitchFamily="2" charset="-122"/>
                <a:ea typeface="宋体" panose="02010600030101010101" pitchFamily="2" charset="-122"/>
                <a:cs typeface="宋体" panose="02010600030101010101" pitchFamily="2" charset="-122"/>
              </a:rPr>
              <a:t>的黑心可锻铸铁。</a:t>
            </a:r>
            <a:endParaRPr sz="1800" b="0">
              <a:latin typeface="宋体" panose="02010600030101010101" pitchFamily="2" charset="-122"/>
              <a:ea typeface="宋体" panose="02010600030101010101" pitchFamily="2" charset="-122"/>
              <a:cs typeface="宋体" panose="02010600030101010101" pitchFamily="2" charset="-122"/>
            </a:endParaRPr>
          </a:p>
        </p:txBody>
      </p:sp>
      <p:sp>
        <p:nvSpPr>
          <p:cNvPr id="11" name="object 11"/>
          <p:cNvSpPr txBox="1"/>
          <p:nvPr/>
        </p:nvSpPr>
        <p:spPr>
          <a:xfrm>
            <a:off x="861949" y="5282438"/>
            <a:ext cx="1618615" cy="467995"/>
          </a:xfrm>
          <a:prstGeom prst="rect">
            <a:avLst/>
          </a:prstGeom>
          <a:solidFill>
            <a:srgbClr val="A1D8DA"/>
          </a:solidFill>
        </p:spPr>
        <p:txBody>
          <a:bodyPr vert="horz" wrap="square" lIns="0" tIns="34925" rIns="0" bIns="0" rtlCol="0">
            <a:spAutoFit/>
          </a:bodyPr>
          <a:lstStyle/>
          <a:p>
            <a:pPr marL="107950">
              <a:lnSpc>
                <a:spcPct val="100000"/>
              </a:lnSpc>
              <a:spcBef>
                <a:spcPts val="275"/>
              </a:spcBef>
            </a:pPr>
            <a:r>
              <a:rPr sz="2350" spc="-10" dirty="0">
                <a:latin typeface="Calibri" panose="020F0502020204030204"/>
                <a:cs typeface="Calibri" panose="020F0502020204030204"/>
              </a:rPr>
              <a:t>KTH300-06</a:t>
            </a:r>
            <a:endParaRPr sz="2350">
              <a:latin typeface="Calibri" panose="020F0502020204030204"/>
              <a:cs typeface="Calibri" panose="020F0502020204030204"/>
            </a:endParaRPr>
          </a:p>
        </p:txBody>
      </p:sp>
      <p:sp>
        <p:nvSpPr>
          <p:cNvPr id="18" name="object 18"/>
          <p:cNvSpPr/>
          <p:nvPr/>
        </p:nvSpPr>
        <p:spPr>
          <a:xfrm>
            <a:off x="1853057" y="3072003"/>
            <a:ext cx="1356359" cy="1351787"/>
          </a:xfrm>
          <a:prstGeom prst="rect">
            <a:avLst/>
          </a:prstGeom>
          <a:blipFill>
            <a:blip r:embed="rId1" cstate="print"/>
            <a:stretch>
              <a:fillRect/>
            </a:stretch>
          </a:blipFill>
        </p:spPr>
        <p:txBody>
          <a:bodyPr wrap="square" lIns="0" tIns="0" rIns="0" bIns="0" rtlCol="0"/>
          <a:lstStyle/>
          <a:p/>
        </p:txBody>
      </p:sp>
      <p:sp>
        <p:nvSpPr>
          <p:cNvPr id="25" name="object 25"/>
          <p:cNvSpPr txBox="1"/>
          <p:nvPr/>
        </p:nvSpPr>
        <p:spPr>
          <a:xfrm>
            <a:off x="1864796" y="4593953"/>
            <a:ext cx="121412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微软雅黑" panose="020B0503020204020204" charset="-122"/>
                <a:cs typeface="微软雅黑" panose="020B0503020204020204" charset="-122"/>
              </a:rPr>
              <a:t>团絮状石墨</a:t>
            </a:r>
            <a:endParaRPr sz="1850">
              <a:latin typeface="微软雅黑" panose="020B0503020204020204" charset="-122"/>
              <a:cs typeface="微软雅黑" panose="020B0503020204020204" charset="-122"/>
            </a:endParaRPr>
          </a:p>
        </p:txBody>
      </p:sp>
      <p:sp>
        <p:nvSpPr>
          <p:cNvPr id="23" name="文本框 22"/>
          <p:cNvSpPr txBox="1"/>
          <p:nvPr/>
        </p:nvSpPr>
        <p:spPr>
          <a:xfrm>
            <a:off x="971550" y="1628775"/>
            <a:ext cx="6990080" cy="1014730"/>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②可锻铸铁碳以“团絮状石墨”形式存在。可锻铸铁是将一定成分的白口铸铁经过退火处理使渗碳体分解，形成团絮状石墨的铸铁。</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animBg="1"/>
      <p:bldP spid="10" grpId="0"/>
      <p:bldP spid="11" grpId="0" animBg="1"/>
      <p:bldP spid="18" grpId="0" animBg="1"/>
      <p:bldP spid="25" grpId="0"/>
      <p:bldP spid="2" grpId="1"/>
      <p:bldP spid="3" grpId="1" animBg="1"/>
      <p:bldP spid="4" grpId="1" animBg="1"/>
      <p:bldP spid="5" grpId="1" animBg="1"/>
      <p:bldP spid="6" grpId="1" animBg="1"/>
      <p:bldP spid="7" grpId="1" animBg="1"/>
      <p:bldP spid="8" grpId="1"/>
      <p:bldP spid="9" grpId="1" animBg="1"/>
      <p:bldP spid="10" grpId="1"/>
      <p:bldP spid="11" grpId="1" animBg="1"/>
      <p:bldP spid="18" grpId="1" animBg="1"/>
      <p:bldP spid="2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1460" y="1235710"/>
            <a:ext cx="231965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三、铸铁</a:t>
            </a:r>
            <a:endParaRPr lang="zh-CN" sz="2400" spc="-10" dirty="0">
              <a:latin typeface="黑体" panose="02010609060101010101" pitchFamily="2" charset="-122"/>
              <a:ea typeface="黑体" panose="02010609060101010101" pitchFamily="2" charset="-122"/>
            </a:endParaRPr>
          </a:p>
        </p:txBody>
      </p:sp>
      <p:sp>
        <p:nvSpPr>
          <p:cNvPr id="6" name="object 6"/>
          <p:cNvSpPr/>
          <p:nvPr/>
        </p:nvSpPr>
        <p:spPr>
          <a:xfrm>
            <a:off x="1083691" y="5094732"/>
            <a:ext cx="121920" cy="273050"/>
          </a:xfrm>
          <a:custGeom>
            <a:avLst/>
            <a:gdLst/>
            <a:ahLst/>
            <a:cxnLst/>
            <a:rect l="l" t="t" r="r" b="b"/>
            <a:pathLst>
              <a:path w="121919" h="273050">
                <a:moveTo>
                  <a:pt x="121920" y="0"/>
                </a:moveTo>
                <a:lnTo>
                  <a:pt x="121920" y="135635"/>
                </a:lnTo>
                <a:lnTo>
                  <a:pt x="0" y="135635"/>
                </a:lnTo>
                <a:lnTo>
                  <a:pt x="0" y="272796"/>
                </a:lnTo>
              </a:path>
            </a:pathLst>
          </a:custGeom>
          <a:ln w="10668">
            <a:solidFill>
              <a:srgbClr val="497EBA"/>
            </a:solidFill>
          </a:ln>
        </p:spPr>
        <p:txBody>
          <a:bodyPr wrap="square" lIns="0" tIns="0" rIns="0" bIns="0" rtlCol="0"/>
          <a:p/>
        </p:txBody>
      </p:sp>
      <p:sp>
        <p:nvSpPr>
          <p:cNvPr id="7" name="object 7"/>
          <p:cNvSpPr/>
          <p:nvPr/>
        </p:nvSpPr>
        <p:spPr>
          <a:xfrm>
            <a:off x="1450974" y="5087112"/>
            <a:ext cx="125095" cy="273050"/>
          </a:xfrm>
          <a:custGeom>
            <a:avLst/>
            <a:gdLst/>
            <a:ahLst/>
            <a:cxnLst/>
            <a:rect l="l" t="t" r="r" b="b"/>
            <a:pathLst>
              <a:path w="125094" h="273050">
                <a:moveTo>
                  <a:pt x="0" y="0"/>
                </a:moveTo>
                <a:lnTo>
                  <a:pt x="0" y="135635"/>
                </a:lnTo>
                <a:lnTo>
                  <a:pt x="124967" y="135635"/>
                </a:lnTo>
                <a:lnTo>
                  <a:pt x="124967" y="272795"/>
                </a:lnTo>
              </a:path>
            </a:pathLst>
          </a:custGeom>
          <a:ln w="10668">
            <a:solidFill>
              <a:srgbClr val="497EBA"/>
            </a:solidFill>
          </a:ln>
        </p:spPr>
        <p:txBody>
          <a:bodyPr wrap="square" lIns="0" tIns="0" rIns="0" bIns="0" rtlCol="0"/>
          <a:p/>
        </p:txBody>
      </p:sp>
      <p:sp>
        <p:nvSpPr>
          <p:cNvPr id="8" name="object 8"/>
          <p:cNvSpPr/>
          <p:nvPr/>
        </p:nvSpPr>
        <p:spPr>
          <a:xfrm>
            <a:off x="2205355" y="5088635"/>
            <a:ext cx="0" cy="271780"/>
          </a:xfrm>
          <a:custGeom>
            <a:avLst/>
            <a:gdLst/>
            <a:ahLst/>
            <a:cxnLst/>
            <a:rect l="l" t="t" r="r" b="b"/>
            <a:pathLst>
              <a:path h="271779">
                <a:moveTo>
                  <a:pt x="0" y="0"/>
                </a:moveTo>
                <a:lnTo>
                  <a:pt x="0" y="271271"/>
                </a:lnTo>
              </a:path>
            </a:pathLst>
          </a:custGeom>
          <a:ln w="10668">
            <a:solidFill>
              <a:srgbClr val="497EBA"/>
            </a:solidFill>
          </a:ln>
        </p:spPr>
        <p:txBody>
          <a:bodyPr wrap="square" lIns="0" tIns="0" rIns="0" bIns="0" rtlCol="0"/>
          <a:p/>
        </p:txBody>
      </p:sp>
      <p:sp>
        <p:nvSpPr>
          <p:cNvPr id="9" name="object 9"/>
          <p:cNvSpPr/>
          <p:nvPr/>
        </p:nvSpPr>
        <p:spPr>
          <a:xfrm>
            <a:off x="3552570" y="5096255"/>
            <a:ext cx="0" cy="271780"/>
          </a:xfrm>
          <a:custGeom>
            <a:avLst/>
            <a:gdLst/>
            <a:ahLst/>
            <a:cxnLst/>
            <a:rect l="l" t="t" r="r" b="b"/>
            <a:pathLst>
              <a:path h="271779">
                <a:moveTo>
                  <a:pt x="0" y="0"/>
                </a:moveTo>
                <a:lnTo>
                  <a:pt x="0" y="271272"/>
                </a:lnTo>
              </a:path>
            </a:pathLst>
          </a:custGeom>
          <a:ln w="10668">
            <a:solidFill>
              <a:srgbClr val="497EBA"/>
            </a:solidFill>
          </a:ln>
        </p:spPr>
        <p:txBody>
          <a:bodyPr wrap="square" lIns="0" tIns="0" rIns="0" bIns="0" rtlCol="0"/>
          <a:p/>
        </p:txBody>
      </p:sp>
      <p:sp>
        <p:nvSpPr>
          <p:cNvPr id="10" name="object 10"/>
          <p:cNvSpPr txBox="1"/>
          <p:nvPr/>
        </p:nvSpPr>
        <p:spPr>
          <a:xfrm>
            <a:off x="987185" y="4524352"/>
            <a:ext cx="3368040" cy="1112520"/>
          </a:xfrm>
          <a:prstGeom prst="rect">
            <a:avLst/>
          </a:prstGeom>
        </p:spPr>
        <p:txBody>
          <a:bodyPr vert="horz" wrap="square" lIns="0" tIns="12065" rIns="0" bIns="0" rtlCol="0">
            <a:spAutoFit/>
          </a:bodyPr>
          <a:p>
            <a:pPr marL="40005">
              <a:lnSpc>
                <a:spcPct val="100000"/>
              </a:lnSpc>
              <a:spcBef>
                <a:spcPts val="95"/>
              </a:spcBef>
              <a:tabLst>
                <a:tab pos="783590" algn="l"/>
              </a:tabLst>
            </a:pPr>
            <a:r>
              <a:rPr sz="3750" spc="-50" dirty="0">
                <a:latin typeface="Calibri" panose="020F0502020204030204"/>
                <a:cs typeface="Calibri" panose="020F0502020204030204"/>
              </a:rPr>
              <a:t>QT	</a:t>
            </a:r>
            <a:r>
              <a:rPr sz="3250" spc="25" dirty="0">
                <a:latin typeface="微软雅黑" panose="020B0503020204020204" charset="-122"/>
                <a:cs typeface="微软雅黑" panose="020B0503020204020204" charset="-122"/>
              </a:rPr>
              <a:t>数字</a:t>
            </a:r>
            <a:r>
              <a:rPr sz="3250" spc="-35" dirty="0">
                <a:latin typeface="微软雅黑" panose="020B0503020204020204" charset="-122"/>
                <a:cs typeface="微软雅黑" panose="020B0503020204020204" charset="-122"/>
              </a:rPr>
              <a:t> </a:t>
            </a:r>
            <a:r>
              <a:rPr sz="3250" spc="10" dirty="0">
                <a:latin typeface="微软雅黑" panose="020B0503020204020204" charset="-122"/>
                <a:cs typeface="微软雅黑" panose="020B0503020204020204" charset="-122"/>
              </a:rPr>
              <a:t>-</a:t>
            </a:r>
            <a:r>
              <a:rPr sz="3250" spc="-5" dirty="0">
                <a:latin typeface="微软雅黑" panose="020B0503020204020204" charset="-122"/>
                <a:cs typeface="微软雅黑" panose="020B0503020204020204" charset="-122"/>
              </a:rPr>
              <a:t> </a:t>
            </a:r>
            <a:r>
              <a:rPr sz="3250" spc="25" dirty="0">
                <a:latin typeface="微软雅黑" panose="020B0503020204020204" charset="-122"/>
                <a:cs typeface="微软雅黑" panose="020B0503020204020204" charset="-122"/>
              </a:rPr>
              <a:t>数字</a:t>
            </a:r>
            <a:endParaRPr sz="3250">
              <a:latin typeface="微软雅黑" panose="020B0503020204020204" charset="-122"/>
              <a:cs typeface="微软雅黑" panose="020B0503020204020204" charset="-122"/>
            </a:endParaRPr>
          </a:p>
          <a:p>
            <a:pPr marL="12700">
              <a:lnSpc>
                <a:spcPct val="100000"/>
              </a:lnSpc>
              <a:spcBef>
                <a:spcPts val="2135"/>
              </a:spcBef>
              <a:tabLst>
                <a:tab pos="490855" algn="l"/>
                <a:tab pos="879475" algn="l"/>
                <a:tab pos="2318385" algn="l"/>
              </a:tabLst>
            </a:pPr>
            <a:r>
              <a:rPr sz="1600" spc="30" dirty="0">
                <a:latin typeface="微软雅黑" panose="020B0503020204020204" charset="-122"/>
                <a:cs typeface="微软雅黑" panose="020B0503020204020204" charset="-122"/>
              </a:rPr>
              <a:t>球</a:t>
            </a:r>
            <a:r>
              <a:rPr sz="1600" spc="3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铁</a:t>
            </a:r>
            <a:r>
              <a:rPr sz="1600" spc="3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最低抗拉强度</a:t>
            </a:r>
            <a:r>
              <a:rPr sz="1600" spc="3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断后伸长率</a:t>
            </a:r>
            <a:endParaRPr sz="1600">
              <a:latin typeface="微软雅黑" panose="020B0503020204020204" charset="-122"/>
              <a:cs typeface="微软雅黑" panose="020B0503020204020204" charset="-122"/>
            </a:endParaRPr>
          </a:p>
        </p:txBody>
      </p:sp>
      <p:sp>
        <p:nvSpPr>
          <p:cNvPr id="13" name="object 13"/>
          <p:cNvSpPr txBox="1"/>
          <p:nvPr/>
        </p:nvSpPr>
        <p:spPr>
          <a:xfrm>
            <a:off x="5729732" y="3285870"/>
            <a:ext cx="1268095" cy="433070"/>
          </a:xfrm>
          <a:prstGeom prst="rect">
            <a:avLst/>
          </a:prstGeom>
          <a:solidFill>
            <a:srgbClr val="A1D8DA"/>
          </a:solidFill>
        </p:spPr>
        <p:txBody>
          <a:bodyPr vert="horz" wrap="square" lIns="0" tIns="69850" rIns="0" bIns="0" rtlCol="0">
            <a:spAutoFit/>
          </a:bodyPr>
          <a:p>
            <a:pPr marL="106680">
              <a:lnSpc>
                <a:spcPct val="100000"/>
              </a:lnSpc>
              <a:spcBef>
                <a:spcPts val="550"/>
              </a:spcBef>
            </a:pPr>
            <a:r>
              <a:rPr sz="1850" dirty="0">
                <a:latin typeface="Calibri" panose="020F0502020204030204"/>
                <a:cs typeface="Calibri" panose="020F0502020204030204"/>
              </a:rPr>
              <a:t>QT400-18</a:t>
            </a:r>
            <a:endParaRPr sz="1850">
              <a:latin typeface="Calibri" panose="020F0502020204030204"/>
              <a:cs typeface="Calibri" panose="020F0502020204030204"/>
            </a:endParaRPr>
          </a:p>
        </p:txBody>
      </p:sp>
      <p:sp>
        <p:nvSpPr>
          <p:cNvPr id="14" name="object 14"/>
          <p:cNvSpPr/>
          <p:nvPr/>
        </p:nvSpPr>
        <p:spPr>
          <a:xfrm>
            <a:off x="5284342" y="3819651"/>
            <a:ext cx="2337816" cy="1726691"/>
          </a:xfrm>
          <a:prstGeom prst="rect">
            <a:avLst/>
          </a:prstGeom>
          <a:blipFill>
            <a:blip r:embed="rId1" cstate="print"/>
            <a:stretch>
              <a:fillRect/>
            </a:stretch>
          </a:blipFill>
        </p:spPr>
        <p:txBody>
          <a:bodyPr wrap="square" lIns="0" tIns="0" rIns="0" bIns="0" rtlCol="0"/>
          <a:p/>
        </p:txBody>
      </p:sp>
      <p:sp>
        <p:nvSpPr>
          <p:cNvPr id="15" name="object 15"/>
          <p:cNvSpPr txBox="1"/>
          <p:nvPr/>
        </p:nvSpPr>
        <p:spPr>
          <a:xfrm>
            <a:off x="5284343" y="3816604"/>
            <a:ext cx="1186180" cy="403860"/>
          </a:xfrm>
          <a:prstGeom prst="rect">
            <a:avLst/>
          </a:prstGeom>
          <a:solidFill>
            <a:srgbClr val="A1D8DA"/>
          </a:solidFill>
        </p:spPr>
        <p:txBody>
          <a:bodyPr vert="horz" wrap="square" lIns="0" tIns="50165" rIns="0" bIns="0" rtlCol="0">
            <a:spAutoFit/>
          </a:bodyPr>
          <a:p>
            <a:pPr marL="106680">
              <a:lnSpc>
                <a:spcPct val="100000"/>
              </a:lnSpc>
              <a:spcBef>
                <a:spcPts val="395"/>
              </a:spcBef>
            </a:pPr>
            <a:r>
              <a:rPr sz="1500" spc="20" dirty="0">
                <a:latin typeface="微软雅黑" panose="020B0503020204020204" charset="-122"/>
                <a:cs typeface="微软雅黑" panose="020B0503020204020204" charset="-122"/>
              </a:rPr>
              <a:t>农机梨刀</a:t>
            </a:r>
            <a:endParaRPr sz="1500">
              <a:latin typeface="微软雅黑" panose="020B0503020204020204" charset="-122"/>
              <a:cs typeface="微软雅黑" panose="020B0503020204020204" charset="-122"/>
            </a:endParaRPr>
          </a:p>
        </p:txBody>
      </p:sp>
      <p:sp>
        <p:nvSpPr>
          <p:cNvPr id="16" name="object 16"/>
          <p:cNvSpPr/>
          <p:nvPr/>
        </p:nvSpPr>
        <p:spPr>
          <a:xfrm>
            <a:off x="1543557" y="2799714"/>
            <a:ext cx="1356359" cy="1356359"/>
          </a:xfrm>
          <a:prstGeom prst="rect">
            <a:avLst/>
          </a:prstGeom>
          <a:blipFill>
            <a:blip r:embed="rId2" cstate="print"/>
            <a:stretch>
              <a:fillRect/>
            </a:stretch>
          </a:blipFill>
        </p:spPr>
        <p:txBody>
          <a:bodyPr wrap="square" lIns="0" tIns="0" rIns="0" bIns="0" rtlCol="0"/>
          <a:p/>
        </p:txBody>
      </p:sp>
      <p:sp>
        <p:nvSpPr>
          <p:cNvPr id="23" name="object 23"/>
          <p:cNvSpPr txBox="1"/>
          <p:nvPr/>
        </p:nvSpPr>
        <p:spPr>
          <a:xfrm>
            <a:off x="2983641" y="3284167"/>
            <a:ext cx="976630" cy="311150"/>
          </a:xfrm>
          <a:prstGeom prst="rect">
            <a:avLst/>
          </a:prstGeom>
        </p:spPr>
        <p:txBody>
          <a:bodyPr vert="horz" wrap="square" lIns="0" tIns="15240" rIns="0" bIns="0" rtlCol="0">
            <a:spAutoFit/>
          </a:bodyPr>
          <a:p>
            <a:pPr marL="12700">
              <a:lnSpc>
                <a:spcPct val="100000"/>
              </a:lnSpc>
              <a:spcBef>
                <a:spcPts val="120"/>
              </a:spcBef>
            </a:pPr>
            <a:r>
              <a:rPr sz="1850" spc="20" dirty="0">
                <a:latin typeface="微软雅黑" panose="020B0503020204020204" charset="-122"/>
                <a:cs typeface="微软雅黑" panose="020B0503020204020204" charset="-122"/>
              </a:rPr>
              <a:t>球状石墨</a:t>
            </a:r>
            <a:endParaRPr sz="1850">
              <a:latin typeface="微软雅黑" panose="020B0503020204020204" charset="-122"/>
              <a:cs typeface="微软雅黑" panose="020B0503020204020204" charset="-122"/>
            </a:endParaRPr>
          </a:p>
        </p:txBody>
      </p:sp>
      <p:sp>
        <p:nvSpPr>
          <p:cNvPr id="20" name="文本框 19"/>
          <p:cNvSpPr txBox="1"/>
          <p:nvPr/>
        </p:nvSpPr>
        <p:spPr>
          <a:xfrm>
            <a:off x="987425" y="1700530"/>
            <a:ext cx="7272020" cy="1014730"/>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③球墨铸铁碳以“球状石墨”形式存在。球墨铸铁是在浇注前往铁水中加入适量的球化剂和孕育剂，浇注后可使石墨呈球状分布的铸铁。</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3" grpId="0" animBg="1"/>
      <p:bldP spid="14" grpId="0" animBg="1"/>
      <p:bldP spid="15" grpId="0" animBg="1"/>
      <p:bldP spid="16" grpId="0" animBg="1"/>
      <p:bldP spid="23" grpId="0"/>
      <p:bldP spid="20" grpId="0"/>
      <p:bldP spid="6" grpId="1" animBg="1"/>
      <p:bldP spid="7" grpId="1" animBg="1"/>
      <p:bldP spid="8" grpId="1" animBg="1"/>
      <p:bldP spid="9" grpId="1" animBg="1"/>
      <p:bldP spid="10" grpId="1"/>
      <p:bldP spid="13" grpId="1" animBg="1"/>
      <p:bldP spid="14" grpId="1" animBg="1"/>
      <p:bldP spid="15" grpId="1" animBg="1"/>
      <p:bldP spid="16" grpId="1" animBg="1"/>
      <p:bldP spid="23" grpId="1"/>
      <p:bldP spid="2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17170" y="1268730"/>
            <a:ext cx="231965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三、铸铁</a:t>
            </a:r>
            <a:endParaRPr lang="zh-CN" sz="2400" spc="-10" dirty="0">
              <a:latin typeface="黑体" panose="02010609060101010101" pitchFamily="2" charset="-122"/>
              <a:ea typeface="黑体" panose="02010609060101010101" pitchFamily="2" charset="-122"/>
            </a:endParaRPr>
          </a:p>
        </p:txBody>
      </p:sp>
      <p:sp>
        <p:nvSpPr>
          <p:cNvPr id="2" name="object 2"/>
          <p:cNvSpPr/>
          <p:nvPr/>
        </p:nvSpPr>
        <p:spPr>
          <a:xfrm>
            <a:off x="5029200" y="4393183"/>
            <a:ext cx="2090927" cy="1545335"/>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5029200" y="4393183"/>
            <a:ext cx="756285" cy="325120"/>
          </a:xfrm>
          <a:prstGeom prst="rect">
            <a:avLst/>
          </a:prstGeom>
          <a:solidFill>
            <a:srgbClr val="A1D8DA"/>
          </a:solidFill>
        </p:spPr>
        <p:txBody>
          <a:bodyPr vert="horz" wrap="square" lIns="0" tIns="48895" rIns="0" bIns="0" rtlCol="0">
            <a:spAutoFit/>
          </a:bodyPr>
          <a:lstStyle/>
          <a:p>
            <a:pPr marL="106045">
              <a:lnSpc>
                <a:spcPct val="100000"/>
              </a:lnSpc>
              <a:spcBef>
                <a:spcPts val="385"/>
              </a:spcBef>
            </a:pPr>
            <a:r>
              <a:rPr sz="1400" dirty="0">
                <a:latin typeface="微软雅黑" panose="020B0503020204020204" charset="-122"/>
                <a:cs typeface="微软雅黑" panose="020B0503020204020204" charset="-122"/>
              </a:rPr>
              <a:t>刹车盘</a:t>
            </a:r>
            <a:endParaRPr sz="1400">
              <a:latin typeface="微软雅黑" panose="020B0503020204020204" charset="-122"/>
              <a:cs typeface="微软雅黑" panose="020B0503020204020204" charset="-122"/>
            </a:endParaRPr>
          </a:p>
        </p:txBody>
      </p:sp>
      <p:sp>
        <p:nvSpPr>
          <p:cNvPr id="4" name="object 4"/>
          <p:cNvSpPr/>
          <p:nvPr/>
        </p:nvSpPr>
        <p:spPr>
          <a:xfrm>
            <a:off x="2572511" y="4393183"/>
            <a:ext cx="2092451" cy="1545335"/>
          </a:xfrm>
          <a:prstGeom prst="rect">
            <a:avLst/>
          </a:prstGeom>
          <a:blipFill>
            <a:blip r:embed="rId2" cstate="print"/>
            <a:stretch>
              <a:fillRect/>
            </a:stretch>
          </a:blipFill>
        </p:spPr>
        <p:txBody>
          <a:bodyPr wrap="square" lIns="0" tIns="0" rIns="0" bIns="0" rtlCol="0"/>
          <a:lstStyle/>
          <a:p/>
        </p:txBody>
      </p:sp>
      <p:sp>
        <p:nvSpPr>
          <p:cNvPr id="5" name="object 5"/>
          <p:cNvSpPr txBox="1"/>
          <p:nvPr/>
        </p:nvSpPr>
        <p:spPr>
          <a:xfrm>
            <a:off x="2572511" y="4393183"/>
            <a:ext cx="756285" cy="325120"/>
          </a:xfrm>
          <a:prstGeom prst="rect">
            <a:avLst/>
          </a:prstGeom>
          <a:solidFill>
            <a:srgbClr val="A1D8DA"/>
          </a:solidFill>
        </p:spPr>
        <p:txBody>
          <a:bodyPr vert="horz" wrap="square" lIns="0" tIns="48895" rIns="0" bIns="0" rtlCol="0">
            <a:spAutoFit/>
          </a:bodyPr>
          <a:lstStyle/>
          <a:p>
            <a:pPr marL="107950">
              <a:lnSpc>
                <a:spcPct val="100000"/>
              </a:lnSpc>
              <a:spcBef>
                <a:spcPts val="385"/>
              </a:spcBef>
            </a:pPr>
            <a:r>
              <a:rPr sz="1400" dirty="0">
                <a:latin typeface="微软雅黑" panose="020B0503020204020204" charset="-122"/>
                <a:cs typeface="微软雅黑" panose="020B0503020204020204" charset="-122"/>
              </a:rPr>
              <a:t>排气管</a:t>
            </a:r>
            <a:endParaRPr sz="1400">
              <a:latin typeface="微软雅黑" panose="020B0503020204020204" charset="-122"/>
              <a:cs typeface="微软雅黑" panose="020B0503020204020204" charset="-122"/>
            </a:endParaRPr>
          </a:p>
        </p:txBody>
      </p:sp>
      <p:sp>
        <p:nvSpPr>
          <p:cNvPr id="13" name="object 13"/>
          <p:cNvSpPr txBox="1"/>
          <p:nvPr/>
        </p:nvSpPr>
        <p:spPr>
          <a:xfrm>
            <a:off x="1330325" y="4991227"/>
            <a:ext cx="954405" cy="394970"/>
          </a:xfrm>
          <a:prstGeom prst="rect">
            <a:avLst/>
          </a:prstGeom>
          <a:solidFill>
            <a:srgbClr val="A1D8DA"/>
          </a:solidFill>
        </p:spPr>
        <p:txBody>
          <a:bodyPr vert="horz" wrap="square" lIns="0" tIns="40640" rIns="0" bIns="0" rtlCol="0">
            <a:spAutoFit/>
          </a:bodyPr>
          <a:lstStyle/>
          <a:p>
            <a:pPr marL="106045">
              <a:lnSpc>
                <a:spcPct val="100000"/>
              </a:lnSpc>
              <a:spcBef>
                <a:spcPts val="320"/>
              </a:spcBef>
            </a:pPr>
            <a:r>
              <a:rPr sz="1850" spc="5" dirty="0">
                <a:latin typeface="Calibri" panose="020F0502020204030204"/>
                <a:cs typeface="Calibri" panose="020F0502020204030204"/>
              </a:rPr>
              <a:t>RuT300</a:t>
            </a:r>
            <a:endParaRPr sz="1850">
              <a:latin typeface="Calibri" panose="020F0502020204030204"/>
              <a:cs typeface="Calibri" panose="020F0502020204030204"/>
            </a:endParaRPr>
          </a:p>
        </p:txBody>
      </p:sp>
      <p:sp>
        <p:nvSpPr>
          <p:cNvPr id="14" name="object 14"/>
          <p:cNvSpPr/>
          <p:nvPr/>
        </p:nvSpPr>
        <p:spPr>
          <a:xfrm>
            <a:off x="5425820" y="3320034"/>
            <a:ext cx="120650" cy="274320"/>
          </a:xfrm>
          <a:custGeom>
            <a:avLst/>
            <a:gdLst/>
            <a:ahLst/>
            <a:cxnLst/>
            <a:rect l="l" t="t" r="r" b="b"/>
            <a:pathLst>
              <a:path w="120650" h="274319">
                <a:moveTo>
                  <a:pt x="120396" y="0"/>
                </a:moveTo>
                <a:lnTo>
                  <a:pt x="120396" y="137159"/>
                </a:lnTo>
                <a:lnTo>
                  <a:pt x="0" y="137159"/>
                </a:lnTo>
                <a:lnTo>
                  <a:pt x="0" y="274319"/>
                </a:lnTo>
              </a:path>
            </a:pathLst>
          </a:custGeom>
          <a:ln w="10668">
            <a:solidFill>
              <a:srgbClr val="497EBA"/>
            </a:solidFill>
          </a:ln>
        </p:spPr>
        <p:txBody>
          <a:bodyPr wrap="square" lIns="0" tIns="0" rIns="0" bIns="0" rtlCol="0"/>
          <a:lstStyle/>
          <a:p/>
        </p:txBody>
      </p:sp>
      <p:sp>
        <p:nvSpPr>
          <p:cNvPr id="15" name="object 15"/>
          <p:cNvSpPr/>
          <p:nvPr/>
        </p:nvSpPr>
        <p:spPr>
          <a:xfrm>
            <a:off x="5989701" y="3306317"/>
            <a:ext cx="125095" cy="274320"/>
          </a:xfrm>
          <a:custGeom>
            <a:avLst/>
            <a:gdLst/>
            <a:ahLst/>
            <a:cxnLst/>
            <a:rect l="l" t="t" r="r" b="b"/>
            <a:pathLst>
              <a:path w="125095" h="274319">
                <a:moveTo>
                  <a:pt x="0" y="0"/>
                </a:moveTo>
                <a:lnTo>
                  <a:pt x="0" y="137159"/>
                </a:lnTo>
                <a:lnTo>
                  <a:pt x="124967" y="137159"/>
                </a:lnTo>
                <a:lnTo>
                  <a:pt x="124967" y="274320"/>
                </a:lnTo>
              </a:path>
            </a:pathLst>
          </a:custGeom>
          <a:ln w="10668">
            <a:solidFill>
              <a:srgbClr val="497EBA"/>
            </a:solidFill>
          </a:ln>
        </p:spPr>
        <p:txBody>
          <a:bodyPr wrap="square" lIns="0" tIns="0" rIns="0" bIns="0" rtlCol="0"/>
          <a:lstStyle/>
          <a:p/>
        </p:txBody>
      </p:sp>
      <p:sp>
        <p:nvSpPr>
          <p:cNvPr id="16" name="object 16"/>
          <p:cNvSpPr/>
          <p:nvPr/>
        </p:nvSpPr>
        <p:spPr>
          <a:xfrm>
            <a:off x="6696837" y="3320034"/>
            <a:ext cx="0" cy="271780"/>
          </a:xfrm>
          <a:custGeom>
            <a:avLst/>
            <a:gdLst/>
            <a:ahLst/>
            <a:cxnLst/>
            <a:rect l="l" t="t" r="r" b="b"/>
            <a:pathLst>
              <a:path h="271780">
                <a:moveTo>
                  <a:pt x="0" y="0"/>
                </a:moveTo>
                <a:lnTo>
                  <a:pt x="0" y="271271"/>
                </a:lnTo>
              </a:path>
            </a:pathLst>
          </a:custGeom>
          <a:ln w="10668">
            <a:solidFill>
              <a:srgbClr val="497EBA"/>
            </a:solidFill>
          </a:ln>
        </p:spPr>
        <p:txBody>
          <a:bodyPr wrap="square" lIns="0" tIns="0" rIns="0" bIns="0" rtlCol="0"/>
          <a:lstStyle/>
          <a:p/>
        </p:txBody>
      </p:sp>
      <p:sp>
        <p:nvSpPr>
          <p:cNvPr id="17" name="object 17"/>
          <p:cNvSpPr txBox="1"/>
          <p:nvPr/>
        </p:nvSpPr>
        <p:spPr>
          <a:xfrm>
            <a:off x="5327808" y="2751094"/>
            <a:ext cx="2299335" cy="1112520"/>
          </a:xfrm>
          <a:prstGeom prst="rect">
            <a:avLst/>
          </a:prstGeom>
        </p:spPr>
        <p:txBody>
          <a:bodyPr vert="horz" wrap="square" lIns="0" tIns="12065" rIns="0" bIns="0" rtlCol="0">
            <a:spAutoFit/>
          </a:bodyPr>
          <a:lstStyle/>
          <a:p>
            <a:pPr marL="40005">
              <a:lnSpc>
                <a:spcPct val="100000"/>
              </a:lnSpc>
              <a:spcBef>
                <a:spcPts val="95"/>
              </a:spcBef>
              <a:tabLst>
                <a:tab pos="982980" algn="l"/>
              </a:tabLst>
            </a:pPr>
            <a:r>
              <a:rPr sz="3750" spc="-5" dirty="0">
                <a:latin typeface="Calibri" panose="020F0502020204030204"/>
                <a:cs typeface="Calibri" panose="020F0502020204030204"/>
              </a:rPr>
              <a:t>RuT	</a:t>
            </a:r>
            <a:r>
              <a:rPr sz="3250" spc="25" dirty="0">
                <a:latin typeface="微软雅黑" panose="020B0503020204020204" charset="-122"/>
                <a:cs typeface="微软雅黑" panose="020B0503020204020204" charset="-122"/>
              </a:rPr>
              <a:t>数字</a:t>
            </a:r>
            <a:endParaRPr sz="3250">
              <a:latin typeface="微软雅黑" panose="020B0503020204020204" charset="-122"/>
              <a:cs typeface="微软雅黑" panose="020B0503020204020204" charset="-122"/>
            </a:endParaRPr>
          </a:p>
          <a:p>
            <a:pPr marL="12700">
              <a:lnSpc>
                <a:spcPct val="100000"/>
              </a:lnSpc>
              <a:spcBef>
                <a:spcPts val="2135"/>
              </a:spcBef>
              <a:tabLst>
                <a:tab pos="650875" algn="l"/>
                <a:tab pos="1042035" algn="l"/>
              </a:tabLst>
            </a:pPr>
            <a:r>
              <a:rPr sz="1600" spc="30" dirty="0">
                <a:latin typeface="微软雅黑" panose="020B0503020204020204" charset="-122"/>
                <a:cs typeface="微软雅黑" panose="020B0503020204020204" charset="-122"/>
              </a:rPr>
              <a:t>蠕</a:t>
            </a:r>
            <a:r>
              <a:rPr sz="1600" spc="3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铁</a:t>
            </a:r>
            <a:r>
              <a:rPr sz="1600" spc="30" dirty="0">
                <a:latin typeface="微软雅黑" panose="020B0503020204020204" charset="-122"/>
                <a:cs typeface="微软雅黑" panose="020B0503020204020204" charset="-122"/>
              </a:rPr>
              <a:t>	</a:t>
            </a:r>
            <a:r>
              <a:rPr sz="1600" spc="30" dirty="0">
                <a:latin typeface="微软雅黑" panose="020B0503020204020204" charset="-122"/>
                <a:cs typeface="微软雅黑" panose="020B0503020204020204" charset="-122"/>
              </a:rPr>
              <a:t>最低抗拉强度</a:t>
            </a:r>
            <a:endParaRPr sz="1600">
              <a:latin typeface="微软雅黑" panose="020B0503020204020204" charset="-122"/>
              <a:cs typeface="微软雅黑" panose="020B0503020204020204" charset="-122"/>
            </a:endParaRPr>
          </a:p>
        </p:txBody>
      </p:sp>
      <p:sp>
        <p:nvSpPr>
          <p:cNvPr id="18" name="object 18"/>
          <p:cNvSpPr/>
          <p:nvPr/>
        </p:nvSpPr>
        <p:spPr>
          <a:xfrm>
            <a:off x="1561465" y="2827781"/>
            <a:ext cx="1356359" cy="1351787"/>
          </a:xfrm>
          <a:prstGeom prst="rect">
            <a:avLst/>
          </a:prstGeom>
          <a:blipFill>
            <a:blip r:embed="rId3" cstate="print"/>
            <a:stretch>
              <a:fillRect/>
            </a:stretch>
          </a:blipFill>
        </p:spPr>
        <p:txBody>
          <a:bodyPr wrap="square" lIns="0" tIns="0" rIns="0" bIns="0" rtlCol="0"/>
          <a:lstStyle/>
          <a:p/>
        </p:txBody>
      </p:sp>
      <p:sp>
        <p:nvSpPr>
          <p:cNvPr id="19" name="object 19"/>
          <p:cNvSpPr txBox="1"/>
          <p:nvPr/>
        </p:nvSpPr>
        <p:spPr>
          <a:xfrm>
            <a:off x="2934126" y="2865389"/>
            <a:ext cx="121412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微软雅黑" panose="020B0503020204020204" charset="-122"/>
                <a:cs typeface="微软雅黑" panose="020B0503020204020204" charset="-122"/>
              </a:rPr>
              <a:t>蠕虫状石墨</a:t>
            </a:r>
            <a:endParaRPr sz="1850">
              <a:latin typeface="微软雅黑" panose="020B0503020204020204" charset="-122"/>
              <a:cs typeface="微软雅黑" panose="020B0503020204020204" charset="-122"/>
            </a:endParaRPr>
          </a:p>
        </p:txBody>
      </p:sp>
      <p:sp>
        <p:nvSpPr>
          <p:cNvPr id="21" name="文本框 20"/>
          <p:cNvSpPr txBox="1"/>
          <p:nvPr/>
        </p:nvSpPr>
        <p:spPr>
          <a:xfrm>
            <a:off x="899795" y="1731010"/>
            <a:ext cx="7388860" cy="1014730"/>
          </a:xfrm>
          <a:prstGeom prst="rect">
            <a:avLst/>
          </a:prstGeom>
          <a:noFill/>
        </p:spPr>
        <p:txBody>
          <a:bodyPr wrap="square" rtlCol="0">
            <a:spAutoFit/>
          </a:bodyPr>
          <a:p>
            <a:r>
              <a:rPr lang="en-US" altLang="zh-CN" b="0">
                <a:latin typeface="宋体" panose="02010600030101010101" pitchFamily="2" charset="-122"/>
                <a:ea typeface="宋体" panose="02010600030101010101" pitchFamily="2" charset="-122"/>
                <a:cs typeface="宋体" panose="02010600030101010101" pitchFamily="2" charset="-122"/>
              </a:rPr>
              <a:t>    </a:t>
            </a:r>
            <a:r>
              <a:rPr lang="zh-CN" altLang="en-US" b="0">
                <a:latin typeface="宋体" panose="02010600030101010101" pitchFamily="2" charset="-122"/>
                <a:ea typeface="宋体" panose="02010600030101010101" pitchFamily="2" charset="-122"/>
                <a:cs typeface="宋体" panose="02010600030101010101" pitchFamily="2" charset="-122"/>
              </a:rPr>
              <a:t>④蠕墨铸铁碳以“蠕虫状石墨”形式存在。蠕墨铸铁是向高铁、低硫、低磷的铁水中加入蠕化剂，经蠕化处理后获得的高强度铸铁，石墨呈蠕虫状。</a:t>
            </a:r>
            <a:endParaRPr lang="zh-CN" altLang="en-US" b="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3" grpId="0" animBg="1"/>
      <p:bldP spid="14" grpId="0" animBg="1"/>
      <p:bldP spid="15" grpId="0" animBg="1"/>
      <p:bldP spid="16" grpId="0" animBg="1"/>
      <p:bldP spid="17" grpId="0"/>
      <p:bldP spid="18" grpId="0" animBg="1"/>
      <p:bldP spid="19" grpId="0"/>
      <p:bldP spid="21" grpId="0"/>
      <p:bldP spid="2" grpId="1" animBg="1"/>
      <p:bldP spid="3" grpId="1" animBg="1"/>
      <p:bldP spid="4" grpId="1" animBg="1"/>
      <p:bldP spid="5" grpId="1" animBg="1"/>
      <p:bldP spid="13" grpId="1" animBg="1"/>
      <p:bldP spid="14" grpId="1" animBg="1"/>
      <p:bldP spid="15" grpId="1" animBg="1"/>
      <p:bldP spid="16" grpId="1" animBg="1"/>
      <p:bldP spid="17" grpId="1"/>
      <p:bldP spid="18" grpId="1" animBg="1"/>
      <p:bldP spid="19" grpId="1"/>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0825"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56" name="object 8"/>
          <p:cNvSpPr/>
          <p:nvPr/>
        </p:nvSpPr>
        <p:spPr>
          <a:xfrm>
            <a:off x="4572000" y="3030220"/>
            <a:ext cx="3273425" cy="2497455"/>
          </a:xfrm>
          <a:prstGeom prst="rect">
            <a:avLst/>
          </a:prstGeom>
          <a:blipFill>
            <a:blip r:embed="rId1" cstate="print"/>
            <a:stretch>
              <a:fillRect/>
            </a:stretch>
          </a:blipFill>
        </p:spPr>
        <p:txBody>
          <a:bodyPr wrap="square" lIns="0" tIns="0" rIns="0" bIns="0" rtlCol="0"/>
          <a:p/>
        </p:txBody>
      </p:sp>
      <p:sp>
        <p:nvSpPr>
          <p:cNvPr id="100" name="文本框 99"/>
          <p:cNvSpPr txBox="1"/>
          <p:nvPr/>
        </p:nvSpPr>
        <p:spPr>
          <a:xfrm>
            <a:off x="539115" y="1628140"/>
            <a:ext cx="7701280" cy="1014730"/>
          </a:xfrm>
          <a:prstGeom prst="rect">
            <a:avLst/>
          </a:prstGeom>
          <a:noFill/>
          <a:ln w="9525">
            <a:noFill/>
          </a:ln>
        </p:spPr>
        <p:txBody>
          <a:bodyPr wrap="square">
            <a:spAutoFit/>
          </a:bodyPr>
          <a:p>
            <a:pPr indent="266700">
              <a:lnSpc>
                <a:spcPct val="150000"/>
              </a:lnSpc>
            </a:pPr>
            <a:r>
              <a:rPr lang="en-US" altLang="zh-CN" b="0">
                <a:latin typeface="宋体" panose="02010600030101010101" pitchFamily="2" charset="-122"/>
                <a:ea typeface="宋体" panose="02010600030101010101" pitchFamily="2" charset="-122"/>
                <a:cs typeface="宋体" panose="02010600030101010101" pitchFamily="2" charset="-122"/>
              </a:rPr>
              <a:t>  </a:t>
            </a:r>
            <a:r>
              <a:rPr lang="zh-CN" b="0">
                <a:latin typeface="宋体" panose="02010600030101010101" pitchFamily="2" charset="-122"/>
                <a:ea typeface="宋体" panose="02010600030101010101" pitchFamily="2" charset="-122"/>
                <a:cs typeface="宋体" panose="02010600030101010101" pitchFamily="2" charset="-122"/>
              </a:rPr>
              <a:t>碳的质量分数小于</a:t>
            </a:r>
            <a:r>
              <a:rPr lang="en-US" b="0">
                <a:latin typeface="宋体" panose="02010600030101010101" pitchFamily="2" charset="-122"/>
                <a:ea typeface="宋体" panose="02010600030101010101" pitchFamily="2" charset="-122"/>
                <a:cs typeface="宋体" panose="02010600030101010101" pitchFamily="2" charset="-122"/>
              </a:rPr>
              <a:t>2.11%</a:t>
            </a:r>
            <a:r>
              <a:rPr lang="zh-CN" b="0">
                <a:latin typeface="宋体" panose="02010600030101010101" pitchFamily="2" charset="-122"/>
                <a:ea typeface="宋体" panose="02010600030101010101" pitchFamily="2" charset="-122"/>
                <a:cs typeface="宋体" panose="02010600030101010101" pitchFamily="2" charset="-122"/>
              </a:rPr>
              <a:t>而不含有特意加入的合金元素的钢称为非合金钢，也称碳素钢。</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52" name="object 12"/>
          <p:cNvSpPr/>
          <p:nvPr/>
        </p:nvSpPr>
        <p:spPr>
          <a:xfrm>
            <a:off x="828040" y="3030855"/>
            <a:ext cx="3323590" cy="2496820"/>
          </a:xfrm>
          <a:prstGeom prst="rect">
            <a:avLst/>
          </a:prstGeom>
          <a:blipFill>
            <a:blip r:embed="rId2" cstate="print"/>
            <a:stretch>
              <a:fillRect/>
            </a:stretch>
          </a:blipFill>
        </p:spPr>
        <p:txBody>
          <a:bodyPr wrap="square" lIns="0" tIns="0" rIns="0" bIns="0" rtlCol="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2" grpId="0" animBg="1"/>
      <p:bldP spid="100" grpId="0"/>
      <p:bldP spid="56" grpId="1" animBg="1"/>
      <p:bldP spid="52" grpId="1" animBg="1"/>
      <p:bldP spid="10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p:nvPr/>
        </p:nvSpPr>
        <p:spPr>
          <a:xfrm>
            <a:off x="442214" y="2922270"/>
            <a:ext cx="1178560" cy="1179830"/>
          </a:xfrm>
          <a:custGeom>
            <a:avLst/>
            <a:gdLst/>
            <a:ahLst/>
            <a:cxnLst/>
            <a:rect l="l" t="t" r="r" b="b"/>
            <a:pathLst>
              <a:path w="1178560" h="1179829">
                <a:moveTo>
                  <a:pt x="0" y="0"/>
                </a:moveTo>
                <a:lnTo>
                  <a:pt x="1178052" y="0"/>
                </a:lnTo>
                <a:lnTo>
                  <a:pt x="1178052" y="1179575"/>
                </a:lnTo>
                <a:lnTo>
                  <a:pt x="0" y="1179575"/>
                </a:lnTo>
                <a:lnTo>
                  <a:pt x="0" y="0"/>
                </a:lnTo>
                <a:close/>
              </a:path>
            </a:pathLst>
          </a:custGeom>
          <a:solidFill>
            <a:srgbClr val="4F80BC"/>
          </a:solidFill>
        </p:spPr>
        <p:txBody>
          <a:bodyPr wrap="square" lIns="0" tIns="0" rIns="0" bIns="0" rtlCol="0"/>
          <a:p/>
        </p:txBody>
      </p:sp>
      <p:sp>
        <p:nvSpPr>
          <p:cNvPr id="3" name="object 3"/>
          <p:cNvSpPr txBox="1"/>
          <p:nvPr/>
        </p:nvSpPr>
        <p:spPr>
          <a:xfrm>
            <a:off x="543911" y="3196069"/>
            <a:ext cx="976630" cy="596265"/>
          </a:xfrm>
          <a:prstGeom prst="rect">
            <a:avLst/>
          </a:prstGeom>
        </p:spPr>
        <p:txBody>
          <a:bodyPr vert="horz" wrap="square" lIns="0" tIns="12065" rIns="0" bIns="0" rtlCol="0">
            <a:spAutoFit/>
          </a:bodyPr>
          <a:p>
            <a:pPr marL="12700">
              <a:lnSpc>
                <a:spcPct val="100000"/>
              </a:lnSpc>
              <a:spcBef>
                <a:spcPts val="95"/>
              </a:spcBef>
            </a:pPr>
            <a:r>
              <a:rPr sz="3750" spc="-10" dirty="0">
                <a:solidFill>
                  <a:srgbClr val="FFFFFF"/>
                </a:solidFill>
                <a:latin typeface="微软雅黑" panose="020B0503020204020204" charset="-122"/>
                <a:cs typeface="微软雅黑" panose="020B0503020204020204" charset="-122"/>
              </a:rPr>
              <a:t>总结</a:t>
            </a:r>
            <a:endParaRPr sz="3750">
              <a:latin typeface="微软雅黑" panose="020B0503020204020204" charset="-122"/>
              <a:cs typeface="微软雅黑" panose="020B0503020204020204" charset="-122"/>
            </a:endParaRPr>
          </a:p>
        </p:txBody>
      </p:sp>
      <p:sp>
        <p:nvSpPr>
          <p:cNvPr id="4" name="object 4"/>
          <p:cNvSpPr/>
          <p:nvPr/>
        </p:nvSpPr>
        <p:spPr>
          <a:xfrm>
            <a:off x="354584" y="2864358"/>
            <a:ext cx="0" cy="1294130"/>
          </a:xfrm>
          <a:custGeom>
            <a:avLst/>
            <a:gdLst/>
            <a:ahLst/>
            <a:cxnLst/>
            <a:rect l="l" t="t" r="r" b="b"/>
            <a:pathLst>
              <a:path h="1294129">
                <a:moveTo>
                  <a:pt x="0" y="0"/>
                </a:moveTo>
                <a:lnTo>
                  <a:pt x="0" y="1293876"/>
                </a:lnTo>
              </a:path>
            </a:pathLst>
          </a:custGeom>
          <a:ln w="53339">
            <a:solidFill>
              <a:srgbClr val="A5A5A5"/>
            </a:solidFill>
          </a:ln>
        </p:spPr>
        <p:txBody>
          <a:bodyPr wrap="square" lIns="0" tIns="0" rIns="0" bIns="0" rtlCol="0"/>
          <a:p/>
        </p:txBody>
      </p:sp>
      <p:sp>
        <p:nvSpPr>
          <p:cNvPr id="5" name="object 5"/>
          <p:cNvSpPr/>
          <p:nvPr/>
        </p:nvSpPr>
        <p:spPr>
          <a:xfrm>
            <a:off x="1707896" y="2864358"/>
            <a:ext cx="0" cy="1294130"/>
          </a:xfrm>
          <a:custGeom>
            <a:avLst/>
            <a:gdLst/>
            <a:ahLst/>
            <a:cxnLst/>
            <a:rect l="l" t="t" r="r" b="b"/>
            <a:pathLst>
              <a:path h="1294129">
                <a:moveTo>
                  <a:pt x="0" y="0"/>
                </a:moveTo>
                <a:lnTo>
                  <a:pt x="0" y="1293876"/>
                </a:lnTo>
              </a:path>
            </a:pathLst>
          </a:custGeom>
          <a:ln w="53340">
            <a:solidFill>
              <a:srgbClr val="A5A5A5"/>
            </a:solidFill>
          </a:ln>
        </p:spPr>
        <p:txBody>
          <a:bodyPr wrap="square" lIns="0" tIns="0" rIns="0" bIns="0" rtlCol="0"/>
          <a:p/>
        </p:txBody>
      </p:sp>
      <p:sp>
        <p:nvSpPr>
          <p:cNvPr id="6" name="object 6"/>
          <p:cNvSpPr/>
          <p:nvPr/>
        </p:nvSpPr>
        <p:spPr>
          <a:xfrm>
            <a:off x="327914" y="4185666"/>
            <a:ext cx="1407160" cy="0"/>
          </a:xfrm>
          <a:custGeom>
            <a:avLst/>
            <a:gdLst/>
            <a:ahLst/>
            <a:cxnLst/>
            <a:rect l="l" t="t" r="r" b="b"/>
            <a:pathLst>
              <a:path w="1407160">
                <a:moveTo>
                  <a:pt x="0" y="0"/>
                </a:moveTo>
                <a:lnTo>
                  <a:pt x="1406652" y="0"/>
                </a:lnTo>
              </a:path>
            </a:pathLst>
          </a:custGeom>
          <a:ln w="54863">
            <a:solidFill>
              <a:srgbClr val="A5A5A5"/>
            </a:solidFill>
          </a:ln>
        </p:spPr>
        <p:txBody>
          <a:bodyPr wrap="square" lIns="0" tIns="0" rIns="0" bIns="0" rtlCol="0"/>
          <a:p/>
        </p:txBody>
      </p:sp>
      <p:sp>
        <p:nvSpPr>
          <p:cNvPr id="7" name="object 7"/>
          <p:cNvSpPr/>
          <p:nvPr/>
        </p:nvSpPr>
        <p:spPr>
          <a:xfrm>
            <a:off x="327914" y="2837688"/>
            <a:ext cx="1407160" cy="0"/>
          </a:xfrm>
          <a:custGeom>
            <a:avLst/>
            <a:gdLst/>
            <a:ahLst/>
            <a:cxnLst/>
            <a:rect l="l" t="t" r="r" b="b"/>
            <a:pathLst>
              <a:path w="1407160">
                <a:moveTo>
                  <a:pt x="0" y="0"/>
                </a:moveTo>
                <a:lnTo>
                  <a:pt x="1406652" y="0"/>
                </a:lnTo>
              </a:path>
            </a:pathLst>
          </a:custGeom>
          <a:ln w="53340">
            <a:solidFill>
              <a:srgbClr val="A5A5A5"/>
            </a:solidFill>
          </a:ln>
        </p:spPr>
        <p:txBody>
          <a:bodyPr wrap="square" lIns="0" tIns="0" rIns="0" bIns="0" rtlCol="0"/>
          <a:p/>
        </p:txBody>
      </p:sp>
      <p:sp>
        <p:nvSpPr>
          <p:cNvPr id="8" name="object 8"/>
          <p:cNvSpPr/>
          <p:nvPr/>
        </p:nvSpPr>
        <p:spPr>
          <a:xfrm>
            <a:off x="1707133" y="3394900"/>
            <a:ext cx="6992620" cy="233679"/>
          </a:xfrm>
          <a:custGeom>
            <a:avLst/>
            <a:gdLst/>
            <a:ahLst/>
            <a:cxnLst/>
            <a:rect l="l" t="t" r="r" b="b"/>
            <a:pathLst>
              <a:path w="6992620" h="233679">
                <a:moveTo>
                  <a:pt x="6888698" y="116581"/>
                </a:moveTo>
                <a:lnTo>
                  <a:pt x="6771132" y="48577"/>
                </a:lnTo>
                <a:lnTo>
                  <a:pt x="6763488" y="41576"/>
                </a:lnTo>
                <a:lnTo>
                  <a:pt x="6759130" y="32575"/>
                </a:lnTo>
                <a:lnTo>
                  <a:pt x="6758487" y="22431"/>
                </a:lnTo>
                <a:lnTo>
                  <a:pt x="6761988" y="12001"/>
                </a:lnTo>
                <a:lnTo>
                  <a:pt x="6768965" y="4572"/>
                </a:lnTo>
                <a:lnTo>
                  <a:pt x="6777799" y="571"/>
                </a:lnTo>
                <a:lnTo>
                  <a:pt x="6787491" y="0"/>
                </a:lnTo>
                <a:lnTo>
                  <a:pt x="6797039" y="2857"/>
                </a:lnTo>
                <a:lnTo>
                  <a:pt x="6947895" y="91249"/>
                </a:lnTo>
                <a:lnTo>
                  <a:pt x="6940296" y="91249"/>
                </a:lnTo>
                <a:lnTo>
                  <a:pt x="6940296" y="94297"/>
                </a:lnTo>
                <a:lnTo>
                  <a:pt x="6926580" y="94297"/>
                </a:lnTo>
                <a:lnTo>
                  <a:pt x="6888698" y="116581"/>
                </a:lnTo>
                <a:close/>
              </a:path>
              <a:path w="6992620" h="233679">
                <a:moveTo>
                  <a:pt x="6843674" y="143065"/>
                </a:moveTo>
                <a:lnTo>
                  <a:pt x="0" y="143065"/>
                </a:lnTo>
                <a:lnTo>
                  <a:pt x="0" y="91249"/>
                </a:lnTo>
                <a:lnTo>
                  <a:pt x="6844904" y="91249"/>
                </a:lnTo>
                <a:lnTo>
                  <a:pt x="6888698" y="116581"/>
                </a:lnTo>
                <a:lnTo>
                  <a:pt x="6843674" y="143065"/>
                </a:lnTo>
                <a:close/>
              </a:path>
              <a:path w="6992620" h="233679">
                <a:moveTo>
                  <a:pt x="6947298" y="143065"/>
                </a:moveTo>
                <a:lnTo>
                  <a:pt x="6940296" y="143065"/>
                </a:lnTo>
                <a:lnTo>
                  <a:pt x="6940296" y="91249"/>
                </a:lnTo>
                <a:lnTo>
                  <a:pt x="6947895" y="91249"/>
                </a:lnTo>
                <a:lnTo>
                  <a:pt x="6992112" y="117157"/>
                </a:lnTo>
                <a:lnTo>
                  <a:pt x="6947298" y="143065"/>
                </a:lnTo>
                <a:close/>
              </a:path>
              <a:path w="6992620" h="233679">
                <a:moveTo>
                  <a:pt x="6926580" y="138493"/>
                </a:moveTo>
                <a:lnTo>
                  <a:pt x="6888698" y="116581"/>
                </a:lnTo>
                <a:lnTo>
                  <a:pt x="6926580" y="94297"/>
                </a:lnTo>
                <a:lnTo>
                  <a:pt x="6926580" y="138493"/>
                </a:lnTo>
                <a:close/>
              </a:path>
              <a:path w="6992620" h="233679">
                <a:moveTo>
                  <a:pt x="6940296" y="138493"/>
                </a:moveTo>
                <a:lnTo>
                  <a:pt x="6926580" y="138493"/>
                </a:lnTo>
                <a:lnTo>
                  <a:pt x="6926580" y="94297"/>
                </a:lnTo>
                <a:lnTo>
                  <a:pt x="6940296" y="94297"/>
                </a:lnTo>
                <a:lnTo>
                  <a:pt x="6940296" y="138493"/>
                </a:lnTo>
                <a:close/>
              </a:path>
              <a:path w="6992620" h="233679">
                <a:moveTo>
                  <a:pt x="6787491" y="233433"/>
                </a:moveTo>
                <a:lnTo>
                  <a:pt x="6777799" y="232791"/>
                </a:lnTo>
                <a:lnTo>
                  <a:pt x="6768965" y="228433"/>
                </a:lnTo>
                <a:lnTo>
                  <a:pt x="6761988" y="220789"/>
                </a:lnTo>
                <a:lnTo>
                  <a:pt x="6758487" y="211026"/>
                </a:lnTo>
                <a:lnTo>
                  <a:pt x="6759130" y="200977"/>
                </a:lnTo>
                <a:lnTo>
                  <a:pt x="6763488" y="192071"/>
                </a:lnTo>
                <a:lnTo>
                  <a:pt x="6771132" y="185737"/>
                </a:lnTo>
                <a:lnTo>
                  <a:pt x="6888698" y="116581"/>
                </a:lnTo>
                <a:lnTo>
                  <a:pt x="6926580" y="138493"/>
                </a:lnTo>
                <a:lnTo>
                  <a:pt x="6940296" y="138493"/>
                </a:lnTo>
                <a:lnTo>
                  <a:pt x="6940296" y="143065"/>
                </a:lnTo>
                <a:lnTo>
                  <a:pt x="6947298" y="143065"/>
                </a:lnTo>
                <a:lnTo>
                  <a:pt x="6797039" y="229933"/>
                </a:lnTo>
                <a:lnTo>
                  <a:pt x="6787491" y="233433"/>
                </a:lnTo>
                <a:close/>
              </a:path>
            </a:pathLst>
          </a:custGeom>
          <a:solidFill>
            <a:srgbClr val="A5A5A5"/>
          </a:solidFill>
        </p:spPr>
        <p:txBody>
          <a:bodyPr wrap="square" lIns="0" tIns="0" rIns="0" bIns="0" rtlCol="0"/>
          <a:p/>
        </p:txBody>
      </p:sp>
      <p:sp>
        <p:nvSpPr>
          <p:cNvPr id="9" name="object 9"/>
          <p:cNvSpPr/>
          <p:nvPr/>
        </p:nvSpPr>
        <p:spPr>
          <a:xfrm>
            <a:off x="2543809" y="1971294"/>
            <a:ext cx="1257300" cy="1392935"/>
          </a:xfrm>
          <a:prstGeom prst="rect">
            <a:avLst/>
          </a:prstGeom>
          <a:blipFill>
            <a:blip r:embed="rId1" cstate="print"/>
            <a:stretch>
              <a:fillRect/>
            </a:stretch>
          </a:blipFill>
        </p:spPr>
        <p:txBody>
          <a:bodyPr wrap="square" lIns="0" tIns="0" rIns="0" bIns="0" rtlCol="0"/>
          <a:p/>
        </p:txBody>
      </p:sp>
      <p:sp>
        <p:nvSpPr>
          <p:cNvPr id="10" name="object 10"/>
          <p:cNvSpPr/>
          <p:nvPr/>
        </p:nvSpPr>
        <p:spPr>
          <a:xfrm>
            <a:off x="2530856" y="1957577"/>
            <a:ext cx="1285494" cy="1424178"/>
          </a:xfrm>
          <a:prstGeom prst="rect">
            <a:avLst/>
          </a:prstGeom>
          <a:blipFill>
            <a:blip r:embed="rId2" cstate="print"/>
            <a:stretch>
              <a:fillRect/>
            </a:stretch>
          </a:blipFill>
        </p:spPr>
        <p:txBody>
          <a:bodyPr wrap="square" lIns="0" tIns="0" rIns="0" bIns="0" rtlCol="0"/>
          <a:p/>
        </p:txBody>
      </p:sp>
      <p:sp>
        <p:nvSpPr>
          <p:cNvPr id="11" name="object 11"/>
          <p:cNvSpPr/>
          <p:nvPr/>
        </p:nvSpPr>
        <p:spPr>
          <a:xfrm>
            <a:off x="3691382" y="1949958"/>
            <a:ext cx="1223771" cy="1414271"/>
          </a:xfrm>
          <a:prstGeom prst="rect">
            <a:avLst/>
          </a:prstGeom>
          <a:blipFill>
            <a:blip r:embed="rId3" cstate="print"/>
            <a:stretch>
              <a:fillRect/>
            </a:stretch>
          </a:blipFill>
        </p:spPr>
        <p:txBody>
          <a:bodyPr wrap="square" lIns="0" tIns="0" rIns="0" bIns="0" rtlCol="0"/>
          <a:p/>
        </p:txBody>
      </p:sp>
      <p:sp>
        <p:nvSpPr>
          <p:cNvPr id="12" name="object 12"/>
          <p:cNvSpPr/>
          <p:nvPr/>
        </p:nvSpPr>
        <p:spPr>
          <a:xfrm>
            <a:off x="3676141" y="1936242"/>
            <a:ext cx="1254251" cy="1445704"/>
          </a:xfrm>
          <a:prstGeom prst="rect">
            <a:avLst/>
          </a:prstGeom>
          <a:blipFill>
            <a:blip r:embed="rId4" cstate="print"/>
            <a:stretch>
              <a:fillRect/>
            </a:stretch>
          </a:blipFill>
        </p:spPr>
        <p:txBody>
          <a:bodyPr wrap="square" lIns="0" tIns="0" rIns="0" bIns="0" rtlCol="0"/>
          <a:p/>
        </p:txBody>
      </p:sp>
      <p:sp>
        <p:nvSpPr>
          <p:cNvPr id="13" name="object 13"/>
          <p:cNvSpPr/>
          <p:nvPr/>
        </p:nvSpPr>
        <p:spPr>
          <a:xfrm>
            <a:off x="4834382" y="1933194"/>
            <a:ext cx="1194816" cy="1431035"/>
          </a:xfrm>
          <a:prstGeom prst="rect">
            <a:avLst/>
          </a:prstGeom>
          <a:blipFill>
            <a:blip r:embed="rId5" cstate="print"/>
            <a:stretch>
              <a:fillRect/>
            </a:stretch>
          </a:blipFill>
        </p:spPr>
        <p:txBody>
          <a:bodyPr wrap="square" lIns="0" tIns="0" rIns="0" bIns="0" rtlCol="0"/>
          <a:p/>
        </p:txBody>
      </p:sp>
      <p:sp>
        <p:nvSpPr>
          <p:cNvPr id="14" name="object 14"/>
          <p:cNvSpPr/>
          <p:nvPr/>
        </p:nvSpPr>
        <p:spPr>
          <a:xfrm>
            <a:off x="4819713" y="1918716"/>
            <a:ext cx="1227201" cy="1463230"/>
          </a:xfrm>
          <a:prstGeom prst="rect">
            <a:avLst/>
          </a:prstGeom>
          <a:blipFill>
            <a:blip r:embed="rId6" cstate="print"/>
            <a:stretch>
              <a:fillRect/>
            </a:stretch>
          </a:blipFill>
        </p:spPr>
        <p:txBody>
          <a:bodyPr wrap="square" lIns="0" tIns="0" rIns="0" bIns="0" rtlCol="0"/>
          <a:p/>
        </p:txBody>
      </p:sp>
      <p:sp>
        <p:nvSpPr>
          <p:cNvPr id="15" name="object 15"/>
          <p:cNvSpPr/>
          <p:nvPr/>
        </p:nvSpPr>
        <p:spPr>
          <a:xfrm>
            <a:off x="4841811" y="1940814"/>
            <a:ext cx="1183005" cy="1419225"/>
          </a:xfrm>
          <a:custGeom>
            <a:avLst/>
            <a:gdLst/>
            <a:ahLst/>
            <a:cxnLst/>
            <a:rect l="l" t="t" r="r" b="b"/>
            <a:pathLst>
              <a:path w="1183004" h="1419225">
                <a:moveTo>
                  <a:pt x="27622" y="1240536"/>
                </a:moveTo>
                <a:lnTo>
                  <a:pt x="9167" y="1219914"/>
                </a:lnTo>
                <a:lnTo>
                  <a:pt x="0" y="1194435"/>
                </a:lnTo>
                <a:lnTo>
                  <a:pt x="833" y="1167241"/>
                </a:lnTo>
                <a:lnTo>
                  <a:pt x="12382" y="1141476"/>
                </a:lnTo>
                <a:lnTo>
                  <a:pt x="830770" y="27431"/>
                </a:lnTo>
                <a:lnTo>
                  <a:pt x="851368" y="9001"/>
                </a:lnTo>
                <a:lnTo>
                  <a:pt x="876681" y="0"/>
                </a:lnTo>
                <a:lnTo>
                  <a:pt x="903422" y="1285"/>
                </a:lnTo>
                <a:lnTo>
                  <a:pt x="928306" y="13715"/>
                </a:lnTo>
                <a:lnTo>
                  <a:pt x="1155382" y="179831"/>
                </a:lnTo>
                <a:lnTo>
                  <a:pt x="1173837" y="200215"/>
                </a:lnTo>
                <a:lnTo>
                  <a:pt x="1183005" y="225170"/>
                </a:lnTo>
                <a:lnTo>
                  <a:pt x="1182171" y="251840"/>
                </a:lnTo>
                <a:lnTo>
                  <a:pt x="1170622" y="277367"/>
                </a:lnTo>
                <a:lnTo>
                  <a:pt x="352234" y="1391412"/>
                </a:lnTo>
                <a:lnTo>
                  <a:pt x="331636" y="1409866"/>
                </a:lnTo>
                <a:lnTo>
                  <a:pt x="306324" y="1419034"/>
                </a:lnTo>
                <a:lnTo>
                  <a:pt x="279582" y="1418201"/>
                </a:lnTo>
                <a:lnTo>
                  <a:pt x="254698" y="1406652"/>
                </a:lnTo>
                <a:lnTo>
                  <a:pt x="27622" y="1240536"/>
                </a:lnTo>
                <a:close/>
              </a:path>
            </a:pathLst>
          </a:custGeom>
          <a:ln w="44195">
            <a:solidFill>
              <a:srgbClr val="FFFFFF"/>
            </a:solidFill>
          </a:ln>
        </p:spPr>
        <p:txBody>
          <a:bodyPr wrap="square" lIns="0" tIns="0" rIns="0" bIns="0" rtlCol="0"/>
          <a:p/>
        </p:txBody>
      </p:sp>
      <p:sp>
        <p:nvSpPr>
          <p:cNvPr id="16" name="object 16"/>
          <p:cNvSpPr/>
          <p:nvPr/>
        </p:nvSpPr>
        <p:spPr>
          <a:xfrm>
            <a:off x="5014214" y="2132837"/>
            <a:ext cx="843915" cy="1041400"/>
          </a:xfrm>
          <a:custGeom>
            <a:avLst/>
            <a:gdLst/>
            <a:ahLst/>
            <a:cxnLst/>
            <a:rect l="l" t="t" r="r" b="b"/>
            <a:pathLst>
              <a:path w="843915" h="1041400">
                <a:moveTo>
                  <a:pt x="775716" y="231140"/>
                </a:moveTo>
                <a:lnTo>
                  <a:pt x="605028" y="106680"/>
                </a:lnTo>
                <a:lnTo>
                  <a:pt x="684275" y="0"/>
                </a:lnTo>
                <a:lnTo>
                  <a:pt x="713841" y="21590"/>
                </a:lnTo>
                <a:lnTo>
                  <a:pt x="687323" y="21590"/>
                </a:lnTo>
                <a:lnTo>
                  <a:pt x="629412" y="101600"/>
                </a:lnTo>
                <a:lnTo>
                  <a:pt x="786383" y="217170"/>
                </a:lnTo>
                <a:lnTo>
                  <a:pt x="775716" y="231140"/>
                </a:lnTo>
                <a:close/>
              </a:path>
              <a:path w="843915" h="1041400">
                <a:moveTo>
                  <a:pt x="815339" y="173990"/>
                </a:moveTo>
                <a:lnTo>
                  <a:pt x="810767" y="172720"/>
                </a:lnTo>
                <a:lnTo>
                  <a:pt x="798575" y="167640"/>
                </a:lnTo>
                <a:lnTo>
                  <a:pt x="805124" y="158750"/>
                </a:lnTo>
                <a:lnTo>
                  <a:pt x="810958" y="152400"/>
                </a:lnTo>
                <a:lnTo>
                  <a:pt x="815935" y="146050"/>
                </a:lnTo>
                <a:lnTo>
                  <a:pt x="819912" y="139700"/>
                </a:lnTo>
                <a:lnTo>
                  <a:pt x="826007" y="132080"/>
                </a:lnTo>
                <a:lnTo>
                  <a:pt x="826007" y="124460"/>
                </a:lnTo>
                <a:lnTo>
                  <a:pt x="819912" y="119380"/>
                </a:lnTo>
                <a:lnTo>
                  <a:pt x="687323" y="21590"/>
                </a:lnTo>
                <a:lnTo>
                  <a:pt x="713841" y="21590"/>
                </a:lnTo>
                <a:lnTo>
                  <a:pt x="832103" y="107950"/>
                </a:lnTo>
                <a:lnTo>
                  <a:pt x="840104" y="115570"/>
                </a:lnTo>
                <a:lnTo>
                  <a:pt x="843533" y="124460"/>
                </a:lnTo>
                <a:lnTo>
                  <a:pt x="842390" y="134620"/>
                </a:lnTo>
                <a:lnTo>
                  <a:pt x="836675" y="144780"/>
                </a:lnTo>
                <a:lnTo>
                  <a:pt x="832699" y="149860"/>
                </a:lnTo>
                <a:lnTo>
                  <a:pt x="821888" y="166370"/>
                </a:lnTo>
                <a:lnTo>
                  <a:pt x="815339" y="173990"/>
                </a:lnTo>
                <a:close/>
              </a:path>
              <a:path w="843915" h="1041400">
                <a:moveTo>
                  <a:pt x="735496" y="101600"/>
                </a:moveTo>
                <a:lnTo>
                  <a:pt x="716280" y="101600"/>
                </a:lnTo>
                <a:lnTo>
                  <a:pt x="709398" y="87630"/>
                </a:lnTo>
                <a:lnTo>
                  <a:pt x="702373" y="73660"/>
                </a:lnTo>
                <a:lnTo>
                  <a:pt x="695062" y="60960"/>
                </a:lnTo>
                <a:lnTo>
                  <a:pt x="687323" y="48260"/>
                </a:lnTo>
                <a:lnTo>
                  <a:pt x="704087" y="39370"/>
                </a:lnTo>
                <a:lnTo>
                  <a:pt x="712946" y="55880"/>
                </a:lnTo>
                <a:lnTo>
                  <a:pt x="721233" y="72390"/>
                </a:lnTo>
                <a:lnTo>
                  <a:pt x="728948" y="87630"/>
                </a:lnTo>
                <a:lnTo>
                  <a:pt x="735496" y="101600"/>
                </a:lnTo>
                <a:close/>
              </a:path>
              <a:path w="843915" h="1041400">
                <a:moveTo>
                  <a:pt x="746759" y="182880"/>
                </a:moveTo>
                <a:lnTo>
                  <a:pt x="730472" y="134620"/>
                </a:lnTo>
                <a:lnTo>
                  <a:pt x="707374" y="118110"/>
                </a:lnTo>
                <a:lnTo>
                  <a:pt x="689991" y="115570"/>
                </a:lnTo>
                <a:lnTo>
                  <a:pt x="672036" y="114300"/>
                </a:lnTo>
                <a:lnTo>
                  <a:pt x="653796" y="111760"/>
                </a:lnTo>
                <a:lnTo>
                  <a:pt x="655319" y="96520"/>
                </a:lnTo>
                <a:lnTo>
                  <a:pt x="669559" y="97790"/>
                </a:lnTo>
                <a:lnTo>
                  <a:pt x="684656" y="97790"/>
                </a:lnTo>
                <a:lnTo>
                  <a:pt x="700325" y="99060"/>
                </a:lnTo>
                <a:lnTo>
                  <a:pt x="716280" y="101600"/>
                </a:lnTo>
                <a:lnTo>
                  <a:pt x="735496" y="101600"/>
                </a:lnTo>
                <a:lnTo>
                  <a:pt x="736091" y="102870"/>
                </a:lnTo>
                <a:lnTo>
                  <a:pt x="750308" y="104140"/>
                </a:lnTo>
                <a:lnTo>
                  <a:pt x="765238" y="106680"/>
                </a:lnTo>
                <a:lnTo>
                  <a:pt x="795528" y="109220"/>
                </a:lnTo>
                <a:lnTo>
                  <a:pt x="795528" y="121920"/>
                </a:lnTo>
                <a:lnTo>
                  <a:pt x="743712" y="121920"/>
                </a:lnTo>
                <a:lnTo>
                  <a:pt x="750022" y="135890"/>
                </a:lnTo>
                <a:lnTo>
                  <a:pt x="755332" y="149860"/>
                </a:lnTo>
                <a:lnTo>
                  <a:pt x="759785" y="163830"/>
                </a:lnTo>
                <a:lnTo>
                  <a:pt x="763523" y="177800"/>
                </a:lnTo>
                <a:lnTo>
                  <a:pt x="760475" y="177800"/>
                </a:lnTo>
                <a:lnTo>
                  <a:pt x="754380" y="179070"/>
                </a:lnTo>
                <a:lnTo>
                  <a:pt x="746759" y="182880"/>
                </a:lnTo>
                <a:close/>
              </a:path>
              <a:path w="843915" h="1041400">
                <a:moveTo>
                  <a:pt x="795528" y="129540"/>
                </a:moveTo>
                <a:lnTo>
                  <a:pt x="783574" y="127000"/>
                </a:lnTo>
                <a:lnTo>
                  <a:pt x="770763" y="124460"/>
                </a:lnTo>
                <a:lnTo>
                  <a:pt x="743712" y="121920"/>
                </a:lnTo>
                <a:lnTo>
                  <a:pt x="795528" y="121920"/>
                </a:lnTo>
                <a:lnTo>
                  <a:pt x="795528" y="129540"/>
                </a:lnTo>
                <a:close/>
              </a:path>
              <a:path w="843915" h="1041400">
                <a:moveTo>
                  <a:pt x="610861" y="157480"/>
                </a:moveTo>
                <a:lnTo>
                  <a:pt x="591312" y="157480"/>
                </a:lnTo>
                <a:lnTo>
                  <a:pt x="615696" y="124460"/>
                </a:lnTo>
                <a:lnTo>
                  <a:pt x="627887" y="134620"/>
                </a:lnTo>
                <a:lnTo>
                  <a:pt x="610861" y="157480"/>
                </a:lnTo>
                <a:close/>
              </a:path>
              <a:path w="843915" h="1041400">
                <a:moveTo>
                  <a:pt x="626364" y="218440"/>
                </a:moveTo>
                <a:lnTo>
                  <a:pt x="618743" y="217170"/>
                </a:lnTo>
                <a:lnTo>
                  <a:pt x="612648" y="215900"/>
                </a:lnTo>
                <a:lnTo>
                  <a:pt x="605028" y="215900"/>
                </a:lnTo>
                <a:lnTo>
                  <a:pt x="597027" y="198120"/>
                </a:lnTo>
                <a:lnTo>
                  <a:pt x="586739" y="180340"/>
                </a:lnTo>
                <a:lnTo>
                  <a:pt x="574166" y="162560"/>
                </a:lnTo>
                <a:lnTo>
                  <a:pt x="559307" y="144780"/>
                </a:lnTo>
                <a:lnTo>
                  <a:pt x="571500" y="132080"/>
                </a:lnTo>
                <a:lnTo>
                  <a:pt x="576953" y="138430"/>
                </a:lnTo>
                <a:lnTo>
                  <a:pt x="581977" y="144780"/>
                </a:lnTo>
                <a:lnTo>
                  <a:pt x="586716" y="151130"/>
                </a:lnTo>
                <a:lnTo>
                  <a:pt x="591312" y="157480"/>
                </a:lnTo>
                <a:lnTo>
                  <a:pt x="610861" y="157480"/>
                </a:lnTo>
                <a:lnTo>
                  <a:pt x="600455" y="171450"/>
                </a:lnTo>
                <a:lnTo>
                  <a:pt x="604765" y="177800"/>
                </a:lnTo>
                <a:lnTo>
                  <a:pt x="608647" y="184150"/>
                </a:lnTo>
                <a:lnTo>
                  <a:pt x="612243" y="190500"/>
                </a:lnTo>
                <a:lnTo>
                  <a:pt x="615696" y="198120"/>
                </a:lnTo>
                <a:lnTo>
                  <a:pt x="635507" y="198120"/>
                </a:lnTo>
                <a:lnTo>
                  <a:pt x="634745" y="199390"/>
                </a:lnTo>
                <a:lnTo>
                  <a:pt x="617219" y="199390"/>
                </a:lnTo>
                <a:lnTo>
                  <a:pt x="626364" y="218440"/>
                </a:lnTo>
                <a:close/>
              </a:path>
              <a:path w="843915" h="1041400">
                <a:moveTo>
                  <a:pt x="656843" y="248920"/>
                </a:moveTo>
                <a:lnTo>
                  <a:pt x="643128" y="240030"/>
                </a:lnTo>
                <a:lnTo>
                  <a:pt x="661416" y="217170"/>
                </a:lnTo>
                <a:lnTo>
                  <a:pt x="635507" y="198120"/>
                </a:lnTo>
                <a:lnTo>
                  <a:pt x="615696" y="198120"/>
                </a:lnTo>
                <a:lnTo>
                  <a:pt x="647700" y="154940"/>
                </a:lnTo>
                <a:lnTo>
                  <a:pt x="661416" y="163830"/>
                </a:lnTo>
                <a:lnTo>
                  <a:pt x="646175" y="184150"/>
                </a:lnTo>
                <a:lnTo>
                  <a:pt x="670559" y="203200"/>
                </a:lnTo>
                <a:lnTo>
                  <a:pt x="690676" y="203200"/>
                </a:lnTo>
                <a:lnTo>
                  <a:pt x="684275" y="212090"/>
                </a:lnTo>
                <a:lnTo>
                  <a:pt x="703226" y="226060"/>
                </a:lnTo>
                <a:lnTo>
                  <a:pt x="673607" y="226060"/>
                </a:lnTo>
                <a:lnTo>
                  <a:pt x="656843" y="248920"/>
                </a:lnTo>
                <a:close/>
              </a:path>
              <a:path w="843915" h="1041400">
                <a:moveTo>
                  <a:pt x="690676" y="203200"/>
                </a:moveTo>
                <a:lnTo>
                  <a:pt x="670559" y="203200"/>
                </a:lnTo>
                <a:lnTo>
                  <a:pt x="688848" y="177800"/>
                </a:lnTo>
                <a:lnTo>
                  <a:pt x="702564" y="186690"/>
                </a:lnTo>
                <a:lnTo>
                  <a:pt x="690676" y="203200"/>
                </a:lnTo>
                <a:close/>
              </a:path>
              <a:path w="843915" h="1041400">
                <a:moveTo>
                  <a:pt x="629412" y="208280"/>
                </a:moveTo>
                <a:lnTo>
                  <a:pt x="617219" y="199390"/>
                </a:lnTo>
                <a:lnTo>
                  <a:pt x="634745" y="199390"/>
                </a:lnTo>
                <a:lnTo>
                  <a:pt x="629412" y="208280"/>
                </a:lnTo>
                <a:close/>
              </a:path>
              <a:path w="843915" h="1041400">
                <a:moveTo>
                  <a:pt x="542543" y="462280"/>
                </a:moveTo>
                <a:lnTo>
                  <a:pt x="528828" y="453390"/>
                </a:lnTo>
                <a:lnTo>
                  <a:pt x="548639" y="427990"/>
                </a:lnTo>
                <a:lnTo>
                  <a:pt x="428243" y="339090"/>
                </a:lnTo>
                <a:lnTo>
                  <a:pt x="525780" y="205740"/>
                </a:lnTo>
                <a:lnTo>
                  <a:pt x="558932" y="229870"/>
                </a:lnTo>
                <a:lnTo>
                  <a:pt x="528828" y="229870"/>
                </a:lnTo>
                <a:lnTo>
                  <a:pt x="452628" y="335280"/>
                </a:lnTo>
                <a:lnTo>
                  <a:pt x="469391" y="346710"/>
                </a:lnTo>
                <a:lnTo>
                  <a:pt x="488139" y="346710"/>
                </a:lnTo>
                <a:lnTo>
                  <a:pt x="481583" y="355600"/>
                </a:lnTo>
                <a:lnTo>
                  <a:pt x="498348" y="369570"/>
                </a:lnTo>
                <a:lnTo>
                  <a:pt x="518568" y="369570"/>
                </a:lnTo>
                <a:lnTo>
                  <a:pt x="512064" y="378460"/>
                </a:lnTo>
                <a:lnTo>
                  <a:pt x="528828" y="391160"/>
                </a:lnTo>
                <a:lnTo>
                  <a:pt x="547574" y="391160"/>
                </a:lnTo>
                <a:lnTo>
                  <a:pt x="541019" y="400050"/>
                </a:lnTo>
                <a:lnTo>
                  <a:pt x="559307" y="414020"/>
                </a:lnTo>
                <a:lnTo>
                  <a:pt x="578089" y="414020"/>
                </a:lnTo>
                <a:lnTo>
                  <a:pt x="542543" y="462280"/>
                </a:lnTo>
                <a:close/>
              </a:path>
              <a:path w="843915" h="1041400">
                <a:moveTo>
                  <a:pt x="739330" y="241300"/>
                </a:moveTo>
                <a:lnTo>
                  <a:pt x="723900" y="241300"/>
                </a:lnTo>
                <a:lnTo>
                  <a:pt x="722756" y="231140"/>
                </a:lnTo>
                <a:lnTo>
                  <a:pt x="720471" y="213360"/>
                </a:lnTo>
                <a:lnTo>
                  <a:pt x="719328" y="205740"/>
                </a:lnTo>
                <a:lnTo>
                  <a:pt x="731519" y="210820"/>
                </a:lnTo>
                <a:lnTo>
                  <a:pt x="736091" y="212090"/>
                </a:lnTo>
                <a:lnTo>
                  <a:pt x="737473" y="227330"/>
                </a:lnTo>
                <a:lnTo>
                  <a:pt x="739140" y="240030"/>
                </a:lnTo>
                <a:lnTo>
                  <a:pt x="739330" y="241300"/>
                </a:lnTo>
                <a:close/>
              </a:path>
              <a:path w="843915" h="1041400">
                <a:moveTo>
                  <a:pt x="726948" y="271780"/>
                </a:moveTo>
                <a:lnTo>
                  <a:pt x="725423" y="266700"/>
                </a:lnTo>
                <a:lnTo>
                  <a:pt x="720851" y="260350"/>
                </a:lnTo>
                <a:lnTo>
                  <a:pt x="713232" y="255270"/>
                </a:lnTo>
                <a:lnTo>
                  <a:pt x="673607" y="226060"/>
                </a:lnTo>
                <a:lnTo>
                  <a:pt x="703226" y="226060"/>
                </a:lnTo>
                <a:lnTo>
                  <a:pt x="723900" y="241300"/>
                </a:lnTo>
                <a:lnTo>
                  <a:pt x="739330" y="241300"/>
                </a:lnTo>
                <a:lnTo>
                  <a:pt x="742187" y="260350"/>
                </a:lnTo>
                <a:lnTo>
                  <a:pt x="742187" y="262890"/>
                </a:lnTo>
                <a:lnTo>
                  <a:pt x="745235" y="270510"/>
                </a:lnTo>
                <a:lnTo>
                  <a:pt x="726948" y="271780"/>
                </a:lnTo>
                <a:close/>
              </a:path>
              <a:path w="843915" h="1041400">
                <a:moveTo>
                  <a:pt x="488139" y="346710"/>
                </a:moveTo>
                <a:lnTo>
                  <a:pt x="469391" y="346710"/>
                </a:lnTo>
                <a:lnTo>
                  <a:pt x="547116" y="241300"/>
                </a:lnTo>
                <a:lnTo>
                  <a:pt x="528828" y="229870"/>
                </a:lnTo>
                <a:lnTo>
                  <a:pt x="558932" y="229870"/>
                </a:lnTo>
                <a:lnTo>
                  <a:pt x="586850" y="250190"/>
                </a:lnTo>
                <a:lnTo>
                  <a:pt x="559307" y="250190"/>
                </a:lnTo>
                <a:lnTo>
                  <a:pt x="488139" y="346710"/>
                </a:lnTo>
                <a:close/>
              </a:path>
              <a:path w="843915" h="1041400">
                <a:moveTo>
                  <a:pt x="518568" y="369570"/>
                </a:moveTo>
                <a:lnTo>
                  <a:pt x="498348" y="369570"/>
                </a:lnTo>
                <a:lnTo>
                  <a:pt x="576071" y="264160"/>
                </a:lnTo>
                <a:lnTo>
                  <a:pt x="559307" y="250190"/>
                </a:lnTo>
                <a:lnTo>
                  <a:pt x="586850" y="250190"/>
                </a:lnTo>
                <a:lnTo>
                  <a:pt x="620002" y="274320"/>
                </a:lnTo>
                <a:lnTo>
                  <a:pt x="588264" y="274320"/>
                </a:lnTo>
                <a:lnTo>
                  <a:pt x="518568" y="369570"/>
                </a:lnTo>
                <a:close/>
              </a:path>
              <a:path w="843915" h="1041400">
                <a:moveTo>
                  <a:pt x="666955" y="293370"/>
                </a:moveTo>
                <a:lnTo>
                  <a:pt x="646175" y="293370"/>
                </a:lnTo>
                <a:lnTo>
                  <a:pt x="665987" y="267970"/>
                </a:lnTo>
                <a:lnTo>
                  <a:pt x="678180" y="278130"/>
                </a:lnTo>
                <a:lnTo>
                  <a:pt x="666955" y="293370"/>
                </a:lnTo>
                <a:close/>
              </a:path>
              <a:path w="843915" h="1041400">
                <a:moveTo>
                  <a:pt x="547574" y="391160"/>
                </a:moveTo>
                <a:lnTo>
                  <a:pt x="528828" y="391160"/>
                </a:lnTo>
                <a:lnTo>
                  <a:pt x="606551" y="285750"/>
                </a:lnTo>
                <a:lnTo>
                  <a:pt x="588264" y="274320"/>
                </a:lnTo>
                <a:lnTo>
                  <a:pt x="620002" y="274320"/>
                </a:lnTo>
                <a:lnTo>
                  <a:pt x="646175" y="293370"/>
                </a:lnTo>
                <a:lnTo>
                  <a:pt x="666955" y="293370"/>
                </a:lnTo>
                <a:lnTo>
                  <a:pt x="666019" y="294640"/>
                </a:lnTo>
                <a:lnTo>
                  <a:pt x="618743" y="294640"/>
                </a:lnTo>
                <a:lnTo>
                  <a:pt x="547574" y="391160"/>
                </a:lnTo>
                <a:close/>
              </a:path>
              <a:path w="843915" h="1041400">
                <a:moveTo>
                  <a:pt x="578089" y="414020"/>
                </a:moveTo>
                <a:lnTo>
                  <a:pt x="559307" y="414020"/>
                </a:lnTo>
                <a:lnTo>
                  <a:pt x="635507" y="307340"/>
                </a:lnTo>
                <a:lnTo>
                  <a:pt x="618743" y="294640"/>
                </a:lnTo>
                <a:lnTo>
                  <a:pt x="666019" y="294640"/>
                </a:lnTo>
                <a:lnTo>
                  <a:pt x="578089" y="414020"/>
                </a:lnTo>
                <a:close/>
              </a:path>
              <a:path w="843915" h="1041400">
                <a:moveTo>
                  <a:pt x="640080" y="368300"/>
                </a:moveTo>
                <a:lnTo>
                  <a:pt x="667892" y="325120"/>
                </a:lnTo>
                <a:lnTo>
                  <a:pt x="704087" y="300990"/>
                </a:lnTo>
                <a:lnTo>
                  <a:pt x="713232" y="320040"/>
                </a:lnTo>
                <a:lnTo>
                  <a:pt x="697515" y="328930"/>
                </a:lnTo>
                <a:lnTo>
                  <a:pt x="660939" y="353060"/>
                </a:lnTo>
                <a:lnTo>
                  <a:pt x="640080" y="368300"/>
                </a:lnTo>
                <a:close/>
              </a:path>
              <a:path w="843915" h="1041400">
                <a:moveTo>
                  <a:pt x="301751" y="560070"/>
                </a:moveTo>
                <a:lnTo>
                  <a:pt x="286512" y="549910"/>
                </a:lnTo>
                <a:lnTo>
                  <a:pt x="403859" y="389890"/>
                </a:lnTo>
                <a:lnTo>
                  <a:pt x="417575" y="401320"/>
                </a:lnTo>
                <a:lnTo>
                  <a:pt x="365759" y="473710"/>
                </a:lnTo>
                <a:lnTo>
                  <a:pt x="386587" y="488950"/>
                </a:lnTo>
                <a:lnTo>
                  <a:pt x="353567" y="488950"/>
                </a:lnTo>
                <a:lnTo>
                  <a:pt x="301751" y="560070"/>
                </a:lnTo>
                <a:close/>
              </a:path>
              <a:path w="843915" h="1041400">
                <a:moveTo>
                  <a:pt x="592835" y="485140"/>
                </a:moveTo>
                <a:lnTo>
                  <a:pt x="586739" y="485140"/>
                </a:lnTo>
                <a:lnTo>
                  <a:pt x="580643" y="483870"/>
                </a:lnTo>
                <a:lnTo>
                  <a:pt x="573023" y="482600"/>
                </a:lnTo>
                <a:lnTo>
                  <a:pt x="579596" y="464820"/>
                </a:lnTo>
                <a:lnTo>
                  <a:pt x="585596" y="444500"/>
                </a:lnTo>
                <a:lnTo>
                  <a:pt x="591026" y="422910"/>
                </a:lnTo>
                <a:lnTo>
                  <a:pt x="595883" y="400050"/>
                </a:lnTo>
                <a:lnTo>
                  <a:pt x="614171" y="400050"/>
                </a:lnTo>
                <a:lnTo>
                  <a:pt x="609337" y="421640"/>
                </a:lnTo>
                <a:lnTo>
                  <a:pt x="604075" y="443230"/>
                </a:lnTo>
                <a:lnTo>
                  <a:pt x="598527" y="464820"/>
                </a:lnTo>
                <a:lnTo>
                  <a:pt x="592835" y="485140"/>
                </a:lnTo>
                <a:close/>
              </a:path>
              <a:path w="843915" h="1041400">
                <a:moveTo>
                  <a:pt x="512181" y="565150"/>
                </a:moveTo>
                <a:lnTo>
                  <a:pt x="490728" y="565150"/>
                </a:lnTo>
                <a:lnTo>
                  <a:pt x="550164" y="482600"/>
                </a:lnTo>
                <a:lnTo>
                  <a:pt x="565403" y="492760"/>
                </a:lnTo>
                <a:lnTo>
                  <a:pt x="512181" y="565150"/>
                </a:lnTo>
                <a:close/>
              </a:path>
              <a:path w="843915" h="1041400">
                <a:moveTo>
                  <a:pt x="432816" y="673100"/>
                </a:moveTo>
                <a:lnTo>
                  <a:pt x="417575" y="662940"/>
                </a:lnTo>
                <a:lnTo>
                  <a:pt x="478535" y="581660"/>
                </a:lnTo>
                <a:lnTo>
                  <a:pt x="353567" y="488950"/>
                </a:lnTo>
                <a:lnTo>
                  <a:pt x="386587" y="488950"/>
                </a:lnTo>
                <a:lnTo>
                  <a:pt x="490728" y="565150"/>
                </a:lnTo>
                <a:lnTo>
                  <a:pt x="512181" y="565150"/>
                </a:lnTo>
                <a:lnTo>
                  <a:pt x="432816" y="673100"/>
                </a:lnTo>
                <a:close/>
              </a:path>
              <a:path w="843915" h="1041400">
                <a:moveTo>
                  <a:pt x="226731" y="652780"/>
                </a:moveTo>
                <a:lnTo>
                  <a:pt x="208787" y="652780"/>
                </a:lnTo>
                <a:lnTo>
                  <a:pt x="263651" y="576580"/>
                </a:lnTo>
                <a:lnTo>
                  <a:pt x="275843" y="584200"/>
                </a:lnTo>
                <a:lnTo>
                  <a:pt x="226731" y="652780"/>
                </a:lnTo>
                <a:close/>
              </a:path>
              <a:path w="843915" h="1041400">
                <a:moveTo>
                  <a:pt x="276314" y="688340"/>
                </a:moveTo>
                <a:lnTo>
                  <a:pt x="257555" y="688340"/>
                </a:lnTo>
                <a:lnTo>
                  <a:pt x="318516" y="605790"/>
                </a:lnTo>
                <a:lnTo>
                  <a:pt x="330707" y="613410"/>
                </a:lnTo>
                <a:lnTo>
                  <a:pt x="276314" y="688340"/>
                </a:lnTo>
                <a:close/>
              </a:path>
              <a:path w="843915" h="1041400">
                <a:moveTo>
                  <a:pt x="249624" y="671830"/>
                </a:moveTo>
                <a:lnTo>
                  <a:pt x="233171" y="671830"/>
                </a:lnTo>
                <a:lnTo>
                  <a:pt x="278891" y="607060"/>
                </a:lnTo>
                <a:lnTo>
                  <a:pt x="291083" y="617220"/>
                </a:lnTo>
                <a:lnTo>
                  <a:pt x="249624" y="671830"/>
                </a:lnTo>
                <a:close/>
              </a:path>
              <a:path w="843915" h="1041400">
                <a:moveTo>
                  <a:pt x="153923" y="751840"/>
                </a:moveTo>
                <a:lnTo>
                  <a:pt x="141732" y="742950"/>
                </a:lnTo>
                <a:lnTo>
                  <a:pt x="196596" y="668020"/>
                </a:lnTo>
                <a:lnTo>
                  <a:pt x="181355" y="656590"/>
                </a:lnTo>
                <a:lnTo>
                  <a:pt x="192023" y="641350"/>
                </a:lnTo>
                <a:lnTo>
                  <a:pt x="208787" y="652780"/>
                </a:lnTo>
                <a:lnTo>
                  <a:pt x="226731" y="652780"/>
                </a:lnTo>
                <a:lnTo>
                  <a:pt x="219455" y="662940"/>
                </a:lnTo>
                <a:lnTo>
                  <a:pt x="233171" y="671830"/>
                </a:lnTo>
                <a:lnTo>
                  <a:pt x="249624" y="671830"/>
                </a:lnTo>
                <a:lnTo>
                  <a:pt x="246732" y="675640"/>
                </a:lnTo>
                <a:lnTo>
                  <a:pt x="208787" y="675640"/>
                </a:lnTo>
                <a:lnTo>
                  <a:pt x="153923" y="751840"/>
                </a:lnTo>
                <a:close/>
              </a:path>
              <a:path w="843915" h="1041400">
                <a:moveTo>
                  <a:pt x="262008" y="769620"/>
                </a:moveTo>
                <a:lnTo>
                  <a:pt x="246887" y="769620"/>
                </a:lnTo>
                <a:lnTo>
                  <a:pt x="257198" y="753110"/>
                </a:lnTo>
                <a:lnTo>
                  <a:pt x="267652" y="737870"/>
                </a:lnTo>
                <a:lnTo>
                  <a:pt x="278391" y="720090"/>
                </a:lnTo>
                <a:lnTo>
                  <a:pt x="289559" y="703580"/>
                </a:lnTo>
                <a:lnTo>
                  <a:pt x="290940" y="693420"/>
                </a:lnTo>
                <a:lnTo>
                  <a:pt x="294274" y="674370"/>
                </a:lnTo>
                <a:lnTo>
                  <a:pt x="295655" y="664210"/>
                </a:lnTo>
                <a:lnTo>
                  <a:pt x="312419" y="659130"/>
                </a:lnTo>
                <a:lnTo>
                  <a:pt x="306181" y="692150"/>
                </a:lnTo>
                <a:lnTo>
                  <a:pt x="299085" y="723900"/>
                </a:lnTo>
                <a:lnTo>
                  <a:pt x="296209" y="735330"/>
                </a:lnTo>
                <a:lnTo>
                  <a:pt x="281939" y="735330"/>
                </a:lnTo>
                <a:lnTo>
                  <a:pt x="275105" y="748030"/>
                </a:lnTo>
                <a:lnTo>
                  <a:pt x="268414" y="758190"/>
                </a:lnTo>
                <a:lnTo>
                  <a:pt x="262008" y="769620"/>
                </a:lnTo>
                <a:close/>
              </a:path>
              <a:path w="843915" h="1041400">
                <a:moveTo>
                  <a:pt x="320039" y="694690"/>
                </a:moveTo>
                <a:lnTo>
                  <a:pt x="318516" y="678180"/>
                </a:lnTo>
                <a:lnTo>
                  <a:pt x="352424" y="670560"/>
                </a:lnTo>
                <a:lnTo>
                  <a:pt x="384048" y="665480"/>
                </a:lnTo>
                <a:lnTo>
                  <a:pt x="384048" y="674370"/>
                </a:lnTo>
                <a:lnTo>
                  <a:pt x="385571" y="683260"/>
                </a:lnTo>
                <a:lnTo>
                  <a:pt x="379475" y="683260"/>
                </a:lnTo>
                <a:lnTo>
                  <a:pt x="371855" y="685800"/>
                </a:lnTo>
                <a:lnTo>
                  <a:pt x="365759" y="687070"/>
                </a:lnTo>
                <a:lnTo>
                  <a:pt x="363807" y="689610"/>
                </a:lnTo>
                <a:lnTo>
                  <a:pt x="347471" y="689610"/>
                </a:lnTo>
                <a:lnTo>
                  <a:pt x="320039" y="694690"/>
                </a:lnTo>
                <a:close/>
              </a:path>
              <a:path w="843915" h="1041400">
                <a:moveTo>
                  <a:pt x="185928" y="759460"/>
                </a:moveTo>
                <a:lnTo>
                  <a:pt x="173735" y="750570"/>
                </a:lnTo>
                <a:lnTo>
                  <a:pt x="220980" y="685800"/>
                </a:lnTo>
                <a:lnTo>
                  <a:pt x="208787" y="675640"/>
                </a:lnTo>
                <a:lnTo>
                  <a:pt x="246732" y="675640"/>
                </a:lnTo>
                <a:lnTo>
                  <a:pt x="243839" y="679450"/>
                </a:lnTo>
                <a:lnTo>
                  <a:pt x="257555" y="688340"/>
                </a:lnTo>
                <a:lnTo>
                  <a:pt x="276314" y="688340"/>
                </a:lnTo>
                <a:lnTo>
                  <a:pt x="271704" y="694690"/>
                </a:lnTo>
                <a:lnTo>
                  <a:pt x="233171" y="694690"/>
                </a:lnTo>
                <a:lnTo>
                  <a:pt x="185928" y="759460"/>
                </a:lnTo>
                <a:close/>
              </a:path>
              <a:path w="843915" h="1041400">
                <a:moveTo>
                  <a:pt x="359664" y="734060"/>
                </a:moveTo>
                <a:lnTo>
                  <a:pt x="355091" y="717550"/>
                </a:lnTo>
                <a:lnTo>
                  <a:pt x="368283" y="711200"/>
                </a:lnTo>
                <a:lnTo>
                  <a:pt x="382904" y="703580"/>
                </a:lnTo>
                <a:lnTo>
                  <a:pt x="399240" y="695960"/>
                </a:lnTo>
                <a:lnTo>
                  <a:pt x="417575" y="688340"/>
                </a:lnTo>
                <a:lnTo>
                  <a:pt x="422148" y="706120"/>
                </a:lnTo>
                <a:lnTo>
                  <a:pt x="404455" y="713740"/>
                </a:lnTo>
                <a:lnTo>
                  <a:pt x="388048" y="720090"/>
                </a:lnTo>
                <a:lnTo>
                  <a:pt x="373070" y="727710"/>
                </a:lnTo>
                <a:lnTo>
                  <a:pt x="359664" y="734060"/>
                </a:lnTo>
                <a:close/>
              </a:path>
              <a:path w="843915" h="1041400">
                <a:moveTo>
                  <a:pt x="299526" y="786130"/>
                </a:moveTo>
                <a:lnTo>
                  <a:pt x="283464" y="786130"/>
                </a:lnTo>
                <a:lnTo>
                  <a:pt x="347471" y="689610"/>
                </a:lnTo>
                <a:lnTo>
                  <a:pt x="363807" y="689610"/>
                </a:lnTo>
                <a:lnTo>
                  <a:pt x="355996" y="699770"/>
                </a:lnTo>
                <a:lnTo>
                  <a:pt x="347090" y="713740"/>
                </a:lnTo>
                <a:lnTo>
                  <a:pt x="338756" y="726440"/>
                </a:lnTo>
                <a:lnTo>
                  <a:pt x="330707" y="739140"/>
                </a:lnTo>
                <a:lnTo>
                  <a:pt x="350302" y="754380"/>
                </a:lnTo>
                <a:lnTo>
                  <a:pt x="320039" y="754380"/>
                </a:lnTo>
                <a:lnTo>
                  <a:pt x="304990" y="777240"/>
                </a:lnTo>
                <a:lnTo>
                  <a:pt x="299526" y="786130"/>
                </a:lnTo>
                <a:close/>
              </a:path>
              <a:path w="843915" h="1041400">
                <a:moveTo>
                  <a:pt x="196596" y="795020"/>
                </a:moveTo>
                <a:lnTo>
                  <a:pt x="185928" y="787400"/>
                </a:lnTo>
                <a:lnTo>
                  <a:pt x="246887" y="703580"/>
                </a:lnTo>
                <a:lnTo>
                  <a:pt x="233171" y="694690"/>
                </a:lnTo>
                <a:lnTo>
                  <a:pt x="271704" y="694690"/>
                </a:lnTo>
                <a:lnTo>
                  <a:pt x="256032" y="716280"/>
                </a:lnTo>
                <a:lnTo>
                  <a:pt x="253960" y="728980"/>
                </a:lnTo>
                <a:lnTo>
                  <a:pt x="252417" y="739140"/>
                </a:lnTo>
                <a:lnTo>
                  <a:pt x="239267" y="739140"/>
                </a:lnTo>
                <a:lnTo>
                  <a:pt x="196596" y="795020"/>
                </a:lnTo>
                <a:close/>
              </a:path>
              <a:path w="843915" h="1041400">
                <a:moveTo>
                  <a:pt x="277367" y="821690"/>
                </a:moveTo>
                <a:lnTo>
                  <a:pt x="257555" y="819150"/>
                </a:lnTo>
                <a:lnTo>
                  <a:pt x="260961" y="810260"/>
                </a:lnTo>
                <a:lnTo>
                  <a:pt x="264223" y="802640"/>
                </a:lnTo>
                <a:lnTo>
                  <a:pt x="267200" y="796290"/>
                </a:lnTo>
                <a:lnTo>
                  <a:pt x="269748" y="788670"/>
                </a:lnTo>
                <a:lnTo>
                  <a:pt x="273153" y="774700"/>
                </a:lnTo>
                <a:lnTo>
                  <a:pt x="276415" y="762000"/>
                </a:lnTo>
                <a:lnTo>
                  <a:pt x="279391" y="749300"/>
                </a:lnTo>
                <a:lnTo>
                  <a:pt x="281939" y="735330"/>
                </a:lnTo>
                <a:lnTo>
                  <a:pt x="296209" y="735330"/>
                </a:lnTo>
                <a:lnTo>
                  <a:pt x="283464" y="786130"/>
                </a:lnTo>
                <a:lnTo>
                  <a:pt x="299526" y="786130"/>
                </a:lnTo>
                <a:lnTo>
                  <a:pt x="297965" y="788670"/>
                </a:lnTo>
                <a:lnTo>
                  <a:pt x="291083" y="797560"/>
                </a:lnTo>
                <a:lnTo>
                  <a:pt x="280796" y="816610"/>
                </a:lnTo>
                <a:lnTo>
                  <a:pt x="277367" y="821690"/>
                </a:lnTo>
                <a:close/>
              </a:path>
              <a:path w="843915" h="1041400">
                <a:moveTo>
                  <a:pt x="246887" y="795020"/>
                </a:moveTo>
                <a:lnTo>
                  <a:pt x="228600" y="792480"/>
                </a:lnTo>
                <a:lnTo>
                  <a:pt x="231648" y="783590"/>
                </a:lnTo>
                <a:lnTo>
                  <a:pt x="234696" y="770890"/>
                </a:lnTo>
                <a:lnTo>
                  <a:pt x="236981" y="753110"/>
                </a:lnTo>
                <a:lnTo>
                  <a:pt x="238124" y="745490"/>
                </a:lnTo>
                <a:lnTo>
                  <a:pt x="239267" y="739140"/>
                </a:lnTo>
                <a:lnTo>
                  <a:pt x="252417" y="739140"/>
                </a:lnTo>
                <a:lnTo>
                  <a:pt x="252031" y="741680"/>
                </a:lnTo>
                <a:lnTo>
                  <a:pt x="249816" y="755650"/>
                </a:lnTo>
                <a:lnTo>
                  <a:pt x="246887" y="769620"/>
                </a:lnTo>
                <a:lnTo>
                  <a:pt x="262008" y="769620"/>
                </a:lnTo>
                <a:lnTo>
                  <a:pt x="256032" y="779780"/>
                </a:lnTo>
                <a:lnTo>
                  <a:pt x="252983" y="783590"/>
                </a:lnTo>
                <a:lnTo>
                  <a:pt x="249935" y="789940"/>
                </a:lnTo>
                <a:lnTo>
                  <a:pt x="246887" y="795020"/>
                </a:lnTo>
                <a:close/>
              </a:path>
              <a:path w="843915" h="1041400">
                <a:moveTo>
                  <a:pt x="342900" y="817880"/>
                </a:moveTo>
                <a:lnTo>
                  <a:pt x="338328" y="815340"/>
                </a:lnTo>
                <a:lnTo>
                  <a:pt x="326135" y="808990"/>
                </a:lnTo>
                <a:lnTo>
                  <a:pt x="331541" y="802640"/>
                </a:lnTo>
                <a:lnTo>
                  <a:pt x="336232" y="797560"/>
                </a:lnTo>
                <a:lnTo>
                  <a:pt x="340066" y="792480"/>
                </a:lnTo>
                <a:lnTo>
                  <a:pt x="342900" y="788670"/>
                </a:lnTo>
                <a:lnTo>
                  <a:pt x="348996" y="781050"/>
                </a:lnTo>
                <a:lnTo>
                  <a:pt x="348996" y="774700"/>
                </a:lnTo>
                <a:lnTo>
                  <a:pt x="341375" y="769620"/>
                </a:lnTo>
                <a:lnTo>
                  <a:pt x="320039" y="754380"/>
                </a:lnTo>
                <a:lnTo>
                  <a:pt x="350302" y="754380"/>
                </a:lnTo>
                <a:lnTo>
                  <a:pt x="353567" y="756920"/>
                </a:lnTo>
                <a:lnTo>
                  <a:pt x="362449" y="764540"/>
                </a:lnTo>
                <a:lnTo>
                  <a:pt x="366331" y="774700"/>
                </a:lnTo>
                <a:lnTo>
                  <a:pt x="365355" y="784860"/>
                </a:lnTo>
                <a:lnTo>
                  <a:pt x="359664" y="796290"/>
                </a:lnTo>
                <a:lnTo>
                  <a:pt x="355973" y="801370"/>
                </a:lnTo>
                <a:lnTo>
                  <a:pt x="351853" y="806450"/>
                </a:lnTo>
                <a:lnTo>
                  <a:pt x="347448" y="811530"/>
                </a:lnTo>
                <a:lnTo>
                  <a:pt x="342900" y="817880"/>
                </a:lnTo>
                <a:close/>
              </a:path>
              <a:path w="843915" h="1041400">
                <a:moveTo>
                  <a:pt x="127084" y="828040"/>
                </a:moveTo>
                <a:lnTo>
                  <a:pt x="108203" y="828040"/>
                </a:lnTo>
                <a:lnTo>
                  <a:pt x="132587" y="795020"/>
                </a:lnTo>
                <a:lnTo>
                  <a:pt x="109728" y="778510"/>
                </a:lnTo>
                <a:lnTo>
                  <a:pt x="118871" y="765810"/>
                </a:lnTo>
                <a:lnTo>
                  <a:pt x="160019" y="796290"/>
                </a:lnTo>
                <a:lnTo>
                  <a:pt x="154533" y="803910"/>
                </a:lnTo>
                <a:lnTo>
                  <a:pt x="144780" y="803910"/>
                </a:lnTo>
                <a:lnTo>
                  <a:pt x="127084" y="828040"/>
                </a:lnTo>
                <a:close/>
              </a:path>
              <a:path w="843915" h="1041400">
                <a:moveTo>
                  <a:pt x="307848" y="863600"/>
                </a:moveTo>
                <a:lnTo>
                  <a:pt x="303275" y="863600"/>
                </a:lnTo>
                <a:lnTo>
                  <a:pt x="297180" y="862330"/>
                </a:lnTo>
                <a:lnTo>
                  <a:pt x="291083" y="862330"/>
                </a:lnTo>
                <a:lnTo>
                  <a:pt x="295656" y="831850"/>
                </a:lnTo>
                <a:lnTo>
                  <a:pt x="297942" y="814070"/>
                </a:lnTo>
                <a:lnTo>
                  <a:pt x="300228" y="795020"/>
                </a:lnTo>
                <a:lnTo>
                  <a:pt x="316991" y="793750"/>
                </a:lnTo>
                <a:lnTo>
                  <a:pt x="312991" y="831850"/>
                </a:lnTo>
                <a:lnTo>
                  <a:pt x="310776" y="848360"/>
                </a:lnTo>
                <a:lnTo>
                  <a:pt x="307848" y="863600"/>
                </a:lnTo>
                <a:close/>
              </a:path>
              <a:path w="843915" h="1041400">
                <a:moveTo>
                  <a:pt x="140817" y="880110"/>
                </a:moveTo>
                <a:lnTo>
                  <a:pt x="120396" y="880110"/>
                </a:lnTo>
                <a:lnTo>
                  <a:pt x="179832" y="800100"/>
                </a:lnTo>
                <a:lnTo>
                  <a:pt x="192023" y="808990"/>
                </a:lnTo>
                <a:lnTo>
                  <a:pt x="140817" y="880110"/>
                </a:lnTo>
                <a:close/>
              </a:path>
              <a:path w="843915" h="1041400">
                <a:moveTo>
                  <a:pt x="150875" y="808990"/>
                </a:moveTo>
                <a:lnTo>
                  <a:pt x="144780" y="803910"/>
                </a:lnTo>
                <a:lnTo>
                  <a:pt x="154533" y="803910"/>
                </a:lnTo>
                <a:lnTo>
                  <a:pt x="150875" y="808990"/>
                </a:lnTo>
                <a:close/>
              </a:path>
              <a:path w="843915" h="1041400">
                <a:moveTo>
                  <a:pt x="93556" y="873760"/>
                </a:moveTo>
                <a:lnTo>
                  <a:pt x="74675" y="873760"/>
                </a:lnTo>
                <a:lnTo>
                  <a:pt x="99059" y="842010"/>
                </a:lnTo>
                <a:lnTo>
                  <a:pt x="67055" y="817880"/>
                </a:lnTo>
                <a:lnTo>
                  <a:pt x="76200" y="805180"/>
                </a:lnTo>
                <a:lnTo>
                  <a:pt x="108203" y="828040"/>
                </a:lnTo>
                <a:lnTo>
                  <a:pt x="127084" y="828040"/>
                </a:lnTo>
                <a:lnTo>
                  <a:pt x="93556" y="873760"/>
                </a:lnTo>
                <a:close/>
              </a:path>
              <a:path w="843915" h="1041400">
                <a:moveTo>
                  <a:pt x="205739" y="878840"/>
                </a:moveTo>
                <a:lnTo>
                  <a:pt x="204549" y="868680"/>
                </a:lnTo>
                <a:lnTo>
                  <a:pt x="203072" y="858520"/>
                </a:lnTo>
                <a:lnTo>
                  <a:pt x="201024" y="848360"/>
                </a:lnTo>
                <a:lnTo>
                  <a:pt x="198119" y="838200"/>
                </a:lnTo>
                <a:lnTo>
                  <a:pt x="214883" y="833120"/>
                </a:lnTo>
                <a:lnTo>
                  <a:pt x="217122" y="844550"/>
                </a:lnTo>
                <a:lnTo>
                  <a:pt x="219075" y="854710"/>
                </a:lnTo>
                <a:lnTo>
                  <a:pt x="220456" y="866140"/>
                </a:lnTo>
                <a:lnTo>
                  <a:pt x="220980" y="877570"/>
                </a:lnTo>
                <a:lnTo>
                  <a:pt x="205739" y="878840"/>
                </a:lnTo>
                <a:close/>
              </a:path>
              <a:path w="843915" h="1041400">
                <a:moveTo>
                  <a:pt x="77723" y="895350"/>
                </a:moveTo>
                <a:lnTo>
                  <a:pt x="42671" y="869950"/>
                </a:lnTo>
                <a:lnTo>
                  <a:pt x="51816" y="857250"/>
                </a:lnTo>
                <a:lnTo>
                  <a:pt x="74675" y="873760"/>
                </a:lnTo>
                <a:lnTo>
                  <a:pt x="93556" y="873760"/>
                </a:lnTo>
                <a:lnTo>
                  <a:pt x="77723" y="895350"/>
                </a:lnTo>
                <a:close/>
              </a:path>
              <a:path w="843915" h="1041400">
                <a:moveTo>
                  <a:pt x="201167" y="993140"/>
                </a:moveTo>
                <a:lnTo>
                  <a:pt x="207478" y="966470"/>
                </a:lnTo>
                <a:lnTo>
                  <a:pt x="208216" y="943610"/>
                </a:lnTo>
                <a:lnTo>
                  <a:pt x="203525" y="923290"/>
                </a:lnTo>
                <a:lnTo>
                  <a:pt x="193548" y="906780"/>
                </a:lnTo>
                <a:lnTo>
                  <a:pt x="188451" y="899160"/>
                </a:lnTo>
                <a:lnTo>
                  <a:pt x="169116" y="881380"/>
                </a:lnTo>
                <a:lnTo>
                  <a:pt x="155448" y="871220"/>
                </a:lnTo>
                <a:lnTo>
                  <a:pt x="164591" y="858520"/>
                </a:lnTo>
                <a:lnTo>
                  <a:pt x="170568" y="863600"/>
                </a:lnTo>
                <a:lnTo>
                  <a:pt x="176974" y="868680"/>
                </a:lnTo>
                <a:lnTo>
                  <a:pt x="190500" y="880110"/>
                </a:lnTo>
                <a:lnTo>
                  <a:pt x="215360" y="890270"/>
                </a:lnTo>
                <a:lnTo>
                  <a:pt x="239649" y="892810"/>
                </a:lnTo>
                <a:lnTo>
                  <a:pt x="294132" y="892810"/>
                </a:lnTo>
                <a:lnTo>
                  <a:pt x="275150" y="901700"/>
                </a:lnTo>
                <a:lnTo>
                  <a:pt x="208787" y="901700"/>
                </a:lnTo>
                <a:lnTo>
                  <a:pt x="219074" y="920750"/>
                </a:lnTo>
                <a:lnTo>
                  <a:pt x="224789" y="941070"/>
                </a:lnTo>
                <a:lnTo>
                  <a:pt x="225932" y="966470"/>
                </a:lnTo>
                <a:lnTo>
                  <a:pt x="222667" y="991870"/>
                </a:lnTo>
                <a:lnTo>
                  <a:pt x="208787" y="991870"/>
                </a:lnTo>
                <a:lnTo>
                  <a:pt x="201167" y="993140"/>
                </a:lnTo>
                <a:close/>
              </a:path>
              <a:path w="843915" h="1041400">
                <a:moveTo>
                  <a:pt x="106680" y="925830"/>
                </a:moveTo>
                <a:lnTo>
                  <a:pt x="92964" y="916940"/>
                </a:lnTo>
                <a:lnTo>
                  <a:pt x="111251" y="892810"/>
                </a:lnTo>
                <a:lnTo>
                  <a:pt x="106680" y="887730"/>
                </a:lnTo>
                <a:lnTo>
                  <a:pt x="102107" y="885190"/>
                </a:lnTo>
                <a:lnTo>
                  <a:pt x="99059" y="880110"/>
                </a:lnTo>
                <a:lnTo>
                  <a:pt x="108203" y="868680"/>
                </a:lnTo>
                <a:lnTo>
                  <a:pt x="120396" y="880110"/>
                </a:lnTo>
                <a:lnTo>
                  <a:pt x="140817" y="880110"/>
                </a:lnTo>
                <a:lnTo>
                  <a:pt x="132587" y="891540"/>
                </a:lnTo>
                <a:lnTo>
                  <a:pt x="137136" y="895350"/>
                </a:lnTo>
                <a:lnTo>
                  <a:pt x="141541" y="900430"/>
                </a:lnTo>
                <a:lnTo>
                  <a:pt x="144631" y="904240"/>
                </a:lnTo>
                <a:lnTo>
                  <a:pt x="121919" y="904240"/>
                </a:lnTo>
                <a:lnTo>
                  <a:pt x="106680" y="925830"/>
                </a:lnTo>
                <a:close/>
              </a:path>
              <a:path w="843915" h="1041400">
                <a:moveTo>
                  <a:pt x="294132" y="892810"/>
                </a:moveTo>
                <a:lnTo>
                  <a:pt x="239649" y="892810"/>
                </a:lnTo>
                <a:lnTo>
                  <a:pt x="263366" y="886460"/>
                </a:lnTo>
                <a:lnTo>
                  <a:pt x="286512" y="872490"/>
                </a:lnTo>
                <a:lnTo>
                  <a:pt x="288035" y="880110"/>
                </a:lnTo>
                <a:lnTo>
                  <a:pt x="294132" y="892810"/>
                </a:lnTo>
                <a:close/>
              </a:path>
              <a:path w="843915" h="1041400">
                <a:moveTo>
                  <a:pt x="12191" y="949960"/>
                </a:moveTo>
                <a:lnTo>
                  <a:pt x="0" y="941070"/>
                </a:lnTo>
                <a:lnTo>
                  <a:pt x="44196" y="881380"/>
                </a:lnTo>
                <a:lnTo>
                  <a:pt x="56387" y="891540"/>
                </a:lnTo>
                <a:lnTo>
                  <a:pt x="38100" y="915670"/>
                </a:lnTo>
                <a:lnTo>
                  <a:pt x="47839" y="925830"/>
                </a:lnTo>
                <a:lnTo>
                  <a:pt x="48931" y="927100"/>
                </a:lnTo>
                <a:lnTo>
                  <a:pt x="28955" y="927100"/>
                </a:lnTo>
                <a:lnTo>
                  <a:pt x="12191" y="949960"/>
                </a:lnTo>
                <a:close/>
              </a:path>
              <a:path w="843915" h="1041400">
                <a:moveTo>
                  <a:pt x="250888" y="906780"/>
                </a:moveTo>
                <a:lnTo>
                  <a:pt x="229623" y="906780"/>
                </a:lnTo>
                <a:lnTo>
                  <a:pt x="208787" y="901700"/>
                </a:lnTo>
                <a:lnTo>
                  <a:pt x="275150" y="901700"/>
                </a:lnTo>
                <a:lnTo>
                  <a:pt x="272438" y="902970"/>
                </a:lnTo>
                <a:lnTo>
                  <a:pt x="250888" y="906780"/>
                </a:lnTo>
                <a:close/>
              </a:path>
              <a:path w="843915" h="1041400">
                <a:moveTo>
                  <a:pt x="182880" y="980440"/>
                </a:moveTo>
                <a:lnTo>
                  <a:pt x="170687" y="977900"/>
                </a:lnTo>
                <a:lnTo>
                  <a:pt x="166116" y="977900"/>
                </a:lnTo>
                <a:lnTo>
                  <a:pt x="158996" y="957580"/>
                </a:lnTo>
                <a:lnTo>
                  <a:pt x="149161" y="938530"/>
                </a:lnTo>
                <a:lnTo>
                  <a:pt x="136755" y="920750"/>
                </a:lnTo>
                <a:lnTo>
                  <a:pt x="121919" y="904240"/>
                </a:lnTo>
                <a:lnTo>
                  <a:pt x="144631" y="904240"/>
                </a:lnTo>
                <a:lnTo>
                  <a:pt x="145661" y="905510"/>
                </a:lnTo>
                <a:lnTo>
                  <a:pt x="149351" y="910590"/>
                </a:lnTo>
                <a:lnTo>
                  <a:pt x="188741" y="910590"/>
                </a:lnTo>
                <a:lnTo>
                  <a:pt x="187686" y="922020"/>
                </a:lnTo>
                <a:lnTo>
                  <a:pt x="156971" y="922020"/>
                </a:lnTo>
                <a:lnTo>
                  <a:pt x="165520" y="935990"/>
                </a:lnTo>
                <a:lnTo>
                  <a:pt x="172783" y="949960"/>
                </a:lnTo>
                <a:lnTo>
                  <a:pt x="178617" y="965200"/>
                </a:lnTo>
                <a:lnTo>
                  <a:pt x="182880" y="980440"/>
                </a:lnTo>
                <a:close/>
              </a:path>
              <a:path w="843915" h="1041400">
                <a:moveTo>
                  <a:pt x="188741" y="910590"/>
                </a:moveTo>
                <a:lnTo>
                  <a:pt x="149351" y="910590"/>
                </a:lnTo>
                <a:lnTo>
                  <a:pt x="149351" y="906780"/>
                </a:lnTo>
                <a:lnTo>
                  <a:pt x="178926" y="906780"/>
                </a:lnTo>
                <a:lnTo>
                  <a:pt x="188975" y="908050"/>
                </a:lnTo>
                <a:lnTo>
                  <a:pt x="188741" y="910590"/>
                </a:lnTo>
                <a:close/>
              </a:path>
              <a:path w="843915" h="1041400">
                <a:moveTo>
                  <a:pt x="187451" y="924560"/>
                </a:moveTo>
                <a:lnTo>
                  <a:pt x="172211" y="922020"/>
                </a:lnTo>
                <a:lnTo>
                  <a:pt x="187686" y="922020"/>
                </a:lnTo>
                <a:lnTo>
                  <a:pt x="187451" y="924560"/>
                </a:lnTo>
                <a:close/>
              </a:path>
              <a:path w="843915" h="1041400">
                <a:moveTo>
                  <a:pt x="89447" y="956310"/>
                </a:moveTo>
                <a:lnTo>
                  <a:pt x="71628" y="956310"/>
                </a:lnTo>
                <a:lnTo>
                  <a:pt x="92964" y="925830"/>
                </a:lnTo>
                <a:lnTo>
                  <a:pt x="122508" y="947420"/>
                </a:lnTo>
                <a:lnTo>
                  <a:pt x="96012" y="947420"/>
                </a:lnTo>
                <a:lnTo>
                  <a:pt x="89447" y="956310"/>
                </a:lnTo>
                <a:close/>
              </a:path>
              <a:path w="843915" h="1041400">
                <a:moveTo>
                  <a:pt x="91439" y="1014730"/>
                </a:moveTo>
                <a:lnTo>
                  <a:pt x="85343" y="1014730"/>
                </a:lnTo>
                <a:lnTo>
                  <a:pt x="75675" y="993140"/>
                </a:lnTo>
                <a:lnTo>
                  <a:pt x="62864" y="971550"/>
                </a:lnTo>
                <a:lnTo>
                  <a:pt x="47196" y="949960"/>
                </a:lnTo>
                <a:lnTo>
                  <a:pt x="28955" y="927100"/>
                </a:lnTo>
                <a:lnTo>
                  <a:pt x="48931" y="927100"/>
                </a:lnTo>
                <a:lnTo>
                  <a:pt x="56578" y="935990"/>
                </a:lnTo>
                <a:lnTo>
                  <a:pt x="64460" y="946150"/>
                </a:lnTo>
                <a:lnTo>
                  <a:pt x="71628" y="956310"/>
                </a:lnTo>
                <a:lnTo>
                  <a:pt x="89447" y="956310"/>
                </a:lnTo>
                <a:lnTo>
                  <a:pt x="83819" y="963930"/>
                </a:lnTo>
                <a:lnTo>
                  <a:pt x="119283" y="990600"/>
                </a:lnTo>
                <a:lnTo>
                  <a:pt x="92964" y="990600"/>
                </a:lnTo>
                <a:lnTo>
                  <a:pt x="96012" y="998220"/>
                </a:lnTo>
                <a:lnTo>
                  <a:pt x="100583" y="1005840"/>
                </a:lnTo>
                <a:lnTo>
                  <a:pt x="103632" y="1012190"/>
                </a:lnTo>
                <a:lnTo>
                  <a:pt x="97535" y="1012190"/>
                </a:lnTo>
                <a:lnTo>
                  <a:pt x="91439" y="1014730"/>
                </a:lnTo>
                <a:close/>
              </a:path>
              <a:path w="843915" h="1041400">
                <a:moveTo>
                  <a:pt x="165811" y="1010920"/>
                </a:moveTo>
                <a:lnTo>
                  <a:pt x="146303" y="1010920"/>
                </a:lnTo>
                <a:lnTo>
                  <a:pt x="160019" y="993140"/>
                </a:lnTo>
                <a:lnTo>
                  <a:pt x="96012" y="947420"/>
                </a:lnTo>
                <a:lnTo>
                  <a:pt x="122508" y="947420"/>
                </a:lnTo>
                <a:lnTo>
                  <a:pt x="192023" y="998220"/>
                </a:lnTo>
                <a:lnTo>
                  <a:pt x="189280" y="1002030"/>
                </a:lnTo>
                <a:lnTo>
                  <a:pt x="172212" y="1002030"/>
                </a:lnTo>
                <a:lnTo>
                  <a:pt x="165811" y="1010920"/>
                </a:lnTo>
                <a:close/>
              </a:path>
              <a:path w="843915" h="1041400">
                <a:moveTo>
                  <a:pt x="163067" y="1041400"/>
                </a:moveTo>
                <a:lnTo>
                  <a:pt x="92964" y="990600"/>
                </a:lnTo>
                <a:lnTo>
                  <a:pt x="119283" y="990600"/>
                </a:lnTo>
                <a:lnTo>
                  <a:pt x="146303" y="1010920"/>
                </a:lnTo>
                <a:lnTo>
                  <a:pt x="165811" y="1010920"/>
                </a:lnTo>
                <a:lnTo>
                  <a:pt x="158496" y="1021080"/>
                </a:lnTo>
                <a:lnTo>
                  <a:pt x="172212" y="1029970"/>
                </a:lnTo>
                <a:lnTo>
                  <a:pt x="163067" y="1041400"/>
                </a:lnTo>
                <a:close/>
              </a:path>
              <a:path w="843915" h="1041400">
                <a:moveTo>
                  <a:pt x="222503" y="993140"/>
                </a:moveTo>
                <a:lnTo>
                  <a:pt x="214883" y="993140"/>
                </a:lnTo>
                <a:lnTo>
                  <a:pt x="208787" y="991870"/>
                </a:lnTo>
                <a:lnTo>
                  <a:pt x="222667" y="991870"/>
                </a:lnTo>
                <a:lnTo>
                  <a:pt x="222503" y="993140"/>
                </a:lnTo>
                <a:close/>
              </a:path>
              <a:path w="843915" h="1041400">
                <a:moveTo>
                  <a:pt x="182880" y="1010920"/>
                </a:moveTo>
                <a:lnTo>
                  <a:pt x="172212" y="1002030"/>
                </a:lnTo>
                <a:lnTo>
                  <a:pt x="189280" y="1002030"/>
                </a:lnTo>
                <a:lnTo>
                  <a:pt x="182880" y="1010920"/>
                </a:lnTo>
                <a:close/>
              </a:path>
            </a:pathLst>
          </a:custGeom>
          <a:solidFill>
            <a:srgbClr val="FFFFFF"/>
          </a:solidFill>
        </p:spPr>
        <p:txBody>
          <a:bodyPr wrap="square" lIns="0" tIns="0" rIns="0" bIns="0" rtlCol="0"/>
          <a:p/>
        </p:txBody>
      </p:sp>
      <p:sp>
        <p:nvSpPr>
          <p:cNvPr id="17" name="object 17"/>
          <p:cNvSpPr/>
          <p:nvPr/>
        </p:nvSpPr>
        <p:spPr>
          <a:xfrm>
            <a:off x="7091426" y="1937765"/>
            <a:ext cx="1202435" cy="1426463"/>
          </a:xfrm>
          <a:prstGeom prst="rect">
            <a:avLst/>
          </a:prstGeom>
          <a:blipFill>
            <a:blip r:embed="rId7" cstate="print"/>
            <a:stretch>
              <a:fillRect/>
            </a:stretch>
          </a:blipFill>
        </p:spPr>
        <p:txBody>
          <a:bodyPr wrap="square" lIns="0" tIns="0" rIns="0" bIns="0" rtlCol="0"/>
          <a:p/>
        </p:txBody>
      </p:sp>
      <p:sp>
        <p:nvSpPr>
          <p:cNvPr id="18" name="object 18"/>
          <p:cNvSpPr/>
          <p:nvPr/>
        </p:nvSpPr>
        <p:spPr>
          <a:xfrm>
            <a:off x="7075995" y="1922335"/>
            <a:ext cx="1235392" cy="1459420"/>
          </a:xfrm>
          <a:prstGeom prst="rect">
            <a:avLst/>
          </a:prstGeom>
          <a:blipFill>
            <a:blip r:embed="rId8" cstate="print"/>
            <a:stretch>
              <a:fillRect/>
            </a:stretch>
          </a:blipFill>
        </p:spPr>
        <p:txBody>
          <a:bodyPr wrap="square" lIns="0" tIns="0" rIns="0" bIns="0" rtlCol="0"/>
          <a:p/>
        </p:txBody>
      </p:sp>
      <p:sp>
        <p:nvSpPr>
          <p:cNvPr id="19" name="object 19"/>
          <p:cNvSpPr/>
          <p:nvPr/>
        </p:nvSpPr>
        <p:spPr>
          <a:xfrm>
            <a:off x="7098093" y="1944433"/>
            <a:ext cx="1191260" cy="1415415"/>
          </a:xfrm>
          <a:custGeom>
            <a:avLst/>
            <a:gdLst/>
            <a:ahLst/>
            <a:cxnLst/>
            <a:rect l="l" t="t" r="r" b="b"/>
            <a:pathLst>
              <a:path w="1191259" h="1415414">
                <a:moveTo>
                  <a:pt x="26860" y="1233868"/>
                </a:moveTo>
                <a:lnTo>
                  <a:pt x="8643" y="1213270"/>
                </a:lnTo>
                <a:lnTo>
                  <a:pt x="0" y="1187957"/>
                </a:lnTo>
                <a:lnTo>
                  <a:pt x="1357" y="1161216"/>
                </a:lnTo>
                <a:lnTo>
                  <a:pt x="13144" y="1136332"/>
                </a:lnTo>
                <a:lnTo>
                  <a:pt x="840676" y="26860"/>
                </a:lnTo>
                <a:lnTo>
                  <a:pt x="861274" y="8643"/>
                </a:lnTo>
                <a:lnTo>
                  <a:pt x="886586" y="0"/>
                </a:lnTo>
                <a:lnTo>
                  <a:pt x="913328" y="1357"/>
                </a:lnTo>
                <a:lnTo>
                  <a:pt x="938212" y="13144"/>
                </a:lnTo>
                <a:lnTo>
                  <a:pt x="1163764" y="180784"/>
                </a:lnTo>
                <a:lnTo>
                  <a:pt x="1182195" y="201406"/>
                </a:lnTo>
                <a:lnTo>
                  <a:pt x="1191196" y="226885"/>
                </a:lnTo>
                <a:lnTo>
                  <a:pt x="1189910" y="254079"/>
                </a:lnTo>
                <a:lnTo>
                  <a:pt x="1177480" y="279844"/>
                </a:lnTo>
                <a:lnTo>
                  <a:pt x="349948" y="1387792"/>
                </a:lnTo>
                <a:lnTo>
                  <a:pt x="329350" y="1406223"/>
                </a:lnTo>
                <a:lnTo>
                  <a:pt x="304037" y="1415224"/>
                </a:lnTo>
                <a:lnTo>
                  <a:pt x="277296" y="1413938"/>
                </a:lnTo>
                <a:lnTo>
                  <a:pt x="252412" y="1401508"/>
                </a:lnTo>
                <a:lnTo>
                  <a:pt x="26860" y="1233868"/>
                </a:lnTo>
                <a:close/>
              </a:path>
            </a:pathLst>
          </a:custGeom>
          <a:ln w="44195">
            <a:solidFill>
              <a:srgbClr val="FFFFFF"/>
            </a:solidFill>
          </a:ln>
        </p:spPr>
        <p:txBody>
          <a:bodyPr wrap="square" lIns="0" tIns="0" rIns="0" bIns="0" rtlCol="0"/>
          <a:p/>
        </p:txBody>
      </p:sp>
      <p:sp>
        <p:nvSpPr>
          <p:cNvPr id="20" name="object 20"/>
          <p:cNvSpPr/>
          <p:nvPr/>
        </p:nvSpPr>
        <p:spPr>
          <a:xfrm>
            <a:off x="7100570" y="1937766"/>
            <a:ext cx="1181100" cy="1393190"/>
          </a:xfrm>
          <a:custGeom>
            <a:avLst/>
            <a:gdLst/>
            <a:ahLst/>
            <a:cxnLst/>
            <a:rect l="l" t="t" r="r" b="b"/>
            <a:pathLst>
              <a:path w="1181100" h="1393189">
                <a:moveTo>
                  <a:pt x="316992" y="1392936"/>
                </a:moveTo>
                <a:lnTo>
                  <a:pt x="0" y="1155192"/>
                </a:lnTo>
                <a:lnTo>
                  <a:pt x="862583" y="0"/>
                </a:lnTo>
                <a:lnTo>
                  <a:pt x="1181100" y="236220"/>
                </a:lnTo>
                <a:lnTo>
                  <a:pt x="316992" y="1392936"/>
                </a:lnTo>
                <a:close/>
              </a:path>
            </a:pathLst>
          </a:custGeom>
          <a:solidFill>
            <a:srgbClr val="6289BA"/>
          </a:solidFill>
        </p:spPr>
        <p:txBody>
          <a:bodyPr wrap="square" lIns="0" tIns="0" rIns="0" bIns="0" rtlCol="0"/>
          <a:p/>
        </p:txBody>
      </p:sp>
      <p:sp>
        <p:nvSpPr>
          <p:cNvPr id="21" name="object 21"/>
          <p:cNvSpPr/>
          <p:nvPr/>
        </p:nvSpPr>
        <p:spPr>
          <a:xfrm>
            <a:off x="7345934" y="2202942"/>
            <a:ext cx="703580" cy="854710"/>
          </a:xfrm>
          <a:custGeom>
            <a:avLst/>
            <a:gdLst/>
            <a:ahLst/>
            <a:cxnLst/>
            <a:rect l="l" t="t" r="r" b="b"/>
            <a:pathLst>
              <a:path w="703579" h="854710">
                <a:moveTo>
                  <a:pt x="633983" y="232410"/>
                </a:moveTo>
                <a:lnTo>
                  <a:pt x="464819" y="105410"/>
                </a:lnTo>
                <a:lnTo>
                  <a:pt x="544067" y="0"/>
                </a:lnTo>
                <a:lnTo>
                  <a:pt x="573289" y="21590"/>
                </a:lnTo>
                <a:lnTo>
                  <a:pt x="547116" y="21590"/>
                </a:lnTo>
                <a:lnTo>
                  <a:pt x="487680" y="101600"/>
                </a:lnTo>
                <a:lnTo>
                  <a:pt x="644651" y="218440"/>
                </a:lnTo>
                <a:lnTo>
                  <a:pt x="633983" y="232410"/>
                </a:lnTo>
                <a:close/>
              </a:path>
              <a:path w="703579" h="854710">
                <a:moveTo>
                  <a:pt x="673608" y="176530"/>
                </a:moveTo>
                <a:lnTo>
                  <a:pt x="664464" y="171450"/>
                </a:lnTo>
                <a:lnTo>
                  <a:pt x="656844" y="168910"/>
                </a:lnTo>
                <a:lnTo>
                  <a:pt x="663416" y="161290"/>
                </a:lnTo>
                <a:lnTo>
                  <a:pt x="669417" y="153670"/>
                </a:lnTo>
                <a:lnTo>
                  <a:pt x="674846" y="147320"/>
                </a:lnTo>
                <a:lnTo>
                  <a:pt x="679703" y="140970"/>
                </a:lnTo>
                <a:lnTo>
                  <a:pt x="685800" y="133350"/>
                </a:lnTo>
                <a:lnTo>
                  <a:pt x="685800" y="125730"/>
                </a:lnTo>
                <a:lnTo>
                  <a:pt x="679703" y="120650"/>
                </a:lnTo>
                <a:lnTo>
                  <a:pt x="547116" y="21590"/>
                </a:lnTo>
                <a:lnTo>
                  <a:pt x="573289" y="21590"/>
                </a:lnTo>
                <a:lnTo>
                  <a:pt x="691896" y="109220"/>
                </a:lnTo>
                <a:lnTo>
                  <a:pt x="699897" y="116840"/>
                </a:lnTo>
                <a:lnTo>
                  <a:pt x="703326" y="125730"/>
                </a:lnTo>
                <a:lnTo>
                  <a:pt x="702182" y="135890"/>
                </a:lnTo>
                <a:lnTo>
                  <a:pt x="696467" y="146050"/>
                </a:lnTo>
                <a:lnTo>
                  <a:pt x="692467" y="152400"/>
                </a:lnTo>
                <a:lnTo>
                  <a:pt x="687324" y="158750"/>
                </a:lnTo>
                <a:lnTo>
                  <a:pt x="681037" y="167640"/>
                </a:lnTo>
                <a:lnTo>
                  <a:pt x="673608" y="176530"/>
                </a:lnTo>
                <a:close/>
              </a:path>
              <a:path w="703579" h="854710">
                <a:moveTo>
                  <a:pt x="595288" y="101600"/>
                </a:moveTo>
                <a:lnTo>
                  <a:pt x="576071" y="101600"/>
                </a:lnTo>
                <a:lnTo>
                  <a:pt x="569190" y="87630"/>
                </a:lnTo>
                <a:lnTo>
                  <a:pt x="562165" y="73660"/>
                </a:lnTo>
                <a:lnTo>
                  <a:pt x="554855" y="60960"/>
                </a:lnTo>
                <a:lnTo>
                  <a:pt x="547116" y="48260"/>
                </a:lnTo>
                <a:lnTo>
                  <a:pt x="563880" y="40640"/>
                </a:lnTo>
                <a:lnTo>
                  <a:pt x="572738" y="55880"/>
                </a:lnTo>
                <a:lnTo>
                  <a:pt x="581024" y="72390"/>
                </a:lnTo>
                <a:lnTo>
                  <a:pt x="588740" y="87630"/>
                </a:lnTo>
                <a:lnTo>
                  <a:pt x="595288" y="101600"/>
                </a:lnTo>
                <a:close/>
              </a:path>
              <a:path w="703579" h="854710">
                <a:moveTo>
                  <a:pt x="605028" y="184150"/>
                </a:moveTo>
                <a:lnTo>
                  <a:pt x="600194" y="166370"/>
                </a:lnTo>
                <a:lnTo>
                  <a:pt x="594931" y="151130"/>
                </a:lnTo>
                <a:lnTo>
                  <a:pt x="589383" y="134620"/>
                </a:lnTo>
                <a:lnTo>
                  <a:pt x="583692" y="119380"/>
                </a:lnTo>
                <a:lnTo>
                  <a:pt x="567142" y="118110"/>
                </a:lnTo>
                <a:lnTo>
                  <a:pt x="549592" y="115570"/>
                </a:lnTo>
                <a:lnTo>
                  <a:pt x="531185" y="114300"/>
                </a:lnTo>
                <a:lnTo>
                  <a:pt x="512064" y="114300"/>
                </a:lnTo>
                <a:lnTo>
                  <a:pt x="513587" y="96520"/>
                </a:lnTo>
                <a:lnTo>
                  <a:pt x="576071" y="101600"/>
                </a:lnTo>
                <a:lnTo>
                  <a:pt x="595288" y="101600"/>
                </a:lnTo>
                <a:lnTo>
                  <a:pt x="595883" y="102870"/>
                </a:lnTo>
                <a:lnTo>
                  <a:pt x="609885" y="105410"/>
                </a:lnTo>
                <a:lnTo>
                  <a:pt x="639603" y="107950"/>
                </a:lnTo>
                <a:lnTo>
                  <a:pt x="655319" y="110490"/>
                </a:lnTo>
                <a:lnTo>
                  <a:pt x="655319" y="120650"/>
                </a:lnTo>
                <a:lnTo>
                  <a:pt x="603503" y="120650"/>
                </a:lnTo>
                <a:lnTo>
                  <a:pt x="608956" y="137160"/>
                </a:lnTo>
                <a:lnTo>
                  <a:pt x="618720" y="165100"/>
                </a:lnTo>
                <a:lnTo>
                  <a:pt x="623316" y="177800"/>
                </a:lnTo>
                <a:lnTo>
                  <a:pt x="618744" y="179070"/>
                </a:lnTo>
                <a:lnTo>
                  <a:pt x="612648" y="180340"/>
                </a:lnTo>
                <a:lnTo>
                  <a:pt x="605028" y="184150"/>
                </a:lnTo>
                <a:close/>
              </a:path>
              <a:path w="703579" h="854710">
                <a:moveTo>
                  <a:pt x="655319" y="128270"/>
                </a:moveTo>
                <a:lnTo>
                  <a:pt x="629983" y="125730"/>
                </a:lnTo>
                <a:lnTo>
                  <a:pt x="603503" y="120650"/>
                </a:lnTo>
                <a:lnTo>
                  <a:pt x="655319" y="120650"/>
                </a:lnTo>
                <a:lnTo>
                  <a:pt x="655319" y="128270"/>
                </a:lnTo>
                <a:close/>
              </a:path>
              <a:path w="703579" h="854710">
                <a:moveTo>
                  <a:pt x="470653" y="157480"/>
                </a:moveTo>
                <a:lnTo>
                  <a:pt x="451103" y="157480"/>
                </a:lnTo>
                <a:lnTo>
                  <a:pt x="475487" y="124460"/>
                </a:lnTo>
                <a:lnTo>
                  <a:pt x="487680" y="134620"/>
                </a:lnTo>
                <a:lnTo>
                  <a:pt x="470653" y="157480"/>
                </a:lnTo>
                <a:close/>
              </a:path>
              <a:path w="703579" h="854710">
                <a:moveTo>
                  <a:pt x="484632" y="218440"/>
                </a:moveTo>
                <a:lnTo>
                  <a:pt x="477012" y="217170"/>
                </a:lnTo>
                <a:lnTo>
                  <a:pt x="470916" y="215900"/>
                </a:lnTo>
                <a:lnTo>
                  <a:pt x="463296" y="215900"/>
                </a:lnTo>
                <a:lnTo>
                  <a:pt x="455295" y="196850"/>
                </a:lnTo>
                <a:lnTo>
                  <a:pt x="445008" y="179070"/>
                </a:lnTo>
                <a:lnTo>
                  <a:pt x="432435" y="161290"/>
                </a:lnTo>
                <a:lnTo>
                  <a:pt x="417576" y="142240"/>
                </a:lnTo>
                <a:lnTo>
                  <a:pt x="431292" y="132080"/>
                </a:lnTo>
                <a:lnTo>
                  <a:pt x="436745" y="138430"/>
                </a:lnTo>
                <a:lnTo>
                  <a:pt x="441769" y="144780"/>
                </a:lnTo>
                <a:lnTo>
                  <a:pt x="446508" y="151130"/>
                </a:lnTo>
                <a:lnTo>
                  <a:pt x="451103" y="157480"/>
                </a:lnTo>
                <a:lnTo>
                  <a:pt x="470653" y="157480"/>
                </a:lnTo>
                <a:lnTo>
                  <a:pt x="460248" y="171450"/>
                </a:lnTo>
                <a:lnTo>
                  <a:pt x="464558" y="177800"/>
                </a:lnTo>
                <a:lnTo>
                  <a:pt x="468439" y="184150"/>
                </a:lnTo>
                <a:lnTo>
                  <a:pt x="472035" y="190500"/>
                </a:lnTo>
                <a:lnTo>
                  <a:pt x="475487" y="196850"/>
                </a:lnTo>
                <a:lnTo>
                  <a:pt x="495300" y="196850"/>
                </a:lnTo>
                <a:lnTo>
                  <a:pt x="493606" y="199390"/>
                </a:lnTo>
                <a:lnTo>
                  <a:pt x="475487" y="199390"/>
                </a:lnTo>
                <a:lnTo>
                  <a:pt x="478535" y="204470"/>
                </a:lnTo>
                <a:lnTo>
                  <a:pt x="481583" y="212090"/>
                </a:lnTo>
                <a:lnTo>
                  <a:pt x="484632" y="218440"/>
                </a:lnTo>
                <a:close/>
              </a:path>
              <a:path w="703579" h="854710">
                <a:moveTo>
                  <a:pt x="515112" y="248920"/>
                </a:moveTo>
                <a:lnTo>
                  <a:pt x="501396" y="240030"/>
                </a:lnTo>
                <a:lnTo>
                  <a:pt x="519683" y="217170"/>
                </a:lnTo>
                <a:lnTo>
                  <a:pt x="495300" y="196850"/>
                </a:lnTo>
                <a:lnTo>
                  <a:pt x="475487" y="196850"/>
                </a:lnTo>
                <a:lnTo>
                  <a:pt x="507492" y="154940"/>
                </a:lnTo>
                <a:lnTo>
                  <a:pt x="519683" y="163830"/>
                </a:lnTo>
                <a:lnTo>
                  <a:pt x="504444" y="185420"/>
                </a:lnTo>
                <a:lnTo>
                  <a:pt x="530351" y="203200"/>
                </a:lnTo>
                <a:lnTo>
                  <a:pt x="548944" y="203200"/>
                </a:lnTo>
                <a:lnTo>
                  <a:pt x="542544" y="212090"/>
                </a:lnTo>
                <a:lnTo>
                  <a:pt x="561494" y="226060"/>
                </a:lnTo>
                <a:lnTo>
                  <a:pt x="531876" y="226060"/>
                </a:lnTo>
                <a:lnTo>
                  <a:pt x="515112" y="248920"/>
                </a:lnTo>
                <a:close/>
              </a:path>
              <a:path w="703579" h="854710">
                <a:moveTo>
                  <a:pt x="548944" y="203200"/>
                </a:moveTo>
                <a:lnTo>
                  <a:pt x="530351" y="203200"/>
                </a:lnTo>
                <a:lnTo>
                  <a:pt x="548639" y="177800"/>
                </a:lnTo>
                <a:lnTo>
                  <a:pt x="560832" y="186690"/>
                </a:lnTo>
                <a:lnTo>
                  <a:pt x="548944" y="203200"/>
                </a:lnTo>
                <a:close/>
              </a:path>
              <a:path w="703579" h="854710">
                <a:moveTo>
                  <a:pt x="528828" y="369570"/>
                </a:moveTo>
                <a:lnTo>
                  <a:pt x="516635" y="363220"/>
                </a:lnTo>
                <a:lnTo>
                  <a:pt x="510539" y="361950"/>
                </a:lnTo>
                <a:lnTo>
                  <a:pt x="518612" y="353060"/>
                </a:lnTo>
                <a:lnTo>
                  <a:pt x="524827" y="345440"/>
                </a:lnTo>
                <a:lnTo>
                  <a:pt x="529613" y="340360"/>
                </a:lnTo>
                <a:lnTo>
                  <a:pt x="533400" y="334010"/>
                </a:lnTo>
                <a:lnTo>
                  <a:pt x="536781" y="328930"/>
                </a:lnTo>
                <a:lnTo>
                  <a:pt x="537591" y="323850"/>
                </a:lnTo>
                <a:lnTo>
                  <a:pt x="535543" y="318770"/>
                </a:lnTo>
                <a:lnTo>
                  <a:pt x="530351" y="313690"/>
                </a:lnTo>
                <a:lnTo>
                  <a:pt x="379476" y="200660"/>
                </a:lnTo>
                <a:lnTo>
                  <a:pt x="390144" y="185420"/>
                </a:lnTo>
                <a:lnTo>
                  <a:pt x="545592" y="302260"/>
                </a:lnTo>
                <a:lnTo>
                  <a:pt x="554474" y="311150"/>
                </a:lnTo>
                <a:lnTo>
                  <a:pt x="558355" y="320040"/>
                </a:lnTo>
                <a:lnTo>
                  <a:pt x="557379" y="330200"/>
                </a:lnTo>
                <a:lnTo>
                  <a:pt x="551687" y="340360"/>
                </a:lnTo>
                <a:lnTo>
                  <a:pt x="547044" y="346710"/>
                </a:lnTo>
                <a:lnTo>
                  <a:pt x="541972" y="353060"/>
                </a:lnTo>
                <a:lnTo>
                  <a:pt x="536043" y="360680"/>
                </a:lnTo>
                <a:lnTo>
                  <a:pt x="528828" y="369570"/>
                </a:lnTo>
                <a:close/>
              </a:path>
              <a:path w="703579" h="854710">
                <a:moveTo>
                  <a:pt x="487680" y="208280"/>
                </a:moveTo>
                <a:lnTo>
                  <a:pt x="475487" y="199390"/>
                </a:lnTo>
                <a:lnTo>
                  <a:pt x="493606" y="199390"/>
                </a:lnTo>
                <a:lnTo>
                  <a:pt x="487680" y="208280"/>
                </a:lnTo>
                <a:close/>
              </a:path>
              <a:path w="703579" h="854710">
                <a:moveTo>
                  <a:pt x="597979" y="241300"/>
                </a:moveTo>
                <a:lnTo>
                  <a:pt x="582167" y="241300"/>
                </a:lnTo>
                <a:lnTo>
                  <a:pt x="578739" y="214630"/>
                </a:lnTo>
                <a:lnTo>
                  <a:pt x="577596" y="207010"/>
                </a:lnTo>
                <a:lnTo>
                  <a:pt x="583692" y="209550"/>
                </a:lnTo>
                <a:lnTo>
                  <a:pt x="589787" y="210820"/>
                </a:lnTo>
                <a:lnTo>
                  <a:pt x="594360" y="214630"/>
                </a:lnTo>
                <a:lnTo>
                  <a:pt x="596384" y="228600"/>
                </a:lnTo>
                <a:lnTo>
                  <a:pt x="597979" y="241300"/>
                </a:lnTo>
                <a:close/>
              </a:path>
              <a:path w="703579" h="854710">
                <a:moveTo>
                  <a:pt x="583692" y="273050"/>
                </a:moveTo>
                <a:lnTo>
                  <a:pt x="583692" y="267970"/>
                </a:lnTo>
                <a:lnTo>
                  <a:pt x="579119" y="261620"/>
                </a:lnTo>
                <a:lnTo>
                  <a:pt x="571500" y="255270"/>
                </a:lnTo>
                <a:lnTo>
                  <a:pt x="531876" y="226060"/>
                </a:lnTo>
                <a:lnTo>
                  <a:pt x="561494" y="226060"/>
                </a:lnTo>
                <a:lnTo>
                  <a:pt x="582167" y="241300"/>
                </a:lnTo>
                <a:lnTo>
                  <a:pt x="597979" y="241300"/>
                </a:lnTo>
                <a:lnTo>
                  <a:pt x="600455" y="261620"/>
                </a:lnTo>
                <a:lnTo>
                  <a:pt x="600455" y="262890"/>
                </a:lnTo>
                <a:lnTo>
                  <a:pt x="603503" y="271780"/>
                </a:lnTo>
                <a:lnTo>
                  <a:pt x="583692" y="273050"/>
                </a:lnTo>
                <a:close/>
              </a:path>
              <a:path w="703579" h="854710">
                <a:moveTo>
                  <a:pt x="483108" y="334010"/>
                </a:moveTo>
                <a:lnTo>
                  <a:pt x="368808" y="248920"/>
                </a:lnTo>
                <a:lnTo>
                  <a:pt x="379476" y="233680"/>
                </a:lnTo>
                <a:lnTo>
                  <a:pt x="493776" y="318770"/>
                </a:lnTo>
                <a:lnTo>
                  <a:pt x="483108" y="334010"/>
                </a:lnTo>
                <a:close/>
              </a:path>
              <a:path w="703579" h="854710">
                <a:moveTo>
                  <a:pt x="355092" y="311150"/>
                </a:moveTo>
                <a:lnTo>
                  <a:pt x="352496" y="302260"/>
                </a:lnTo>
                <a:lnTo>
                  <a:pt x="345019" y="279400"/>
                </a:lnTo>
                <a:lnTo>
                  <a:pt x="339851" y="266700"/>
                </a:lnTo>
                <a:lnTo>
                  <a:pt x="355092" y="257810"/>
                </a:lnTo>
                <a:lnTo>
                  <a:pt x="360283" y="271780"/>
                </a:lnTo>
                <a:lnTo>
                  <a:pt x="364617" y="284480"/>
                </a:lnTo>
                <a:lnTo>
                  <a:pt x="368379" y="295910"/>
                </a:lnTo>
                <a:lnTo>
                  <a:pt x="371855" y="307340"/>
                </a:lnTo>
                <a:lnTo>
                  <a:pt x="364235" y="308610"/>
                </a:lnTo>
                <a:lnTo>
                  <a:pt x="355092" y="311150"/>
                </a:lnTo>
                <a:close/>
              </a:path>
              <a:path w="703579" h="854710">
                <a:moveTo>
                  <a:pt x="449580" y="482600"/>
                </a:moveTo>
                <a:lnTo>
                  <a:pt x="321564" y="386080"/>
                </a:lnTo>
                <a:lnTo>
                  <a:pt x="350519" y="346710"/>
                </a:lnTo>
                <a:lnTo>
                  <a:pt x="297180" y="307340"/>
                </a:lnTo>
                <a:lnTo>
                  <a:pt x="307848" y="293370"/>
                </a:lnTo>
                <a:lnTo>
                  <a:pt x="361187" y="332740"/>
                </a:lnTo>
                <a:lnTo>
                  <a:pt x="381717" y="332740"/>
                </a:lnTo>
                <a:lnTo>
                  <a:pt x="344423" y="382270"/>
                </a:lnTo>
                <a:lnTo>
                  <a:pt x="367283" y="398780"/>
                </a:lnTo>
                <a:lnTo>
                  <a:pt x="386303" y="398780"/>
                </a:lnTo>
                <a:lnTo>
                  <a:pt x="379476" y="407670"/>
                </a:lnTo>
                <a:lnTo>
                  <a:pt x="402335" y="424180"/>
                </a:lnTo>
                <a:lnTo>
                  <a:pt x="423134" y="424180"/>
                </a:lnTo>
                <a:lnTo>
                  <a:pt x="414528" y="435610"/>
                </a:lnTo>
                <a:lnTo>
                  <a:pt x="460248" y="468630"/>
                </a:lnTo>
                <a:lnTo>
                  <a:pt x="449580" y="482600"/>
                </a:lnTo>
                <a:close/>
              </a:path>
              <a:path w="703579" h="854710">
                <a:moveTo>
                  <a:pt x="381717" y="332740"/>
                </a:moveTo>
                <a:lnTo>
                  <a:pt x="361187" y="332740"/>
                </a:lnTo>
                <a:lnTo>
                  <a:pt x="390144" y="294640"/>
                </a:lnTo>
                <a:lnTo>
                  <a:pt x="420624" y="317500"/>
                </a:lnTo>
                <a:lnTo>
                  <a:pt x="393192" y="317500"/>
                </a:lnTo>
                <a:lnTo>
                  <a:pt x="381717" y="332740"/>
                </a:lnTo>
                <a:close/>
              </a:path>
              <a:path w="703579" h="854710">
                <a:moveTo>
                  <a:pt x="386303" y="398780"/>
                </a:moveTo>
                <a:lnTo>
                  <a:pt x="367283" y="398780"/>
                </a:lnTo>
                <a:lnTo>
                  <a:pt x="414528" y="334010"/>
                </a:lnTo>
                <a:lnTo>
                  <a:pt x="393192" y="317500"/>
                </a:lnTo>
                <a:lnTo>
                  <a:pt x="420624" y="317500"/>
                </a:lnTo>
                <a:lnTo>
                  <a:pt x="456183" y="344170"/>
                </a:lnTo>
                <a:lnTo>
                  <a:pt x="428244" y="344170"/>
                </a:lnTo>
                <a:lnTo>
                  <a:pt x="386303" y="398780"/>
                </a:lnTo>
                <a:close/>
              </a:path>
              <a:path w="703579" h="854710">
                <a:moveTo>
                  <a:pt x="423134" y="424180"/>
                </a:moveTo>
                <a:lnTo>
                  <a:pt x="402335" y="424180"/>
                </a:lnTo>
                <a:lnTo>
                  <a:pt x="449580" y="360680"/>
                </a:lnTo>
                <a:lnTo>
                  <a:pt x="428244" y="344170"/>
                </a:lnTo>
                <a:lnTo>
                  <a:pt x="456183" y="344170"/>
                </a:lnTo>
                <a:lnTo>
                  <a:pt x="491743" y="370840"/>
                </a:lnTo>
                <a:lnTo>
                  <a:pt x="463296" y="370840"/>
                </a:lnTo>
                <a:lnTo>
                  <a:pt x="423134" y="424180"/>
                </a:lnTo>
                <a:close/>
              </a:path>
              <a:path w="703579" h="854710">
                <a:moveTo>
                  <a:pt x="327660" y="363220"/>
                </a:moveTo>
                <a:lnTo>
                  <a:pt x="315349" y="363220"/>
                </a:lnTo>
                <a:lnTo>
                  <a:pt x="303466" y="361950"/>
                </a:lnTo>
                <a:lnTo>
                  <a:pt x="280416" y="361950"/>
                </a:lnTo>
                <a:lnTo>
                  <a:pt x="280416" y="346710"/>
                </a:lnTo>
                <a:lnTo>
                  <a:pt x="293584" y="345440"/>
                </a:lnTo>
                <a:lnTo>
                  <a:pt x="327660" y="345440"/>
                </a:lnTo>
                <a:lnTo>
                  <a:pt x="327660" y="363220"/>
                </a:lnTo>
                <a:close/>
              </a:path>
              <a:path w="703579" h="854710">
                <a:moveTo>
                  <a:pt x="483108" y="431800"/>
                </a:moveTo>
                <a:lnTo>
                  <a:pt x="478535" y="430530"/>
                </a:lnTo>
                <a:lnTo>
                  <a:pt x="466344" y="424180"/>
                </a:lnTo>
                <a:lnTo>
                  <a:pt x="471797" y="419100"/>
                </a:lnTo>
                <a:lnTo>
                  <a:pt x="476821" y="412750"/>
                </a:lnTo>
                <a:lnTo>
                  <a:pt x="481560" y="406400"/>
                </a:lnTo>
                <a:lnTo>
                  <a:pt x="486155" y="400050"/>
                </a:lnTo>
                <a:lnTo>
                  <a:pt x="490728" y="394970"/>
                </a:lnTo>
                <a:lnTo>
                  <a:pt x="489203" y="391160"/>
                </a:lnTo>
                <a:lnTo>
                  <a:pt x="484632" y="386080"/>
                </a:lnTo>
                <a:lnTo>
                  <a:pt x="463296" y="370840"/>
                </a:lnTo>
                <a:lnTo>
                  <a:pt x="491743" y="370840"/>
                </a:lnTo>
                <a:lnTo>
                  <a:pt x="496823" y="374650"/>
                </a:lnTo>
                <a:lnTo>
                  <a:pt x="504181" y="382270"/>
                </a:lnTo>
                <a:lnTo>
                  <a:pt x="507682" y="389890"/>
                </a:lnTo>
                <a:lnTo>
                  <a:pt x="506896" y="398780"/>
                </a:lnTo>
                <a:lnTo>
                  <a:pt x="501396" y="408940"/>
                </a:lnTo>
                <a:lnTo>
                  <a:pt x="498538" y="414020"/>
                </a:lnTo>
                <a:lnTo>
                  <a:pt x="494538" y="419100"/>
                </a:lnTo>
                <a:lnTo>
                  <a:pt x="489394" y="425450"/>
                </a:lnTo>
                <a:lnTo>
                  <a:pt x="483108" y="431800"/>
                </a:lnTo>
                <a:close/>
              </a:path>
              <a:path w="703579" h="854710">
                <a:moveTo>
                  <a:pt x="192023" y="500380"/>
                </a:moveTo>
                <a:lnTo>
                  <a:pt x="178308" y="490220"/>
                </a:lnTo>
                <a:lnTo>
                  <a:pt x="259080" y="382270"/>
                </a:lnTo>
                <a:lnTo>
                  <a:pt x="291158" y="407670"/>
                </a:lnTo>
                <a:lnTo>
                  <a:pt x="262128" y="407670"/>
                </a:lnTo>
                <a:lnTo>
                  <a:pt x="228600" y="452120"/>
                </a:lnTo>
                <a:lnTo>
                  <a:pt x="247976" y="467360"/>
                </a:lnTo>
                <a:lnTo>
                  <a:pt x="217932" y="467360"/>
                </a:lnTo>
                <a:lnTo>
                  <a:pt x="192023" y="500380"/>
                </a:lnTo>
                <a:close/>
              </a:path>
              <a:path w="703579" h="854710">
                <a:moveTo>
                  <a:pt x="374903" y="568960"/>
                </a:moveTo>
                <a:lnTo>
                  <a:pt x="368808" y="566420"/>
                </a:lnTo>
                <a:lnTo>
                  <a:pt x="361187" y="562610"/>
                </a:lnTo>
                <a:lnTo>
                  <a:pt x="355092" y="560070"/>
                </a:lnTo>
                <a:lnTo>
                  <a:pt x="361926" y="552450"/>
                </a:lnTo>
                <a:lnTo>
                  <a:pt x="368617" y="546100"/>
                </a:lnTo>
                <a:lnTo>
                  <a:pt x="375023" y="537210"/>
                </a:lnTo>
                <a:lnTo>
                  <a:pt x="381000" y="529590"/>
                </a:lnTo>
                <a:lnTo>
                  <a:pt x="385000" y="523240"/>
                </a:lnTo>
                <a:lnTo>
                  <a:pt x="385572" y="515620"/>
                </a:lnTo>
                <a:lnTo>
                  <a:pt x="382714" y="508000"/>
                </a:lnTo>
                <a:lnTo>
                  <a:pt x="376428" y="500380"/>
                </a:lnTo>
                <a:lnTo>
                  <a:pt x="356425" y="483870"/>
                </a:lnTo>
                <a:lnTo>
                  <a:pt x="330708" y="462280"/>
                </a:lnTo>
                <a:lnTo>
                  <a:pt x="299275" y="438150"/>
                </a:lnTo>
                <a:lnTo>
                  <a:pt x="262128" y="407670"/>
                </a:lnTo>
                <a:lnTo>
                  <a:pt x="291158" y="407670"/>
                </a:lnTo>
                <a:lnTo>
                  <a:pt x="390144" y="486410"/>
                </a:lnTo>
                <a:lnTo>
                  <a:pt x="401859" y="500380"/>
                </a:lnTo>
                <a:lnTo>
                  <a:pt x="407288" y="513080"/>
                </a:lnTo>
                <a:lnTo>
                  <a:pt x="406431" y="525780"/>
                </a:lnTo>
                <a:lnTo>
                  <a:pt x="399287" y="538480"/>
                </a:lnTo>
                <a:lnTo>
                  <a:pt x="393334" y="547370"/>
                </a:lnTo>
                <a:lnTo>
                  <a:pt x="380856" y="562610"/>
                </a:lnTo>
                <a:lnTo>
                  <a:pt x="374903" y="568960"/>
                </a:lnTo>
                <a:close/>
              </a:path>
              <a:path w="703579" h="854710">
                <a:moveTo>
                  <a:pt x="326135" y="623570"/>
                </a:moveTo>
                <a:lnTo>
                  <a:pt x="316039" y="565150"/>
                </a:lnTo>
                <a:lnTo>
                  <a:pt x="277367" y="515620"/>
                </a:lnTo>
                <a:lnTo>
                  <a:pt x="264866" y="505460"/>
                </a:lnTo>
                <a:lnTo>
                  <a:pt x="250507" y="492760"/>
                </a:lnTo>
                <a:lnTo>
                  <a:pt x="234719" y="480060"/>
                </a:lnTo>
                <a:lnTo>
                  <a:pt x="217932" y="467360"/>
                </a:lnTo>
                <a:lnTo>
                  <a:pt x="247976" y="467360"/>
                </a:lnTo>
                <a:lnTo>
                  <a:pt x="262508" y="478790"/>
                </a:lnTo>
                <a:lnTo>
                  <a:pt x="277034" y="491490"/>
                </a:lnTo>
                <a:lnTo>
                  <a:pt x="289560" y="501650"/>
                </a:lnTo>
                <a:lnTo>
                  <a:pt x="315539" y="528320"/>
                </a:lnTo>
                <a:lnTo>
                  <a:pt x="333946" y="557530"/>
                </a:lnTo>
                <a:lnTo>
                  <a:pt x="344638" y="588010"/>
                </a:lnTo>
                <a:lnTo>
                  <a:pt x="347471" y="621030"/>
                </a:lnTo>
                <a:lnTo>
                  <a:pt x="341376" y="622300"/>
                </a:lnTo>
                <a:lnTo>
                  <a:pt x="333755" y="622300"/>
                </a:lnTo>
                <a:lnTo>
                  <a:pt x="326135" y="623570"/>
                </a:lnTo>
                <a:close/>
              </a:path>
              <a:path w="703579" h="854710">
                <a:moveTo>
                  <a:pt x="218290" y="547370"/>
                </a:moveTo>
                <a:lnTo>
                  <a:pt x="198119" y="547370"/>
                </a:lnTo>
                <a:lnTo>
                  <a:pt x="220980" y="506730"/>
                </a:lnTo>
                <a:lnTo>
                  <a:pt x="236219" y="515620"/>
                </a:lnTo>
                <a:lnTo>
                  <a:pt x="218290" y="547370"/>
                </a:lnTo>
                <a:close/>
              </a:path>
              <a:path w="703579" h="854710">
                <a:moveTo>
                  <a:pt x="187451" y="599440"/>
                </a:moveTo>
                <a:lnTo>
                  <a:pt x="172212" y="589280"/>
                </a:lnTo>
                <a:lnTo>
                  <a:pt x="188976" y="562610"/>
                </a:lnTo>
                <a:lnTo>
                  <a:pt x="132587" y="521970"/>
                </a:lnTo>
                <a:lnTo>
                  <a:pt x="143255" y="508000"/>
                </a:lnTo>
                <a:lnTo>
                  <a:pt x="198119" y="547370"/>
                </a:lnTo>
                <a:lnTo>
                  <a:pt x="218290" y="547370"/>
                </a:lnTo>
                <a:lnTo>
                  <a:pt x="211835" y="558800"/>
                </a:lnTo>
                <a:lnTo>
                  <a:pt x="232595" y="574040"/>
                </a:lnTo>
                <a:lnTo>
                  <a:pt x="202692" y="574040"/>
                </a:lnTo>
                <a:lnTo>
                  <a:pt x="187451" y="599440"/>
                </a:lnTo>
                <a:close/>
              </a:path>
              <a:path w="703579" h="854710">
                <a:moveTo>
                  <a:pt x="296032" y="605790"/>
                </a:moveTo>
                <a:lnTo>
                  <a:pt x="275844" y="605790"/>
                </a:lnTo>
                <a:lnTo>
                  <a:pt x="280416" y="549910"/>
                </a:lnTo>
                <a:lnTo>
                  <a:pt x="288035" y="554990"/>
                </a:lnTo>
                <a:lnTo>
                  <a:pt x="294132" y="560070"/>
                </a:lnTo>
                <a:lnTo>
                  <a:pt x="298703" y="561340"/>
                </a:lnTo>
                <a:lnTo>
                  <a:pt x="297584" y="577850"/>
                </a:lnTo>
                <a:lnTo>
                  <a:pt x="296608" y="593090"/>
                </a:lnTo>
                <a:lnTo>
                  <a:pt x="296032" y="605790"/>
                </a:lnTo>
                <a:close/>
              </a:path>
              <a:path w="703579" h="854710">
                <a:moveTo>
                  <a:pt x="295655" y="637540"/>
                </a:moveTo>
                <a:lnTo>
                  <a:pt x="274319" y="637540"/>
                </a:lnTo>
                <a:lnTo>
                  <a:pt x="274319" y="629920"/>
                </a:lnTo>
                <a:lnTo>
                  <a:pt x="269748" y="623570"/>
                </a:lnTo>
                <a:lnTo>
                  <a:pt x="262128" y="619760"/>
                </a:lnTo>
                <a:lnTo>
                  <a:pt x="202692" y="574040"/>
                </a:lnTo>
                <a:lnTo>
                  <a:pt x="232595" y="574040"/>
                </a:lnTo>
                <a:lnTo>
                  <a:pt x="275844" y="605790"/>
                </a:lnTo>
                <a:lnTo>
                  <a:pt x="296032" y="605790"/>
                </a:lnTo>
                <a:lnTo>
                  <a:pt x="295917" y="608330"/>
                </a:lnTo>
                <a:lnTo>
                  <a:pt x="295703" y="619760"/>
                </a:lnTo>
                <a:lnTo>
                  <a:pt x="295655" y="637540"/>
                </a:lnTo>
                <a:close/>
              </a:path>
              <a:path w="703579" h="854710">
                <a:moveTo>
                  <a:pt x="70103" y="772160"/>
                </a:moveTo>
                <a:lnTo>
                  <a:pt x="0" y="720090"/>
                </a:lnTo>
                <a:lnTo>
                  <a:pt x="103632" y="582930"/>
                </a:lnTo>
                <a:lnTo>
                  <a:pt x="135105" y="607060"/>
                </a:lnTo>
                <a:lnTo>
                  <a:pt x="105155" y="607060"/>
                </a:lnTo>
                <a:lnTo>
                  <a:pt x="24383" y="715010"/>
                </a:lnTo>
                <a:lnTo>
                  <a:pt x="39623" y="726440"/>
                </a:lnTo>
                <a:lnTo>
                  <a:pt x="60941" y="726440"/>
                </a:lnTo>
                <a:lnTo>
                  <a:pt x="53339" y="736600"/>
                </a:lnTo>
                <a:lnTo>
                  <a:pt x="68580" y="748030"/>
                </a:lnTo>
                <a:lnTo>
                  <a:pt x="88201" y="748030"/>
                </a:lnTo>
                <a:lnTo>
                  <a:pt x="70103" y="772160"/>
                </a:lnTo>
                <a:close/>
              </a:path>
              <a:path w="703579" h="854710">
                <a:moveTo>
                  <a:pt x="60941" y="726440"/>
                </a:moveTo>
                <a:lnTo>
                  <a:pt x="39623" y="726440"/>
                </a:lnTo>
                <a:lnTo>
                  <a:pt x="120396" y="619760"/>
                </a:lnTo>
                <a:lnTo>
                  <a:pt x="105155" y="607060"/>
                </a:lnTo>
                <a:lnTo>
                  <a:pt x="135105" y="607060"/>
                </a:lnTo>
                <a:lnTo>
                  <a:pt x="163266" y="628650"/>
                </a:lnTo>
                <a:lnTo>
                  <a:pt x="134112" y="628650"/>
                </a:lnTo>
                <a:lnTo>
                  <a:pt x="60941" y="726440"/>
                </a:lnTo>
                <a:close/>
              </a:path>
              <a:path w="703579" h="854710">
                <a:moveTo>
                  <a:pt x="88201" y="748030"/>
                </a:moveTo>
                <a:lnTo>
                  <a:pt x="68580" y="748030"/>
                </a:lnTo>
                <a:lnTo>
                  <a:pt x="149351" y="641350"/>
                </a:lnTo>
                <a:lnTo>
                  <a:pt x="134112" y="628650"/>
                </a:lnTo>
                <a:lnTo>
                  <a:pt x="163266" y="628650"/>
                </a:lnTo>
                <a:lnTo>
                  <a:pt x="179832" y="641350"/>
                </a:lnTo>
                <a:lnTo>
                  <a:pt x="173609" y="650240"/>
                </a:lnTo>
                <a:lnTo>
                  <a:pt x="161544" y="650240"/>
                </a:lnTo>
                <a:lnTo>
                  <a:pt x="88201" y="748030"/>
                </a:lnTo>
                <a:close/>
              </a:path>
              <a:path w="703579" h="854710">
                <a:moveTo>
                  <a:pt x="132892" y="753110"/>
                </a:moveTo>
                <a:lnTo>
                  <a:pt x="112776" y="753110"/>
                </a:lnTo>
                <a:lnTo>
                  <a:pt x="198119" y="637540"/>
                </a:lnTo>
                <a:lnTo>
                  <a:pt x="214360" y="651510"/>
                </a:lnTo>
                <a:lnTo>
                  <a:pt x="227017" y="661670"/>
                </a:lnTo>
                <a:lnTo>
                  <a:pt x="201167" y="661670"/>
                </a:lnTo>
                <a:lnTo>
                  <a:pt x="178308" y="690880"/>
                </a:lnTo>
                <a:lnTo>
                  <a:pt x="188091" y="706120"/>
                </a:lnTo>
                <a:lnTo>
                  <a:pt x="167639" y="706120"/>
                </a:lnTo>
                <a:lnTo>
                  <a:pt x="147828" y="734060"/>
                </a:lnTo>
                <a:lnTo>
                  <a:pt x="154671" y="749300"/>
                </a:lnTo>
                <a:lnTo>
                  <a:pt x="135635" y="749300"/>
                </a:lnTo>
                <a:lnTo>
                  <a:pt x="132892" y="753110"/>
                </a:lnTo>
                <a:close/>
              </a:path>
              <a:path w="703579" h="854710">
                <a:moveTo>
                  <a:pt x="169164" y="656590"/>
                </a:moveTo>
                <a:lnTo>
                  <a:pt x="161544" y="650240"/>
                </a:lnTo>
                <a:lnTo>
                  <a:pt x="173609" y="650240"/>
                </a:lnTo>
                <a:lnTo>
                  <a:pt x="169164" y="656590"/>
                </a:lnTo>
                <a:close/>
              </a:path>
              <a:path w="703579" h="854710">
                <a:moveTo>
                  <a:pt x="234696" y="767080"/>
                </a:moveTo>
                <a:lnTo>
                  <a:pt x="216408" y="758190"/>
                </a:lnTo>
                <a:lnTo>
                  <a:pt x="223004" y="750570"/>
                </a:lnTo>
                <a:lnTo>
                  <a:pt x="229171" y="742950"/>
                </a:lnTo>
                <a:lnTo>
                  <a:pt x="235053" y="735330"/>
                </a:lnTo>
                <a:lnTo>
                  <a:pt x="240792" y="727710"/>
                </a:lnTo>
                <a:lnTo>
                  <a:pt x="245673" y="718820"/>
                </a:lnTo>
                <a:lnTo>
                  <a:pt x="246697" y="711200"/>
                </a:lnTo>
                <a:lnTo>
                  <a:pt x="244006" y="703580"/>
                </a:lnTo>
                <a:lnTo>
                  <a:pt x="237744" y="695960"/>
                </a:lnTo>
                <a:lnTo>
                  <a:pt x="221170" y="679450"/>
                </a:lnTo>
                <a:lnTo>
                  <a:pt x="211383" y="670560"/>
                </a:lnTo>
                <a:lnTo>
                  <a:pt x="201167" y="661670"/>
                </a:lnTo>
                <a:lnTo>
                  <a:pt x="227017" y="661670"/>
                </a:lnTo>
                <a:lnTo>
                  <a:pt x="261413" y="694690"/>
                </a:lnTo>
                <a:lnTo>
                  <a:pt x="266318" y="707390"/>
                </a:lnTo>
                <a:lnTo>
                  <a:pt x="264937" y="721360"/>
                </a:lnTo>
                <a:lnTo>
                  <a:pt x="257555" y="735330"/>
                </a:lnTo>
                <a:lnTo>
                  <a:pt x="240411" y="758190"/>
                </a:lnTo>
                <a:lnTo>
                  <a:pt x="234696" y="767080"/>
                </a:lnTo>
                <a:close/>
              </a:path>
              <a:path w="703579" h="854710">
                <a:moveTo>
                  <a:pt x="198119" y="814070"/>
                </a:moveTo>
                <a:lnTo>
                  <a:pt x="184403" y="814070"/>
                </a:lnTo>
                <a:lnTo>
                  <a:pt x="190142" y="782320"/>
                </a:lnTo>
                <a:lnTo>
                  <a:pt x="189166" y="753110"/>
                </a:lnTo>
                <a:lnTo>
                  <a:pt x="181617" y="728980"/>
                </a:lnTo>
                <a:lnTo>
                  <a:pt x="167639" y="706120"/>
                </a:lnTo>
                <a:lnTo>
                  <a:pt x="188091" y="706120"/>
                </a:lnTo>
                <a:lnTo>
                  <a:pt x="195429" y="717550"/>
                </a:lnTo>
                <a:lnTo>
                  <a:pt x="205549" y="745490"/>
                </a:lnTo>
                <a:lnTo>
                  <a:pt x="208526" y="778510"/>
                </a:lnTo>
                <a:lnTo>
                  <a:pt x="204216" y="812800"/>
                </a:lnTo>
                <a:lnTo>
                  <a:pt x="198119" y="814070"/>
                </a:lnTo>
                <a:close/>
              </a:path>
              <a:path w="703579" h="854710">
                <a:moveTo>
                  <a:pt x="118871" y="831850"/>
                </a:moveTo>
                <a:lnTo>
                  <a:pt x="99060" y="831850"/>
                </a:lnTo>
                <a:lnTo>
                  <a:pt x="101322" y="810260"/>
                </a:lnTo>
                <a:lnTo>
                  <a:pt x="101155" y="789940"/>
                </a:lnTo>
                <a:lnTo>
                  <a:pt x="98417" y="769620"/>
                </a:lnTo>
                <a:lnTo>
                  <a:pt x="92964" y="748030"/>
                </a:lnTo>
                <a:lnTo>
                  <a:pt x="108203" y="737870"/>
                </a:lnTo>
                <a:lnTo>
                  <a:pt x="109728" y="744220"/>
                </a:lnTo>
                <a:lnTo>
                  <a:pt x="112776" y="753110"/>
                </a:lnTo>
                <a:lnTo>
                  <a:pt x="132892" y="753110"/>
                </a:lnTo>
                <a:lnTo>
                  <a:pt x="117348" y="774700"/>
                </a:lnTo>
                <a:lnTo>
                  <a:pt x="118443" y="788670"/>
                </a:lnTo>
                <a:lnTo>
                  <a:pt x="119252" y="802640"/>
                </a:lnTo>
                <a:lnTo>
                  <a:pt x="119491" y="816610"/>
                </a:lnTo>
                <a:lnTo>
                  <a:pt x="118871" y="831850"/>
                </a:lnTo>
                <a:close/>
              </a:path>
              <a:path w="703579" h="854710">
                <a:moveTo>
                  <a:pt x="135635" y="854710"/>
                </a:moveTo>
                <a:lnTo>
                  <a:pt x="143351" y="821690"/>
                </a:lnTo>
                <a:lnTo>
                  <a:pt x="145922" y="792480"/>
                </a:lnTo>
                <a:lnTo>
                  <a:pt x="143351" y="768350"/>
                </a:lnTo>
                <a:lnTo>
                  <a:pt x="135635" y="749300"/>
                </a:lnTo>
                <a:lnTo>
                  <a:pt x="154671" y="749300"/>
                </a:lnTo>
                <a:lnTo>
                  <a:pt x="158662" y="758190"/>
                </a:lnTo>
                <a:lnTo>
                  <a:pt x="163639" y="784860"/>
                </a:lnTo>
                <a:lnTo>
                  <a:pt x="162615" y="816610"/>
                </a:lnTo>
                <a:lnTo>
                  <a:pt x="155448" y="852170"/>
                </a:lnTo>
                <a:lnTo>
                  <a:pt x="141732" y="852170"/>
                </a:lnTo>
                <a:lnTo>
                  <a:pt x="135635" y="854710"/>
                </a:lnTo>
                <a:close/>
              </a:path>
            </a:pathLst>
          </a:custGeom>
          <a:solidFill>
            <a:srgbClr val="FFFFFF"/>
          </a:solidFill>
        </p:spPr>
        <p:txBody>
          <a:bodyPr wrap="square" lIns="0" tIns="0" rIns="0" bIns="0" rtlCol="0"/>
          <a:p/>
        </p:txBody>
      </p:sp>
      <p:sp>
        <p:nvSpPr>
          <p:cNvPr id="22" name="object 22"/>
          <p:cNvSpPr/>
          <p:nvPr/>
        </p:nvSpPr>
        <p:spPr>
          <a:xfrm>
            <a:off x="2286253" y="3891534"/>
            <a:ext cx="1655445" cy="422275"/>
          </a:xfrm>
          <a:custGeom>
            <a:avLst/>
            <a:gdLst/>
            <a:ahLst/>
            <a:cxnLst/>
            <a:rect l="l" t="t" r="r" b="b"/>
            <a:pathLst>
              <a:path w="1655445" h="422275">
                <a:moveTo>
                  <a:pt x="0" y="0"/>
                </a:moveTo>
                <a:lnTo>
                  <a:pt x="1655064" y="0"/>
                </a:lnTo>
                <a:lnTo>
                  <a:pt x="1655064" y="422147"/>
                </a:lnTo>
                <a:lnTo>
                  <a:pt x="0" y="422147"/>
                </a:lnTo>
                <a:lnTo>
                  <a:pt x="0" y="0"/>
                </a:lnTo>
                <a:close/>
              </a:path>
            </a:pathLst>
          </a:custGeom>
          <a:solidFill>
            <a:srgbClr val="A5A5A5"/>
          </a:solidFill>
        </p:spPr>
        <p:txBody>
          <a:bodyPr wrap="square" lIns="0" tIns="0" rIns="0" bIns="0" rtlCol="0"/>
          <a:p/>
        </p:txBody>
      </p:sp>
      <p:sp>
        <p:nvSpPr>
          <p:cNvPr id="23" name="object 23"/>
          <p:cNvSpPr txBox="1"/>
          <p:nvPr/>
        </p:nvSpPr>
        <p:spPr>
          <a:xfrm>
            <a:off x="2380277" y="3924510"/>
            <a:ext cx="1452245"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碳的质量分数</a:t>
            </a:r>
            <a:endParaRPr sz="1850">
              <a:latin typeface="微软雅黑" panose="020B0503020204020204" charset="-122"/>
              <a:cs typeface="微软雅黑" panose="020B0503020204020204" charset="-122"/>
            </a:endParaRPr>
          </a:p>
        </p:txBody>
      </p:sp>
      <p:sp>
        <p:nvSpPr>
          <p:cNvPr id="24" name="object 24"/>
          <p:cNvSpPr/>
          <p:nvPr/>
        </p:nvSpPr>
        <p:spPr>
          <a:xfrm>
            <a:off x="4425950" y="3902202"/>
            <a:ext cx="1705610" cy="421005"/>
          </a:xfrm>
          <a:custGeom>
            <a:avLst/>
            <a:gdLst/>
            <a:ahLst/>
            <a:cxnLst/>
            <a:rect l="l" t="t" r="r" b="b"/>
            <a:pathLst>
              <a:path w="1705609" h="421004">
                <a:moveTo>
                  <a:pt x="0" y="0"/>
                </a:moveTo>
                <a:lnTo>
                  <a:pt x="1705355" y="0"/>
                </a:lnTo>
                <a:lnTo>
                  <a:pt x="1705355" y="420624"/>
                </a:lnTo>
                <a:lnTo>
                  <a:pt x="0" y="420624"/>
                </a:lnTo>
                <a:lnTo>
                  <a:pt x="0" y="0"/>
                </a:lnTo>
                <a:close/>
              </a:path>
            </a:pathLst>
          </a:custGeom>
          <a:solidFill>
            <a:srgbClr val="A5A5A5"/>
          </a:solidFill>
        </p:spPr>
        <p:txBody>
          <a:bodyPr wrap="square" lIns="0" tIns="0" rIns="0" bIns="0" rtlCol="0"/>
          <a:p/>
        </p:txBody>
      </p:sp>
      <p:sp>
        <p:nvSpPr>
          <p:cNvPr id="25" name="object 25"/>
          <p:cNvSpPr txBox="1"/>
          <p:nvPr/>
        </p:nvSpPr>
        <p:spPr>
          <a:xfrm>
            <a:off x="4519977" y="3933681"/>
            <a:ext cx="1452245"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硫、磷的含量</a:t>
            </a:r>
            <a:endParaRPr sz="1850">
              <a:latin typeface="微软雅黑" panose="020B0503020204020204" charset="-122"/>
              <a:cs typeface="微软雅黑" panose="020B0503020204020204" charset="-122"/>
            </a:endParaRPr>
          </a:p>
        </p:txBody>
      </p:sp>
      <p:sp>
        <p:nvSpPr>
          <p:cNvPr id="27" name="object 27"/>
          <p:cNvSpPr txBox="1"/>
          <p:nvPr/>
        </p:nvSpPr>
        <p:spPr>
          <a:xfrm>
            <a:off x="2712465" y="4321050"/>
            <a:ext cx="647700" cy="948055"/>
          </a:xfrm>
          <a:prstGeom prst="rect">
            <a:avLst/>
          </a:prstGeom>
        </p:spPr>
        <p:txBody>
          <a:bodyPr vert="horz" wrap="square" lIns="0" tIns="12700" rIns="0" bIns="0" rtlCol="0">
            <a:spAutoFit/>
          </a:bodyPr>
          <a:p>
            <a:pPr marL="12700" marR="5080" algn="just">
              <a:lnSpc>
                <a:spcPct val="126000"/>
              </a:lnSpc>
              <a:spcBef>
                <a:spcPts val="100"/>
              </a:spcBef>
            </a:pPr>
            <a:r>
              <a:rPr sz="1600" spc="25" dirty="0">
                <a:latin typeface="微软雅黑" panose="020B0503020204020204" charset="-122"/>
                <a:cs typeface="微软雅黑" panose="020B0503020204020204" charset="-122"/>
              </a:rPr>
              <a:t>低碳钢 中碳钢 高碳钢</a:t>
            </a:r>
            <a:endParaRPr sz="1600">
              <a:latin typeface="微软雅黑" panose="020B0503020204020204" charset="-122"/>
              <a:cs typeface="微软雅黑" panose="020B0503020204020204" charset="-122"/>
            </a:endParaRPr>
          </a:p>
        </p:txBody>
      </p:sp>
      <p:sp>
        <p:nvSpPr>
          <p:cNvPr id="29" name="object 28"/>
          <p:cNvSpPr txBox="1"/>
          <p:nvPr/>
        </p:nvSpPr>
        <p:spPr>
          <a:xfrm>
            <a:off x="4731763" y="4296762"/>
            <a:ext cx="1071245" cy="972185"/>
          </a:xfrm>
          <a:prstGeom prst="rect">
            <a:avLst/>
          </a:prstGeom>
        </p:spPr>
        <p:txBody>
          <a:bodyPr vert="horz" wrap="square" lIns="0" tIns="12065" rIns="0" bIns="0" rtlCol="0">
            <a:spAutoFit/>
          </a:bodyPr>
          <a:p>
            <a:pPr marL="231775" marR="13970" indent="-219710">
              <a:lnSpc>
                <a:spcPct val="131000"/>
              </a:lnSpc>
              <a:spcBef>
                <a:spcPts val="95"/>
              </a:spcBef>
            </a:pPr>
            <a:r>
              <a:rPr sz="1600" spc="25" dirty="0">
                <a:latin typeface="微软雅黑" panose="020B0503020204020204" charset="-122"/>
                <a:cs typeface="微软雅黑" panose="020B0503020204020204" charset="-122"/>
              </a:rPr>
              <a:t>普通质量钢 </a:t>
            </a:r>
            <a:r>
              <a:rPr sz="1600" spc="30" dirty="0">
                <a:latin typeface="微软雅黑" panose="020B0503020204020204" charset="-122"/>
                <a:cs typeface="微软雅黑" panose="020B0503020204020204" charset="-122"/>
              </a:rPr>
              <a:t>优质钢</a:t>
            </a:r>
            <a:endParaRPr sz="1600">
              <a:latin typeface="微软雅黑" panose="020B0503020204020204" charset="-122"/>
              <a:cs typeface="微软雅黑" panose="020B0503020204020204" charset="-122"/>
            </a:endParaRPr>
          </a:p>
          <a:p>
            <a:pPr marL="21590">
              <a:lnSpc>
                <a:spcPct val="100000"/>
              </a:lnSpc>
              <a:spcBef>
                <a:spcPts val="490"/>
              </a:spcBef>
            </a:pPr>
            <a:r>
              <a:rPr sz="1600" spc="30" dirty="0">
                <a:latin typeface="微软雅黑" panose="020B0503020204020204" charset="-122"/>
                <a:cs typeface="微软雅黑" panose="020B0503020204020204" charset="-122"/>
              </a:rPr>
              <a:t>特殊质量钢</a:t>
            </a:r>
            <a:endParaRPr sz="1600">
              <a:latin typeface="微软雅黑" panose="020B0503020204020204" charset="-122"/>
              <a:cs typeface="微软雅黑" panose="020B0503020204020204" charset="-122"/>
            </a:endParaRPr>
          </a:p>
        </p:txBody>
      </p:sp>
      <p:sp>
        <p:nvSpPr>
          <p:cNvPr id="30" name="object 29"/>
          <p:cNvSpPr txBox="1"/>
          <p:nvPr/>
        </p:nvSpPr>
        <p:spPr>
          <a:xfrm>
            <a:off x="6693161" y="4319634"/>
            <a:ext cx="1061720" cy="675005"/>
          </a:xfrm>
          <a:prstGeom prst="rect">
            <a:avLst/>
          </a:prstGeom>
        </p:spPr>
        <p:txBody>
          <a:bodyPr vert="horz" wrap="square" lIns="0" tIns="11430" rIns="0" bIns="0" rtlCol="0">
            <a:spAutoFit/>
          </a:bodyPr>
          <a:p>
            <a:pPr marL="12700" marR="5080">
              <a:lnSpc>
                <a:spcPct val="133000"/>
              </a:lnSpc>
              <a:spcBef>
                <a:spcPts val="90"/>
              </a:spcBef>
            </a:pPr>
            <a:r>
              <a:rPr sz="1600" spc="30" dirty="0">
                <a:latin typeface="微软雅黑" panose="020B0503020204020204" charset="-122"/>
                <a:cs typeface="微软雅黑" panose="020B0503020204020204" charset="-122"/>
              </a:rPr>
              <a:t>碳素结构钢 碳素工具钢</a:t>
            </a:r>
            <a:endParaRPr sz="1600">
              <a:latin typeface="微软雅黑" panose="020B0503020204020204" charset="-122"/>
              <a:cs typeface="微软雅黑" panose="020B0503020204020204" charset="-122"/>
            </a:endParaRPr>
          </a:p>
        </p:txBody>
      </p:sp>
      <p:sp>
        <p:nvSpPr>
          <p:cNvPr id="31" name="object 30"/>
          <p:cNvSpPr/>
          <p:nvPr/>
        </p:nvSpPr>
        <p:spPr>
          <a:xfrm>
            <a:off x="5960617" y="1937765"/>
            <a:ext cx="1202435" cy="1426463"/>
          </a:xfrm>
          <a:prstGeom prst="rect">
            <a:avLst/>
          </a:prstGeom>
          <a:blipFill>
            <a:blip r:embed="rId9" cstate="print"/>
            <a:stretch>
              <a:fillRect/>
            </a:stretch>
          </a:blipFill>
        </p:spPr>
        <p:txBody>
          <a:bodyPr wrap="square" lIns="0" tIns="0" rIns="0" bIns="0" rtlCol="0"/>
          <a:p/>
        </p:txBody>
      </p:sp>
      <p:sp>
        <p:nvSpPr>
          <p:cNvPr id="32" name="object 31"/>
          <p:cNvSpPr/>
          <p:nvPr/>
        </p:nvSpPr>
        <p:spPr>
          <a:xfrm>
            <a:off x="5945187" y="1922525"/>
            <a:ext cx="1236345" cy="1458658"/>
          </a:xfrm>
          <a:prstGeom prst="rect">
            <a:avLst/>
          </a:prstGeom>
          <a:blipFill>
            <a:blip r:embed="rId10" cstate="print"/>
            <a:stretch>
              <a:fillRect/>
            </a:stretch>
          </a:blipFill>
        </p:spPr>
        <p:txBody>
          <a:bodyPr wrap="square" lIns="0" tIns="0" rIns="0" bIns="0" rtlCol="0"/>
          <a:p/>
        </p:txBody>
      </p:sp>
      <p:sp>
        <p:nvSpPr>
          <p:cNvPr id="33" name="object 32"/>
          <p:cNvSpPr/>
          <p:nvPr/>
        </p:nvSpPr>
        <p:spPr>
          <a:xfrm>
            <a:off x="5967285" y="1944624"/>
            <a:ext cx="1192530" cy="1414780"/>
          </a:xfrm>
          <a:custGeom>
            <a:avLst/>
            <a:gdLst/>
            <a:ahLst/>
            <a:cxnLst/>
            <a:rect l="l" t="t" r="r" b="b"/>
            <a:pathLst>
              <a:path w="1192529" h="1414779">
                <a:moveTo>
                  <a:pt x="26860" y="1233677"/>
                </a:moveTo>
                <a:lnTo>
                  <a:pt x="8643" y="1213080"/>
                </a:lnTo>
                <a:lnTo>
                  <a:pt x="0" y="1187767"/>
                </a:lnTo>
                <a:lnTo>
                  <a:pt x="1357" y="1161026"/>
                </a:lnTo>
                <a:lnTo>
                  <a:pt x="13144" y="1136141"/>
                </a:lnTo>
                <a:lnTo>
                  <a:pt x="842200" y="28194"/>
                </a:lnTo>
                <a:lnTo>
                  <a:pt x="862798" y="9096"/>
                </a:lnTo>
                <a:lnTo>
                  <a:pt x="888110" y="0"/>
                </a:lnTo>
                <a:lnTo>
                  <a:pt x="914852" y="1190"/>
                </a:lnTo>
                <a:lnTo>
                  <a:pt x="939736" y="12953"/>
                </a:lnTo>
                <a:lnTo>
                  <a:pt x="1165288" y="182117"/>
                </a:lnTo>
                <a:lnTo>
                  <a:pt x="1183505" y="202715"/>
                </a:lnTo>
                <a:lnTo>
                  <a:pt x="1192149" y="228028"/>
                </a:lnTo>
                <a:lnTo>
                  <a:pt x="1190791" y="254769"/>
                </a:lnTo>
                <a:lnTo>
                  <a:pt x="1179004" y="279653"/>
                </a:lnTo>
                <a:lnTo>
                  <a:pt x="349948" y="1387601"/>
                </a:lnTo>
                <a:lnTo>
                  <a:pt x="329350" y="1405818"/>
                </a:lnTo>
                <a:lnTo>
                  <a:pt x="304037" y="1414462"/>
                </a:lnTo>
                <a:lnTo>
                  <a:pt x="277296" y="1413105"/>
                </a:lnTo>
                <a:lnTo>
                  <a:pt x="252412" y="1401317"/>
                </a:lnTo>
                <a:lnTo>
                  <a:pt x="26860" y="1233677"/>
                </a:lnTo>
                <a:close/>
              </a:path>
            </a:pathLst>
          </a:custGeom>
          <a:ln w="44195">
            <a:solidFill>
              <a:srgbClr val="FFFFFF"/>
            </a:solidFill>
          </a:ln>
        </p:spPr>
        <p:txBody>
          <a:bodyPr wrap="square" lIns="0" tIns="0" rIns="0" bIns="0" rtlCol="0"/>
          <a:p/>
        </p:txBody>
      </p:sp>
      <p:sp>
        <p:nvSpPr>
          <p:cNvPr id="34" name="object 33"/>
          <p:cNvSpPr/>
          <p:nvPr/>
        </p:nvSpPr>
        <p:spPr>
          <a:xfrm>
            <a:off x="5969762" y="1937766"/>
            <a:ext cx="1181100" cy="1393190"/>
          </a:xfrm>
          <a:custGeom>
            <a:avLst/>
            <a:gdLst/>
            <a:ahLst/>
            <a:cxnLst/>
            <a:rect l="l" t="t" r="r" b="b"/>
            <a:pathLst>
              <a:path w="1181100" h="1393189">
                <a:moveTo>
                  <a:pt x="316991" y="1392936"/>
                </a:moveTo>
                <a:lnTo>
                  <a:pt x="0" y="1155192"/>
                </a:lnTo>
                <a:lnTo>
                  <a:pt x="864107" y="0"/>
                </a:lnTo>
                <a:lnTo>
                  <a:pt x="1181100" y="237744"/>
                </a:lnTo>
                <a:lnTo>
                  <a:pt x="316991" y="1392936"/>
                </a:lnTo>
                <a:close/>
              </a:path>
            </a:pathLst>
          </a:custGeom>
          <a:solidFill>
            <a:srgbClr val="6289BA"/>
          </a:solidFill>
        </p:spPr>
        <p:txBody>
          <a:bodyPr wrap="square" lIns="0" tIns="0" rIns="0" bIns="0" rtlCol="0"/>
          <a:p/>
        </p:txBody>
      </p:sp>
      <p:sp>
        <p:nvSpPr>
          <p:cNvPr id="35" name="object 34"/>
          <p:cNvSpPr/>
          <p:nvPr/>
        </p:nvSpPr>
        <p:spPr>
          <a:xfrm>
            <a:off x="6207506" y="2202942"/>
            <a:ext cx="711835" cy="843280"/>
          </a:xfrm>
          <a:custGeom>
            <a:avLst/>
            <a:gdLst/>
            <a:ahLst/>
            <a:cxnLst/>
            <a:rect l="l" t="t" r="r" b="b"/>
            <a:pathLst>
              <a:path w="711834" h="843279">
                <a:moveTo>
                  <a:pt x="643128" y="232410"/>
                </a:moveTo>
                <a:lnTo>
                  <a:pt x="473964" y="105410"/>
                </a:lnTo>
                <a:lnTo>
                  <a:pt x="553212" y="0"/>
                </a:lnTo>
                <a:lnTo>
                  <a:pt x="582132" y="21590"/>
                </a:lnTo>
                <a:lnTo>
                  <a:pt x="556260" y="21590"/>
                </a:lnTo>
                <a:lnTo>
                  <a:pt x="496824" y="101600"/>
                </a:lnTo>
                <a:lnTo>
                  <a:pt x="653796" y="218440"/>
                </a:lnTo>
                <a:lnTo>
                  <a:pt x="643128" y="232410"/>
                </a:lnTo>
                <a:close/>
              </a:path>
              <a:path w="711834" h="843279">
                <a:moveTo>
                  <a:pt x="682751" y="177800"/>
                </a:moveTo>
                <a:lnTo>
                  <a:pt x="678180" y="173990"/>
                </a:lnTo>
                <a:lnTo>
                  <a:pt x="665988" y="168910"/>
                </a:lnTo>
                <a:lnTo>
                  <a:pt x="672536" y="161290"/>
                </a:lnTo>
                <a:lnTo>
                  <a:pt x="678370" y="153670"/>
                </a:lnTo>
                <a:lnTo>
                  <a:pt x="687324" y="142240"/>
                </a:lnTo>
                <a:lnTo>
                  <a:pt x="694944" y="133350"/>
                </a:lnTo>
                <a:lnTo>
                  <a:pt x="694944" y="125730"/>
                </a:lnTo>
                <a:lnTo>
                  <a:pt x="688848" y="120650"/>
                </a:lnTo>
                <a:lnTo>
                  <a:pt x="556260" y="21590"/>
                </a:lnTo>
                <a:lnTo>
                  <a:pt x="582132" y="21590"/>
                </a:lnTo>
                <a:lnTo>
                  <a:pt x="699516" y="109220"/>
                </a:lnTo>
                <a:lnTo>
                  <a:pt x="707755" y="116840"/>
                </a:lnTo>
                <a:lnTo>
                  <a:pt x="711708" y="125730"/>
                </a:lnTo>
                <a:lnTo>
                  <a:pt x="711089" y="135890"/>
                </a:lnTo>
                <a:lnTo>
                  <a:pt x="705612" y="146050"/>
                </a:lnTo>
                <a:lnTo>
                  <a:pt x="700754" y="152400"/>
                </a:lnTo>
                <a:lnTo>
                  <a:pt x="695325" y="158750"/>
                </a:lnTo>
                <a:lnTo>
                  <a:pt x="689324" y="167640"/>
                </a:lnTo>
                <a:lnTo>
                  <a:pt x="682751" y="177800"/>
                </a:lnTo>
                <a:close/>
              </a:path>
              <a:path w="711834" h="843279">
                <a:moveTo>
                  <a:pt x="602329" y="101600"/>
                </a:moveTo>
                <a:lnTo>
                  <a:pt x="583692" y="101600"/>
                </a:lnTo>
                <a:lnTo>
                  <a:pt x="577691" y="87630"/>
                </a:lnTo>
                <a:lnTo>
                  <a:pt x="571119" y="73660"/>
                </a:lnTo>
                <a:lnTo>
                  <a:pt x="563975" y="60960"/>
                </a:lnTo>
                <a:lnTo>
                  <a:pt x="556260" y="48260"/>
                </a:lnTo>
                <a:lnTo>
                  <a:pt x="573024" y="40640"/>
                </a:lnTo>
                <a:lnTo>
                  <a:pt x="581644" y="57150"/>
                </a:lnTo>
                <a:lnTo>
                  <a:pt x="589407" y="73660"/>
                </a:lnTo>
                <a:lnTo>
                  <a:pt x="602329" y="101600"/>
                </a:lnTo>
                <a:close/>
              </a:path>
              <a:path w="711834" h="843279">
                <a:moveTo>
                  <a:pt x="614172" y="184150"/>
                </a:moveTo>
                <a:lnTo>
                  <a:pt x="597884" y="135890"/>
                </a:lnTo>
                <a:lnTo>
                  <a:pt x="521208" y="114300"/>
                </a:lnTo>
                <a:lnTo>
                  <a:pt x="522732" y="96520"/>
                </a:lnTo>
                <a:lnTo>
                  <a:pt x="583692" y="101600"/>
                </a:lnTo>
                <a:lnTo>
                  <a:pt x="602329" y="101600"/>
                </a:lnTo>
                <a:lnTo>
                  <a:pt x="603504" y="104140"/>
                </a:lnTo>
                <a:lnTo>
                  <a:pt x="618387" y="105410"/>
                </a:lnTo>
                <a:lnTo>
                  <a:pt x="633412" y="107950"/>
                </a:lnTo>
                <a:lnTo>
                  <a:pt x="664464" y="110490"/>
                </a:lnTo>
                <a:lnTo>
                  <a:pt x="663511" y="123190"/>
                </a:lnTo>
                <a:lnTo>
                  <a:pt x="611124" y="123190"/>
                </a:lnTo>
                <a:lnTo>
                  <a:pt x="617434" y="137160"/>
                </a:lnTo>
                <a:lnTo>
                  <a:pt x="622744" y="151130"/>
                </a:lnTo>
                <a:lnTo>
                  <a:pt x="627197" y="165100"/>
                </a:lnTo>
                <a:lnTo>
                  <a:pt x="630936" y="179070"/>
                </a:lnTo>
                <a:lnTo>
                  <a:pt x="627888" y="179070"/>
                </a:lnTo>
                <a:lnTo>
                  <a:pt x="621792" y="180340"/>
                </a:lnTo>
                <a:lnTo>
                  <a:pt x="614172" y="184150"/>
                </a:lnTo>
                <a:close/>
              </a:path>
              <a:path w="711834" h="843279">
                <a:moveTo>
                  <a:pt x="662940" y="130810"/>
                </a:moveTo>
                <a:lnTo>
                  <a:pt x="651200" y="128270"/>
                </a:lnTo>
                <a:lnTo>
                  <a:pt x="638746" y="125730"/>
                </a:lnTo>
                <a:lnTo>
                  <a:pt x="611124" y="123190"/>
                </a:lnTo>
                <a:lnTo>
                  <a:pt x="663511" y="123190"/>
                </a:lnTo>
                <a:lnTo>
                  <a:pt x="662940" y="130810"/>
                </a:lnTo>
                <a:close/>
              </a:path>
              <a:path w="711834" h="843279">
                <a:moveTo>
                  <a:pt x="479797" y="157480"/>
                </a:moveTo>
                <a:lnTo>
                  <a:pt x="458724" y="157480"/>
                </a:lnTo>
                <a:lnTo>
                  <a:pt x="483108" y="124460"/>
                </a:lnTo>
                <a:lnTo>
                  <a:pt x="496824" y="134620"/>
                </a:lnTo>
                <a:lnTo>
                  <a:pt x="479797" y="157480"/>
                </a:lnTo>
                <a:close/>
              </a:path>
              <a:path w="711834" h="843279">
                <a:moveTo>
                  <a:pt x="492251" y="218440"/>
                </a:moveTo>
                <a:lnTo>
                  <a:pt x="480060" y="215900"/>
                </a:lnTo>
                <a:lnTo>
                  <a:pt x="472440" y="215900"/>
                </a:lnTo>
                <a:lnTo>
                  <a:pt x="464439" y="198120"/>
                </a:lnTo>
                <a:lnTo>
                  <a:pt x="454152" y="180340"/>
                </a:lnTo>
                <a:lnTo>
                  <a:pt x="441579" y="162560"/>
                </a:lnTo>
                <a:lnTo>
                  <a:pt x="426720" y="143510"/>
                </a:lnTo>
                <a:lnTo>
                  <a:pt x="440436" y="132080"/>
                </a:lnTo>
                <a:lnTo>
                  <a:pt x="458724" y="157480"/>
                </a:lnTo>
                <a:lnTo>
                  <a:pt x="479797" y="157480"/>
                </a:lnTo>
                <a:lnTo>
                  <a:pt x="469392" y="171450"/>
                </a:lnTo>
                <a:lnTo>
                  <a:pt x="483108" y="196850"/>
                </a:lnTo>
                <a:lnTo>
                  <a:pt x="529263" y="196850"/>
                </a:lnTo>
                <a:lnTo>
                  <a:pt x="532747" y="199390"/>
                </a:lnTo>
                <a:lnTo>
                  <a:pt x="484632" y="199390"/>
                </a:lnTo>
                <a:lnTo>
                  <a:pt x="487680" y="207010"/>
                </a:lnTo>
                <a:lnTo>
                  <a:pt x="490728" y="212090"/>
                </a:lnTo>
                <a:lnTo>
                  <a:pt x="492251" y="218440"/>
                </a:lnTo>
                <a:close/>
              </a:path>
              <a:path w="711834" h="843279">
                <a:moveTo>
                  <a:pt x="529263" y="196850"/>
                </a:moveTo>
                <a:lnTo>
                  <a:pt x="483108" y="196850"/>
                </a:lnTo>
                <a:lnTo>
                  <a:pt x="515112" y="154940"/>
                </a:lnTo>
                <a:lnTo>
                  <a:pt x="528828" y="163830"/>
                </a:lnTo>
                <a:lnTo>
                  <a:pt x="513588" y="185420"/>
                </a:lnTo>
                <a:lnTo>
                  <a:pt x="529263" y="196850"/>
                </a:lnTo>
                <a:close/>
              </a:path>
              <a:path w="711834" h="843279">
                <a:moveTo>
                  <a:pt x="557463" y="203200"/>
                </a:moveTo>
                <a:lnTo>
                  <a:pt x="537972" y="203200"/>
                </a:lnTo>
                <a:lnTo>
                  <a:pt x="556260" y="177800"/>
                </a:lnTo>
                <a:lnTo>
                  <a:pt x="569976" y="187960"/>
                </a:lnTo>
                <a:lnTo>
                  <a:pt x="557463" y="203200"/>
                </a:lnTo>
                <a:close/>
              </a:path>
              <a:path w="711834" h="843279">
                <a:moveTo>
                  <a:pt x="416644" y="254000"/>
                </a:moveTo>
                <a:lnTo>
                  <a:pt x="397764" y="254000"/>
                </a:lnTo>
                <a:lnTo>
                  <a:pt x="422148" y="219710"/>
                </a:lnTo>
                <a:lnTo>
                  <a:pt x="399288" y="203200"/>
                </a:lnTo>
                <a:lnTo>
                  <a:pt x="408432" y="191770"/>
                </a:lnTo>
                <a:lnTo>
                  <a:pt x="449580" y="222250"/>
                </a:lnTo>
                <a:lnTo>
                  <a:pt x="443484" y="229870"/>
                </a:lnTo>
                <a:lnTo>
                  <a:pt x="434340" y="229870"/>
                </a:lnTo>
                <a:lnTo>
                  <a:pt x="416644" y="254000"/>
                </a:lnTo>
                <a:close/>
              </a:path>
              <a:path w="711834" h="843279">
                <a:moveTo>
                  <a:pt x="495300" y="208280"/>
                </a:moveTo>
                <a:lnTo>
                  <a:pt x="484632" y="199390"/>
                </a:lnTo>
                <a:lnTo>
                  <a:pt x="502920" y="199390"/>
                </a:lnTo>
                <a:lnTo>
                  <a:pt x="495300" y="208280"/>
                </a:lnTo>
                <a:close/>
              </a:path>
              <a:path w="711834" h="843279">
                <a:moveTo>
                  <a:pt x="522732" y="250190"/>
                </a:moveTo>
                <a:lnTo>
                  <a:pt x="510540" y="240030"/>
                </a:lnTo>
                <a:lnTo>
                  <a:pt x="527304" y="217170"/>
                </a:lnTo>
                <a:lnTo>
                  <a:pt x="502920" y="199390"/>
                </a:lnTo>
                <a:lnTo>
                  <a:pt x="532747" y="199390"/>
                </a:lnTo>
                <a:lnTo>
                  <a:pt x="537972" y="203200"/>
                </a:lnTo>
                <a:lnTo>
                  <a:pt x="557463" y="203200"/>
                </a:lnTo>
                <a:lnTo>
                  <a:pt x="550164" y="212090"/>
                </a:lnTo>
                <a:lnTo>
                  <a:pt x="568325" y="226060"/>
                </a:lnTo>
                <a:lnTo>
                  <a:pt x="541020" y="226060"/>
                </a:lnTo>
                <a:lnTo>
                  <a:pt x="522732" y="250190"/>
                </a:lnTo>
                <a:close/>
              </a:path>
              <a:path w="711834" h="843279">
                <a:moveTo>
                  <a:pt x="606180" y="242570"/>
                </a:moveTo>
                <a:lnTo>
                  <a:pt x="589788" y="242570"/>
                </a:lnTo>
                <a:lnTo>
                  <a:pt x="589526" y="233680"/>
                </a:lnTo>
                <a:lnTo>
                  <a:pt x="588835" y="223520"/>
                </a:lnTo>
                <a:lnTo>
                  <a:pt x="587859" y="214630"/>
                </a:lnTo>
                <a:lnTo>
                  <a:pt x="586740" y="207010"/>
                </a:lnTo>
                <a:lnTo>
                  <a:pt x="598932" y="212090"/>
                </a:lnTo>
                <a:lnTo>
                  <a:pt x="603504" y="214630"/>
                </a:lnTo>
                <a:lnTo>
                  <a:pt x="604671" y="228600"/>
                </a:lnTo>
                <a:lnTo>
                  <a:pt x="605980" y="241300"/>
                </a:lnTo>
                <a:lnTo>
                  <a:pt x="606180" y="242570"/>
                </a:lnTo>
                <a:close/>
              </a:path>
              <a:path w="711834" h="843279">
                <a:moveTo>
                  <a:pt x="428244" y="304800"/>
                </a:moveTo>
                <a:lnTo>
                  <a:pt x="408432" y="304800"/>
                </a:lnTo>
                <a:lnTo>
                  <a:pt x="467867" y="224790"/>
                </a:lnTo>
                <a:lnTo>
                  <a:pt x="481583" y="233680"/>
                </a:lnTo>
                <a:lnTo>
                  <a:pt x="428244" y="304800"/>
                </a:lnTo>
                <a:close/>
              </a:path>
              <a:path w="711834" h="843279">
                <a:moveTo>
                  <a:pt x="592836" y="273050"/>
                </a:moveTo>
                <a:lnTo>
                  <a:pt x="591312" y="267970"/>
                </a:lnTo>
                <a:lnTo>
                  <a:pt x="586740" y="261620"/>
                </a:lnTo>
                <a:lnTo>
                  <a:pt x="579120" y="255270"/>
                </a:lnTo>
                <a:lnTo>
                  <a:pt x="541020" y="226060"/>
                </a:lnTo>
                <a:lnTo>
                  <a:pt x="568325" y="226060"/>
                </a:lnTo>
                <a:lnTo>
                  <a:pt x="589788" y="242570"/>
                </a:lnTo>
                <a:lnTo>
                  <a:pt x="606180" y="242570"/>
                </a:lnTo>
                <a:lnTo>
                  <a:pt x="607575" y="251460"/>
                </a:lnTo>
                <a:lnTo>
                  <a:pt x="609600" y="261620"/>
                </a:lnTo>
                <a:lnTo>
                  <a:pt x="609600" y="262890"/>
                </a:lnTo>
                <a:lnTo>
                  <a:pt x="612648" y="271780"/>
                </a:lnTo>
                <a:lnTo>
                  <a:pt x="592836" y="273050"/>
                </a:lnTo>
                <a:close/>
              </a:path>
              <a:path w="711834" h="843279">
                <a:moveTo>
                  <a:pt x="383116" y="299720"/>
                </a:moveTo>
                <a:lnTo>
                  <a:pt x="362712" y="299720"/>
                </a:lnTo>
                <a:lnTo>
                  <a:pt x="388620" y="266700"/>
                </a:lnTo>
                <a:lnTo>
                  <a:pt x="355092" y="241300"/>
                </a:lnTo>
                <a:lnTo>
                  <a:pt x="365760" y="229870"/>
                </a:lnTo>
                <a:lnTo>
                  <a:pt x="397764" y="254000"/>
                </a:lnTo>
                <a:lnTo>
                  <a:pt x="416644" y="254000"/>
                </a:lnTo>
                <a:lnTo>
                  <a:pt x="383116" y="299720"/>
                </a:lnTo>
                <a:close/>
              </a:path>
              <a:path w="711834" h="843279">
                <a:moveTo>
                  <a:pt x="440436" y="233680"/>
                </a:moveTo>
                <a:lnTo>
                  <a:pt x="434340" y="229870"/>
                </a:lnTo>
                <a:lnTo>
                  <a:pt x="443484" y="229870"/>
                </a:lnTo>
                <a:lnTo>
                  <a:pt x="440436" y="233680"/>
                </a:lnTo>
                <a:close/>
              </a:path>
              <a:path w="711834" h="843279">
                <a:moveTo>
                  <a:pt x="495300" y="304800"/>
                </a:moveTo>
                <a:lnTo>
                  <a:pt x="493895" y="293370"/>
                </a:lnTo>
                <a:lnTo>
                  <a:pt x="492061" y="283210"/>
                </a:lnTo>
                <a:lnTo>
                  <a:pt x="489942" y="273050"/>
                </a:lnTo>
                <a:lnTo>
                  <a:pt x="487680" y="262890"/>
                </a:lnTo>
                <a:lnTo>
                  <a:pt x="504444" y="257810"/>
                </a:lnTo>
                <a:lnTo>
                  <a:pt x="506468" y="269240"/>
                </a:lnTo>
                <a:lnTo>
                  <a:pt x="508063" y="280670"/>
                </a:lnTo>
                <a:lnTo>
                  <a:pt x="509373" y="290830"/>
                </a:lnTo>
                <a:lnTo>
                  <a:pt x="510540" y="302260"/>
                </a:lnTo>
                <a:lnTo>
                  <a:pt x="495300" y="304800"/>
                </a:lnTo>
                <a:close/>
              </a:path>
              <a:path w="711834" h="843279">
                <a:moveTo>
                  <a:pt x="367283" y="321310"/>
                </a:moveTo>
                <a:lnTo>
                  <a:pt x="330708" y="293370"/>
                </a:lnTo>
                <a:lnTo>
                  <a:pt x="339851" y="280670"/>
                </a:lnTo>
                <a:lnTo>
                  <a:pt x="362712" y="299720"/>
                </a:lnTo>
                <a:lnTo>
                  <a:pt x="383116" y="299720"/>
                </a:lnTo>
                <a:lnTo>
                  <a:pt x="367283" y="321310"/>
                </a:lnTo>
                <a:close/>
              </a:path>
              <a:path w="711834" h="843279">
                <a:moveTo>
                  <a:pt x="489204" y="419100"/>
                </a:moveTo>
                <a:lnTo>
                  <a:pt x="495538" y="392430"/>
                </a:lnTo>
                <a:lnTo>
                  <a:pt x="496443" y="369570"/>
                </a:lnTo>
                <a:lnTo>
                  <a:pt x="492204" y="349250"/>
                </a:lnTo>
                <a:lnTo>
                  <a:pt x="483108" y="331470"/>
                </a:lnTo>
                <a:lnTo>
                  <a:pt x="477345" y="325120"/>
                </a:lnTo>
                <a:lnTo>
                  <a:pt x="457819" y="307340"/>
                </a:lnTo>
                <a:lnTo>
                  <a:pt x="443483" y="295910"/>
                </a:lnTo>
                <a:lnTo>
                  <a:pt x="454151" y="284480"/>
                </a:lnTo>
                <a:lnTo>
                  <a:pt x="460129" y="289560"/>
                </a:lnTo>
                <a:lnTo>
                  <a:pt x="466534" y="294640"/>
                </a:lnTo>
                <a:lnTo>
                  <a:pt x="480060" y="306070"/>
                </a:lnTo>
                <a:lnTo>
                  <a:pt x="504682" y="316230"/>
                </a:lnTo>
                <a:lnTo>
                  <a:pt x="528447" y="317500"/>
                </a:lnTo>
                <a:lnTo>
                  <a:pt x="582167" y="317500"/>
                </a:lnTo>
                <a:lnTo>
                  <a:pt x="563374" y="326390"/>
                </a:lnTo>
                <a:lnTo>
                  <a:pt x="496824" y="326390"/>
                </a:lnTo>
                <a:lnTo>
                  <a:pt x="507087" y="345440"/>
                </a:lnTo>
                <a:lnTo>
                  <a:pt x="512635" y="367030"/>
                </a:lnTo>
                <a:lnTo>
                  <a:pt x="513326" y="391160"/>
                </a:lnTo>
                <a:lnTo>
                  <a:pt x="509407" y="416560"/>
                </a:lnTo>
                <a:lnTo>
                  <a:pt x="495300" y="416560"/>
                </a:lnTo>
                <a:lnTo>
                  <a:pt x="489204" y="419100"/>
                </a:lnTo>
                <a:close/>
              </a:path>
              <a:path w="711834" h="843279">
                <a:moveTo>
                  <a:pt x="394716" y="349250"/>
                </a:moveTo>
                <a:lnTo>
                  <a:pt x="381000" y="340360"/>
                </a:lnTo>
                <a:lnTo>
                  <a:pt x="399288" y="316230"/>
                </a:lnTo>
                <a:lnTo>
                  <a:pt x="394716" y="313690"/>
                </a:lnTo>
                <a:lnTo>
                  <a:pt x="391667" y="308610"/>
                </a:lnTo>
                <a:lnTo>
                  <a:pt x="387096" y="306070"/>
                </a:lnTo>
                <a:lnTo>
                  <a:pt x="396240" y="292100"/>
                </a:lnTo>
                <a:lnTo>
                  <a:pt x="408432" y="304800"/>
                </a:lnTo>
                <a:lnTo>
                  <a:pt x="428244" y="304800"/>
                </a:lnTo>
                <a:lnTo>
                  <a:pt x="420624" y="314960"/>
                </a:lnTo>
                <a:lnTo>
                  <a:pt x="425172" y="320040"/>
                </a:lnTo>
                <a:lnTo>
                  <a:pt x="429577" y="325120"/>
                </a:lnTo>
                <a:lnTo>
                  <a:pt x="432667" y="328930"/>
                </a:lnTo>
                <a:lnTo>
                  <a:pt x="409956" y="328930"/>
                </a:lnTo>
                <a:lnTo>
                  <a:pt x="394716" y="349250"/>
                </a:lnTo>
                <a:close/>
              </a:path>
              <a:path w="711834" h="843279">
                <a:moveTo>
                  <a:pt x="582167" y="317500"/>
                </a:moveTo>
                <a:lnTo>
                  <a:pt x="528447" y="317500"/>
                </a:lnTo>
                <a:lnTo>
                  <a:pt x="551640" y="312420"/>
                </a:lnTo>
                <a:lnTo>
                  <a:pt x="574548" y="299720"/>
                </a:lnTo>
                <a:lnTo>
                  <a:pt x="577596" y="306070"/>
                </a:lnTo>
                <a:lnTo>
                  <a:pt x="579120" y="311150"/>
                </a:lnTo>
                <a:lnTo>
                  <a:pt x="582167" y="317500"/>
                </a:lnTo>
                <a:close/>
              </a:path>
              <a:path w="711834" h="843279">
                <a:moveTo>
                  <a:pt x="300228" y="374650"/>
                </a:moveTo>
                <a:lnTo>
                  <a:pt x="288036" y="364490"/>
                </a:lnTo>
                <a:lnTo>
                  <a:pt x="332232" y="306070"/>
                </a:lnTo>
                <a:lnTo>
                  <a:pt x="344424" y="314960"/>
                </a:lnTo>
                <a:lnTo>
                  <a:pt x="327660" y="339090"/>
                </a:lnTo>
                <a:lnTo>
                  <a:pt x="336518" y="349250"/>
                </a:lnTo>
                <a:lnTo>
                  <a:pt x="338590" y="351790"/>
                </a:lnTo>
                <a:lnTo>
                  <a:pt x="316992" y="351790"/>
                </a:lnTo>
                <a:lnTo>
                  <a:pt x="300228" y="374650"/>
                </a:lnTo>
                <a:close/>
              </a:path>
              <a:path w="711834" h="843279">
                <a:moveTo>
                  <a:pt x="539496" y="332740"/>
                </a:moveTo>
                <a:lnTo>
                  <a:pt x="518303" y="332740"/>
                </a:lnTo>
                <a:lnTo>
                  <a:pt x="496824" y="326390"/>
                </a:lnTo>
                <a:lnTo>
                  <a:pt x="563374" y="326390"/>
                </a:lnTo>
                <a:lnTo>
                  <a:pt x="560689" y="327660"/>
                </a:lnTo>
                <a:lnTo>
                  <a:pt x="539496" y="332740"/>
                </a:lnTo>
                <a:close/>
              </a:path>
              <a:path w="711834" h="843279">
                <a:moveTo>
                  <a:pt x="470916" y="406400"/>
                </a:moveTo>
                <a:lnTo>
                  <a:pt x="458724" y="402590"/>
                </a:lnTo>
                <a:lnTo>
                  <a:pt x="452733" y="402590"/>
                </a:lnTo>
                <a:lnTo>
                  <a:pt x="452594" y="402486"/>
                </a:lnTo>
                <a:lnTo>
                  <a:pt x="446389" y="383540"/>
                </a:lnTo>
                <a:lnTo>
                  <a:pt x="437007" y="364490"/>
                </a:lnTo>
                <a:lnTo>
                  <a:pt x="424767" y="345440"/>
                </a:lnTo>
                <a:lnTo>
                  <a:pt x="409956" y="328930"/>
                </a:lnTo>
                <a:lnTo>
                  <a:pt x="432667" y="328930"/>
                </a:lnTo>
                <a:lnTo>
                  <a:pt x="433697" y="330200"/>
                </a:lnTo>
                <a:lnTo>
                  <a:pt x="437388" y="336550"/>
                </a:lnTo>
                <a:lnTo>
                  <a:pt x="476660" y="336550"/>
                </a:lnTo>
                <a:lnTo>
                  <a:pt x="475722" y="346710"/>
                </a:lnTo>
                <a:lnTo>
                  <a:pt x="445008" y="346710"/>
                </a:lnTo>
                <a:lnTo>
                  <a:pt x="453556" y="360680"/>
                </a:lnTo>
                <a:lnTo>
                  <a:pt x="460819" y="375920"/>
                </a:lnTo>
                <a:lnTo>
                  <a:pt x="466653" y="391160"/>
                </a:lnTo>
                <a:lnTo>
                  <a:pt x="470916" y="406400"/>
                </a:lnTo>
                <a:close/>
              </a:path>
              <a:path w="711834" h="843279">
                <a:moveTo>
                  <a:pt x="476660" y="336550"/>
                </a:moveTo>
                <a:lnTo>
                  <a:pt x="437388" y="336550"/>
                </a:lnTo>
                <a:lnTo>
                  <a:pt x="437388" y="331470"/>
                </a:lnTo>
                <a:lnTo>
                  <a:pt x="457200" y="331470"/>
                </a:lnTo>
                <a:lnTo>
                  <a:pt x="466963" y="332740"/>
                </a:lnTo>
                <a:lnTo>
                  <a:pt x="477012" y="332740"/>
                </a:lnTo>
                <a:lnTo>
                  <a:pt x="476660" y="336550"/>
                </a:lnTo>
                <a:close/>
              </a:path>
              <a:path w="711834" h="843279">
                <a:moveTo>
                  <a:pt x="475488" y="349250"/>
                </a:moveTo>
                <a:lnTo>
                  <a:pt x="468368" y="349250"/>
                </a:lnTo>
                <a:lnTo>
                  <a:pt x="452985" y="346710"/>
                </a:lnTo>
                <a:lnTo>
                  <a:pt x="475722" y="346710"/>
                </a:lnTo>
                <a:lnTo>
                  <a:pt x="475488" y="349250"/>
                </a:lnTo>
                <a:close/>
              </a:path>
              <a:path w="711834" h="843279">
                <a:moveTo>
                  <a:pt x="377545" y="381000"/>
                </a:moveTo>
                <a:lnTo>
                  <a:pt x="359664" y="381000"/>
                </a:lnTo>
                <a:lnTo>
                  <a:pt x="381000" y="349250"/>
                </a:lnTo>
                <a:lnTo>
                  <a:pt x="410034" y="370840"/>
                </a:lnTo>
                <a:lnTo>
                  <a:pt x="384048" y="370840"/>
                </a:lnTo>
                <a:lnTo>
                  <a:pt x="377545" y="381000"/>
                </a:lnTo>
                <a:close/>
              </a:path>
              <a:path w="711834" h="843279">
                <a:moveTo>
                  <a:pt x="373380" y="439420"/>
                </a:moveTo>
                <a:lnTo>
                  <a:pt x="363069" y="417830"/>
                </a:lnTo>
                <a:lnTo>
                  <a:pt x="350329" y="396240"/>
                </a:lnTo>
                <a:lnTo>
                  <a:pt x="335018" y="373380"/>
                </a:lnTo>
                <a:lnTo>
                  <a:pt x="316992" y="351790"/>
                </a:lnTo>
                <a:lnTo>
                  <a:pt x="338590" y="351790"/>
                </a:lnTo>
                <a:lnTo>
                  <a:pt x="344805" y="359410"/>
                </a:lnTo>
                <a:lnTo>
                  <a:pt x="352520" y="369570"/>
                </a:lnTo>
                <a:lnTo>
                  <a:pt x="359664" y="381000"/>
                </a:lnTo>
                <a:lnTo>
                  <a:pt x="377545" y="381000"/>
                </a:lnTo>
                <a:lnTo>
                  <a:pt x="371856" y="389890"/>
                </a:lnTo>
                <a:lnTo>
                  <a:pt x="404834" y="414020"/>
                </a:lnTo>
                <a:lnTo>
                  <a:pt x="379476" y="414020"/>
                </a:lnTo>
                <a:lnTo>
                  <a:pt x="384048" y="421640"/>
                </a:lnTo>
                <a:lnTo>
                  <a:pt x="390144" y="436880"/>
                </a:lnTo>
                <a:lnTo>
                  <a:pt x="384048" y="438150"/>
                </a:lnTo>
                <a:lnTo>
                  <a:pt x="379476" y="438150"/>
                </a:lnTo>
                <a:lnTo>
                  <a:pt x="373380" y="439420"/>
                </a:lnTo>
                <a:close/>
              </a:path>
              <a:path w="711834" h="843279">
                <a:moveTo>
                  <a:pt x="453097" y="435610"/>
                </a:moveTo>
                <a:lnTo>
                  <a:pt x="434340" y="435610"/>
                </a:lnTo>
                <a:lnTo>
                  <a:pt x="446532" y="419100"/>
                </a:lnTo>
                <a:lnTo>
                  <a:pt x="384048" y="370840"/>
                </a:lnTo>
                <a:lnTo>
                  <a:pt x="410034" y="370840"/>
                </a:lnTo>
                <a:lnTo>
                  <a:pt x="452594" y="402486"/>
                </a:lnTo>
                <a:lnTo>
                  <a:pt x="452733" y="402590"/>
                </a:lnTo>
                <a:lnTo>
                  <a:pt x="480060" y="422910"/>
                </a:lnTo>
                <a:lnTo>
                  <a:pt x="476402" y="427990"/>
                </a:lnTo>
                <a:lnTo>
                  <a:pt x="458724" y="427990"/>
                </a:lnTo>
                <a:lnTo>
                  <a:pt x="453097" y="435610"/>
                </a:lnTo>
                <a:close/>
              </a:path>
              <a:path w="711834" h="843279">
                <a:moveTo>
                  <a:pt x="264935" y="440690"/>
                </a:moveTo>
                <a:lnTo>
                  <a:pt x="245364" y="440690"/>
                </a:lnTo>
                <a:lnTo>
                  <a:pt x="280416" y="393700"/>
                </a:lnTo>
                <a:lnTo>
                  <a:pt x="292608" y="402590"/>
                </a:lnTo>
                <a:lnTo>
                  <a:pt x="264935" y="440690"/>
                </a:lnTo>
                <a:close/>
              </a:path>
              <a:path w="711834" h="843279">
                <a:moveTo>
                  <a:pt x="452733" y="402590"/>
                </a:moveTo>
                <a:lnTo>
                  <a:pt x="452594" y="402486"/>
                </a:lnTo>
                <a:lnTo>
                  <a:pt x="452733" y="402590"/>
                </a:lnTo>
                <a:close/>
              </a:path>
              <a:path w="711834" h="843279">
                <a:moveTo>
                  <a:pt x="303291" y="468630"/>
                </a:moveTo>
                <a:lnTo>
                  <a:pt x="283464" y="468630"/>
                </a:lnTo>
                <a:lnTo>
                  <a:pt x="326136" y="412750"/>
                </a:lnTo>
                <a:lnTo>
                  <a:pt x="338328" y="421640"/>
                </a:lnTo>
                <a:lnTo>
                  <a:pt x="303291" y="468630"/>
                </a:lnTo>
                <a:close/>
              </a:path>
              <a:path w="711834" h="843279">
                <a:moveTo>
                  <a:pt x="451104" y="467360"/>
                </a:moveTo>
                <a:lnTo>
                  <a:pt x="379476" y="414020"/>
                </a:lnTo>
                <a:lnTo>
                  <a:pt x="404834" y="414020"/>
                </a:lnTo>
                <a:lnTo>
                  <a:pt x="434340" y="435610"/>
                </a:lnTo>
                <a:lnTo>
                  <a:pt x="453097" y="435610"/>
                </a:lnTo>
                <a:lnTo>
                  <a:pt x="446532" y="444500"/>
                </a:lnTo>
                <a:lnTo>
                  <a:pt x="460248" y="454660"/>
                </a:lnTo>
                <a:lnTo>
                  <a:pt x="451104" y="467360"/>
                </a:lnTo>
                <a:close/>
              </a:path>
              <a:path w="711834" h="843279">
                <a:moveTo>
                  <a:pt x="509016" y="419100"/>
                </a:moveTo>
                <a:lnTo>
                  <a:pt x="502920" y="419100"/>
                </a:lnTo>
                <a:lnTo>
                  <a:pt x="495300" y="416560"/>
                </a:lnTo>
                <a:lnTo>
                  <a:pt x="509407" y="416560"/>
                </a:lnTo>
                <a:lnTo>
                  <a:pt x="509016" y="419100"/>
                </a:lnTo>
                <a:close/>
              </a:path>
              <a:path w="711834" h="843279">
                <a:moveTo>
                  <a:pt x="233680" y="482600"/>
                </a:moveTo>
                <a:lnTo>
                  <a:pt x="214883" y="482600"/>
                </a:lnTo>
                <a:lnTo>
                  <a:pt x="234696" y="454660"/>
                </a:lnTo>
                <a:lnTo>
                  <a:pt x="207264" y="435610"/>
                </a:lnTo>
                <a:lnTo>
                  <a:pt x="217932" y="421640"/>
                </a:lnTo>
                <a:lnTo>
                  <a:pt x="245364" y="440690"/>
                </a:lnTo>
                <a:lnTo>
                  <a:pt x="264935" y="440690"/>
                </a:lnTo>
                <a:lnTo>
                  <a:pt x="257556" y="450850"/>
                </a:lnTo>
                <a:lnTo>
                  <a:pt x="279763" y="466090"/>
                </a:lnTo>
                <a:lnTo>
                  <a:pt x="246888" y="466090"/>
                </a:lnTo>
                <a:lnTo>
                  <a:pt x="233680" y="482600"/>
                </a:lnTo>
                <a:close/>
              </a:path>
              <a:path w="711834" h="843279">
                <a:moveTo>
                  <a:pt x="470916" y="435610"/>
                </a:moveTo>
                <a:lnTo>
                  <a:pt x="458724" y="427990"/>
                </a:lnTo>
                <a:lnTo>
                  <a:pt x="476402" y="427990"/>
                </a:lnTo>
                <a:lnTo>
                  <a:pt x="470916" y="435610"/>
                </a:lnTo>
                <a:close/>
              </a:path>
              <a:path w="711834" h="843279">
                <a:moveTo>
                  <a:pt x="329183" y="591820"/>
                </a:moveTo>
                <a:lnTo>
                  <a:pt x="268224" y="547370"/>
                </a:lnTo>
                <a:lnTo>
                  <a:pt x="339851" y="453390"/>
                </a:lnTo>
                <a:lnTo>
                  <a:pt x="370419" y="476250"/>
                </a:lnTo>
                <a:lnTo>
                  <a:pt x="341376" y="476250"/>
                </a:lnTo>
                <a:lnTo>
                  <a:pt x="292608" y="543560"/>
                </a:lnTo>
                <a:lnTo>
                  <a:pt x="318516" y="562610"/>
                </a:lnTo>
                <a:lnTo>
                  <a:pt x="339734" y="562610"/>
                </a:lnTo>
                <a:lnTo>
                  <a:pt x="332232" y="572770"/>
                </a:lnTo>
                <a:lnTo>
                  <a:pt x="339851" y="577850"/>
                </a:lnTo>
                <a:lnTo>
                  <a:pt x="329183" y="591820"/>
                </a:lnTo>
                <a:close/>
              </a:path>
              <a:path w="711834" h="843279">
                <a:moveTo>
                  <a:pt x="220980" y="530860"/>
                </a:moveTo>
                <a:lnTo>
                  <a:pt x="214455" y="516890"/>
                </a:lnTo>
                <a:lnTo>
                  <a:pt x="206502" y="502920"/>
                </a:lnTo>
                <a:lnTo>
                  <a:pt x="197405" y="488950"/>
                </a:lnTo>
                <a:lnTo>
                  <a:pt x="187451" y="474980"/>
                </a:lnTo>
                <a:lnTo>
                  <a:pt x="201167" y="462280"/>
                </a:lnTo>
                <a:lnTo>
                  <a:pt x="205740" y="468630"/>
                </a:lnTo>
                <a:lnTo>
                  <a:pt x="210312" y="476250"/>
                </a:lnTo>
                <a:lnTo>
                  <a:pt x="214883" y="482600"/>
                </a:lnTo>
                <a:lnTo>
                  <a:pt x="233680" y="482600"/>
                </a:lnTo>
                <a:lnTo>
                  <a:pt x="222504" y="496570"/>
                </a:lnTo>
                <a:lnTo>
                  <a:pt x="226790" y="502920"/>
                </a:lnTo>
                <a:lnTo>
                  <a:pt x="230505" y="509270"/>
                </a:lnTo>
                <a:lnTo>
                  <a:pt x="233648" y="516890"/>
                </a:lnTo>
                <a:lnTo>
                  <a:pt x="236220" y="523240"/>
                </a:lnTo>
                <a:lnTo>
                  <a:pt x="220980" y="530860"/>
                </a:lnTo>
                <a:close/>
              </a:path>
              <a:path w="711834" h="843279">
                <a:moveTo>
                  <a:pt x="240792" y="552450"/>
                </a:moveTo>
                <a:lnTo>
                  <a:pt x="228600" y="543560"/>
                </a:lnTo>
                <a:lnTo>
                  <a:pt x="272796" y="483870"/>
                </a:lnTo>
                <a:lnTo>
                  <a:pt x="246888" y="466090"/>
                </a:lnTo>
                <a:lnTo>
                  <a:pt x="279763" y="466090"/>
                </a:lnTo>
                <a:lnTo>
                  <a:pt x="283464" y="468630"/>
                </a:lnTo>
                <a:lnTo>
                  <a:pt x="303291" y="468630"/>
                </a:lnTo>
                <a:lnTo>
                  <a:pt x="240792" y="552450"/>
                </a:lnTo>
                <a:close/>
              </a:path>
              <a:path w="711834" h="843279">
                <a:moveTo>
                  <a:pt x="339734" y="562610"/>
                </a:moveTo>
                <a:lnTo>
                  <a:pt x="318516" y="562610"/>
                </a:lnTo>
                <a:lnTo>
                  <a:pt x="368808" y="497840"/>
                </a:lnTo>
                <a:lnTo>
                  <a:pt x="341376" y="476250"/>
                </a:lnTo>
                <a:lnTo>
                  <a:pt x="370419" y="476250"/>
                </a:lnTo>
                <a:lnTo>
                  <a:pt x="399288" y="497840"/>
                </a:lnTo>
                <a:lnTo>
                  <a:pt x="393065" y="506730"/>
                </a:lnTo>
                <a:lnTo>
                  <a:pt x="381000" y="506730"/>
                </a:lnTo>
                <a:lnTo>
                  <a:pt x="339734" y="562610"/>
                </a:lnTo>
                <a:close/>
              </a:path>
              <a:path w="711834" h="843279">
                <a:moveTo>
                  <a:pt x="344926" y="618490"/>
                </a:moveTo>
                <a:lnTo>
                  <a:pt x="310372" y="618490"/>
                </a:lnTo>
                <a:lnTo>
                  <a:pt x="322707" y="613410"/>
                </a:lnTo>
                <a:lnTo>
                  <a:pt x="334470" y="605790"/>
                </a:lnTo>
                <a:lnTo>
                  <a:pt x="345948" y="593090"/>
                </a:lnTo>
                <a:lnTo>
                  <a:pt x="381000" y="547370"/>
                </a:lnTo>
                <a:lnTo>
                  <a:pt x="425196" y="485140"/>
                </a:lnTo>
                <a:lnTo>
                  <a:pt x="428244" y="490220"/>
                </a:lnTo>
                <a:lnTo>
                  <a:pt x="432816" y="495300"/>
                </a:lnTo>
                <a:lnTo>
                  <a:pt x="435864" y="500380"/>
                </a:lnTo>
                <a:lnTo>
                  <a:pt x="390144" y="562610"/>
                </a:lnTo>
                <a:lnTo>
                  <a:pt x="356616" y="605790"/>
                </a:lnTo>
                <a:lnTo>
                  <a:pt x="344926" y="618490"/>
                </a:lnTo>
                <a:close/>
              </a:path>
              <a:path w="711834" h="843279">
                <a:moveTo>
                  <a:pt x="388620" y="513080"/>
                </a:moveTo>
                <a:lnTo>
                  <a:pt x="381000" y="506730"/>
                </a:lnTo>
                <a:lnTo>
                  <a:pt x="393065" y="506730"/>
                </a:lnTo>
                <a:lnTo>
                  <a:pt x="388620" y="513080"/>
                </a:lnTo>
                <a:close/>
              </a:path>
              <a:path w="711834" h="843279">
                <a:moveTo>
                  <a:pt x="198120" y="547370"/>
                </a:moveTo>
                <a:lnTo>
                  <a:pt x="181832" y="547370"/>
                </a:lnTo>
                <a:lnTo>
                  <a:pt x="167259" y="546100"/>
                </a:lnTo>
                <a:lnTo>
                  <a:pt x="154400" y="544830"/>
                </a:lnTo>
                <a:lnTo>
                  <a:pt x="143256" y="544830"/>
                </a:lnTo>
                <a:lnTo>
                  <a:pt x="144780" y="528320"/>
                </a:lnTo>
                <a:lnTo>
                  <a:pt x="155067" y="527050"/>
                </a:lnTo>
                <a:lnTo>
                  <a:pt x="182499" y="527050"/>
                </a:lnTo>
                <a:lnTo>
                  <a:pt x="199644" y="528320"/>
                </a:lnTo>
                <a:lnTo>
                  <a:pt x="198120" y="547370"/>
                </a:lnTo>
                <a:close/>
              </a:path>
              <a:path w="711834" h="843279">
                <a:moveTo>
                  <a:pt x="204216" y="605790"/>
                </a:moveTo>
                <a:lnTo>
                  <a:pt x="190500" y="595630"/>
                </a:lnTo>
                <a:lnTo>
                  <a:pt x="217932" y="558800"/>
                </a:lnTo>
                <a:lnTo>
                  <a:pt x="251654" y="584200"/>
                </a:lnTo>
                <a:lnTo>
                  <a:pt x="220980" y="584200"/>
                </a:lnTo>
                <a:lnTo>
                  <a:pt x="204216" y="605790"/>
                </a:lnTo>
                <a:close/>
              </a:path>
              <a:path w="711834" h="843279">
                <a:moveTo>
                  <a:pt x="110755" y="629920"/>
                </a:moveTo>
                <a:lnTo>
                  <a:pt x="91440" y="629920"/>
                </a:lnTo>
                <a:lnTo>
                  <a:pt x="134112" y="574040"/>
                </a:lnTo>
                <a:lnTo>
                  <a:pt x="146304" y="582930"/>
                </a:lnTo>
                <a:lnTo>
                  <a:pt x="110755" y="629920"/>
                </a:lnTo>
                <a:close/>
              </a:path>
              <a:path w="711834" h="843279">
                <a:moveTo>
                  <a:pt x="309372" y="675640"/>
                </a:moveTo>
                <a:lnTo>
                  <a:pt x="288036" y="671830"/>
                </a:lnTo>
                <a:lnTo>
                  <a:pt x="286893" y="659130"/>
                </a:lnTo>
                <a:lnTo>
                  <a:pt x="285750" y="647700"/>
                </a:lnTo>
                <a:lnTo>
                  <a:pt x="284607" y="637540"/>
                </a:lnTo>
                <a:lnTo>
                  <a:pt x="283464" y="629920"/>
                </a:lnTo>
                <a:lnTo>
                  <a:pt x="220980" y="584200"/>
                </a:lnTo>
                <a:lnTo>
                  <a:pt x="251654" y="584200"/>
                </a:lnTo>
                <a:lnTo>
                  <a:pt x="297180" y="618490"/>
                </a:lnTo>
                <a:lnTo>
                  <a:pt x="344926" y="618490"/>
                </a:lnTo>
                <a:lnTo>
                  <a:pt x="343757" y="619760"/>
                </a:lnTo>
                <a:lnTo>
                  <a:pt x="330327" y="628650"/>
                </a:lnTo>
                <a:lnTo>
                  <a:pt x="316325" y="633730"/>
                </a:lnTo>
                <a:lnTo>
                  <a:pt x="301751" y="635000"/>
                </a:lnTo>
                <a:lnTo>
                  <a:pt x="302299" y="641350"/>
                </a:lnTo>
                <a:lnTo>
                  <a:pt x="303847" y="650240"/>
                </a:lnTo>
                <a:lnTo>
                  <a:pt x="306252" y="661670"/>
                </a:lnTo>
                <a:lnTo>
                  <a:pt x="309372" y="675640"/>
                </a:lnTo>
                <a:close/>
              </a:path>
              <a:path w="711834" h="843279">
                <a:moveTo>
                  <a:pt x="138545" y="657860"/>
                </a:moveTo>
                <a:lnTo>
                  <a:pt x="118872" y="657860"/>
                </a:lnTo>
                <a:lnTo>
                  <a:pt x="160020" y="603250"/>
                </a:lnTo>
                <a:lnTo>
                  <a:pt x="172212" y="612140"/>
                </a:lnTo>
                <a:lnTo>
                  <a:pt x="138545" y="657860"/>
                </a:lnTo>
                <a:close/>
              </a:path>
              <a:path w="711834" h="843279">
                <a:moveTo>
                  <a:pt x="164049" y="687070"/>
                </a:moveTo>
                <a:lnTo>
                  <a:pt x="146304" y="687070"/>
                </a:lnTo>
                <a:lnTo>
                  <a:pt x="199644" y="614680"/>
                </a:lnTo>
                <a:lnTo>
                  <a:pt x="211836" y="623570"/>
                </a:lnTo>
                <a:lnTo>
                  <a:pt x="164049" y="687070"/>
                </a:lnTo>
                <a:close/>
              </a:path>
              <a:path w="711834" h="843279">
                <a:moveTo>
                  <a:pt x="64008" y="692150"/>
                </a:moveTo>
                <a:lnTo>
                  <a:pt x="51816" y="683260"/>
                </a:lnTo>
                <a:lnTo>
                  <a:pt x="80772" y="643890"/>
                </a:lnTo>
                <a:lnTo>
                  <a:pt x="64008" y="629920"/>
                </a:lnTo>
                <a:lnTo>
                  <a:pt x="74676" y="615950"/>
                </a:lnTo>
                <a:lnTo>
                  <a:pt x="80772" y="621030"/>
                </a:lnTo>
                <a:lnTo>
                  <a:pt x="85344" y="626110"/>
                </a:lnTo>
                <a:lnTo>
                  <a:pt x="91440" y="629920"/>
                </a:lnTo>
                <a:lnTo>
                  <a:pt x="110755" y="629920"/>
                </a:lnTo>
                <a:lnTo>
                  <a:pt x="102108" y="641350"/>
                </a:lnTo>
                <a:lnTo>
                  <a:pt x="114300" y="651510"/>
                </a:lnTo>
                <a:lnTo>
                  <a:pt x="116128" y="654050"/>
                </a:lnTo>
                <a:lnTo>
                  <a:pt x="92964" y="654050"/>
                </a:lnTo>
                <a:lnTo>
                  <a:pt x="64008" y="692150"/>
                </a:lnTo>
                <a:close/>
              </a:path>
              <a:path w="711834" h="843279">
                <a:moveTo>
                  <a:pt x="232289" y="665480"/>
                </a:moveTo>
                <a:lnTo>
                  <a:pt x="213360" y="665480"/>
                </a:lnTo>
                <a:lnTo>
                  <a:pt x="231648" y="641350"/>
                </a:lnTo>
                <a:lnTo>
                  <a:pt x="243840" y="650240"/>
                </a:lnTo>
                <a:lnTo>
                  <a:pt x="232289" y="665480"/>
                </a:lnTo>
                <a:close/>
              </a:path>
              <a:path w="711834" h="843279">
                <a:moveTo>
                  <a:pt x="190031" y="721360"/>
                </a:moveTo>
                <a:lnTo>
                  <a:pt x="170688" y="721360"/>
                </a:lnTo>
                <a:lnTo>
                  <a:pt x="204216" y="676910"/>
                </a:lnTo>
                <a:lnTo>
                  <a:pt x="187451" y="665480"/>
                </a:lnTo>
                <a:lnTo>
                  <a:pt x="198120" y="652780"/>
                </a:lnTo>
                <a:lnTo>
                  <a:pt x="213360" y="665480"/>
                </a:lnTo>
                <a:lnTo>
                  <a:pt x="232289" y="665480"/>
                </a:lnTo>
                <a:lnTo>
                  <a:pt x="225551" y="674370"/>
                </a:lnTo>
                <a:lnTo>
                  <a:pt x="243332" y="687070"/>
                </a:lnTo>
                <a:lnTo>
                  <a:pt x="216408" y="687070"/>
                </a:lnTo>
                <a:lnTo>
                  <a:pt x="190031" y="721360"/>
                </a:lnTo>
                <a:close/>
              </a:path>
              <a:path w="711834" h="843279">
                <a:moveTo>
                  <a:pt x="97536" y="712470"/>
                </a:moveTo>
                <a:lnTo>
                  <a:pt x="85344" y="703580"/>
                </a:lnTo>
                <a:lnTo>
                  <a:pt x="109728" y="671830"/>
                </a:lnTo>
                <a:lnTo>
                  <a:pt x="92964" y="654050"/>
                </a:lnTo>
                <a:lnTo>
                  <a:pt x="116128" y="654050"/>
                </a:lnTo>
                <a:lnTo>
                  <a:pt x="118872" y="657860"/>
                </a:lnTo>
                <a:lnTo>
                  <a:pt x="138545" y="657860"/>
                </a:lnTo>
                <a:lnTo>
                  <a:pt x="131064" y="668020"/>
                </a:lnTo>
                <a:lnTo>
                  <a:pt x="135636" y="674370"/>
                </a:lnTo>
                <a:lnTo>
                  <a:pt x="141732" y="680720"/>
                </a:lnTo>
                <a:lnTo>
                  <a:pt x="142646" y="681990"/>
                </a:lnTo>
                <a:lnTo>
                  <a:pt x="120396" y="681990"/>
                </a:lnTo>
                <a:lnTo>
                  <a:pt x="97536" y="712470"/>
                </a:lnTo>
                <a:close/>
              </a:path>
              <a:path w="711834" h="843279">
                <a:moveTo>
                  <a:pt x="123444" y="742950"/>
                </a:moveTo>
                <a:lnTo>
                  <a:pt x="111251" y="734060"/>
                </a:lnTo>
                <a:lnTo>
                  <a:pt x="135636" y="699770"/>
                </a:lnTo>
                <a:lnTo>
                  <a:pt x="126492" y="688340"/>
                </a:lnTo>
                <a:lnTo>
                  <a:pt x="120396" y="681990"/>
                </a:lnTo>
                <a:lnTo>
                  <a:pt x="142646" y="681990"/>
                </a:lnTo>
                <a:lnTo>
                  <a:pt x="146304" y="687070"/>
                </a:lnTo>
                <a:lnTo>
                  <a:pt x="164049" y="687070"/>
                </a:lnTo>
                <a:lnTo>
                  <a:pt x="155448" y="698500"/>
                </a:lnTo>
                <a:lnTo>
                  <a:pt x="159758" y="704850"/>
                </a:lnTo>
                <a:lnTo>
                  <a:pt x="163639" y="709930"/>
                </a:lnTo>
                <a:lnTo>
                  <a:pt x="165797" y="713740"/>
                </a:lnTo>
                <a:lnTo>
                  <a:pt x="144780" y="713740"/>
                </a:lnTo>
                <a:lnTo>
                  <a:pt x="123444" y="742950"/>
                </a:lnTo>
                <a:close/>
              </a:path>
              <a:path w="711834" h="843279">
                <a:moveTo>
                  <a:pt x="248412" y="758190"/>
                </a:moveTo>
                <a:lnTo>
                  <a:pt x="245364" y="755650"/>
                </a:lnTo>
                <a:lnTo>
                  <a:pt x="239267" y="753110"/>
                </a:lnTo>
                <a:lnTo>
                  <a:pt x="231648" y="749300"/>
                </a:lnTo>
                <a:lnTo>
                  <a:pt x="235601" y="745490"/>
                </a:lnTo>
                <a:lnTo>
                  <a:pt x="240411" y="740410"/>
                </a:lnTo>
                <a:lnTo>
                  <a:pt x="245792" y="734060"/>
                </a:lnTo>
                <a:lnTo>
                  <a:pt x="251460" y="727710"/>
                </a:lnTo>
                <a:lnTo>
                  <a:pt x="254508" y="721360"/>
                </a:lnTo>
                <a:lnTo>
                  <a:pt x="252983" y="713740"/>
                </a:lnTo>
                <a:lnTo>
                  <a:pt x="243840" y="707390"/>
                </a:lnTo>
                <a:lnTo>
                  <a:pt x="216408" y="687070"/>
                </a:lnTo>
                <a:lnTo>
                  <a:pt x="243332" y="687070"/>
                </a:lnTo>
                <a:lnTo>
                  <a:pt x="257556" y="697230"/>
                </a:lnTo>
                <a:lnTo>
                  <a:pt x="266700" y="706120"/>
                </a:lnTo>
                <a:lnTo>
                  <a:pt x="271272" y="713740"/>
                </a:lnTo>
                <a:lnTo>
                  <a:pt x="271272" y="723900"/>
                </a:lnTo>
                <a:lnTo>
                  <a:pt x="266700" y="732790"/>
                </a:lnTo>
                <a:lnTo>
                  <a:pt x="260413" y="741680"/>
                </a:lnTo>
                <a:lnTo>
                  <a:pt x="255270" y="749300"/>
                </a:lnTo>
                <a:lnTo>
                  <a:pt x="251269" y="754380"/>
                </a:lnTo>
                <a:lnTo>
                  <a:pt x="248412" y="758190"/>
                </a:lnTo>
                <a:close/>
              </a:path>
              <a:path w="711834" h="843279">
                <a:moveTo>
                  <a:pt x="51963" y="730250"/>
                </a:moveTo>
                <a:lnTo>
                  <a:pt x="32004" y="730250"/>
                </a:lnTo>
                <a:lnTo>
                  <a:pt x="57912" y="694690"/>
                </a:lnTo>
                <a:lnTo>
                  <a:pt x="71628" y="704850"/>
                </a:lnTo>
                <a:lnTo>
                  <a:pt x="51963" y="730250"/>
                </a:lnTo>
                <a:close/>
              </a:path>
              <a:path w="711834" h="843279">
                <a:moveTo>
                  <a:pt x="59436" y="782320"/>
                </a:moveTo>
                <a:lnTo>
                  <a:pt x="39624" y="782320"/>
                </a:lnTo>
                <a:lnTo>
                  <a:pt x="31932" y="764540"/>
                </a:lnTo>
                <a:lnTo>
                  <a:pt x="22669" y="748030"/>
                </a:lnTo>
                <a:lnTo>
                  <a:pt x="11977" y="731520"/>
                </a:lnTo>
                <a:lnTo>
                  <a:pt x="0" y="717550"/>
                </a:lnTo>
                <a:lnTo>
                  <a:pt x="13716" y="704850"/>
                </a:lnTo>
                <a:lnTo>
                  <a:pt x="32004" y="730250"/>
                </a:lnTo>
                <a:lnTo>
                  <a:pt x="51963" y="730250"/>
                </a:lnTo>
                <a:lnTo>
                  <a:pt x="41148" y="744220"/>
                </a:lnTo>
                <a:lnTo>
                  <a:pt x="44577" y="751840"/>
                </a:lnTo>
                <a:lnTo>
                  <a:pt x="54864" y="770890"/>
                </a:lnTo>
                <a:lnTo>
                  <a:pt x="74676" y="770890"/>
                </a:lnTo>
                <a:lnTo>
                  <a:pt x="73723" y="772160"/>
                </a:lnTo>
                <a:lnTo>
                  <a:pt x="54864" y="772160"/>
                </a:lnTo>
                <a:lnTo>
                  <a:pt x="57912" y="778510"/>
                </a:lnTo>
                <a:lnTo>
                  <a:pt x="59436" y="782320"/>
                </a:lnTo>
                <a:close/>
              </a:path>
              <a:path w="711834" h="843279">
                <a:moveTo>
                  <a:pt x="182880" y="802640"/>
                </a:moveTo>
                <a:lnTo>
                  <a:pt x="177141" y="779780"/>
                </a:lnTo>
                <a:lnTo>
                  <a:pt x="168973" y="756920"/>
                </a:lnTo>
                <a:lnTo>
                  <a:pt x="158234" y="735330"/>
                </a:lnTo>
                <a:lnTo>
                  <a:pt x="144780" y="713740"/>
                </a:lnTo>
                <a:lnTo>
                  <a:pt x="165797" y="713740"/>
                </a:lnTo>
                <a:lnTo>
                  <a:pt x="167235" y="716280"/>
                </a:lnTo>
                <a:lnTo>
                  <a:pt x="170688" y="721360"/>
                </a:lnTo>
                <a:lnTo>
                  <a:pt x="190031" y="721360"/>
                </a:lnTo>
                <a:lnTo>
                  <a:pt x="178308" y="736600"/>
                </a:lnTo>
                <a:lnTo>
                  <a:pt x="185761" y="751840"/>
                </a:lnTo>
                <a:lnTo>
                  <a:pt x="192214" y="767080"/>
                </a:lnTo>
                <a:lnTo>
                  <a:pt x="197810" y="783590"/>
                </a:lnTo>
                <a:lnTo>
                  <a:pt x="202692" y="798830"/>
                </a:lnTo>
                <a:lnTo>
                  <a:pt x="195072" y="798830"/>
                </a:lnTo>
                <a:lnTo>
                  <a:pt x="182880" y="802640"/>
                </a:lnTo>
                <a:close/>
              </a:path>
              <a:path w="711834" h="843279">
                <a:moveTo>
                  <a:pt x="96012" y="820420"/>
                </a:moveTo>
                <a:lnTo>
                  <a:pt x="82296" y="811530"/>
                </a:lnTo>
                <a:lnTo>
                  <a:pt x="99060" y="788670"/>
                </a:lnTo>
                <a:lnTo>
                  <a:pt x="74676" y="770890"/>
                </a:lnTo>
                <a:lnTo>
                  <a:pt x="54864" y="770890"/>
                </a:lnTo>
                <a:lnTo>
                  <a:pt x="86867" y="727710"/>
                </a:lnTo>
                <a:lnTo>
                  <a:pt x="100583" y="736600"/>
                </a:lnTo>
                <a:lnTo>
                  <a:pt x="83820" y="758190"/>
                </a:lnTo>
                <a:lnTo>
                  <a:pt x="109728" y="775970"/>
                </a:lnTo>
                <a:lnTo>
                  <a:pt x="129235" y="775970"/>
                </a:lnTo>
                <a:lnTo>
                  <a:pt x="121920" y="786130"/>
                </a:lnTo>
                <a:lnTo>
                  <a:pt x="139238" y="798830"/>
                </a:lnTo>
                <a:lnTo>
                  <a:pt x="112776" y="798830"/>
                </a:lnTo>
                <a:lnTo>
                  <a:pt x="96012" y="820420"/>
                </a:lnTo>
                <a:close/>
              </a:path>
              <a:path w="711834" h="843279">
                <a:moveTo>
                  <a:pt x="201382" y="744220"/>
                </a:moveTo>
                <a:lnTo>
                  <a:pt x="190500" y="744220"/>
                </a:lnTo>
                <a:lnTo>
                  <a:pt x="190500" y="728980"/>
                </a:lnTo>
                <a:lnTo>
                  <a:pt x="199667" y="728980"/>
                </a:lnTo>
                <a:lnTo>
                  <a:pt x="208978" y="727710"/>
                </a:lnTo>
                <a:lnTo>
                  <a:pt x="228600" y="727710"/>
                </a:lnTo>
                <a:lnTo>
                  <a:pt x="228600" y="742950"/>
                </a:lnTo>
                <a:lnTo>
                  <a:pt x="211264" y="742950"/>
                </a:lnTo>
                <a:lnTo>
                  <a:pt x="201382" y="744220"/>
                </a:lnTo>
                <a:close/>
              </a:path>
              <a:path w="711834" h="843279">
                <a:moveTo>
                  <a:pt x="228600" y="744220"/>
                </a:moveTo>
                <a:lnTo>
                  <a:pt x="220289" y="744220"/>
                </a:lnTo>
                <a:lnTo>
                  <a:pt x="211264" y="742950"/>
                </a:lnTo>
                <a:lnTo>
                  <a:pt x="228600" y="742950"/>
                </a:lnTo>
                <a:lnTo>
                  <a:pt x="228600" y="744220"/>
                </a:lnTo>
                <a:close/>
              </a:path>
              <a:path w="711834" h="843279">
                <a:moveTo>
                  <a:pt x="129235" y="775970"/>
                </a:moveTo>
                <a:lnTo>
                  <a:pt x="109728" y="775970"/>
                </a:lnTo>
                <a:lnTo>
                  <a:pt x="128016" y="751840"/>
                </a:lnTo>
                <a:lnTo>
                  <a:pt x="140208" y="760730"/>
                </a:lnTo>
                <a:lnTo>
                  <a:pt x="129235" y="775970"/>
                </a:lnTo>
                <a:close/>
              </a:path>
              <a:path w="711834" h="843279">
                <a:moveTo>
                  <a:pt x="67056" y="781050"/>
                </a:moveTo>
                <a:lnTo>
                  <a:pt x="54864" y="772160"/>
                </a:lnTo>
                <a:lnTo>
                  <a:pt x="73723" y="772160"/>
                </a:lnTo>
                <a:lnTo>
                  <a:pt x="67056" y="781050"/>
                </a:lnTo>
                <a:close/>
              </a:path>
              <a:path w="711834" h="843279">
                <a:moveTo>
                  <a:pt x="176783" y="814070"/>
                </a:moveTo>
                <a:lnTo>
                  <a:pt x="160020" y="814070"/>
                </a:lnTo>
                <a:lnTo>
                  <a:pt x="160020" y="775970"/>
                </a:lnTo>
                <a:lnTo>
                  <a:pt x="164592" y="779780"/>
                </a:lnTo>
                <a:lnTo>
                  <a:pt x="176783" y="786130"/>
                </a:lnTo>
                <a:lnTo>
                  <a:pt x="176783" y="814070"/>
                </a:lnTo>
                <a:close/>
              </a:path>
              <a:path w="711834" h="843279">
                <a:moveTo>
                  <a:pt x="158496" y="843280"/>
                </a:moveTo>
                <a:lnTo>
                  <a:pt x="158496" y="836930"/>
                </a:lnTo>
                <a:lnTo>
                  <a:pt x="153924" y="831850"/>
                </a:lnTo>
                <a:lnTo>
                  <a:pt x="147828" y="825500"/>
                </a:lnTo>
                <a:lnTo>
                  <a:pt x="112776" y="798830"/>
                </a:lnTo>
                <a:lnTo>
                  <a:pt x="139238" y="798830"/>
                </a:lnTo>
                <a:lnTo>
                  <a:pt x="160020" y="814070"/>
                </a:lnTo>
                <a:lnTo>
                  <a:pt x="176783" y="814070"/>
                </a:lnTo>
                <a:lnTo>
                  <a:pt x="176783" y="834390"/>
                </a:lnTo>
                <a:lnTo>
                  <a:pt x="178308" y="842010"/>
                </a:lnTo>
                <a:lnTo>
                  <a:pt x="158496" y="843280"/>
                </a:lnTo>
                <a:close/>
              </a:path>
            </a:pathLst>
          </a:custGeom>
          <a:solidFill>
            <a:srgbClr val="FFFFFF"/>
          </a:solidFill>
        </p:spPr>
        <p:txBody>
          <a:bodyPr wrap="square" lIns="0" tIns="0" rIns="0" bIns="0" rtlCol="0"/>
          <a:p/>
        </p:txBody>
      </p:sp>
      <p:sp>
        <p:nvSpPr>
          <p:cNvPr id="28" name="object 24"/>
          <p:cNvSpPr/>
          <p:nvPr/>
        </p:nvSpPr>
        <p:spPr>
          <a:xfrm>
            <a:off x="6444615" y="3935222"/>
            <a:ext cx="1705610" cy="421005"/>
          </a:xfrm>
          <a:custGeom>
            <a:avLst/>
            <a:gdLst/>
            <a:ahLst/>
            <a:cxnLst/>
            <a:rect l="l" t="t" r="r" b="b"/>
            <a:pathLst>
              <a:path w="1705609" h="421004">
                <a:moveTo>
                  <a:pt x="0" y="0"/>
                </a:moveTo>
                <a:lnTo>
                  <a:pt x="1705355" y="0"/>
                </a:lnTo>
                <a:lnTo>
                  <a:pt x="1705355" y="420624"/>
                </a:lnTo>
                <a:lnTo>
                  <a:pt x="0" y="420624"/>
                </a:lnTo>
                <a:lnTo>
                  <a:pt x="0" y="0"/>
                </a:lnTo>
                <a:close/>
              </a:path>
            </a:pathLst>
          </a:custGeom>
          <a:solidFill>
            <a:srgbClr val="A5A5A5"/>
          </a:solidFill>
        </p:spPr>
        <p:txBody>
          <a:bodyPr wrap="square" lIns="0" tIns="0" rIns="0" bIns="0" rtlCol="0"/>
          <a:p/>
        </p:txBody>
      </p:sp>
      <p:sp>
        <p:nvSpPr>
          <p:cNvPr id="26" name="object 26"/>
          <p:cNvSpPr txBox="1"/>
          <p:nvPr/>
        </p:nvSpPr>
        <p:spPr>
          <a:xfrm>
            <a:off x="6739320" y="3976737"/>
            <a:ext cx="976630" cy="311150"/>
          </a:xfrm>
          <a:prstGeom prst="rect">
            <a:avLst/>
          </a:prstGeom>
        </p:spPr>
        <p:txBody>
          <a:bodyPr vert="horz" wrap="square" lIns="0" tIns="15240" rIns="0" bIns="0" rtlCol="0">
            <a:spAutoFit/>
          </a:bodyPr>
          <a:p>
            <a:pPr marL="12700">
              <a:lnSpc>
                <a:spcPct val="100000"/>
              </a:lnSpc>
              <a:spcBef>
                <a:spcPts val="120"/>
              </a:spcBef>
            </a:pPr>
            <a:r>
              <a:rPr sz="1850" spc="20" dirty="0">
                <a:solidFill>
                  <a:srgbClr val="FFFFFF"/>
                </a:solidFill>
                <a:latin typeface="微软雅黑" panose="020B0503020204020204" charset="-122"/>
                <a:cs typeface="微软雅黑" panose="020B0503020204020204" charset="-122"/>
              </a:rPr>
              <a:t>钢的用途</a:t>
            </a:r>
            <a:endParaRPr sz="1850">
              <a:latin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linds(horizontal)">
                                      <p:cBhvr>
                                        <p:cTn id="64" dur="500"/>
                                        <p:tgtEl>
                                          <p:spTgt spid="30"/>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linds(horizontal)">
                                      <p:cBhvr>
                                        <p:cTn id="67" dur="500"/>
                                        <p:tgtEl>
                                          <p:spTgt spid="31"/>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linds(horizontal)">
                                      <p:cBhvr>
                                        <p:cTn id="70" dur="500"/>
                                        <p:tgtEl>
                                          <p:spTgt spid="3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linds(horizontal)">
                                      <p:cBhvr>
                                        <p:cTn id="73" dur="500"/>
                                        <p:tgtEl>
                                          <p:spTgt spid="33"/>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linds(horizontal)">
                                      <p:cBhvr>
                                        <p:cTn id="76" dur="500"/>
                                        <p:tgtEl>
                                          <p:spTgt spid="34"/>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linds(horizontal)">
                                      <p:cBhvr>
                                        <p:cTn id="79" dur="500"/>
                                        <p:tgtEl>
                                          <p:spTgt spid="35"/>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linds(horizontal)">
                                      <p:cBhvr>
                                        <p:cTn id="82" dur="500"/>
                                        <p:tgtEl>
                                          <p:spTgt spid="28"/>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linds(horizont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animBg="1"/>
      <p:bldP spid="25" grpId="0"/>
      <p:bldP spid="27" grpId="0"/>
      <p:bldP spid="29" grpId="0"/>
      <p:bldP spid="30" grpId="0"/>
      <p:bldP spid="31" grpId="0" animBg="1"/>
      <p:bldP spid="32" grpId="0" animBg="1"/>
      <p:bldP spid="33" grpId="0" animBg="1"/>
      <p:bldP spid="34" grpId="0" animBg="1"/>
      <p:bldP spid="35" grpId="0" animBg="1"/>
      <p:bldP spid="28" grpId="0" animBg="1"/>
      <p:bldP spid="26" grpId="0"/>
      <p:bldP spid="9" grpId="1" animBg="1"/>
      <p:bldP spid="10" grpId="1" animBg="1"/>
      <p:bldP spid="11" grpId="1" animBg="1"/>
      <p:bldP spid="12" grpId="1" animBg="1"/>
      <p:bldP spid="13" grpId="1" animBg="1"/>
      <p:bldP spid="14" grpId="1" animBg="1"/>
      <p:bldP spid="15" grpId="1" animBg="1"/>
      <p:bldP spid="16" grpId="1" animBg="1"/>
      <p:bldP spid="17" grpId="1" animBg="1"/>
      <p:bldP spid="18" grpId="1" animBg="1"/>
      <p:bldP spid="19" grpId="1" animBg="1"/>
      <p:bldP spid="20" grpId="1" animBg="1"/>
      <p:bldP spid="21" grpId="1" animBg="1"/>
      <p:bldP spid="22" grpId="1" animBg="1"/>
      <p:bldP spid="23" grpId="1"/>
      <p:bldP spid="24" grpId="1" animBg="1"/>
      <p:bldP spid="25" grpId="1"/>
      <p:bldP spid="27" grpId="1"/>
      <p:bldP spid="29" grpId="1"/>
      <p:bldP spid="30" grpId="1"/>
      <p:bldP spid="31" grpId="1" animBg="1"/>
      <p:bldP spid="32" grpId="1" animBg="1"/>
      <p:bldP spid="33" grpId="1" animBg="1"/>
      <p:bldP spid="34" grpId="1" animBg="1"/>
      <p:bldP spid="35" grpId="1" animBg="1"/>
      <p:bldP spid="28" grpId="1" animBg="1"/>
      <p:bldP spid="2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txBox="1"/>
          <p:nvPr/>
        </p:nvSpPr>
        <p:spPr>
          <a:xfrm>
            <a:off x="1194943" y="2879979"/>
            <a:ext cx="1179830" cy="1179830"/>
          </a:xfrm>
          <a:prstGeom prst="rect">
            <a:avLst/>
          </a:prstGeom>
          <a:solidFill>
            <a:srgbClr val="4F80BC"/>
          </a:solidFill>
        </p:spPr>
        <p:txBody>
          <a:bodyPr vert="horz" wrap="square" lIns="0" tIns="283845" rIns="0" bIns="0" rtlCol="0">
            <a:spAutoFit/>
          </a:bodyPr>
          <a:p>
            <a:pPr marL="113665">
              <a:lnSpc>
                <a:spcPct val="100000"/>
              </a:lnSpc>
              <a:spcBef>
                <a:spcPts val="2235"/>
              </a:spcBef>
            </a:pPr>
            <a:r>
              <a:rPr sz="3750" spc="-10" dirty="0">
                <a:solidFill>
                  <a:srgbClr val="FFFFFF"/>
                </a:solidFill>
                <a:latin typeface="微软雅黑" panose="020B0503020204020204" charset="-122"/>
                <a:cs typeface="微软雅黑" panose="020B0503020204020204" charset="-122"/>
              </a:rPr>
              <a:t>总结</a:t>
            </a:r>
            <a:endParaRPr sz="3750">
              <a:latin typeface="微软雅黑" panose="020B0503020204020204" charset="-122"/>
              <a:cs typeface="微软雅黑" panose="020B0503020204020204" charset="-122"/>
            </a:endParaRPr>
          </a:p>
        </p:txBody>
      </p:sp>
      <p:sp>
        <p:nvSpPr>
          <p:cNvPr id="3" name="object 3"/>
          <p:cNvSpPr/>
          <p:nvPr/>
        </p:nvSpPr>
        <p:spPr>
          <a:xfrm>
            <a:off x="1108837" y="2822067"/>
            <a:ext cx="0" cy="1294130"/>
          </a:xfrm>
          <a:custGeom>
            <a:avLst/>
            <a:gdLst/>
            <a:ahLst/>
            <a:cxnLst/>
            <a:rect l="l" t="t" r="r" b="b"/>
            <a:pathLst>
              <a:path h="1294129">
                <a:moveTo>
                  <a:pt x="0" y="0"/>
                </a:moveTo>
                <a:lnTo>
                  <a:pt x="0" y="1293876"/>
                </a:lnTo>
              </a:path>
            </a:pathLst>
          </a:custGeom>
          <a:ln w="53339">
            <a:solidFill>
              <a:srgbClr val="A5A5A5"/>
            </a:solidFill>
          </a:ln>
        </p:spPr>
        <p:txBody>
          <a:bodyPr wrap="square" lIns="0" tIns="0" rIns="0" bIns="0" rtlCol="0"/>
          <a:p/>
        </p:txBody>
      </p:sp>
      <p:sp>
        <p:nvSpPr>
          <p:cNvPr id="4" name="object 4"/>
          <p:cNvSpPr/>
          <p:nvPr/>
        </p:nvSpPr>
        <p:spPr>
          <a:xfrm>
            <a:off x="2461387" y="2822067"/>
            <a:ext cx="0" cy="1294130"/>
          </a:xfrm>
          <a:custGeom>
            <a:avLst/>
            <a:gdLst/>
            <a:ahLst/>
            <a:cxnLst/>
            <a:rect l="l" t="t" r="r" b="b"/>
            <a:pathLst>
              <a:path h="1294129">
                <a:moveTo>
                  <a:pt x="0" y="0"/>
                </a:moveTo>
                <a:lnTo>
                  <a:pt x="0" y="1293876"/>
                </a:lnTo>
              </a:path>
            </a:pathLst>
          </a:custGeom>
          <a:ln w="54863">
            <a:solidFill>
              <a:srgbClr val="A5A5A5"/>
            </a:solidFill>
          </a:ln>
        </p:spPr>
        <p:txBody>
          <a:bodyPr wrap="square" lIns="0" tIns="0" rIns="0" bIns="0" rtlCol="0"/>
          <a:p/>
        </p:txBody>
      </p:sp>
      <p:sp>
        <p:nvSpPr>
          <p:cNvPr id="5" name="object 5"/>
          <p:cNvSpPr/>
          <p:nvPr/>
        </p:nvSpPr>
        <p:spPr>
          <a:xfrm>
            <a:off x="1082167" y="4143375"/>
            <a:ext cx="1407160" cy="0"/>
          </a:xfrm>
          <a:custGeom>
            <a:avLst/>
            <a:gdLst/>
            <a:ahLst/>
            <a:cxnLst/>
            <a:rect l="l" t="t" r="r" b="b"/>
            <a:pathLst>
              <a:path w="1407160">
                <a:moveTo>
                  <a:pt x="0" y="0"/>
                </a:moveTo>
                <a:lnTo>
                  <a:pt x="1406651" y="0"/>
                </a:lnTo>
              </a:path>
            </a:pathLst>
          </a:custGeom>
          <a:ln w="54864">
            <a:solidFill>
              <a:srgbClr val="A5A5A5"/>
            </a:solidFill>
          </a:ln>
        </p:spPr>
        <p:txBody>
          <a:bodyPr wrap="square" lIns="0" tIns="0" rIns="0" bIns="0" rtlCol="0"/>
          <a:p/>
        </p:txBody>
      </p:sp>
      <p:sp>
        <p:nvSpPr>
          <p:cNvPr id="6" name="object 6"/>
          <p:cNvSpPr/>
          <p:nvPr/>
        </p:nvSpPr>
        <p:spPr>
          <a:xfrm>
            <a:off x="1082167" y="2795397"/>
            <a:ext cx="1407160" cy="0"/>
          </a:xfrm>
          <a:custGeom>
            <a:avLst/>
            <a:gdLst/>
            <a:ahLst/>
            <a:cxnLst/>
            <a:rect l="l" t="t" r="r" b="b"/>
            <a:pathLst>
              <a:path w="1407160">
                <a:moveTo>
                  <a:pt x="0" y="0"/>
                </a:moveTo>
                <a:lnTo>
                  <a:pt x="1406651" y="0"/>
                </a:lnTo>
              </a:path>
            </a:pathLst>
          </a:custGeom>
          <a:ln w="53340">
            <a:solidFill>
              <a:srgbClr val="A5A5A5"/>
            </a:solidFill>
          </a:ln>
        </p:spPr>
        <p:txBody>
          <a:bodyPr wrap="square" lIns="0" tIns="0" rIns="0" bIns="0" rtlCol="0"/>
          <a:p/>
        </p:txBody>
      </p:sp>
      <p:sp>
        <p:nvSpPr>
          <p:cNvPr id="7" name="object 7"/>
          <p:cNvSpPr txBox="1"/>
          <p:nvPr/>
        </p:nvSpPr>
        <p:spPr>
          <a:xfrm>
            <a:off x="3322447" y="1695831"/>
            <a:ext cx="1176655" cy="396240"/>
          </a:xfrm>
          <a:prstGeom prst="rect">
            <a:avLst/>
          </a:prstGeom>
          <a:solidFill>
            <a:srgbClr val="A5A5A5"/>
          </a:solidFill>
        </p:spPr>
        <p:txBody>
          <a:bodyPr vert="horz" wrap="square" lIns="0" tIns="46990" rIns="0" bIns="0" rtlCol="0">
            <a:spAutoFit/>
          </a:bodyPr>
          <a:p>
            <a:pPr marL="106045">
              <a:lnSpc>
                <a:spcPct val="100000"/>
              </a:lnSpc>
              <a:spcBef>
                <a:spcPts val="370"/>
              </a:spcBef>
            </a:pPr>
            <a:r>
              <a:rPr sz="1850" spc="20" dirty="0">
                <a:solidFill>
                  <a:srgbClr val="FFFFFF"/>
                </a:solidFill>
                <a:latin typeface="微软雅黑" panose="020B0503020204020204" charset="-122"/>
                <a:cs typeface="微软雅黑" panose="020B0503020204020204" charset="-122"/>
              </a:rPr>
              <a:t>低合金钢</a:t>
            </a:r>
            <a:endParaRPr sz="1850">
              <a:latin typeface="微软雅黑" panose="020B0503020204020204" charset="-122"/>
              <a:cs typeface="微软雅黑" panose="020B0503020204020204" charset="-122"/>
            </a:endParaRPr>
          </a:p>
        </p:txBody>
      </p:sp>
      <p:sp>
        <p:nvSpPr>
          <p:cNvPr id="8" name="object 8"/>
          <p:cNvSpPr txBox="1"/>
          <p:nvPr/>
        </p:nvSpPr>
        <p:spPr>
          <a:xfrm>
            <a:off x="3322447" y="4213479"/>
            <a:ext cx="1167765" cy="396240"/>
          </a:xfrm>
          <a:prstGeom prst="rect">
            <a:avLst/>
          </a:prstGeom>
          <a:solidFill>
            <a:srgbClr val="A5A5A5"/>
          </a:solidFill>
        </p:spPr>
        <p:txBody>
          <a:bodyPr vert="horz" wrap="square" lIns="0" tIns="45085" rIns="0" bIns="0" rtlCol="0">
            <a:spAutoFit/>
          </a:bodyPr>
          <a:p>
            <a:pPr marL="248285">
              <a:lnSpc>
                <a:spcPct val="100000"/>
              </a:lnSpc>
              <a:spcBef>
                <a:spcPts val="355"/>
              </a:spcBef>
            </a:pPr>
            <a:r>
              <a:rPr sz="1850" spc="20" dirty="0">
                <a:solidFill>
                  <a:srgbClr val="FFFFFF"/>
                </a:solidFill>
                <a:latin typeface="微软雅黑" panose="020B0503020204020204" charset="-122"/>
                <a:cs typeface="微软雅黑" panose="020B0503020204020204" charset="-122"/>
              </a:rPr>
              <a:t>合金钢</a:t>
            </a:r>
            <a:endParaRPr sz="1850">
              <a:latin typeface="微软雅黑" panose="020B0503020204020204" charset="-122"/>
              <a:cs typeface="微软雅黑" panose="020B0503020204020204" charset="-122"/>
            </a:endParaRPr>
          </a:p>
        </p:txBody>
      </p:sp>
      <p:sp>
        <p:nvSpPr>
          <p:cNvPr id="9" name="object 9"/>
          <p:cNvSpPr/>
          <p:nvPr/>
        </p:nvSpPr>
        <p:spPr>
          <a:xfrm>
            <a:off x="2461387" y="3465957"/>
            <a:ext cx="449580" cy="0"/>
          </a:xfrm>
          <a:custGeom>
            <a:avLst/>
            <a:gdLst/>
            <a:ahLst/>
            <a:cxnLst/>
            <a:rect l="l" t="t" r="r" b="b"/>
            <a:pathLst>
              <a:path w="449580">
                <a:moveTo>
                  <a:pt x="0" y="0"/>
                </a:moveTo>
                <a:lnTo>
                  <a:pt x="449579" y="0"/>
                </a:lnTo>
              </a:path>
            </a:pathLst>
          </a:custGeom>
          <a:ln w="53340">
            <a:solidFill>
              <a:srgbClr val="A5A5A5"/>
            </a:solidFill>
          </a:ln>
        </p:spPr>
        <p:txBody>
          <a:bodyPr wrap="square" lIns="0" tIns="0" rIns="0" bIns="0" rtlCol="0"/>
          <a:p/>
        </p:txBody>
      </p:sp>
      <p:sp>
        <p:nvSpPr>
          <p:cNvPr id="10" name="object 10"/>
          <p:cNvSpPr/>
          <p:nvPr/>
        </p:nvSpPr>
        <p:spPr>
          <a:xfrm>
            <a:off x="2937637" y="1871090"/>
            <a:ext cx="0" cy="2577465"/>
          </a:xfrm>
          <a:custGeom>
            <a:avLst/>
            <a:gdLst/>
            <a:ahLst/>
            <a:cxnLst/>
            <a:rect l="l" t="t" r="r" b="b"/>
            <a:pathLst>
              <a:path h="2577465">
                <a:moveTo>
                  <a:pt x="0" y="0"/>
                </a:moveTo>
                <a:lnTo>
                  <a:pt x="0" y="2577084"/>
                </a:lnTo>
              </a:path>
            </a:pathLst>
          </a:custGeom>
          <a:ln w="53340">
            <a:solidFill>
              <a:srgbClr val="A5A5A5"/>
            </a:solidFill>
          </a:ln>
        </p:spPr>
        <p:txBody>
          <a:bodyPr wrap="square" lIns="0" tIns="0" rIns="0" bIns="0" rtlCol="0"/>
          <a:p/>
        </p:txBody>
      </p:sp>
      <p:sp>
        <p:nvSpPr>
          <p:cNvPr id="11" name="object 11"/>
          <p:cNvSpPr/>
          <p:nvPr/>
        </p:nvSpPr>
        <p:spPr>
          <a:xfrm>
            <a:off x="2930779" y="1900809"/>
            <a:ext cx="391795" cy="0"/>
          </a:xfrm>
          <a:custGeom>
            <a:avLst/>
            <a:gdLst/>
            <a:ahLst/>
            <a:cxnLst/>
            <a:rect l="l" t="t" r="r" b="b"/>
            <a:pathLst>
              <a:path w="391794">
                <a:moveTo>
                  <a:pt x="0" y="0"/>
                </a:moveTo>
                <a:lnTo>
                  <a:pt x="391667" y="0"/>
                </a:lnTo>
              </a:path>
            </a:pathLst>
          </a:custGeom>
          <a:ln w="53340">
            <a:solidFill>
              <a:srgbClr val="A5A5A5"/>
            </a:solidFill>
          </a:ln>
        </p:spPr>
        <p:txBody>
          <a:bodyPr wrap="square" lIns="0" tIns="0" rIns="0" bIns="0" rtlCol="0"/>
          <a:p/>
        </p:txBody>
      </p:sp>
      <p:sp>
        <p:nvSpPr>
          <p:cNvPr id="12" name="object 12"/>
          <p:cNvSpPr/>
          <p:nvPr/>
        </p:nvSpPr>
        <p:spPr>
          <a:xfrm>
            <a:off x="2930779" y="4426839"/>
            <a:ext cx="391795" cy="0"/>
          </a:xfrm>
          <a:custGeom>
            <a:avLst/>
            <a:gdLst/>
            <a:ahLst/>
            <a:cxnLst/>
            <a:rect l="l" t="t" r="r" b="b"/>
            <a:pathLst>
              <a:path w="391794">
                <a:moveTo>
                  <a:pt x="0" y="0"/>
                </a:moveTo>
                <a:lnTo>
                  <a:pt x="391667" y="0"/>
                </a:lnTo>
              </a:path>
            </a:pathLst>
          </a:custGeom>
          <a:ln w="54863">
            <a:solidFill>
              <a:srgbClr val="A5A5A5"/>
            </a:solidFill>
          </a:ln>
        </p:spPr>
        <p:txBody>
          <a:bodyPr wrap="square" lIns="0" tIns="0" rIns="0" bIns="0" rtlCol="0"/>
          <a:p/>
        </p:txBody>
      </p:sp>
      <p:sp>
        <p:nvSpPr>
          <p:cNvPr id="13" name="object 13"/>
          <p:cNvSpPr/>
          <p:nvPr/>
        </p:nvSpPr>
        <p:spPr>
          <a:xfrm>
            <a:off x="4489831" y="1900809"/>
            <a:ext cx="257810" cy="0"/>
          </a:xfrm>
          <a:custGeom>
            <a:avLst/>
            <a:gdLst/>
            <a:ahLst/>
            <a:cxnLst/>
            <a:rect l="l" t="t" r="r" b="b"/>
            <a:pathLst>
              <a:path w="257810">
                <a:moveTo>
                  <a:pt x="0" y="0"/>
                </a:moveTo>
                <a:lnTo>
                  <a:pt x="257556" y="0"/>
                </a:lnTo>
              </a:path>
            </a:pathLst>
          </a:custGeom>
          <a:ln w="53340">
            <a:solidFill>
              <a:srgbClr val="A5A5A5"/>
            </a:solidFill>
          </a:ln>
        </p:spPr>
        <p:txBody>
          <a:bodyPr wrap="square" lIns="0" tIns="0" rIns="0" bIns="0" rtlCol="0"/>
          <a:p/>
        </p:txBody>
      </p:sp>
      <p:sp>
        <p:nvSpPr>
          <p:cNvPr id="14" name="object 14"/>
          <p:cNvSpPr/>
          <p:nvPr/>
        </p:nvSpPr>
        <p:spPr>
          <a:xfrm>
            <a:off x="4774057" y="1397127"/>
            <a:ext cx="0" cy="989330"/>
          </a:xfrm>
          <a:custGeom>
            <a:avLst/>
            <a:gdLst/>
            <a:ahLst/>
            <a:cxnLst/>
            <a:rect l="l" t="t" r="r" b="b"/>
            <a:pathLst>
              <a:path h="989330">
                <a:moveTo>
                  <a:pt x="0" y="0"/>
                </a:moveTo>
                <a:lnTo>
                  <a:pt x="0" y="989075"/>
                </a:lnTo>
              </a:path>
            </a:pathLst>
          </a:custGeom>
          <a:ln w="53340">
            <a:solidFill>
              <a:srgbClr val="A5A5A5"/>
            </a:solidFill>
          </a:ln>
        </p:spPr>
        <p:txBody>
          <a:bodyPr wrap="square" lIns="0" tIns="0" rIns="0" bIns="0" rtlCol="0"/>
          <a:p/>
        </p:txBody>
      </p:sp>
      <p:sp>
        <p:nvSpPr>
          <p:cNvPr id="15" name="object 15"/>
          <p:cNvSpPr/>
          <p:nvPr/>
        </p:nvSpPr>
        <p:spPr>
          <a:xfrm>
            <a:off x="4747387" y="1370457"/>
            <a:ext cx="391795" cy="0"/>
          </a:xfrm>
          <a:custGeom>
            <a:avLst/>
            <a:gdLst/>
            <a:ahLst/>
            <a:cxnLst/>
            <a:rect l="l" t="t" r="r" b="b"/>
            <a:pathLst>
              <a:path w="391795">
                <a:moveTo>
                  <a:pt x="0" y="0"/>
                </a:moveTo>
                <a:lnTo>
                  <a:pt x="391667" y="0"/>
                </a:lnTo>
              </a:path>
            </a:pathLst>
          </a:custGeom>
          <a:ln w="53340">
            <a:solidFill>
              <a:srgbClr val="A5A5A5"/>
            </a:solidFill>
          </a:ln>
        </p:spPr>
        <p:txBody>
          <a:bodyPr wrap="square" lIns="0" tIns="0" rIns="0" bIns="0" rtlCol="0"/>
          <a:p/>
        </p:txBody>
      </p:sp>
      <p:sp>
        <p:nvSpPr>
          <p:cNvPr id="16" name="object 16"/>
          <p:cNvSpPr/>
          <p:nvPr/>
        </p:nvSpPr>
        <p:spPr>
          <a:xfrm>
            <a:off x="4747387" y="2421255"/>
            <a:ext cx="391795" cy="0"/>
          </a:xfrm>
          <a:custGeom>
            <a:avLst/>
            <a:gdLst/>
            <a:ahLst/>
            <a:cxnLst/>
            <a:rect l="l" t="t" r="r" b="b"/>
            <a:pathLst>
              <a:path w="391795">
                <a:moveTo>
                  <a:pt x="0" y="0"/>
                </a:moveTo>
                <a:lnTo>
                  <a:pt x="391667" y="0"/>
                </a:lnTo>
              </a:path>
            </a:pathLst>
          </a:custGeom>
          <a:ln w="70104">
            <a:solidFill>
              <a:srgbClr val="A5A5A5"/>
            </a:solidFill>
          </a:ln>
        </p:spPr>
        <p:txBody>
          <a:bodyPr wrap="square" lIns="0" tIns="0" rIns="0" bIns="0" rtlCol="0"/>
          <a:p/>
        </p:txBody>
      </p:sp>
      <p:sp>
        <p:nvSpPr>
          <p:cNvPr id="17" name="object 17"/>
          <p:cNvSpPr/>
          <p:nvPr/>
        </p:nvSpPr>
        <p:spPr>
          <a:xfrm>
            <a:off x="4771771" y="1898523"/>
            <a:ext cx="367665" cy="0"/>
          </a:xfrm>
          <a:custGeom>
            <a:avLst/>
            <a:gdLst/>
            <a:ahLst/>
            <a:cxnLst/>
            <a:rect l="l" t="t" r="r" b="b"/>
            <a:pathLst>
              <a:path w="367664">
                <a:moveTo>
                  <a:pt x="0" y="0"/>
                </a:moveTo>
                <a:lnTo>
                  <a:pt x="367283" y="0"/>
                </a:lnTo>
              </a:path>
            </a:pathLst>
          </a:custGeom>
          <a:ln w="54864">
            <a:solidFill>
              <a:srgbClr val="A5A5A5"/>
            </a:solidFill>
          </a:ln>
        </p:spPr>
        <p:txBody>
          <a:bodyPr wrap="square" lIns="0" tIns="0" rIns="0" bIns="0" rtlCol="0"/>
          <a:p/>
        </p:txBody>
      </p:sp>
      <p:sp>
        <p:nvSpPr>
          <p:cNvPr id="18" name="object 18"/>
          <p:cNvSpPr txBox="1"/>
          <p:nvPr/>
        </p:nvSpPr>
        <p:spPr>
          <a:xfrm>
            <a:off x="5139055" y="1173098"/>
            <a:ext cx="2615565" cy="394970"/>
          </a:xfrm>
          <a:prstGeom prst="rect">
            <a:avLst/>
          </a:prstGeom>
          <a:solidFill>
            <a:srgbClr val="6E91BC"/>
          </a:solidFill>
        </p:spPr>
        <p:txBody>
          <a:bodyPr vert="horz" wrap="square" lIns="0" tIns="45085" rIns="0" bIns="0" rtlCol="0">
            <a:spAutoFit/>
          </a:bodyPr>
          <a:p>
            <a:pPr marL="106045">
              <a:lnSpc>
                <a:spcPct val="100000"/>
              </a:lnSpc>
              <a:spcBef>
                <a:spcPts val="355"/>
              </a:spcBef>
            </a:pPr>
            <a:r>
              <a:rPr sz="1850" spc="20" dirty="0">
                <a:solidFill>
                  <a:srgbClr val="FFFFFF"/>
                </a:solidFill>
                <a:latin typeface="微软雅黑" panose="020B0503020204020204" charset="-122"/>
                <a:cs typeface="微软雅黑" panose="020B0503020204020204" charset="-122"/>
              </a:rPr>
              <a:t>低合金钢高强度结构钢</a:t>
            </a:r>
            <a:endParaRPr sz="1850">
              <a:latin typeface="微软雅黑" panose="020B0503020204020204" charset="-122"/>
              <a:cs typeface="微软雅黑" panose="020B0503020204020204" charset="-122"/>
            </a:endParaRPr>
          </a:p>
        </p:txBody>
      </p:sp>
      <p:sp>
        <p:nvSpPr>
          <p:cNvPr id="19" name="object 19"/>
          <p:cNvSpPr txBox="1"/>
          <p:nvPr/>
        </p:nvSpPr>
        <p:spPr>
          <a:xfrm>
            <a:off x="5139055" y="1700402"/>
            <a:ext cx="2615565" cy="396240"/>
          </a:xfrm>
          <a:prstGeom prst="rect">
            <a:avLst/>
          </a:prstGeom>
          <a:solidFill>
            <a:srgbClr val="6E91BC"/>
          </a:solidFill>
        </p:spPr>
        <p:txBody>
          <a:bodyPr vert="horz" wrap="square" lIns="0" tIns="46990" rIns="0" bIns="0" rtlCol="0">
            <a:spAutoFit/>
          </a:bodyPr>
          <a:p>
            <a:pPr marL="593725">
              <a:lnSpc>
                <a:spcPct val="100000"/>
              </a:lnSpc>
              <a:spcBef>
                <a:spcPts val="370"/>
              </a:spcBef>
            </a:pPr>
            <a:r>
              <a:rPr sz="1850" spc="20" dirty="0">
                <a:solidFill>
                  <a:srgbClr val="FFFFFF"/>
                </a:solidFill>
                <a:latin typeface="微软雅黑" panose="020B0503020204020204" charset="-122"/>
                <a:cs typeface="微软雅黑" panose="020B0503020204020204" charset="-122"/>
              </a:rPr>
              <a:t>低合金耐候钢</a:t>
            </a:r>
            <a:endParaRPr sz="1850">
              <a:latin typeface="微软雅黑" panose="020B0503020204020204" charset="-122"/>
              <a:cs typeface="微软雅黑" panose="020B0503020204020204" charset="-122"/>
            </a:endParaRPr>
          </a:p>
        </p:txBody>
      </p:sp>
      <p:sp>
        <p:nvSpPr>
          <p:cNvPr id="20" name="object 20"/>
          <p:cNvSpPr/>
          <p:nvPr/>
        </p:nvSpPr>
        <p:spPr>
          <a:xfrm>
            <a:off x="4477639" y="4421505"/>
            <a:ext cx="241300" cy="0"/>
          </a:xfrm>
          <a:custGeom>
            <a:avLst/>
            <a:gdLst/>
            <a:ahLst/>
            <a:cxnLst/>
            <a:rect l="l" t="t" r="r" b="b"/>
            <a:pathLst>
              <a:path w="241300">
                <a:moveTo>
                  <a:pt x="0" y="0"/>
                </a:moveTo>
                <a:lnTo>
                  <a:pt x="240791" y="0"/>
                </a:lnTo>
              </a:path>
            </a:pathLst>
          </a:custGeom>
          <a:ln w="53340">
            <a:solidFill>
              <a:srgbClr val="A5A5A5"/>
            </a:solidFill>
          </a:ln>
        </p:spPr>
        <p:txBody>
          <a:bodyPr wrap="square" lIns="0" tIns="0" rIns="0" bIns="0" rtlCol="0"/>
          <a:p/>
        </p:txBody>
      </p:sp>
      <p:sp>
        <p:nvSpPr>
          <p:cNvPr id="21" name="object 21"/>
          <p:cNvSpPr/>
          <p:nvPr/>
        </p:nvSpPr>
        <p:spPr>
          <a:xfrm>
            <a:off x="4745101" y="3143631"/>
            <a:ext cx="0" cy="993775"/>
          </a:xfrm>
          <a:custGeom>
            <a:avLst/>
            <a:gdLst/>
            <a:ahLst/>
            <a:cxnLst/>
            <a:rect l="l" t="t" r="r" b="b"/>
            <a:pathLst>
              <a:path h="993775">
                <a:moveTo>
                  <a:pt x="0" y="0"/>
                </a:moveTo>
                <a:lnTo>
                  <a:pt x="0" y="993647"/>
                </a:lnTo>
              </a:path>
            </a:pathLst>
          </a:custGeom>
          <a:ln w="53340">
            <a:solidFill>
              <a:srgbClr val="A5A5A5"/>
            </a:solidFill>
          </a:ln>
        </p:spPr>
        <p:txBody>
          <a:bodyPr wrap="square" lIns="0" tIns="0" rIns="0" bIns="0" rtlCol="0"/>
          <a:p/>
        </p:txBody>
      </p:sp>
      <p:sp>
        <p:nvSpPr>
          <p:cNvPr id="22" name="object 22"/>
          <p:cNvSpPr/>
          <p:nvPr/>
        </p:nvSpPr>
        <p:spPr>
          <a:xfrm>
            <a:off x="4745101" y="4192143"/>
            <a:ext cx="0" cy="226060"/>
          </a:xfrm>
          <a:custGeom>
            <a:avLst/>
            <a:gdLst/>
            <a:ahLst/>
            <a:cxnLst/>
            <a:rect l="l" t="t" r="r" b="b"/>
            <a:pathLst>
              <a:path h="226060">
                <a:moveTo>
                  <a:pt x="0" y="0"/>
                </a:moveTo>
                <a:lnTo>
                  <a:pt x="0" y="225551"/>
                </a:lnTo>
              </a:path>
            </a:pathLst>
          </a:custGeom>
          <a:ln w="53340">
            <a:solidFill>
              <a:srgbClr val="A5A5A5"/>
            </a:solidFill>
          </a:ln>
        </p:spPr>
        <p:txBody>
          <a:bodyPr wrap="square" lIns="0" tIns="0" rIns="0" bIns="0" rtlCol="0"/>
          <a:p/>
        </p:txBody>
      </p:sp>
      <p:sp>
        <p:nvSpPr>
          <p:cNvPr id="23" name="object 23"/>
          <p:cNvSpPr/>
          <p:nvPr/>
        </p:nvSpPr>
        <p:spPr>
          <a:xfrm>
            <a:off x="4718431" y="3122295"/>
            <a:ext cx="391795" cy="0"/>
          </a:xfrm>
          <a:custGeom>
            <a:avLst/>
            <a:gdLst/>
            <a:ahLst/>
            <a:cxnLst/>
            <a:rect l="l" t="t" r="r" b="b"/>
            <a:pathLst>
              <a:path w="391795">
                <a:moveTo>
                  <a:pt x="0" y="0"/>
                </a:moveTo>
                <a:lnTo>
                  <a:pt x="391668" y="0"/>
                </a:lnTo>
              </a:path>
            </a:pathLst>
          </a:custGeom>
          <a:ln w="54864">
            <a:solidFill>
              <a:srgbClr val="A5A5A5"/>
            </a:solidFill>
          </a:ln>
        </p:spPr>
        <p:txBody>
          <a:bodyPr wrap="square" lIns="0" tIns="0" rIns="0" bIns="0" rtlCol="0"/>
          <a:p/>
        </p:txBody>
      </p:sp>
      <p:sp>
        <p:nvSpPr>
          <p:cNvPr id="24" name="object 24"/>
          <p:cNvSpPr/>
          <p:nvPr/>
        </p:nvSpPr>
        <p:spPr>
          <a:xfrm>
            <a:off x="4718431" y="4164711"/>
            <a:ext cx="391795" cy="0"/>
          </a:xfrm>
          <a:custGeom>
            <a:avLst/>
            <a:gdLst/>
            <a:ahLst/>
            <a:cxnLst/>
            <a:rect l="l" t="t" r="r" b="b"/>
            <a:pathLst>
              <a:path w="391795">
                <a:moveTo>
                  <a:pt x="0" y="0"/>
                </a:moveTo>
                <a:lnTo>
                  <a:pt x="391668" y="0"/>
                </a:lnTo>
              </a:path>
            </a:pathLst>
          </a:custGeom>
          <a:ln w="54864">
            <a:solidFill>
              <a:srgbClr val="A5A5A5"/>
            </a:solidFill>
          </a:ln>
        </p:spPr>
        <p:txBody>
          <a:bodyPr wrap="square" lIns="0" tIns="0" rIns="0" bIns="0" rtlCol="0"/>
          <a:p/>
        </p:txBody>
      </p:sp>
      <p:sp>
        <p:nvSpPr>
          <p:cNvPr id="25" name="object 25"/>
          <p:cNvSpPr/>
          <p:nvPr/>
        </p:nvSpPr>
        <p:spPr>
          <a:xfrm>
            <a:off x="4742815" y="3649599"/>
            <a:ext cx="367665" cy="0"/>
          </a:xfrm>
          <a:custGeom>
            <a:avLst/>
            <a:gdLst/>
            <a:ahLst/>
            <a:cxnLst/>
            <a:rect l="l" t="t" r="r" b="b"/>
            <a:pathLst>
              <a:path w="367664">
                <a:moveTo>
                  <a:pt x="0" y="0"/>
                </a:moveTo>
                <a:lnTo>
                  <a:pt x="367284" y="0"/>
                </a:lnTo>
              </a:path>
            </a:pathLst>
          </a:custGeom>
          <a:ln w="54864">
            <a:solidFill>
              <a:srgbClr val="A5A5A5"/>
            </a:solidFill>
          </a:ln>
        </p:spPr>
        <p:txBody>
          <a:bodyPr wrap="square" lIns="0" tIns="0" rIns="0" bIns="0" rtlCol="0"/>
          <a:p/>
        </p:txBody>
      </p:sp>
      <p:sp>
        <p:nvSpPr>
          <p:cNvPr id="26" name="object 26"/>
          <p:cNvSpPr txBox="1"/>
          <p:nvPr/>
        </p:nvSpPr>
        <p:spPr>
          <a:xfrm>
            <a:off x="5110099" y="2924175"/>
            <a:ext cx="2376170" cy="396240"/>
          </a:xfrm>
          <a:prstGeom prst="rect">
            <a:avLst/>
          </a:prstGeom>
          <a:solidFill>
            <a:srgbClr val="6E91BC"/>
          </a:solidFill>
        </p:spPr>
        <p:txBody>
          <a:bodyPr vert="horz" wrap="square" lIns="0" tIns="46990" rIns="0" bIns="0" rtlCol="0">
            <a:spAutoFit/>
          </a:bodyPr>
          <a:p>
            <a:pPr marL="236220">
              <a:lnSpc>
                <a:spcPct val="100000"/>
              </a:lnSpc>
              <a:spcBef>
                <a:spcPts val="370"/>
              </a:spcBef>
            </a:pPr>
            <a:r>
              <a:rPr sz="1850" spc="20" dirty="0">
                <a:solidFill>
                  <a:srgbClr val="FFFFFF"/>
                </a:solidFill>
                <a:latin typeface="微软雅黑" panose="020B0503020204020204" charset="-122"/>
                <a:cs typeface="微软雅黑" panose="020B0503020204020204" charset="-122"/>
              </a:rPr>
              <a:t>工程机构用合金钢</a:t>
            </a:r>
            <a:endParaRPr sz="1850">
              <a:latin typeface="微软雅黑" panose="020B0503020204020204" charset="-122"/>
              <a:cs typeface="微软雅黑" panose="020B0503020204020204" charset="-122"/>
            </a:endParaRPr>
          </a:p>
        </p:txBody>
      </p:sp>
      <p:sp>
        <p:nvSpPr>
          <p:cNvPr id="27" name="object 27"/>
          <p:cNvSpPr txBox="1"/>
          <p:nvPr/>
        </p:nvSpPr>
        <p:spPr>
          <a:xfrm>
            <a:off x="5110099" y="3451479"/>
            <a:ext cx="2376170" cy="396240"/>
          </a:xfrm>
          <a:prstGeom prst="rect">
            <a:avLst/>
          </a:prstGeom>
          <a:solidFill>
            <a:srgbClr val="6E91BC"/>
          </a:solidFill>
        </p:spPr>
        <p:txBody>
          <a:bodyPr vert="horz" wrap="square" lIns="0" tIns="46990" rIns="0" bIns="0" rtlCol="0">
            <a:spAutoFit/>
          </a:bodyPr>
          <a:p>
            <a:pPr marL="236220">
              <a:lnSpc>
                <a:spcPct val="100000"/>
              </a:lnSpc>
              <a:spcBef>
                <a:spcPts val="370"/>
              </a:spcBef>
            </a:pPr>
            <a:r>
              <a:rPr sz="1850" spc="20" dirty="0">
                <a:solidFill>
                  <a:srgbClr val="FFFFFF"/>
                </a:solidFill>
                <a:latin typeface="微软雅黑" panose="020B0503020204020204" charset="-122"/>
                <a:cs typeface="微软雅黑" panose="020B0503020204020204" charset="-122"/>
              </a:rPr>
              <a:t>机械结构用合金钢</a:t>
            </a:r>
            <a:endParaRPr sz="1850">
              <a:latin typeface="微软雅黑" panose="020B0503020204020204" charset="-122"/>
              <a:cs typeface="微软雅黑" panose="020B0503020204020204" charset="-122"/>
            </a:endParaRPr>
          </a:p>
        </p:txBody>
      </p:sp>
      <p:sp>
        <p:nvSpPr>
          <p:cNvPr id="29" name="object 28"/>
          <p:cNvSpPr txBox="1"/>
          <p:nvPr/>
        </p:nvSpPr>
        <p:spPr>
          <a:xfrm>
            <a:off x="5110099" y="3966591"/>
            <a:ext cx="2376170" cy="396240"/>
          </a:xfrm>
          <a:prstGeom prst="rect">
            <a:avLst/>
          </a:prstGeom>
          <a:solidFill>
            <a:srgbClr val="6E91BC"/>
          </a:solidFill>
        </p:spPr>
        <p:txBody>
          <a:bodyPr vert="horz" wrap="square" lIns="0" tIns="46990" rIns="0" bIns="0" rtlCol="0">
            <a:spAutoFit/>
          </a:bodyPr>
          <a:p>
            <a:pPr marL="473710">
              <a:lnSpc>
                <a:spcPct val="100000"/>
              </a:lnSpc>
              <a:spcBef>
                <a:spcPts val="370"/>
              </a:spcBef>
            </a:pPr>
            <a:r>
              <a:rPr sz="1850" spc="20" dirty="0">
                <a:solidFill>
                  <a:srgbClr val="FFFFFF"/>
                </a:solidFill>
                <a:latin typeface="微软雅黑" panose="020B0503020204020204" charset="-122"/>
                <a:cs typeface="微软雅黑" panose="020B0503020204020204" charset="-122"/>
              </a:rPr>
              <a:t>高碳铬轴承钢</a:t>
            </a:r>
            <a:endParaRPr sz="1850">
              <a:latin typeface="微软雅黑" panose="020B0503020204020204" charset="-122"/>
              <a:cs typeface="微软雅黑" panose="020B0503020204020204" charset="-122"/>
            </a:endParaRPr>
          </a:p>
        </p:txBody>
      </p:sp>
      <p:sp>
        <p:nvSpPr>
          <p:cNvPr id="30" name="object 29"/>
          <p:cNvSpPr/>
          <p:nvPr/>
        </p:nvSpPr>
        <p:spPr>
          <a:xfrm>
            <a:off x="4771771" y="4686681"/>
            <a:ext cx="338455" cy="0"/>
          </a:xfrm>
          <a:custGeom>
            <a:avLst/>
            <a:gdLst/>
            <a:ahLst/>
            <a:cxnLst/>
            <a:rect l="l" t="t" r="r" b="b"/>
            <a:pathLst>
              <a:path w="338454">
                <a:moveTo>
                  <a:pt x="0" y="0"/>
                </a:moveTo>
                <a:lnTo>
                  <a:pt x="338328" y="0"/>
                </a:lnTo>
              </a:path>
            </a:pathLst>
          </a:custGeom>
          <a:ln w="53340">
            <a:solidFill>
              <a:srgbClr val="A5A5A5"/>
            </a:solidFill>
          </a:ln>
        </p:spPr>
        <p:txBody>
          <a:bodyPr wrap="square" lIns="0" tIns="0" rIns="0" bIns="0" rtlCol="0"/>
          <a:p/>
        </p:txBody>
      </p:sp>
      <p:sp>
        <p:nvSpPr>
          <p:cNvPr id="31" name="object 30"/>
          <p:cNvSpPr/>
          <p:nvPr/>
        </p:nvSpPr>
        <p:spPr>
          <a:xfrm>
            <a:off x="4718431" y="5729097"/>
            <a:ext cx="391795" cy="0"/>
          </a:xfrm>
          <a:custGeom>
            <a:avLst/>
            <a:gdLst/>
            <a:ahLst/>
            <a:cxnLst/>
            <a:rect l="l" t="t" r="r" b="b"/>
            <a:pathLst>
              <a:path w="391795">
                <a:moveTo>
                  <a:pt x="0" y="0"/>
                </a:moveTo>
                <a:lnTo>
                  <a:pt x="391668" y="0"/>
                </a:lnTo>
              </a:path>
            </a:pathLst>
          </a:custGeom>
          <a:ln w="53339">
            <a:solidFill>
              <a:srgbClr val="A5A5A5"/>
            </a:solidFill>
          </a:ln>
        </p:spPr>
        <p:txBody>
          <a:bodyPr wrap="square" lIns="0" tIns="0" rIns="0" bIns="0" rtlCol="0"/>
          <a:p/>
        </p:txBody>
      </p:sp>
      <p:sp>
        <p:nvSpPr>
          <p:cNvPr id="32" name="object 31"/>
          <p:cNvSpPr/>
          <p:nvPr/>
        </p:nvSpPr>
        <p:spPr>
          <a:xfrm>
            <a:off x="4771771" y="5214747"/>
            <a:ext cx="338455" cy="0"/>
          </a:xfrm>
          <a:custGeom>
            <a:avLst/>
            <a:gdLst/>
            <a:ahLst/>
            <a:cxnLst/>
            <a:rect l="l" t="t" r="r" b="b"/>
            <a:pathLst>
              <a:path w="338454">
                <a:moveTo>
                  <a:pt x="0" y="0"/>
                </a:moveTo>
                <a:lnTo>
                  <a:pt x="338328" y="0"/>
                </a:lnTo>
              </a:path>
            </a:pathLst>
          </a:custGeom>
          <a:ln w="54864">
            <a:solidFill>
              <a:srgbClr val="A5A5A5"/>
            </a:solidFill>
          </a:ln>
        </p:spPr>
        <p:txBody>
          <a:bodyPr wrap="square" lIns="0" tIns="0" rIns="0" bIns="0" rtlCol="0"/>
          <a:p/>
        </p:txBody>
      </p:sp>
      <p:sp>
        <p:nvSpPr>
          <p:cNvPr id="33" name="object 32"/>
          <p:cNvSpPr txBox="1"/>
          <p:nvPr/>
        </p:nvSpPr>
        <p:spPr>
          <a:xfrm>
            <a:off x="5110099" y="4489323"/>
            <a:ext cx="2376170" cy="394970"/>
          </a:xfrm>
          <a:prstGeom prst="rect">
            <a:avLst/>
          </a:prstGeom>
          <a:solidFill>
            <a:srgbClr val="6E91BC"/>
          </a:solidFill>
        </p:spPr>
        <p:txBody>
          <a:bodyPr vert="horz" wrap="square" lIns="0" tIns="45085" rIns="0" bIns="0" rtlCol="0">
            <a:spAutoFit/>
          </a:bodyPr>
          <a:p>
            <a:pPr marL="106680">
              <a:lnSpc>
                <a:spcPct val="100000"/>
              </a:lnSpc>
              <a:spcBef>
                <a:spcPts val="355"/>
              </a:spcBef>
            </a:pPr>
            <a:r>
              <a:rPr sz="1850" spc="20" dirty="0">
                <a:solidFill>
                  <a:srgbClr val="FFFFFF"/>
                </a:solidFill>
                <a:latin typeface="微软雅黑" panose="020B0503020204020204" charset="-122"/>
                <a:cs typeface="微软雅黑" panose="020B0503020204020204" charset="-122"/>
              </a:rPr>
              <a:t>合金工具钢与高速钢</a:t>
            </a:r>
            <a:endParaRPr sz="1850">
              <a:latin typeface="微软雅黑" panose="020B0503020204020204" charset="-122"/>
              <a:cs typeface="微软雅黑" panose="020B0503020204020204" charset="-122"/>
            </a:endParaRPr>
          </a:p>
        </p:txBody>
      </p:sp>
      <p:sp>
        <p:nvSpPr>
          <p:cNvPr id="34" name="object 33"/>
          <p:cNvSpPr txBox="1"/>
          <p:nvPr/>
        </p:nvSpPr>
        <p:spPr>
          <a:xfrm>
            <a:off x="5110099" y="5016627"/>
            <a:ext cx="2376170" cy="396240"/>
          </a:xfrm>
          <a:prstGeom prst="rect">
            <a:avLst/>
          </a:prstGeom>
          <a:solidFill>
            <a:srgbClr val="6E91BC"/>
          </a:solidFill>
        </p:spPr>
        <p:txBody>
          <a:bodyPr vert="horz" wrap="square" lIns="0" tIns="46990" rIns="0" bIns="0" rtlCol="0">
            <a:spAutoFit/>
          </a:bodyPr>
          <a:p>
            <a:pPr marL="354965">
              <a:lnSpc>
                <a:spcPct val="100000"/>
              </a:lnSpc>
              <a:spcBef>
                <a:spcPts val="370"/>
              </a:spcBef>
            </a:pPr>
            <a:r>
              <a:rPr sz="1850" spc="20" dirty="0">
                <a:solidFill>
                  <a:srgbClr val="FFFFFF"/>
                </a:solidFill>
                <a:latin typeface="微软雅黑" panose="020B0503020204020204" charset="-122"/>
                <a:cs typeface="微软雅黑" panose="020B0503020204020204" charset="-122"/>
              </a:rPr>
              <a:t>不锈钢与耐热钢</a:t>
            </a:r>
            <a:endParaRPr sz="1850">
              <a:latin typeface="微软雅黑" panose="020B0503020204020204" charset="-122"/>
              <a:cs typeface="微软雅黑" panose="020B0503020204020204" charset="-122"/>
            </a:endParaRPr>
          </a:p>
        </p:txBody>
      </p:sp>
      <p:sp>
        <p:nvSpPr>
          <p:cNvPr id="35" name="object 34"/>
          <p:cNvSpPr txBox="1"/>
          <p:nvPr/>
        </p:nvSpPr>
        <p:spPr>
          <a:xfrm>
            <a:off x="5110099" y="5531738"/>
            <a:ext cx="2376170" cy="394970"/>
          </a:xfrm>
          <a:prstGeom prst="rect">
            <a:avLst/>
          </a:prstGeom>
          <a:solidFill>
            <a:srgbClr val="6E91BC"/>
          </a:solidFill>
        </p:spPr>
        <p:txBody>
          <a:bodyPr vert="horz" wrap="square" lIns="0" tIns="45085" rIns="0" bIns="0" rtlCol="0">
            <a:spAutoFit/>
          </a:bodyPr>
          <a:p>
            <a:pPr marL="592455">
              <a:lnSpc>
                <a:spcPct val="100000"/>
              </a:lnSpc>
              <a:spcBef>
                <a:spcPts val="355"/>
              </a:spcBef>
            </a:pPr>
            <a:r>
              <a:rPr sz="1850" spc="20" dirty="0">
                <a:solidFill>
                  <a:srgbClr val="FFFFFF"/>
                </a:solidFill>
                <a:latin typeface="微软雅黑" panose="020B0503020204020204" charset="-122"/>
                <a:cs typeface="微软雅黑" panose="020B0503020204020204" charset="-122"/>
              </a:rPr>
              <a:t>铸造合金钢</a:t>
            </a:r>
            <a:endParaRPr sz="1850">
              <a:latin typeface="微软雅黑" panose="020B0503020204020204" charset="-122"/>
              <a:cs typeface="微软雅黑" panose="020B0503020204020204" charset="-122"/>
            </a:endParaRPr>
          </a:p>
        </p:txBody>
      </p:sp>
      <p:sp>
        <p:nvSpPr>
          <p:cNvPr id="36" name="object 35"/>
          <p:cNvSpPr/>
          <p:nvPr/>
        </p:nvSpPr>
        <p:spPr>
          <a:xfrm>
            <a:off x="4745101" y="4417695"/>
            <a:ext cx="0" cy="1285240"/>
          </a:xfrm>
          <a:custGeom>
            <a:avLst/>
            <a:gdLst/>
            <a:ahLst/>
            <a:cxnLst/>
            <a:rect l="l" t="t" r="r" b="b"/>
            <a:pathLst>
              <a:path h="1285239">
                <a:moveTo>
                  <a:pt x="0" y="0"/>
                </a:moveTo>
                <a:lnTo>
                  <a:pt x="0" y="1284732"/>
                </a:lnTo>
              </a:path>
            </a:pathLst>
          </a:custGeom>
          <a:ln w="53340">
            <a:solidFill>
              <a:srgbClr val="A5A5A5"/>
            </a:solidFill>
          </a:ln>
        </p:spPr>
        <p:txBody>
          <a:bodyPr wrap="square" lIns="0" tIns="0" rIns="0" bIns="0" rtlCol="0"/>
          <a:p/>
        </p:txBody>
      </p:sp>
      <p:sp>
        <p:nvSpPr>
          <p:cNvPr id="37" name="object 36"/>
          <p:cNvSpPr txBox="1"/>
          <p:nvPr/>
        </p:nvSpPr>
        <p:spPr>
          <a:xfrm>
            <a:off x="5139055" y="2213990"/>
            <a:ext cx="2615565" cy="396240"/>
          </a:xfrm>
          <a:prstGeom prst="rect">
            <a:avLst/>
          </a:prstGeom>
          <a:solidFill>
            <a:srgbClr val="6E91BC"/>
          </a:solidFill>
        </p:spPr>
        <p:txBody>
          <a:bodyPr vert="horz" wrap="square" lIns="0" tIns="46990" rIns="0" bIns="0" rtlCol="0">
            <a:spAutoFit/>
          </a:bodyPr>
          <a:p>
            <a:pPr marL="474980">
              <a:lnSpc>
                <a:spcPct val="100000"/>
              </a:lnSpc>
              <a:spcBef>
                <a:spcPts val="370"/>
              </a:spcBef>
            </a:pPr>
            <a:r>
              <a:rPr sz="1850" spc="20" dirty="0">
                <a:solidFill>
                  <a:srgbClr val="FFFFFF"/>
                </a:solidFill>
                <a:latin typeface="微软雅黑" panose="020B0503020204020204" charset="-122"/>
                <a:cs typeface="微软雅黑" panose="020B0503020204020204" charset="-122"/>
              </a:rPr>
              <a:t>低合金专业用</a:t>
            </a:r>
            <a:r>
              <a:rPr sz="1850" spc="-245" dirty="0">
                <a:solidFill>
                  <a:srgbClr val="FFFFFF"/>
                </a:solidFill>
                <a:latin typeface="微软雅黑" panose="020B0503020204020204" charset="-122"/>
                <a:cs typeface="微软雅黑" panose="020B0503020204020204" charset="-122"/>
              </a:rPr>
              <a:t>钢</a:t>
            </a:r>
            <a:r>
              <a:rPr sz="1850" spc="10" dirty="0">
                <a:solidFill>
                  <a:srgbClr val="6E91BC"/>
                </a:solidFill>
                <a:latin typeface="Calibri" panose="020F0502020204030204"/>
                <a:cs typeface="Calibri" panose="020F0502020204030204"/>
              </a:rPr>
              <a:t>0</a:t>
            </a:r>
            <a:endParaRPr sz="1850">
              <a:latin typeface="Calibri" panose="020F0502020204030204"/>
              <a:cs typeface="Calibri" panose="020F050202020403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500"/>
                                        <p:tgtEl>
                                          <p:spTgt spid="2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linds(horizontal)">
                                      <p:cBhvr>
                                        <p:cTn id="61" dur="500"/>
                                        <p:tgtEl>
                                          <p:spTgt spid="2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linds(horizontal)">
                                      <p:cBhvr>
                                        <p:cTn id="64" dur="500"/>
                                        <p:tgtEl>
                                          <p:spTgt spid="2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linds(horizontal)">
                                      <p:cBhvr>
                                        <p:cTn id="67" dur="500"/>
                                        <p:tgtEl>
                                          <p:spTgt spid="2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linds(horizontal)">
                                      <p:cBhvr>
                                        <p:cTn id="70" dur="500"/>
                                        <p:tgtEl>
                                          <p:spTgt spid="2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linds(horizontal)">
                                      <p:cBhvr>
                                        <p:cTn id="73" dur="500"/>
                                        <p:tgtEl>
                                          <p:spTgt spid="3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5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blinds(horizontal)">
                                      <p:cBhvr>
                                        <p:cTn id="79" dur="500"/>
                                        <p:tgtEl>
                                          <p:spTgt spid="32"/>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linds(horizontal)">
                                      <p:cBhvr>
                                        <p:cTn id="82" dur="500"/>
                                        <p:tgtEl>
                                          <p:spTgt spid="33"/>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linds(horizontal)">
                                      <p:cBhvr>
                                        <p:cTn id="85" dur="500"/>
                                        <p:tgtEl>
                                          <p:spTgt spid="34"/>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blinds(horizontal)">
                                      <p:cBhvr>
                                        <p:cTn id="88" dur="500"/>
                                        <p:tgtEl>
                                          <p:spTgt spid="35"/>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blinds(horizontal)">
                                      <p:cBhvr>
                                        <p:cTn id="91" dur="500"/>
                                        <p:tgtEl>
                                          <p:spTgt spid="3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blinds(horizontal)">
                                      <p:cBhvr>
                                        <p:cTn id="9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1" animBg="1"/>
      <p:bldP spid="8" grpId="1" animBg="1"/>
      <p:bldP spid="9" grpId="1" animBg="1"/>
      <p:bldP spid="10" grpId="1" animBg="1"/>
      <p:bldP spid="11" grpId="1" animBg="1"/>
      <p:bldP spid="12" grpId="1" animBg="1"/>
      <p:bldP spid="13" grpId="1" animBg="1"/>
      <p:bldP spid="14" grpId="1" animBg="1"/>
      <p:bldP spid="15" grpId="1" animBg="1"/>
      <p:bldP spid="16" grpId="1" animBg="1"/>
      <p:bldP spid="17" grpId="1" animBg="1"/>
      <p:bldP spid="18" grpId="1" animBg="1"/>
      <p:bldP spid="19" grpId="1" animBg="1"/>
      <p:bldP spid="20" grpId="1" animBg="1"/>
      <p:bldP spid="21" grpId="1" animBg="1"/>
      <p:bldP spid="22" grpId="1" animBg="1"/>
      <p:bldP spid="23" grpId="1" animBg="1"/>
      <p:bldP spid="24" grpId="1" animBg="1"/>
      <p:bldP spid="25" grpId="1" animBg="1"/>
      <p:bldP spid="26" grpId="1" animBg="1"/>
      <p:bldP spid="27" grpId="1" animBg="1"/>
      <p:bldP spid="29" grpId="1" animBg="1"/>
      <p:bldP spid="30" grpId="1" animBg="1"/>
      <p:bldP spid="31" grpId="1" animBg="1"/>
      <p:bldP spid="32" grpId="1" animBg="1"/>
      <p:bldP spid="33" grpId="1" animBg="1"/>
      <p:bldP spid="34" grpId="1" animBg="1"/>
      <p:bldP spid="35" grpId="1" animBg="1"/>
      <p:bldP spid="36" grpId="1" animBg="1"/>
      <p:bldP spid="3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p:nvPr/>
        </p:nvSpPr>
        <p:spPr>
          <a:xfrm>
            <a:off x="5243067" y="4157345"/>
            <a:ext cx="1905" cy="142240"/>
          </a:xfrm>
          <a:custGeom>
            <a:avLst/>
            <a:gdLst/>
            <a:ahLst/>
            <a:cxnLst/>
            <a:rect l="l" t="t" r="r" b="b"/>
            <a:pathLst>
              <a:path w="1904" h="142239">
                <a:moveTo>
                  <a:pt x="762" y="-14477"/>
                </a:moveTo>
                <a:lnTo>
                  <a:pt x="762" y="156210"/>
                </a:lnTo>
              </a:path>
            </a:pathLst>
          </a:custGeom>
          <a:ln w="30480">
            <a:solidFill>
              <a:srgbClr val="A5A5A5"/>
            </a:solidFill>
          </a:ln>
        </p:spPr>
        <p:txBody>
          <a:bodyPr wrap="square" lIns="0" tIns="0" rIns="0" bIns="0" rtlCol="0"/>
          <a:p/>
        </p:txBody>
      </p:sp>
      <p:sp>
        <p:nvSpPr>
          <p:cNvPr id="3" name="object 3"/>
          <p:cNvSpPr/>
          <p:nvPr/>
        </p:nvSpPr>
        <p:spPr>
          <a:xfrm>
            <a:off x="6480556" y="4136009"/>
            <a:ext cx="0" cy="146685"/>
          </a:xfrm>
          <a:custGeom>
            <a:avLst/>
            <a:gdLst/>
            <a:ahLst/>
            <a:cxnLst/>
            <a:rect l="l" t="t" r="r" b="b"/>
            <a:pathLst>
              <a:path h="146685">
                <a:moveTo>
                  <a:pt x="0" y="0"/>
                </a:moveTo>
                <a:lnTo>
                  <a:pt x="0" y="146303"/>
                </a:lnTo>
              </a:path>
            </a:pathLst>
          </a:custGeom>
          <a:ln w="28956">
            <a:solidFill>
              <a:srgbClr val="A5A5A5"/>
            </a:solidFill>
          </a:ln>
        </p:spPr>
        <p:txBody>
          <a:bodyPr wrap="square" lIns="0" tIns="0" rIns="0" bIns="0" rtlCol="0"/>
          <a:p/>
        </p:txBody>
      </p:sp>
      <p:sp>
        <p:nvSpPr>
          <p:cNvPr id="4" name="object 4"/>
          <p:cNvSpPr/>
          <p:nvPr/>
        </p:nvSpPr>
        <p:spPr>
          <a:xfrm>
            <a:off x="4017771" y="4157345"/>
            <a:ext cx="1905" cy="142240"/>
          </a:xfrm>
          <a:custGeom>
            <a:avLst/>
            <a:gdLst/>
            <a:ahLst/>
            <a:cxnLst/>
            <a:rect l="l" t="t" r="r" b="b"/>
            <a:pathLst>
              <a:path w="1904" h="142239">
                <a:moveTo>
                  <a:pt x="762" y="-14477"/>
                </a:moveTo>
                <a:lnTo>
                  <a:pt x="762" y="156210"/>
                </a:lnTo>
              </a:path>
            </a:pathLst>
          </a:custGeom>
          <a:ln w="30480">
            <a:solidFill>
              <a:srgbClr val="A5A5A5"/>
            </a:solidFill>
          </a:ln>
        </p:spPr>
        <p:txBody>
          <a:bodyPr wrap="square" lIns="0" tIns="0" rIns="0" bIns="0" rtlCol="0"/>
          <a:p/>
        </p:txBody>
      </p:sp>
      <p:sp>
        <p:nvSpPr>
          <p:cNvPr id="5" name="object 5"/>
          <p:cNvSpPr/>
          <p:nvPr/>
        </p:nvSpPr>
        <p:spPr>
          <a:xfrm>
            <a:off x="2795524" y="4157345"/>
            <a:ext cx="6350" cy="152400"/>
          </a:xfrm>
          <a:custGeom>
            <a:avLst/>
            <a:gdLst/>
            <a:ahLst/>
            <a:cxnLst/>
            <a:rect l="l" t="t" r="r" b="b"/>
            <a:pathLst>
              <a:path w="6350" h="152400">
                <a:moveTo>
                  <a:pt x="3047" y="-14477"/>
                </a:moveTo>
                <a:lnTo>
                  <a:pt x="3047" y="166877"/>
                </a:lnTo>
              </a:path>
            </a:pathLst>
          </a:custGeom>
          <a:ln w="35051">
            <a:solidFill>
              <a:srgbClr val="A5A5A5"/>
            </a:solidFill>
          </a:ln>
        </p:spPr>
        <p:txBody>
          <a:bodyPr wrap="square" lIns="0" tIns="0" rIns="0" bIns="0" rtlCol="0"/>
          <a:p/>
        </p:txBody>
      </p:sp>
      <p:sp>
        <p:nvSpPr>
          <p:cNvPr id="6" name="object 6"/>
          <p:cNvSpPr txBox="1"/>
          <p:nvPr/>
        </p:nvSpPr>
        <p:spPr>
          <a:xfrm>
            <a:off x="587248" y="2319400"/>
            <a:ext cx="1178560" cy="1178560"/>
          </a:xfrm>
          <a:prstGeom prst="rect">
            <a:avLst/>
          </a:prstGeom>
          <a:solidFill>
            <a:srgbClr val="4F80BC"/>
          </a:solidFill>
        </p:spPr>
        <p:txBody>
          <a:bodyPr vert="horz" wrap="square" lIns="0" tIns="285750" rIns="0" bIns="0" rtlCol="0">
            <a:spAutoFit/>
          </a:bodyPr>
          <a:p>
            <a:pPr marL="113665">
              <a:lnSpc>
                <a:spcPct val="100000"/>
              </a:lnSpc>
              <a:spcBef>
                <a:spcPts val="2250"/>
              </a:spcBef>
            </a:pPr>
            <a:r>
              <a:rPr sz="3750" spc="-10" dirty="0">
                <a:solidFill>
                  <a:srgbClr val="FFFFFF"/>
                </a:solidFill>
                <a:latin typeface="微软雅黑" panose="020B0503020204020204" charset="-122"/>
                <a:cs typeface="微软雅黑" panose="020B0503020204020204" charset="-122"/>
              </a:rPr>
              <a:t>总结</a:t>
            </a:r>
            <a:endParaRPr sz="3750">
              <a:latin typeface="微软雅黑" panose="020B0503020204020204" charset="-122"/>
              <a:cs typeface="微软雅黑" panose="020B0503020204020204" charset="-122"/>
            </a:endParaRPr>
          </a:p>
        </p:txBody>
      </p:sp>
      <p:sp>
        <p:nvSpPr>
          <p:cNvPr id="7" name="object 7"/>
          <p:cNvSpPr/>
          <p:nvPr/>
        </p:nvSpPr>
        <p:spPr>
          <a:xfrm>
            <a:off x="499618" y="2261489"/>
            <a:ext cx="0" cy="1294130"/>
          </a:xfrm>
          <a:custGeom>
            <a:avLst/>
            <a:gdLst/>
            <a:ahLst/>
            <a:cxnLst/>
            <a:rect l="l" t="t" r="r" b="b"/>
            <a:pathLst>
              <a:path h="1294129">
                <a:moveTo>
                  <a:pt x="0" y="0"/>
                </a:moveTo>
                <a:lnTo>
                  <a:pt x="0" y="1293875"/>
                </a:lnTo>
              </a:path>
            </a:pathLst>
          </a:custGeom>
          <a:ln w="53339">
            <a:solidFill>
              <a:srgbClr val="A5A5A5"/>
            </a:solidFill>
          </a:ln>
        </p:spPr>
        <p:txBody>
          <a:bodyPr wrap="square" lIns="0" tIns="0" rIns="0" bIns="0" rtlCol="0"/>
          <a:p/>
        </p:txBody>
      </p:sp>
      <p:sp>
        <p:nvSpPr>
          <p:cNvPr id="8" name="object 8"/>
          <p:cNvSpPr/>
          <p:nvPr/>
        </p:nvSpPr>
        <p:spPr>
          <a:xfrm>
            <a:off x="1852930" y="2261489"/>
            <a:ext cx="0" cy="1294130"/>
          </a:xfrm>
          <a:custGeom>
            <a:avLst/>
            <a:gdLst/>
            <a:ahLst/>
            <a:cxnLst/>
            <a:rect l="l" t="t" r="r" b="b"/>
            <a:pathLst>
              <a:path h="1294129">
                <a:moveTo>
                  <a:pt x="0" y="0"/>
                </a:moveTo>
                <a:lnTo>
                  <a:pt x="0" y="1293875"/>
                </a:lnTo>
              </a:path>
            </a:pathLst>
          </a:custGeom>
          <a:ln w="53340">
            <a:solidFill>
              <a:srgbClr val="A5A5A5"/>
            </a:solidFill>
          </a:ln>
        </p:spPr>
        <p:txBody>
          <a:bodyPr wrap="square" lIns="0" tIns="0" rIns="0" bIns="0" rtlCol="0"/>
          <a:p/>
        </p:txBody>
      </p:sp>
      <p:sp>
        <p:nvSpPr>
          <p:cNvPr id="9" name="object 9"/>
          <p:cNvSpPr/>
          <p:nvPr/>
        </p:nvSpPr>
        <p:spPr>
          <a:xfrm>
            <a:off x="472948" y="3582035"/>
            <a:ext cx="1407160" cy="0"/>
          </a:xfrm>
          <a:custGeom>
            <a:avLst/>
            <a:gdLst/>
            <a:ahLst/>
            <a:cxnLst/>
            <a:rect l="l" t="t" r="r" b="b"/>
            <a:pathLst>
              <a:path w="1407160">
                <a:moveTo>
                  <a:pt x="0" y="0"/>
                </a:moveTo>
                <a:lnTo>
                  <a:pt x="1406652" y="0"/>
                </a:lnTo>
              </a:path>
            </a:pathLst>
          </a:custGeom>
          <a:ln w="53340">
            <a:solidFill>
              <a:srgbClr val="A5A5A5"/>
            </a:solidFill>
          </a:ln>
        </p:spPr>
        <p:txBody>
          <a:bodyPr wrap="square" lIns="0" tIns="0" rIns="0" bIns="0" rtlCol="0"/>
          <a:p/>
        </p:txBody>
      </p:sp>
      <p:sp>
        <p:nvSpPr>
          <p:cNvPr id="10" name="object 10"/>
          <p:cNvSpPr/>
          <p:nvPr/>
        </p:nvSpPr>
        <p:spPr>
          <a:xfrm>
            <a:off x="472948" y="2234819"/>
            <a:ext cx="1407160" cy="0"/>
          </a:xfrm>
          <a:custGeom>
            <a:avLst/>
            <a:gdLst/>
            <a:ahLst/>
            <a:cxnLst/>
            <a:rect l="l" t="t" r="r" b="b"/>
            <a:pathLst>
              <a:path w="1407160">
                <a:moveTo>
                  <a:pt x="0" y="0"/>
                </a:moveTo>
                <a:lnTo>
                  <a:pt x="1406652" y="0"/>
                </a:lnTo>
              </a:path>
            </a:pathLst>
          </a:custGeom>
          <a:ln w="53340">
            <a:solidFill>
              <a:srgbClr val="A5A5A5"/>
            </a:solidFill>
          </a:ln>
        </p:spPr>
        <p:txBody>
          <a:bodyPr wrap="square" lIns="0" tIns="0" rIns="0" bIns="0" rtlCol="0"/>
          <a:p/>
        </p:txBody>
      </p:sp>
      <p:sp>
        <p:nvSpPr>
          <p:cNvPr id="11" name="object 11"/>
          <p:cNvSpPr/>
          <p:nvPr/>
        </p:nvSpPr>
        <p:spPr>
          <a:xfrm>
            <a:off x="2618740" y="1950593"/>
            <a:ext cx="784860" cy="768350"/>
          </a:xfrm>
          <a:custGeom>
            <a:avLst/>
            <a:gdLst/>
            <a:ahLst/>
            <a:cxnLst/>
            <a:rect l="l" t="t" r="r" b="b"/>
            <a:pathLst>
              <a:path w="784860" h="768350">
                <a:moveTo>
                  <a:pt x="649644" y="35560"/>
                </a:moveTo>
                <a:lnTo>
                  <a:pt x="624839" y="35560"/>
                </a:lnTo>
                <a:lnTo>
                  <a:pt x="662939" y="0"/>
                </a:lnTo>
                <a:lnTo>
                  <a:pt x="673608" y="11430"/>
                </a:lnTo>
                <a:lnTo>
                  <a:pt x="649644" y="35560"/>
                </a:lnTo>
                <a:close/>
              </a:path>
              <a:path w="784860" h="768350">
                <a:moveTo>
                  <a:pt x="610978" y="72390"/>
                </a:moveTo>
                <a:lnTo>
                  <a:pt x="589787" y="72390"/>
                </a:lnTo>
                <a:lnTo>
                  <a:pt x="612647" y="49530"/>
                </a:lnTo>
                <a:lnTo>
                  <a:pt x="604623" y="41910"/>
                </a:lnTo>
                <a:lnTo>
                  <a:pt x="596455" y="33020"/>
                </a:lnTo>
                <a:lnTo>
                  <a:pt x="588001" y="24130"/>
                </a:lnTo>
                <a:lnTo>
                  <a:pt x="579119" y="13970"/>
                </a:lnTo>
                <a:lnTo>
                  <a:pt x="592835" y="2540"/>
                </a:lnTo>
                <a:lnTo>
                  <a:pt x="601694" y="11430"/>
                </a:lnTo>
                <a:lnTo>
                  <a:pt x="609980" y="20320"/>
                </a:lnTo>
                <a:lnTo>
                  <a:pt x="617696" y="27940"/>
                </a:lnTo>
                <a:lnTo>
                  <a:pt x="624839" y="35560"/>
                </a:lnTo>
                <a:lnTo>
                  <a:pt x="649644" y="35560"/>
                </a:lnTo>
                <a:lnTo>
                  <a:pt x="637031" y="48260"/>
                </a:lnTo>
                <a:lnTo>
                  <a:pt x="647604" y="58420"/>
                </a:lnTo>
                <a:lnTo>
                  <a:pt x="648711" y="59690"/>
                </a:lnTo>
                <a:lnTo>
                  <a:pt x="623316" y="59690"/>
                </a:lnTo>
                <a:lnTo>
                  <a:pt x="610978" y="72390"/>
                </a:lnTo>
                <a:close/>
              </a:path>
              <a:path w="784860" h="768350">
                <a:moveTo>
                  <a:pt x="691945" y="82550"/>
                </a:moveTo>
                <a:lnTo>
                  <a:pt x="669035" y="82550"/>
                </a:lnTo>
                <a:lnTo>
                  <a:pt x="713231" y="39370"/>
                </a:lnTo>
                <a:lnTo>
                  <a:pt x="723900" y="50800"/>
                </a:lnTo>
                <a:lnTo>
                  <a:pt x="691945" y="82550"/>
                </a:lnTo>
                <a:close/>
              </a:path>
              <a:path w="784860" h="768350">
                <a:moveTo>
                  <a:pt x="595883" y="127000"/>
                </a:moveTo>
                <a:lnTo>
                  <a:pt x="588454" y="110490"/>
                </a:lnTo>
                <a:lnTo>
                  <a:pt x="579881" y="92710"/>
                </a:lnTo>
                <a:lnTo>
                  <a:pt x="570166" y="74930"/>
                </a:lnTo>
                <a:lnTo>
                  <a:pt x="559308" y="57150"/>
                </a:lnTo>
                <a:lnTo>
                  <a:pt x="574547" y="46990"/>
                </a:lnTo>
                <a:lnTo>
                  <a:pt x="578215" y="53340"/>
                </a:lnTo>
                <a:lnTo>
                  <a:pt x="586120" y="66040"/>
                </a:lnTo>
                <a:lnTo>
                  <a:pt x="589787" y="72390"/>
                </a:lnTo>
                <a:lnTo>
                  <a:pt x="610978" y="72390"/>
                </a:lnTo>
                <a:lnTo>
                  <a:pt x="597408" y="86360"/>
                </a:lnTo>
                <a:lnTo>
                  <a:pt x="601956" y="95250"/>
                </a:lnTo>
                <a:lnTo>
                  <a:pt x="606361" y="104140"/>
                </a:lnTo>
                <a:lnTo>
                  <a:pt x="610480" y="111760"/>
                </a:lnTo>
                <a:lnTo>
                  <a:pt x="614171" y="119380"/>
                </a:lnTo>
                <a:lnTo>
                  <a:pt x="606551" y="123190"/>
                </a:lnTo>
                <a:lnTo>
                  <a:pt x="600455" y="125730"/>
                </a:lnTo>
                <a:lnTo>
                  <a:pt x="595883" y="127000"/>
                </a:lnTo>
                <a:close/>
              </a:path>
              <a:path w="784860" h="768350">
                <a:moveTo>
                  <a:pt x="623316" y="149860"/>
                </a:moveTo>
                <a:lnTo>
                  <a:pt x="612647" y="138430"/>
                </a:lnTo>
                <a:lnTo>
                  <a:pt x="655319" y="95250"/>
                </a:lnTo>
                <a:lnTo>
                  <a:pt x="649890" y="88900"/>
                </a:lnTo>
                <a:lnTo>
                  <a:pt x="642746" y="81280"/>
                </a:lnTo>
                <a:lnTo>
                  <a:pt x="633888" y="72390"/>
                </a:lnTo>
                <a:lnTo>
                  <a:pt x="623316" y="59690"/>
                </a:lnTo>
                <a:lnTo>
                  <a:pt x="648711" y="59690"/>
                </a:lnTo>
                <a:lnTo>
                  <a:pt x="656462" y="68580"/>
                </a:lnTo>
                <a:lnTo>
                  <a:pt x="663606" y="76200"/>
                </a:lnTo>
                <a:lnTo>
                  <a:pt x="669035" y="82550"/>
                </a:lnTo>
                <a:lnTo>
                  <a:pt x="691945" y="82550"/>
                </a:lnTo>
                <a:lnTo>
                  <a:pt x="684275" y="90170"/>
                </a:lnTo>
                <a:lnTo>
                  <a:pt x="708517" y="102870"/>
                </a:lnTo>
                <a:lnTo>
                  <a:pt x="728956" y="109220"/>
                </a:lnTo>
                <a:lnTo>
                  <a:pt x="665987" y="109220"/>
                </a:lnTo>
                <a:lnTo>
                  <a:pt x="623316" y="149860"/>
                </a:lnTo>
                <a:close/>
              </a:path>
              <a:path w="784860" h="768350">
                <a:moveTo>
                  <a:pt x="545809" y="116840"/>
                </a:moveTo>
                <a:lnTo>
                  <a:pt x="522731" y="116840"/>
                </a:lnTo>
                <a:lnTo>
                  <a:pt x="554735" y="86360"/>
                </a:lnTo>
                <a:lnTo>
                  <a:pt x="565403" y="97790"/>
                </a:lnTo>
                <a:lnTo>
                  <a:pt x="545809" y="116840"/>
                </a:lnTo>
                <a:close/>
              </a:path>
              <a:path w="784860" h="768350">
                <a:moveTo>
                  <a:pt x="541019" y="173990"/>
                </a:moveTo>
                <a:lnTo>
                  <a:pt x="534923" y="172720"/>
                </a:lnTo>
                <a:lnTo>
                  <a:pt x="528827" y="172720"/>
                </a:lnTo>
                <a:lnTo>
                  <a:pt x="522731" y="171450"/>
                </a:lnTo>
                <a:lnTo>
                  <a:pt x="518445" y="153670"/>
                </a:lnTo>
                <a:lnTo>
                  <a:pt x="512444" y="134620"/>
                </a:lnTo>
                <a:lnTo>
                  <a:pt x="504729" y="115570"/>
                </a:lnTo>
                <a:lnTo>
                  <a:pt x="495300" y="96520"/>
                </a:lnTo>
                <a:lnTo>
                  <a:pt x="510539" y="87630"/>
                </a:lnTo>
                <a:lnTo>
                  <a:pt x="513945" y="95250"/>
                </a:lnTo>
                <a:lnTo>
                  <a:pt x="517207" y="101600"/>
                </a:lnTo>
                <a:lnTo>
                  <a:pt x="520183" y="109220"/>
                </a:lnTo>
                <a:lnTo>
                  <a:pt x="522731" y="116840"/>
                </a:lnTo>
                <a:lnTo>
                  <a:pt x="545809" y="116840"/>
                </a:lnTo>
                <a:lnTo>
                  <a:pt x="528827" y="133350"/>
                </a:lnTo>
                <a:lnTo>
                  <a:pt x="531995" y="140970"/>
                </a:lnTo>
                <a:lnTo>
                  <a:pt x="534733" y="149860"/>
                </a:lnTo>
                <a:lnTo>
                  <a:pt x="537186" y="157480"/>
                </a:lnTo>
                <a:lnTo>
                  <a:pt x="539495" y="165100"/>
                </a:lnTo>
                <a:lnTo>
                  <a:pt x="562355" y="165100"/>
                </a:lnTo>
                <a:lnTo>
                  <a:pt x="561136" y="166370"/>
                </a:lnTo>
                <a:lnTo>
                  <a:pt x="539495" y="166370"/>
                </a:lnTo>
                <a:lnTo>
                  <a:pt x="539495" y="170180"/>
                </a:lnTo>
                <a:lnTo>
                  <a:pt x="541019" y="171450"/>
                </a:lnTo>
                <a:lnTo>
                  <a:pt x="541019" y="173990"/>
                </a:lnTo>
                <a:close/>
              </a:path>
              <a:path w="784860" h="768350">
                <a:moveTo>
                  <a:pt x="781811" y="111760"/>
                </a:moveTo>
                <a:lnTo>
                  <a:pt x="757570" y="111760"/>
                </a:lnTo>
                <a:lnTo>
                  <a:pt x="781811" y="107950"/>
                </a:lnTo>
                <a:lnTo>
                  <a:pt x="781811" y="111760"/>
                </a:lnTo>
                <a:close/>
              </a:path>
              <a:path w="784860" h="768350">
                <a:moveTo>
                  <a:pt x="697992" y="218440"/>
                </a:moveTo>
                <a:lnTo>
                  <a:pt x="693419" y="217170"/>
                </a:lnTo>
                <a:lnTo>
                  <a:pt x="685800" y="215900"/>
                </a:lnTo>
                <a:lnTo>
                  <a:pt x="678179" y="215900"/>
                </a:lnTo>
                <a:lnTo>
                  <a:pt x="684204" y="186690"/>
                </a:lnTo>
                <a:lnTo>
                  <a:pt x="684085" y="158750"/>
                </a:lnTo>
                <a:lnTo>
                  <a:pt x="677965" y="133350"/>
                </a:lnTo>
                <a:lnTo>
                  <a:pt x="665987" y="109220"/>
                </a:lnTo>
                <a:lnTo>
                  <a:pt x="728956" y="109220"/>
                </a:lnTo>
                <a:lnTo>
                  <a:pt x="733043" y="110490"/>
                </a:lnTo>
                <a:lnTo>
                  <a:pt x="687323" y="110490"/>
                </a:lnTo>
                <a:lnTo>
                  <a:pt x="698420" y="134620"/>
                </a:lnTo>
                <a:lnTo>
                  <a:pt x="704087" y="161290"/>
                </a:lnTo>
                <a:lnTo>
                  <a:pt x="704040" y="189230"/>
                </a:lnTo>
                <a:lnTo>
                  <a:pt x="697992" y="218440"/>
                </a:lnTo>
                <a:close/>
              </a:path>
              <a:path w="784860" h="768350">
                <a:moveTo>
                  <a:pt x="759975" y="130810"/>
                </a:moveTo>
                <a:lnTo>
                  <a:pt x="735520" y="128270"/>
                </a:lnTo>
                <a:lnTo>
                  <a:pt x="711350" y="121920"/>
                </a:lnTo>
                <a:lnTo>
                  <a:pt x="687323" y="110490"/>
                </a:lnTo>
                <a:lnTo>
                  <a:pt x="733043" y="110490"/>
                </a:lnTo>
                <a:lnTo>
                  <a:pt x="757570" y="111760"/>
                </a:lnTo>
                <a:lnTo>
                  <a:pt x="781811" y="111760"/>
                </a:lnTo>
                <a:lnTo>
                  <a:pt x="781811" y="118110"/>
                </a:lnTo>
                <a:lnTo>
                  <a:pt x="783335" y="124460"/>
                </a:lnTo>
                <a:lnTo>
                  <a:pt x="784859" y="128270"/>
                </a:lnTo>
                <a:lnTo>
                  <a:pt x="759975" y="130810"/>
                </a:lnTo>
                <a:close/>
              </a:path>
              <a:path w="784860" h="768350">
                <a:moveTo>
                  <a:pt x="574547" y="219710"/>
                </a:moveTo>
                <a:lnTo>
                  <a:pt x="562355" y="208280"/>
                </a:lnTo>
                <a:lnTo>
                  <a:pt x="585216" y="186690"/>
                </a:lnTo>
                <a:lnTo>
                  <a:pt x="562355" y="165100"/>
                </a:lnTo>
                <a:lnTo>
                  <a:pt x="539495" y="165100"/>
                </a:lnTo>
                <a:lnTo>
                  <a:pt x="582167" y="123190"/>
                </a:lnTo>
                <a:lnTo>
                  <a:pt x="594359" y="133350"/>
                </a:lnTo>
                <a:lnTo>
                  <a:pt x="576071" y="152400"/>
                </a:lnTo>
                <a:lnTo>
                  <a:pt x="597408" y="173990"/>
                </a:lnTo>
                <a:lnTo>
                  <a:pt x="620178" y="173990"/>
                </a:lnTo>
                <a:lnTo>
                  <a:pt x="608075" y="185420"/>
                </a:lnTo>
                <a:lnTo>
                  <a:pt x="622356" y="199390"/>
                </a:lnTo>
                <a:lnTo>
                  <a:pt x="595883" y="199390"/>
                </a:lnTo>
                <a:lnTo>
                  <a:pt x="574547" y="219710"/>
                </a:lnTo>
                <a:close/>
              </a:path>
              <a:path w="784860" h="768350">
                <a:moveTo>
                  <a:pt x="446903" y="199390"/>
                </a:moveTo>
                <a:lnTo>
                  <a:pt x="425195" y="199390"/>
                </a:lnTo>
                <a:lnTo>
                  <a:pt x="475487" y="148590"/>
                </a:lnTo>
                <a:lnTo>
                  <a:pt x="486155" y="158750"/>
                </a:lnTo>
                <a:lnTo>
                  <a:pt x="446903" y="199390"/>
                </a:lnTo>
                <a:close/>
              </a:path>
              <a:path w="784860" h="768350">
                <a:moveTo>
                  <a:pt x="620178" y="173990"/>
                </a:moveTo>
                <a:lnTo>
                  <a:pt x="597408" y="173990"/>
                </a:lnTo>
                <a:lnTo>
                  <a:pt x="618743" y="153670"/>
                </a:lnTo>
                <a:lnTo>
                  <a:pt x="630935" y="163830"/>
                </a:lnTo>
                <a:lnTo>
                  <a:pt x="620178" y="173990"/>
                </a:lnTo>
                <a:close/>
              </a:path>
              <a:path w="784860" h="768350">
                <a:moveTo>
                  <a:pt x="550163" y="177800"/>
                </a:moveTo>
                <a:lnTo>
                  <a:pt x="539495" y="166370"/>
                </a:lnTo>
                <a:lnTo>
                  <a:pt x="561136" y="166370"/>
                </a:lnTo>
                <a:lnTo>
                  <a:pt x="550163" y="177800"/>
                </a:lnTo>
                <a:close/>
              </a:path>
              <a:path w="784860" h="768350">
                <a:moveTo>
                  <a:pt x="388619" y="255270"/>
                </a:moveTo>
                <a:lnTo>
                  <a:pt x="377951" y="245110"/>
                </a:lnTo>
                <a:lnTo>
                  <a:pt x="413003" y="210820"/>
                </a:lnTo>
                <a:lnTo>
                  <a:pt x="403859" y="199390"/>
                </a:lnTo>
                <a:lnTo>
                  <a:pt x="397763" y="193040"/>
                </a:lnTo>
                <a:lnTo>
                  <a:pt x="411479" y="181610"/>
                </a:lnTo>
                <a:lnTo>
                  <a:pt x="416051" y="187960"/>
                </a:lnTo>
                <a:lnTo>
                  <a:pt x="420623" y="193040"/>
                </a:lnTo>
                <a:lnTo>
                  <a:pt x="425195" y="199390"/>
                </a:lnTo>
                <a:lnTo>
                  <a:pt x="446903" y="199390"/>
                </a:lnTo>
                <a:lnTo>
                  <a:pt x="435863" y="210820"/>
                </a:lnTo>
                <a:lnTo>
                  <a:pt x="444093" y="222250"/>
                </a:lnTo>
                <a:lnTo>
                  <a:pt x="423671" y="222250"/>
                </a:lnTo>
                <a:lnTo>
                  <a:pt x="388619" y="255270"/>
                </a:lnTo>
                <a:close/>
              </a:path>
              <a:path w="784860" h="768350">
                <a:moveTo>
                  <a:pt x="470635" y="229870"/>
                </a:moveTo>
                <a:lnTo>
                  <a:pt x="449579" y="229870"/>
                </a:lnTo>
                <a:lnTo>
                  <a:pt x="496823" y="181610"/>
                </a:lnTo>
                <a:lnTo>
                  <a:pt x="509016" y="193040"/>
                </a:lnTo>
                <a:lnTo>
                  <a:pt x="470635" y="229870"/>
                </a:lnTo>
                <a:close/>
              </a:path>
              <a:path w="784860" h="768350">
                <a:moveTo>
                  <a:pt x="658939" y="219710"/>
                </a:moveTo>
                <a:lnTo>
                  <a:pt x="643127" y="219710"/>
                </a:lnTo>
                <a:lnTo>
                  <a:pt x="644532" y="212090"/>
                </a:lnTo>
                <a:lnTo>
                  <a:pt x="648485" y="193040"/>
                </a:lnTo>
                <a:lnTo>
                  <a:pt x="650747" y="181610"/>
                </a:lnTo>
                <a:lnTo>
                  <a:pt x="655319" y="187960"/>
                </a:lnTo>
                <a:lnTo>
                  <a:pt x="661416" y="191770"/>
                </a:lnTo>
                <a:lnTo>
                  <a:pt x="665987" y="195580"/>
                </a:lnTo>
                <a:lnTo>
                  <a:pt x="661963" y="208280"/>
                </a:lnTo>
                <a:lnTo>
                  <a:pt x="658939" y="219710"/>
                </a:lnTo>
                <a:close/>
              </a:path>
              <a:path w="784860" h="768350">
                <a:moveTo>
                  <a:pt x="653795" y="250190"/>
                </a:moveTo>
                <a:lnTo>
                  <a:pt x="633983" y="248920"/>
                </a:lnTo>
                <a:lnTo>
                  <a:pt x="635508" y="241300"/>
                </a:lnTo>
                <a:lnTo>
                  <a:pt x="632459" y="234950"/>
                </a:lnTo>
                <a:lnTo>
                  <a:pt x="626363" y="231140"/>
                </a:lnTo>
                <a:lnTo>
                  <a:pt x="595883" y="199390"/>
                </a:lnTo>
                <a:lnTo>
                  <a:pt x="622356" y="199390"/>
                </a:lnTo>
                <a:lnTo>
                  <a:pt x="643127" y="219710"/>
                </a:lnTo>
                <a:lnTo>
                  <a:pt x="658939" y="219710"/>
                </a:lnTo>
                <a:lnTo>
                  <a:pt x="656772" y="228600"/>
                </a:lnTo>
                <a:lnTo>
                  <a:pt x="655319" y="237490"/>
                </a:lnTo>
                <a:lnTo>
                  <a:pt x="653795" y="241300"/>
                </a:lnTo>
                <a:lnTo>
                  <a:pt x="653795" y="250190"/>
                </a:lnTo>
                <a:close/>
              </a:path>
              <a:path w="784860" h="768350">
                <a:moveTo>
                  <a:pt x="493922" y="262890"/>
                </a:moveTo>
                <a:lnTo>
                  <a:pt x="472439" y="262890"/>
                </a:lnTo>
                <a:lnTo>
                  <a:pt x="534923" y="200660"/>
                </a:lnTo>
                <a:lnTo>
                  <a:pt x="545592" y="210820"/>
                </a:lnTo>
                <a:lnTo>
                  <a:pt x="493922" y="262890"/>
                </a:lnTo>
                <a:close/>
              </a:path>
              <a:path w="784860" h="768350">
                <a:moveTo>
                  <a:pt x="419100" y="280670"/>
                </a:moveTo>
                <a:lnTo>
                  <a:pt x="408431" y="270510"/>
                </a:lnTo>
                <a:lnTo>
                  <a:pt x="437387" y="241300"/>
                </a:lnTo>
                <a:lnTo>
                  <a:pt x="423671" y="222250"/>
                </a:lnTo>
                <a:lnTo>
                  <a:pt x="444093" y="222250"/>
                </a:lnTo>
                <a:lnTo>
                  <a:pt x="449579" y="229870"/>
                </a:lnTo>
                <a:lnTo>
                  <a:pt x="470635" y="229870"/>
                </a:lnTo>
                <a:lnTo>
                  <a:pt x="458723" y="241300"/>
                </a:lnTo>
                <a:lnTo>
                  <a:pt x="463295" y="248920"/>
                </a:lnTo>
                <a:lnTo>
                  <a:pt x="466953" y="254000"/>
                </a:lnTo>
                <a:lnTo>
                  <a:pt x="446531" y="254000"/>
                </a:lnTo>
                <a:lnTo>
                  <a:pt x="419100" y="280670"/>
                </a:lnTo>
                <a:close/>
              </a:path>
              <a:path w="784860" h="768350">
                <a:moveTo>
                  <a:pt x="562983" y="250190"/>
                </a:moveTo>
                <a:lnTo>
                  <a:pt x="541019" y="250190"/>
                </a:lnTo>
                <a:lnTo>
                  <a:pt x="562355" y="229870"/>
                </a:lnTo>
                <a:lnTo>
                  <a:pt x="573023" y="240030"/>
                </a:lnTo>
                <a:lnTo>
                  <a:pt x="562983" y="250190"/>
                </a:lnTo>
                <a:close/>
              </a:path>
              <a:path w="784860" h="768350">
                <a:moveTo>
                  <a:pt x="512422" y="300990"/>
                </a:moveTo>
                <a:lnTo>
                  <a:pt x="490727" y="300990"/>
                </a:lnTo>
                <a:lnTo>
                  <a:pt x="530351" y="261620"/>
                </a:lnTo>
                <a:lnTo>
                  <a:pt x="515111" y="247650"/>
                </a:lnTo>
                <a:lnTo>
                  <a:pt x="527303" y="234950"/>
                </a:lnTo>
                <a:lnTo>
                  <a:pt x="541019" y="250190"/>
                </a:lnTo>
                <a:lnTo>
                  <a:pt x="562983" y="250190"/>
                </a:lnTo>
                <a:lnTo>
                  <a:pt x="551687" y="261620"/>
                </a:lnTo>
                <a:lnTo>
                  <a:pt x="563444" y="273050"/>
                </a:lnTo>
                <a:lnTo>
                  <a:pt x="541019" y="273050"/>
                </a:lnTo>
                <a:lnTo>
                  <a:pt x="512422" y="300990"/>
                </a:lnTo>
                <a:close/>
              </a:path>
              <a:path w="784860" h="768350">
                <a:moveTo>
                  <a:pt x="440435" y="314960"/>
                </a:moveTo>
                <a:lnTo>
                  <a:pt x="429767" y="304800"/>
                </a:lnTo>
                <a:lnTo>
                  <a:pt x="458723" y="275590"/>
                </a:lnTo>
                <a:lnTo>
                  <a:pt x="455675" y="267970"/>
                </a:lnTo>
                <a:lnTo>
                  <a:pt x="451103" y="261620"/>
                </a:lnTo>
                <a:lnTo>
                  <a:pt x="446531" y="254000"/>
                </a:lnTo>
                <a:lnTo>
                  <a:pt x="466953" y="254000"/>
                </a:lnTo>
                <a:lnTo>
                  <a:pt x="467867" y="255270"/>
                </a:lnTo>
                <a:lnTo>
                  <a:pt x="472439" y="262890"/>
                </a:lnTo>
                <a:lnTo>
                  <a:pt x="493922" y="262890"/>
                </a:lnTo>
                <a:lnTo>
                  <a:pt x="480059" y="276860"/>
                </a:lnTo>
                <a:lnTo>
                  <a:pt x="482584" y="281940"/>
                </a:lnTo>
                <a:lnTo>
                  <a:pt x="485393" y="288290"/>
                </a:lnTo>
                <a:lnTo>
                  <a:pt x="466343" y="288290"/>
                </a:lnTo>
                <a:lnTo>
                  <a:pt x="440435" y="314960"/>
                </a:lnTo>
                <a:close/>
              </a:path>
              <a:path w="784860" h="768350">
                <a:moveTo>
                  <a:pt x="375121" y="288290"/>
                </a:moveTo>
                <a:lnTo>
                  <a:pt x="352043" y="288290"/>
                </a:lnTo>
                <a:lnTo>
                  <a:pt x="382523" y="256540"/>
                </a:lnTo>
                <a:lnTo>
                  <a:pt x="394716" y="269240"/>
                </a:lnTo>
                <a:lnTo>
                  <a:pt x="375121" y="288290"/>
                </a:lnTo>
                <a:close/>
              </a:path>
              <a:path w="784860" h="768350">
                <a:moveTo>
                  <a:pt x="371855" y="344170"/>
                </a:moveTo>
                <a:lnTo>
                  <a:pt x="364235" y="342900"/>
                </a:lnTo>
                <a:lnTo>
                  <a:pt x="358139" y="342900"/>
                </a:lnTo>
                <a:lnTo>
                  <a:pt x="352043" y="340360"/>
                </a:lnTo>
                <a:lnTo>
                  <a:pt x="346852" y="321310"/>
                </a:lnTo>
                <a:lnTo>
                  <a:pt x="340232" y="303530"/>
                </a:lnTo>
                <a:lnTo>
                  <a:pt x="331898" y="287020"/>
                </a:lnTo>
                <a:lnTo>
                  <a:pt x="321563" y="270510"/>
                </a:lnTo>
                <a:lnTo>
                  <a:pt x="336803" y="260350"/>
                </a:lnTo>
                <a:lnTo>
                  <a:pt x="341113" y="266700"/>
                </a:lnTo>
                <a:lnTo>
                  <a:pt x="344995" y="274320"/>
                </a:lnTo>
                <a:lnTo>
                  <a:pt x="352043" y="288290"/>
                </a:lnTo>
                <a:lnTo>
                  <a:pt x="375121" y="288290"/>
                </a:lnTo>
                <a:lnTo>
                  <a:pt x="358139" y="304800"/>
                </a:lnTo>
                <a:lnTo>
                  <a:pt x="361306" y="311150"/>
                </a:lnTo>
                <a:lnTo>
                  <a:pt x="364045" y="317500"/>
                </a:lnTo>
                <a:lnTo>
                  <a:pt x="366498" y="325120"/>
                </a:lnTo>
                <a:lnTo>
                  <a:pt x="368808" y="331470"/>
                </a:lnTo>
                <a:lnTo>
                  <a:pt x="368808" y="336550"/>
                </a:lnTo>
                <a:lnTo>
                  <a:pt x="370331" y="339090"/>
                </a:lnTo>
                <a:lnTo>
                  <a:pt x="371855" y="344170"/>
                </a:lnTo>
                <a:close/>
              </a:path>
              <a:path w="784860" h="768350">
                <a:moveTo>
                  <a:pt x="560831" y="347980"/>
                </a:moveTo>
                <a:lnTo>
                  <a:pt x="557783" y="345440"/>
                </a:lnTo>
                <a:lnTo>
                  <a:pt x="553211" y="342900"/>
                </a:lnTo>
                <a:lnTo>
                  <a:pt x="547116" y="337820"/>
                </a:lnTo>
                <a:lnTo>
                  <a:pt x="551092" y="334010"/>
                </a:lnTo>
                <a:lnTo>
                  <a:pt x="556069" y="328930"/>
                </a:lnTo>
                <a:lnTo>
                  <a:pt x="561903" y="323850"/>
                </a:lnTo>
                <a:lnTo>
                  <a:pt x="568451" y="317500"/>
                </a:lnTo>
                <a:lnTo>
                  <a:pt x="574547" y="313690"/>
                </a:lnTo>
                <a:lnTo>
                  <a:pt x="573023" y="306070"/>
                </a:lnTo>
                <a:lnTo>
                  <a:pt x="541019" y="273050"/>
                </a:lnTo>
                <a:lnTo>
                  <a:pt x="563444" y="273050"/>
                </a:lnTo>
                <a:lnTo>
                  <a:pt x="579119" y="288290"/>
                </a:lnTo>
                <a:lnTo>
                  <a:pt x="587120" y="298450"/>
                </a:lnTo>
                <a:lnTo>
                  <a:pt x="590549" y="308610"/>
                </a:lnTo>
                <a:lnTo>
                  <a:pt x="589406" y="317500"/>
                </a:lnTo>
                <a:lnTo>
                  <a:pt x="583692" y="325120"/>
                </a:lnTo>
                <a:lnTo>
                  <a:pt x="576262" y="334010"/>
                </a:lnTo>
                <a:lnTo>
                  <a:pt x="569975" y="340360"/>
                </a:lnTo>
                <a:lnTo>
                  <a:pt x="564832" y="344170"/>
                </a:lnTo>
                <a:lnTo>
                  <a:pt x="560831" y="347980"/>
                </a:lnTo>
                <a:close/>
              </a:path>
              <a:path w="784860" h="768350">
                <a:moveTo>
                  <a:pt x="510539" y="382270"/>
                </a:moveTo>
                <a:lnTo>
                  <a:pt x="490727" y="382270"/>
                </a:lnTo>
                <a:lnTo>
                  <a:pt x="488418" y="359410"/>
                </a:lnTo>
                <a:lnTo>
                  <a:pt x="483679" y="335280"/>
                </a:lnTo>
                <a:lnTo>
                  <a:pt x="476369" y="312420"/>
                </a:lnTo>
                <a:lnTo>
                  <a:pt x="466343" y="288290"/>
                </a:lnTo>
                <a:lnTo>
                  <a:pt x="485393" y="288290"/>
                </a:lnTo>
                <a:lnTo>
                  <a:pt x="488203" y="294640"/>
                </a:lnTo>
                <a:lnTo>
                  <a:pt x="490727" y="300990"/>
                </a:lnTo>
                <a:lnTo>
                  <a:pt x="512422" y="300990"/>
                </a:lnTo>
                <a:lnTo>
                  <a:pt x="496823" y="316230"/>
                </a:lnTo>
                <a:lnTo>
                  <a:pt x="501110" y="332740"/>
                </a:lnTo>
                <a:lnTo>
                  <a:pt x="504824" y="347980"/>
                </a:lnTo>
                <a:lnTo>
                  <a:pt x="507968" y="364490"/>
                </a:lnTo>
                <a:lnTo>
                  <a:pt x="510539" y="382270"/>
                </a:lnTo>
                <a:close/>
              </a:path>
              <a:path w="784860" h="768350">
                <a:moveTo>
                  <a:pt x="379475" y="344170"/>
                </a:moveTo>
                <a:lnTo>
                  <a:pt x="368808" y="331470"/>
                </a:lnTo>
                <a:lnTo>
                  <a:pt x="406908" y="293370"/>
                </a:lnTo>
                <a:lnTo>
                  <a:pt x="417575" y="304800"/>
                </a:lnTo>
                <a:lnTo>
                  <a:pt x="399287" y="322580"/>
                </a:lnTo>
                <a:lnTo>
                  <a:pt x="409955" y="334010"/>
                </a:lnTo>
                <a:lnTo>
                  <a:pt x="388619" y="334010"/>
                </a:lnTo>
                <a:lnTo>
                  <a:pt x="379475" y="344170"/>
                </a:lnTo>
                <a:close/>
              </a:path>
              <a:path w="784860" h="768350">
                <a:moveTo>
                  <a:pt x="544067" y="331470"/>
                </a:moveTo>
                <a:lnTo>
                  <a:pt x="535781" y="330200"/>
                </a:lnTo>
                <a:lnTo>
                  <a:pt x="526923" y="327660"/>
                </a:lnTo>
                <a:lnTo>
                  <a:pt x="507492" y="325120"/>
                </a:lnTo>
                <a:lnTo>
                  <a:pt x="509016" y="309880"/>
                </a:lnTo>
                <a:lnTo>
                  <a:pt x="547116" y="314960"/>
                </a:lnTo>
                <a:lnTo>
                  <a:pt x="544067" y="331470"/>
                </a:lnTo>
                <a:close/>
              </a:path>
              <a:path w="784860" h="768350">
                <a:moveTo>
                  <a:pt x="442856" y="345440"/>
                </a:moveTo>
                <a:lnTo>
                  <a:pt x="420623" y="345440"/>
                </a:lnTo>
                <a:lnTo>
                  <a:pt x="443483" y="323850"/>
                </a:lnTo>
                <a:lnTo>
                  <a:pt x="454151" y="334010"/>
                </a:lnTo>
                <a:lnTo>
                  <a:pt x="442856" y="345440"/>
                </a:lnTo>
                <a:close/>
              </a:path>
              <a:path w="784860" h="768350">
                <a:moveTo>
                  <a:pt x="301751" y="595630"/>
                </a:moveTo>
                <a:lnTo>
                  <a:pt x="164591" y="454660"/>
                </a:lnTo>
                <a:lnTo>
                  <a:pt x="295655" y="326390"/>
                </a:lnTo>
                <a:lnTo>
                  <a:pt x="321840" y="353060"/>
                </a:lnTo>
                <a:lnTo>
                  <a:pt x="294131" y="353060"/>
                </a:lnTo>
                <a:lnTo>
                  <a:pt x="190500" y="453390"/>
                </a:lnTo>
                <a:lnTo>
                  <a:pt x="288035" y="552450"/>
                </a:lnTo>
                <a:lnTo>
                  <a:pt x="312991" y="552450"/>
                </a:lnTo>
                <a:lnTo>
                  <a:pt x="300227" y="565150"/>
                </a:lnTo>
                <a:lnTo>
                  <a:pt x="315467" y="581660"/>
                </a:lnTo>
                <a:lnTo>
                  <a:pt x="301751" y="595630"/>
                </a:lnTo>
                <a:close/>
              </a:path>
              <a:path w="784860" h="768350">
                <a:moveTo>
                  <a:pt x="400811" y="387350"/>
                </a:moveTo>
                <a:lnTo>
                  <a:pt x="390143" y="375920"/>
                </a:lnTo>
                <a:lnTo>
                  <a:pt x="409955" y="355600"/>
                </a:lnTo>
                <a:lnTo>
                  <a:pt x="388619" y="334010"/>
                </a:lnTo>
                <a:lnTo>
                  <a:pt x="409955" y="334010"/>
                </a:lnTo>
                <a:lnTo>
                  <a:pt x="420623" y="345440"/>
                </a:lnTo>
                <a:lnTo>
                  <a:pt x="442856" y="345440"/>
                </a:lnTo>
                <a:lnTo>
                  <a:pt x="432816" y="355600"/>
                </a:lnTo>
                <a:lnTo>
                  <a:pt x="444790" y="368300"/>
                </a:lnTo>
                <a:lnTo>
                  <a:pt x="420623" y="368300"/>
                </a:lnTo>
                <a:lnTo>
                  <a:pt x="400811" y="387350"/>
                </a:lnTo>
                <a:close/>
              </a:path>
              <a:path w="784860" h="768350">
                <a:moveTo>
                  <a:pt x="312991" y="552450"/>
                </a:moveTo>
                <a:lnTo>
                  <a:pt x="288035" y="552450"/>
                </a:lnTo>
                <a:lnTo>
                  <a:pt x="390143" y="450850"/>
                </a:lnTo>
                <a:lnTo>
                  <a:pt x="294131" y="353060"/>
                </a:lnTo>
                <a:lnTo>
                  <a:pt x="321840" y="353060"/>
                </a:lnTo>
                <a:lnTo>
                  <a:pt x="430322" y="463550"/>
                </a:lnTo>
                <a:lnTo>
                  <a:pt x="402335" y="463550"/>
                </a:lnTo>
                <a:lnTo>
                  <a:pt x="312991" y="552450"/>
                </a:lnTo>
                <a:close/>
              </a:path>
              <a:path w="784860" h="768350">
                <a:moveTo>
                  <a:pt x="482029" y="391160"/>
                </a:moveTo>
                <a:lnTo>
                  <a:pt x="466343" y="391160"/>
                </a:lnTo>
                <a:lnTo>
                  <a:pt x="466629" y="387350"/>
                </a:lnTo>
                <a:lnTo>
                  <a:pt x="467486" y="379730"/>
                </a:lnTo>
                <a:lnTo>
                  <a:pt x="468915" y="368300"/>
                </a:lnTo>
                <a:lnTo>
                  <a:pt x="470916" y="353060"/>
                </a:lnTo>
                <a:lnTo>
                  <a:pt x="475487" y="356870"/>
                </a:lnTo>
                <a:lnTo>
                  <a:pt x="481583" y="360680"/>
                </a:lnTo>
                <a:lnTo>
                  <a:pt x="486155" y="363220"/>
                </a:lnTo>
                <a:lnTo>
                  <a:pt x="484774" y="373380"/>
                </a:lnTo>
                <a:lnTo>
                  <a:pt x="482029" y="391160"/>
                </a:lnTo>
                <a:close/>
              </a:path>
              <a:path w="784860" h="768350">
                <a:moveTo>
                  <a:pt x="480059" y="421640"/>
                </a:moveTo>
                <a:lnTo>
                  <a:pt x="460247" y="420370"/>
                </a:lnTo>
                <a:lnTo>
                  <a:pt x="460247" y="412750"/>
                </a:lnTo>
                <a:lnTo>
                  <a:pt x="458723" y="406400"/>
                </a:lnTo>
                <a:lnTo>
                  <a:pt x="420623" y="368300"/>
                </a:lnTo>
                <a:lnTo>
                  <a:pt x="444790" y="368300"/>
                </a:lnTo>
                <a:lnTo>
                  <a:pt x="466343" y="391160"/>
                </a:lnTo>
                <a:lnTo>
                  <a:pt x="482029" y="391160"/>
                </a:lnTo>
                <a:lnTo>
                  <a:pt x="481441" y="394970"/>
                </a:lnTo>
                <a:lnTo>
                  <a:pt x="480059" y="405130"/>
                </a:lnTo>
                <a:lnTo>
                  <a:pt x="480059" y="421640"/>
                </a:lnTo>
                <a:close/>
              </a:path>
              <a:path w="784860" h="768350">
                <a:moveTo>
                  <a:pt x="419100" y="478790"/>
                </a:moveTo>
                <a:lnTo>
                  <a:pt x="402335" y="463550"/>
                </a:lnTo>
                <a:lnTo>
                  <a:pt x="430322" y="463550"/>
                </a:lnTo>
                <a:lnTo>
                  <a:pt x="432816" y="466090"/>
                </a:lnTo>
                <a:lnTo>
                  <a:pt x="419100" y="478790"/>
                </a:lnTo>
                <a:close/>
              </a:path>
              <a:path w="784860" h="768350">
                <a:moveTo>
                  <a:pt x="81965" y="575310"/>
                </a:moveTo>
                <a:lnTo>
                  <a:pt x="57911" y="575310"/>
                </a:lnTo>
                <a:lnTo>
                  <a:pt x="135635" y="499110"/>
                </a:lnTo>
                <a:lnTo>
                  <a:pt x="160703" y="524510"/>
                </a:lnTo>
                <a:lnTo>
                  <a:pt x="134111" y="524510"/>
                </a:lnTo>
                <a:lnTo>
                  <a:pt x="81965" y="575310"/>
                </a:lnTo>
                <a:close/>
              </a:path>
              <a:path w="784860" h="768350">
                <a:moveTo>
                  <a:pt x="93653" y="674370"/>
                </a:moveTo>
                <a:lnTo>
                  <a:pt x="68579" y="674370"/>
                </a:lnTo>
                <a:lnTo>
                  <a:pt x="176783" y="567690"/>
                </a:lnTo>
                <a:lnTo>
                  <a:pt x="134111" y="524510"/>
                </a:lnTo>
                <a:lnTo>
                  <a:pt x="160703" y="524510"/>
                </a:lnTo>
                <a:lnTo>
                  <a:pt x="215852" y="580390"/>
                </a:lnTo>
                <a:lnTo>
                  <a:pt x="188975" y="580390"/>
                </a:lnTo>
                <a:lnTo>
                  <a:pt x="93653" y="674370"/>
                </a:lnTo>
                <a:close/>
              </a:path>
              <a:path w="784860" h="768350">
                <a:moveTo>
                  <a:pt x="135635" y="768350"/>
                </a:moveTo>
                <a:lnTo>
                  <a:pt x="0" y="631190"/>
                </a:lnTo>
                <a:lnTo>
                  <a:pt x="44195" y="589280"/>
                </a:lnTo>
                <a:lnTo>
                  <a:pt x="40528" y="580390"/>
                </a:lnTo>
                <a:lnTo>
                  <a:pt x="32622" y="562610"/>
                </a:lnTo>
                <a:lnTo>
                  <a:pt x="28955" y="553720"/>
                </a:lnTo>
                <a:lnTo>
                  <a:pt x="47243" y="543560"/>
                </a:lnTo>
                <a:lnTo>
                  <a:pt x="49768" y="551180"/>
                </a:lnTo>
                <a:lnTo>
                  <a:pt x="55387" y="567690"/>
                </a:lnTo>
                <a:lnTo>
                  <a:pt x="57911" y="575310"/>
                </a:lnTo>
                <a:lnTo>
                  <a:pt x="81965" y="575310"/>
                </a:lnTo>
                <a:lnTo>
                  <a:pt x="25908" y="629920"/>
                </a:lnTo>
                <a:lnTo>
                  <a:pt x="68579" y="674370"/>
                </a:lnTo>
                <a:lnTo>
                  <a:pt x="93653" y="674370"/>
                </a:lnTo>
                <a:lnTo>
                  <a:pt x="80771" y="687070"/>
                </a:lnTo>
                <a:lnTo>
                  <a:pt x="124967" y="730250"/>
                </a:lnTo>
                <a:lnTo>
                  <a:pt x="150196" y="730250"/>
                </a:lnTo>
                <a:lnTo>
                  <a:pt x="137159" y="742950"/>
                </a:lnTo>
                <a:lnTo>
                  <a:pt x="149351" y="755650"/>
                </a:lnTo>
                <a:lnTo>
                  <a:pt x="135635" y="768350"/>
                </a:lnTo>
                <a:close/>
              </a:path>
              <a:path w="784860" h="768350">
                <a:moveTo>
                  <a:pt x="150196" y="730250"/>
                </a:moveTo>
                <a:lnTo>
                  <a:pt x="124967" y="730250"/>
                </a:lnTo>
                <a:lnTo>
                  <a:pt x="233171" y="626110"/>
                </a:lnTo>
                <a:lnTo>
                  <a:pt x="188975" y="580390"/>
                </a:lnTo>
                <a:lnTo>
                  <a:pt x="215852" y="580390"/>
                </a:lnTo>
                <a:lnTo>
                  <a:pt x="269747" y="635000"/>
                </a:lnTo>
                <a:lnTo>
                  <a:pt x="267253" y="637540"/>
                </a:lnTo>
                <a:lnTo>
                  <a:pt x="245363" y="637540"/>
                </a:lnTo>
                <a:lnTo>
                  <a:pt x="150196" y="730250"/>
                </a:lnTo>
                <a:close/>
              </a:path>
              <a:path w="784860" h="768350">
                <a:moveTo>
                  <a:pt x="256031" y="648970"/>
                </a:moveTo>
                <a:lnTo>
                  <a:pt x="245363" y="637540"/>
                </a:lnTo>
                <a:lnTo>
                  <a:pt x="267253" y="637540"/>
                </a:lnTo>
                <a:lnTo>
                  <a:pt x="256031" y="648970"/>
                </a:lnTo>
                <a:close/>
              </a:path>
            </a:pathLst>
          </a:custGeom>
          <a:solidFill>
            <a:srgbClr val="000000"/>
          </a:solidFill>
        </p:spPr>
        <p:txBody>
          <a:bodyPr wrap="square" lIns="0" tIns="0" rIns="0" bIns="0" rtlCol="0"/>
          <a:p/>
        </p:txBody>
      </p:sp>
      <p:sp>
        <p:nvSpPr>
          <p:cNvPr id="12" name="object 12"/>
          <p:cNvSpPr/>
          <p:nvPr/>
        </p:nvSpPr>
        <p:spPr>
          <a:xfrm>
            <a:off x="1852167" y="2791388"/>
            <a:ext cx="6905625" cy="234315"/>
          </a:xfrm>
          <a:custGeom>
            <a:avLst/>
            <a:gdLst/>
            <a:ahLst/>
            <a:cxnLst/>
            <a:rect l="l" t="t" r="r" b="b"/>
            <a:pathLst>
              <a:path w="6905625" h="234314">
                <a:moveTo>
                  <a:pt x="6801509" y="117038"/>
                </a:moveTo>
                <a:lnTo>
                  <a:pt x="6684264" y="49220"/>
                </a:lnTo>
                <a:lnTo>
                  <a:pt x="6676620" y="42005"/>
                </a:lnTo>
                <a:lnTo>
                  <a:pt x="6672262" y="32646"/>
                </a:lnTo>
                <a:lnTo>
                  <a:pt x="6671619" y="22431"/>
                </a:lnTo>
                <a:lnTo>
                  <a:pt x="6675120" y="12644"/>
                </a:lnTo>
                <a:lnTo>
                  <a:pt x="6681454" y="5000"/>
                </a:lnTo>
                <a:lnTo>
                  <a:pt x="6690360" y="642"/>
                </a:lnTo>
                <a:lnTo>
                  <a:pt x="6700409" y="0"/>
                </a:lnTo>
                <a:lnTo>
                  <a:pt x="6710172" y="3500"/>
                </a:lnTo>
                <a:lnTo>
                  <a:pt x="6858427" y="90368"/>
                </a:lnTo>
                <a:lnTo>
                  <a:pt x="6853428" y="90368"/>
                </a:lnTo>
                <a:lnTo>
                  <a:pt x="6853428" y="94940"/>
                </a:lnTo>
                <a:lnTo>
                  <a:pt x="6839712" y="94940"/>
                </a:lnTo>
                <a:lnTo>
                  <a:pt x="6801509" y="117038"/>
                </a:lnTo>
                <a:close/>
              </a:path>
              <a:path w="6905625" h="234314">
                <a:moveTo>
                  <a:pt x="6755401" y="143708"/>
                </a:moveTo>
                <a:lnTo>
                  <a:pt x="0" y="143708"/>
                </a:lnTo>
                <a:lnTo>
                  <a:pt x="0" y="90368"/>
                </a:lnTo>
                <a:lnTo>
                  <a:pt x="6755401" y="90368"/>
                </a:lnTo>
                <a:lnTo>
                  <a:pt x="6801509" y="117038"/>
                </a:lnTo>
                <a:lnTo>
                  <a:pt x="6755401" y="143708"/>
                </a:lnTo>
                <a:close/>
              </a:path>
              <a:path w="6905625" h="234314">
                <a:moveTo>
                  <a:pt x="6860430" y="143708"/>
                </a:moveTo>
                <a:lnTo>
                  <a:pt x="6853428" y="143708"/>
                </a:lnTo>
                <a:lnTo>
                  <a:pt x="6853428" y="90368"/>
                </a:lnTo>
                <a:lnTo>
                  <a:pt x="6858427" y="90368"/>
                </a:lnTo>
                <a:lnTo>
                  <a:pt x="6905244" y="117800"/>
                </a:lnTo>
                <a:lnTo>
                  <a:pt x="6860430" y="143708"/>
                </a:lnTo>
                <a:close/>
              </a:path>
              <a:path w="6905625" h="234314">
                <a:moveTo>
                  <a:pt x="6839712" y="139136"/>
                </a:moveTo>
                <a:lnTo>
                  <a:pt x="6801509" y="117038"/>
                </a:lnTo>
                <a:lnTo>
                  <a:pt x="6839712" y="94940"/>
                </a:lnTo>
                <a:lnTo>
                  <a:pt x="6839712" y="139136"/>
                </a:lnTo>
                <a:close/>
              </a:path>
              <a:path w="6905625" h="234314">
                <a:moveTo>
                  <a:pt x="6853428" y="139136"/>
                </a:moveTo>
                <a:lnTo>
                  <a:pt x="6839712" y="139136"/>
                </a:lnTo>
                <a:lnTo>
                  <a:pt x="6839712" y="94940"/>
                </a:lnTo>
                <a:lnTo>
                  <a:pt x="6853428" y="94940"/>
                </a:lnTo>
                <a:lnTo>
                  <a:pt x="6853428" y="139136"/>
                </a:lnTo>
                <a:close/>
              </a:path>
              <a:path w="6905625" h="234314">
                <a:moveTo>
                  <a:pt x="6700409" y="234076"/>
                </a:moveTo>
                <a:lnTo>
                  <a:pt x="6690360" y="233433"/>
                </a:lnTo>
                <a:lnTo>
                  <a:pt x="6681454" y="229076"/>
                </a:lnTo>
                <a:lnTo>
                  <a:pt x="6675120" y="221432"/>
                </a:lnTo>
                <a:lnTo>
                  <a:pt x="6671619" y="211645"/>
                </a:lnTo>
                <a:lnTo>
                  <a:pt x="6672262" y="201429"/>
                </a:lnTo>
                <a:lnTo>
                  <a:pt x="6676620" y="192071"/>
                </a:lnTo>
                <a:lnTo>
                  <a:pt x="6684264" y="184856"/>
                </a:lnTo>
                <a:lnTo>
                  <a:pt x="6801509" y="117038"/>
                </a:lnTo>
                <a:lnTo>
                  <a:pt x="6839712" y="139136"/>
                </a:lnTo>
                <a:lnTo>
                  <a:pt x="6853428" y="139136"/>
                </a:lnTo>
                <a:lnTo>
                  <a:pt x="6853428" y="143708"/>
                </a:lnTo>
                <a:lnTo>
                  <a:pt x="6860430" y="143708"/>
                </a:lnTo>
                <a:lnTo>
                  <a:pt x="6710172" y="230576"/>
                </a:lnTo>
                <a:lnTo>
                  <a:pt x="6700409" y="234076"/>
                </a:lnTo>
                <a:close/>
              </a:path>
            </a:pathLst>
          </a:custGeom>
          <a:solidFill>
            <a:srgbClr val="A5A5A5"/>
          </a:solidFill>
        </p:spPr>
        <p:txBody>
          <a:bodyPr wrap="square" lIns="0" tIns="0" rIns="0" bIns="0" rtlCol="0"/>
          <a:p/>
        </p:txBody>
      </p:sp>
      <p:sp>
        <p:nvSpPr>
          <p:cNvPr id="13" name="object 13"/>
          <p:cNvSpPr/>
          <p:nvPr/>
        </p:nvSpPr>
        <p:spPr>
          <a:xfrm>
            <a:off x="2268220" y="3107055"/>
            <a:ext cx="1053083" cy="1050289"/>
          </a:xfrm>
          <a:prstGeom prst="rect">
            <a:avLst/>
          </a:prstGeom>
          <a:blipFill>
            <a:blip r:embed="rId1" cstate="print"/>
            <a:stretch>
              <a:fillRect/>
            </a:stretch>
          </a:blipFill>
        </p:spPr>
        <p:txBody>
          <a:bodyPr wrap="square" lIns="0" tIns="0" rIns="0" bIns="0" rtlCol="0"/>
          <a:p/>
        </p:txBody>
      </p:sp>
      <p:sp>
        <p:nvSpPr>
          <p:cNvPr id="14" name="object 14"/>
          <p:cNvSpPr/>
          <p:nvPr/>
        </p:nvSpPr>
        <p:spPr>
          <a:xfrm>
            <a:off x="2275840" y="4309998"/>
            <a:ext cx="1051559" cy="1052830"/>
          </a:xfrm>
          <a:prstGeom prst="rect">
            <a:avLst/>
          </a:prstGeom>
          <a:blipFill>
            <a:blip r:embed="rId2" cstate="print"/>
            <a:stretch>
              <a:fillRect/>
            </a:stretch>
          </a:blipFill>
        </p:spPr>
        <p:txBody>
          <a:bodyPr wrap="square" lIns="0" tIns="0" rIns="0" bIns="0" rtlCol="0"/>
          <a:p/>
        </p:txBody>
      </p:sp>
      <p:sp>
        <p:nvSpPr>
          <p:cNvPr id="15" name="object 15"/>
          <p:cNvSpPr/>
          <p:nvPr/>
        </p:nvSpPr>
        <p:spPr>
          <a:xfrm>
            <a:off x="7160260" y="4270121"/>
            <a:ext cx="1065275" cy="1065275"/>
          </a:xfrm>
          <a:prstGeom prst="rect">
            <a:avLst/>
          </a:prstGeom>
          <a:blipFill>
            <a:blip r:embed="rId3" cstate="print"/>
            <a:stretch>
              <a:fillRect/>
            </a:stretch>
          </a:blipFill>
        </p:spPr>
        <p:txBody>
          <a:bodyPr wrap="square" lIns="0" tIns="0" rIns="0" bIns="0" rtlCol="0"/>
          <a:p/>
        </p:txBody>
      </p:sp>
      <p:sp>
        <p:nvSpPr>
          <p:cNvPr id="16" name="object 16"/>
          <p:cNvSpPr/>
          <p:nvPr/>
        </p:nvSpPr>
        <p:spPr>
          <a:xfrm>
            <a:off x="4708144" y="4291456"/>
            <a:ext cx="1065275" cy="1065275"/>
          </a:xfrm>
          <a:prstGeom prst="rect">
            <a:avLst/>
          </a:prstGeom>
          <a:blipFill>
            <a:blip r:embed="rId4" cstate="print"/>
            <a:stretch>
              <a:fillRect/>
            </a:stretch>
          </a:blipFill>
        </p:spPr>
        <p:txBody>
          <a:bodyPr wrap="square" lIns="0" tIns="0" rIns="0" bIns="0" rtlCol="0"/>
          <a:p/>
        </p:txBody>
      </p:sp>
      <p:sp>
        <p:nvSpPr>
          <p:cNvPr id="17" name="object 17"/>
          <p:cNvSpPr/>
          <p:nvPr/>
        </p:nvSpPr>
        <p:spPr>
          <a:xfrm>
            <a:off x="5947156" y="4274693"/>
            <a:ext cx="1065275" cy="1065275"/>
          </a:xfrm>
          <a:prstGeom prst="rect">
            <a:avLst/>
          </a:prstGeom>
          <a:blipFill>
            <a:blip r:embed="rId5" cstate="print"/>
            <a:stretch>
              <a:fillRect/>
            </a:stretch>
          </a:blipFill>
        </p:spPr>
        <p:txBody>
          <a:bodyPr wrap="square" lIns="0" tIns="0" rIns="0" bIns="0" rtlCol="0"/>
          <a:p/>
        </p:txBody>
      </p:sp>
      <p:sp>
        <p:nvSpPr>
          <p:cNvPr id="18" name="object 18"/>
          <p:cNvSpPr/>
          <p:nvPr/>
        </p:nvSpPr>
        <p:spPr>
          <a:xfrm>
            <a:off x="3491992" y="4299077"/>
            <a:ext cx="1051560" cy="1051559"/>
          </a:xfrm>
          <a:prstGeom prst="rect">
            <a:avLst/>
          </a:prstGeom>
          <a:blipFill>
            <a:blip r:embed="rId6" cstate="print"/>
            <a:stretch>
              <a:fillRect/>
            </a:stretch>
          </a:blipFill>
        </p:spPr>
        <p:txBody>
          <a:bodyPr wrap="square" lIns="0" tIns="0" rIns="0" bIns="0" rtlCol="0"/>
          <a:p/>
        </p:txBody>
      </p:sp>
      <p:sp>
        <p:nvSpPr>
          <p:cNvPr id="19" name="object 19"/>
          <p:cNvSpPr txBox="1"/>
          <p:nvPr/>
        </p:nvSpPr>
        <p:spPr>
          <a:xfrm>
            <a:off x="2264647" y="5447691"/>
            <a:ext cx="106172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BF0000"/>
                </a:solidFill>
                <a:latin typeface="微软雅黑" panose="020B0503020204020204" charset="-122"/>
                <a:cs typeface="微软雅黑" panose="020B0503020204020204" charset="-122"/>
              </a:rPr>
              <a:t>（渗碳体）</a:t>
            </a:r>
            <a:endParaRPr sz="1600">
              <a:latin typeface="微软雅黑" panose="020B0503020204020204" charset="-122"/>
              <a:cs typeface="微软雅黑" panose="020B0503020204020204" charset="-122"/>
            </a:endParaRPr>
          </a:p>
        </p:txBody>
      </p:sp>
      <p:sp>
        <p:nvSpPr>
          <p:cNvPr id="20" name="object 20"/>
          <p:cNvSpPr txBox="1"/>
          <p:nvPr/>
        </p:nvSpPr>
        <p:spPr>
          <a:xfrm>
            <a:off x="3502154" y="5455282"/>
            <a:ext cx="3454400" cy="274320"/>
          </a:xfrm>
          <a:prstGeom prst="rect">
            <a:avLst/>
          </a:prstGeom>
        </p:spPr>
        <p:txBody>
          <a:bodyPr vert="horz" wrap="square" lIns="0" tIns="16510" rIns="0" bIns="0" rtlCol="0">
            <a:spAutoFit/>
          </a:bodyPr>
          <a:p>
            <a:pPr marL="12700">
              <a:lnSpc>
                <a:spcPct val="100000"/>
              </a:lnSpc>
              <a:spcBef>
                <a:spcPts val="130"/>
              </a:spcBef>
              <a:tabLst>
                <a:tab pos="1135380" algn="l"/>
                <a:tab pos="2458085" algn="l"/>
              </a:tabLst>
            </a:pPr>
            <a:r>
              <a:rPr sz="1600" spc="30" dirty="0">
                <a:solidFill>
                  <a:srgbClr val="BF0000"/>
                </a:solidFill>
                <a:latin typeface="微软雅黑" panose="020B0503020204020204" charset="-122"/>
                <a:cs typeface="微软雅黑" panose="020B0503020204020204" charset="-122"/>
              </a:rPr>
              <a:t>（片状</a:t>
            </a:r>
            <a:r>
              <a:rPr sz="1600" spc="10" dirty="0">
                <a:solidFill>
                  <a:srgbClr val="BF0000"/>
                </a:solidFill>
                <a:latin typeface="微软雅黑" panose="020B0503020204020204" charset="-122"/>
                <a:cs typeface="微软雅黑" panose="020B0503020204020204" charset="-122"/>
              </a:rPr>
              <a:t>G</a:t>
            </a:r>
            <a:r>
              <a:rPr sz="1600" spc="30" dirty="0">
                <a:solidFill>
                  <a:srgbClr val="BF0000"/>
                </a:solidFill>
                <a:latin typeface="微软雅黑" panose="020B0503020204020204" charset="-122"/>
                <a:cs typeface="微软雅黑" panose="020B0503020204020204" charset="-122"/>
              </a:rPr>
              <a:t>）</a:t>
            </a:r>
            <a:r>
              <a:rPr sz="1600" dirty="0">
                <a:solidFill>
                  <a:srgbClr val="BF0000"/>
                </a:solidFill>
                <a:latin typeface="微软雅黑" panose="020B0503020204020204" charset="-122"/>
                <a:cs typeface="微软雅黑" panose="020B0503020204020204" charset="-122"/>
              </a:rPr>
              <a:t>	</a:t>
            </a:r>
            <a:r>
              <a:rPr sz="1600" spc="30" dirty="0">
                <a:solidFill>
                  <a:srgbClr val="BF0000"/>
                </a:solidFill>
                <a:latin typeface="微软雅黑" panose="020B0503020204020204" charset="-122"/>
                <a:cs typeface="微软雅黑" panose="020B0503020204020204" charset="-122"/>
              </a:rPr>
              <a:t>（团絮状</a:t>
            </a:r>
            <a:r>
              <a:rPr sz="1600" spc="10" dirty="0">
                <a:solidFill>
                  <a:srgbClr val="BF0000"/>
                </a:solidFill>
                <a:latin typeface="微软雅黑" panose="020B0503020204020204" charset="-122"/>
                <a:cs typeface="微软雅黑" panose="020B0503020204020204" charset="-122"/>
              </a:rPr>
              <a:t>G</a:t>
            </a:r>
            <a:r>
              <a:rPr sz="1600" spc="30" dirty="0">
                <a:solidFill>
                  <a:srgbClr val="BF0000"/>
                </a:solidFill>
                <a:latin typeface="微软雅黑" panose="020B0503020204020204" charset="-122"/>
                <a:cs typeface="微软雅黑" panose="020B0503020204020204" charset="-122"/>
              </a:rPr>
              <a:t>）</a:t>
            </a:r>
            <a:r>
              <a:rPr sz="1600" dirty="0">
                <a:solidFill>
                  <a:srgbClr val="BF0000"/>
                </a:solidFill>
                <a:latin typeface="微软雅黑" panose="020B0503020204020204" charset="-122"/>
                <a:cs typeface="微软雅黑" panose="020B0503020204020204" charset="-122"/>
              </a:rPr>
              <a:t>	</a:t>
            </a:r>
            <a:r>
              <a:rPr sz="1600" spc="30" dirty="0">
                <a:solidFill>
                  <a:srgbClr val="BF0000"/>
                </a:solidFill>
                <a:latin typeface="微软雅黑" panose="020B0503020204020204" charset="-122"/>
                <a:cs typeface="微软雅黑" panose="020B0503020204020204" charset="-122"/>
              </a:rPr>
              <a:t>（球状</a:t>
            </a:r>
            <a:r>
              <a:rPr sz="1600" spc="10" dirty="0">
                <a:solidFill>
                  <a:srgbClr val="BF0000"/>
                </a:solidFill>
                <a:latin typeface="微软雅黑" panose="020B0503020204020204" charset="-122"/>
                <a:cs typeface="微软雅黑" panose="020B0503020204020204" charset="-122"/>
              </a:rPr>
              <a:t>G</a:t>
            </a:r>
            <a:r>
              <a:rPr sz="1600" spc="30" dirty="0">
                <a:solidFill>
                  <a:srgbClr val="BF0000"/>
                </a:solidFill>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p:txBody>
      </p:sp>
      <p:sp>
        <p:nvSpPr>
          <p:cNvPr id="21" name="object 21"/>
          <p:cNvSpPr txBox="1"/>
          <p:nvPr/>
        </p:nvSpPr>
        <p:spPr>
          <a:xfrm>
            <a:off x="7141417" y="5430892"/>
            <a:ext cx="1215390" cy="274320"/>
          </a:xfrm>
          <a:prstGeom prst="rect">
            <a:avLst/>
          </a:prstGeom>
        </p:spPr>
        <p:txBody>
          <a:bodyPr vert="horz" wrap="square" lIns="0" tIns="16510" rIns="0" bIns="0" rtlCol="0">
            <a:spAutoFit/>
          </a:bodyPr>
          <a:p>
            <a:pPr marL="12700">
              <a:lnSpc>
                <a:spcPct val="100000"/>
              </a:lnSpc>
              <a:spcBef>
                <a:spcPts val="130"/>
              </a:spcBef>
            </a:pPr>
            <a:r>
              <a:rPr sz="1600" spc="30" dirty="0">
                <a:solidFill>
                  <a:srgbClr val="BF0000"/>
                </a:solidFill>
                <a:latin typeface="微软雅黑" panose="020B0503020204020204" charset="-122"/>
                <a:cs typeface="微软雅黑" panose="020B0503020204020204" charset="-122"/>
              </a:rPr>
              <a:t>（蠕虫状</a:t>
            </a:r>
            <a:r>
              <a:rPr sz="1600" spc="10" dirty="0">
                <a:solidFill>
                  <a:srgbClr val="BF0000"/>
                </a:solidFill>
                <a:latin typeface="微软雅黑" panose="020B0503020204020204" charset="-122"/>
                <a:cs typeface="微软雅黑" panose="020B0503020204020204" charset="-122"/>
              </a:rPr>
              <a:t>G</a:t>
            </a:r>
            <a:r>
              <a:rPr sz="1600" spc="30" dirty="0">
                <a:solidFill>
                  <a:srgbClr val="BF0000"/>
                </a:solidFill>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p:txBody>
      </p:sp>
      <p:sp>
        <p:nvSpPr>
          <p:cNvPr id="22" name="object 22"/>
          <p:cNvSpPr/>
          <p:nvPr/>
        </p:nvSpPr>
        <p:spPr>
          <a:xfrm>
            <a:off x="3493515" y="3107055"/>
            <a:ext cx="1053083" cy="1050289"/>
          </a:xfrm>
          <a:prstGeom prst="rect">
            <a:avLst/>
          </a:prstGeom>
          <a:blipFill>
            <a:blip r:embed="rId7" cstate="print"/>
            <a:stretch>
              <a:fillRect/>
            </a:stretch>
          </a:blipFill>
        </p:spPr>
        <p:txBody>
          <a:bodyPr wrap="square" lIns="0" tIns="0" rIns="0" bIns="0" rtlCol="0"/>
          <a:p/>
        </p:txBody>
      </p:sp>
      <p:sp>
        <p:nvSpPr>
          <p:cNvPr id="23" name="object 23"/>
          <p:cNvSpPr/>
          <p:nvPr/>
        </p:nvSpPr>
        <p:spPr>
          <a:xfrm>
            <a:off x="4718812" y="3104515"/>
            <a:ext cx="1053083" cy="1052829"/>
          </a:xfrm>
          <a:prstGeom prst="rect">
            <a:avLst/>
          </a:prstGeom>
          <a:blipFill>
            <a:blip r:embed="rId8" cstate="print"/>
            <a:stretch>
              <a:fillRect/>
            </a:stretch>
          </a:blipFill>
        </p:spPr>
        <p:txBody>
          <a:bodyPr wrap="square" lIns="0" tIns="0" rIns="0" bIns="0" rtlCol="0"/>
          <a:p/>
        </p:txBody>
      </p:sp>
      <p:sp>
        <p:nvSpPr>
          <p:cNvPr id="24" name="object 24"/>
          <p:cNvSpPr/>
          <p:nvPr/>
        </p:nvSpPr>
        <p:spPr>
          <a:xfrm>
            <a:off x="5956300" y="3083179"/>
            <a:ext cx="1050035" cy="1052830"/>
          </a:xfrm>
          <a:prstGeom prst="rect">
            <a:avLst/>
          </a:prstGeom>
          <a:blipFill>
            <a:blip r:embed="rId9" cstate="print"/>
            <a:stretch>
              <a:fillRect/>
            </a:stretch>
          </a:blipFill>
        </p:spPr>
        <p:txBody>
          <a:bodyPr wrap="square" lIns="0" tIns="0" rIns="0" bIns="0" rtlCol="0"/>
          <a:p/>
        </p:txBody>
      </p:sp>
      <p:sp>
        <p:nvSpPr>
          <p:cNvPr id="25" name="object 25"/>
          <p:cNvSpPr/>
          <p:nvPr/>
        </p:nvSpPr>
        <p:spPr>
          <a:xfrm>
            <a:off x="7167879" y="3107055"/>
            <a:ext cx="1051559" cy="1050289"/>
          </a:xfrm>
          <a:prstGeom prst="rect">
            <a:avLst/>
          </a:prstGeom>
          <a:blipFill>
            <a:blip r:embed="rId10" cstate="print"/>
            <a:stretch>
              <a:fillRect/>
            </a:stretch>
          </a:blipFill>
        </p:spPr>
        <p:txBody>
          <a:bodyPr wrap="square" lIns="0" tIns="0" rIns="0" bIns="0" rtlCol="0"/>
          <a:p/>
        </p:txBody>
      </p:sp>
      <p:sp>
        <p:nvSpPr>
          <p:cNvPr id="26" name="object 26"/>
          <p:cNvSpPr/>
          <p:nvPr/>
        </p:nvSpPr>
        <p:spPr>
          <a:xfrm>
            <a:off x="7693660" y="4157345"/>
            <a:ext cx="0" cy="119380"/>
          </a:xfrm>
          <a:custGeom>
            <a:avLst/>
            <a:gdLst/>
            <a:ahLst/>
            <a:cxnLst/>
            <a:rect l="l" t="t" r="r" b="b"/>
            <a:pathLst>
              <a:path h="119379">
                <a:moveTo>
                  <a:pt x="0" y="0"/>
                </a:moveTo>
                <a:lnTo>
                  <a:pt x="0" y="118872"/>
                </a:lnTo>
              </a:path>
            </a:pathLst>
          </a:custGeom>
          <a:ln w="28956">
            <a:solidFill>
              <a:srgbClr val="A5A5A5"/>
            </a:solidFill>
          </a:ln>
        </p:spPr>
        <p:txBody>
          <a:bodyPr wrap="square" lIns="0" tIns="0" rIns="0" bIns="0" rtlCol="0"/>
          <a:p/>
        </p:txBody>
      </p:sp>
      <p:sp>
        <p:nvSpPr>
          <p:cNvPr id="27" name="object 27"/>
          <p:cNvSpPr/>
          <p:nvPr/>
        </p:nvSpPr>
        <p:spPr>
          <a:xfrm>
            <a:off x="3834892" y="2150237"/>
            <a:ext cx="637540" cy="588010"/>
          </a:xfrm>
          <a:custGeom>
            <a:avLst/>
            <a:gdLst/>
            <a:ahLst/>
            <a:cxnLst/>
            <a:rect l="l" t="t" r="r" b="b"/>
            <a:pathLst>
              <a:path w="637539" h="588010">
                <a:moveTo>
                  <a:pt x="469087" y="69850"/>
                </a:moveTo>
                <a:lnTo>
                  <a:pt x="445008" y="69850"/>
                </a:lnTo>
                <a:lnTo>
                  <a:pt x="467867" y="48260"/>
                </a:lnTo>
                <a:lnTo>
                  <a:pt x="460748" y="39370"/>
                </a:lnTo>
                <a:lnTo>
                  <a:pt x="453199" y="30480"/>
                </a:lnTo>
                <a:lnTo>
                  <a:pt x="445365" y="21590"/>
                </a:lnTo>
                <a:lnTo>
                  <a:pt x="437387" y="11430"/>
                </a:lnTo>
                <a:lnTo>
                  <a:pt x="449579" y="0"/>
                </a:lnTo>
                <a:lnTo>
                  <a:pt x="458438" y="8890"/>
                </a:lnTo>
                <a:lnTo>
                  <a:pt x="466724" y="19050"/>
                </a:lnTo>
                <a:lnTo>
                  <a:pt x="474440" y="26670"/>
                </a:lnTo>
                <a:lnTo>
                  <a:pt x="481583" y="34290"/>
                </a:lnTo>
                <a:lnTo>
                  <a:pt x="507382" y="34290"/>
                </a:lnTo>
                <a:lnTo>
                  <a:pt x="493775" y="46990"/>
                </a:lnTo>
                <a:lnTo>
                  <a:pt x="503467" y="58420"/>
                </a:lnTo>
                <a:lnTo>
                  <a:pt x="504566" y="59690"/>
                </a:lnTo>
                <a:lnTo>
                  <a:pt x="480060" y="59690"/>
                </a:lnTo>
                <a:lnTo>
                  <a:pt x="469087" y="69850"/>
                </a:lnTo>
                <a:close/>
              </a:path>
              <a:path w="637539" h="588010">
                <a:moveTo>
                  <a:pt x="507382" y="34290"/>
                </a:moveTo>
                <a:lnTo>
                  <a:pt x="481583" y="34290"/>
                </a:lnTo>
                <a:lnTo>
                  <a:pt x="521207" y="0"/>
                </a:lnTo>
                <a:lnTo>
                  <a:pt x="531875" y="11430"/>
                </a:lnTo>
                <a:lnTo>
                  <a:pt x="507382" y="34290"/>
                </a:lnTo>
                <a:close/>
              </a:path>
              <a:path w="637539" h="588010">
                <a:moveTo>
                  <a:pt x="546506" y="83820"/>
                </a:moveTo>
                <a:lnTo>
                  <a:pt x="524255" y="83820"/>
                </a:lnTo>
                <a:lnTo>
                  <a:pt x="569975" y="40640"/>
                </a:lnTo>
                <a:lnTo>
                  <a:pt x="580644" y="53340"/>
                </a:lnTo>
                <a:lnTo>
                  <a:pt x="546506" y="83820"/>
                </a:lnTo>
                <a:close/>
              </a:path>
              <a:path w="637539" h="588010">
                <a:moveTo>
                  <a:pt x="449579" y="124460"/>
                </a:moveTo>
                <a:lnTo>
                  <a:pt x="443031" y="106680"/>
                </a:lnTo>
                <a:lnTo>
                  <a:pt x="434911" y="88900"/>
                </a:lnTo>
                <a:lnTo>
                  <a:pt x="425362" y="71120"/>
                </a:lnTo>
                <a:lnTo>
                  <a:pt x="414527" y="53340"/>
                </a:lnTo>
                <a:lnTo>
                  <a:pt x="431292" y="43180"/>
                </a:lnTo>
                <a:lnTo>
                  <a:pt x="434721" y="50800"/>
                </a:lnTo>
                <a:lnTo>
                  <a:pt x="441578" y="62230"/>
                </a:lnTo>
                <a:lnTo>
                  <a:pt x="445008" y="69850"/>
                </a:lnTo>
                <a:lnTo>
                  <a:pt x="469087" y="69850"/>
                </a:lnTo>
                <a:lnTo>
                  <a:pt x="452627" y="85090"/>
                </a:lnTo>
                <a:lnTo>
                  <a:pt x="456938" y="93980"/>
                </a:lnTo>
                <a:lnTo>
                  <a:pt x="464415" y="109220"/>
                </a:lnTo>
                <a:lnTo>
                  <a:pt x="467867" y="116840"/>
                </a:lnTo>
                <a:lnTo>
                  <a:pt x="460248" y="119380"/>
                </a:lnTo>
                <a:lnTo>
                  <a:pt x="454151" y="123190"/>
                </a:lnTo>
                <a:lnTo>
                  <a:pt x="449579" y="124460"/>
                </a:lnTo>
                <a:close/>
              </a:path>
              <a:path w="637539" h="588010">
                <a:moveTo>
                  <a:pt x="477012" y="148590"/>
                </a:moveTo>
                <a:lnTo>
                  <a:pt x="466343" y="135890"/>
                </a:lnTo>
                <a:lnTo>
                  <a:pt x="510539" y="95250"/>
                </a:lnTo>
                <a:lnTo>
                  <a:pt x="505134" y="88900"/>
                </a:lnTo>
                <a:lnTo>
                  <a:pt x="498157" y="81280"/>
                </a:lnTo>
                <a:lnTo>
                  <a:pt x="489751" y="71120"/>
                </a:lnTo>
                <a:lnTo>
                  <a:pt x="480060" y="59690"/>
                </a:lnTo>
                <a:lnTo>
                  <a:pt x="504566" y="59690"/>
                </a:lnTo>
                <a:lnTo>
                  <a:pt x="518850" y="76200"/>
                </a:lnTo>
                <a:lnTo>
                  <a:pt x="524255" y="83820"/>
                </a:lnTo>
                <a:lnTo>
                  <a:pt x="546506" y="83820"/>
                </a:lnTo>
                <a:lnTo>
                  <a:pt x="537971" y="91440"/>
                </a:lnTo>
                <a:lnTo>
                  <a:pt x="562212" y="105410"/>
                </a:lnTo>
                <a:lnTo>
                  <a:pt x="574476" y="109220"/>
                </a:lnTo>
                <a:lnTo>
                  <a:pt x="519683" y="109220"/>
                </a:lnTo>
                <a:lnTo>
                  <a:pt x="477012" y="148590"/>
                </a:lnTo>
                <a:close/>
              </a:path>
              <a:path w="637539" h="588010">
                <a:moveTo>
                  <a:pt x="393192" y="170180"/>
                </a:moveTo>
                <a:lnTo>
                  <a:pt x="381000" y="167640"/>
                </a:lnTo>
                <a:lnTo>
                  <a:pt x="374903" y="167640"/>
                </a:lnTo>
                <a:lnTo>
                  <a:pt x="370855" y="147320"/>
                </a:lnTo>
                <a:lnTo>
                  <a:pt x="365378" y="129540"/>
                </a:lnTo>
                <a:lnTo>
                  <a:pt x="358187" y="110490"/>
                </a:lnTo>
                <a:lnTo>
                  <a:pt x="348995" y="91440"/>
                </a:lnTo>
                <a:lnTo>
                  <a:pt x="365759" y="81280"/>
                </a:lnTo>
                <a:lnTo>
                  <a:pt x="368950" y="88900"/>
                </a:lnTo>
                <a:lnTo>
                  <a:pt x="374761" y="104140"/>
                </a:lnTo>
                <a:lnTo>
                  <a:pt x="377951" y="111760"/>
                </a:lnTo>
                <a:lnTo>
                  <a:pt x="401574" y="111760"/>
                </a:lnTo>
                <a:lnTo>
                  <a:pt x="382524" y="129540"/>
                </a:lnTo>
                <a:lnTo>
                  <a:pt x="391667" y="161290"/>
                </a:lnTo>
                <a:lnTo>
                  <a:pt x="414527" y="161290"/>
                </a:lnTo>
                <a:lnTo>
                  <a:pt x="413173" y="162560"/>
                </a:lnTo>
                <a:lnTo>
                  <a:pt x="391667" y="162560"/>
                </a:lnTo>
                <a:lnTo>
                  <a:pt x="391667" y="165100"/>
                </a:lnTo>
                <a:lnTo>
                  <a:pt x="393192" y="168910"/>
                </a:lnTo>
                <a:lnTo>
                  <a:pt x="393192" y="170180"/>
                </a:lnTo>
                <a:close/>
              </a:path>
              <a:path w="637539" h="588010">
                <a:moveTo>
                  <a:pt x="401574" y="111760"/>
                </a:moveTo>
                <a:lnTo>
                  <a:pt x="377951" y="111760"/>
                </a:lnTo>
                <a:lnTo>
                  <a:pt x="408432" y="81280"/>
                </a:lnTo>
                <a:lnTo>
                  <a:pt x="420624" y="93980"/>
                </a:lnTo>
                <a:lnTo>
                  <a:pt x="401574" y="111760"/>
                </a:lnTo>
                <a:close/>
              </a:path>
              <a:path w="637539" h="588010">
                <a:moveTo>
                  <a:pt x="548639" y="220980"/>
                </a:moveTo>
                <a:lnTo>
                  <a:pt x="544067" y="218440"/>
                </a:lnTo>
                <a:lnTo>
                  <a:pt x="536448" y="217170"/>
                </a:lnTo>
                <a:lnTo>
                  <a:pt x="527303" y="215900"/>
                </a:lnTo>
                <a:lnTo>
                  <a:pt x="535328" y="187960"/>
                </a:lnTo>
                <a:lnTo>
                  <a:pt x="536638" y="160020"/>
                </a:lnTo>
                <a:lnTo>
                  <a:pt x="531376" y="133350"/>
                </a:lnTo>
                <a:lnTo>
                  <a:pt x="519683" y="109220"/>
                </a:lnTo>
                <a:lnTo>
                  <a:pt x="574476" y="109220"/>
                </a:lnTo>
                <a:lnTo>
                  <a:pt x="582651" y="111760"/>
                </a:lnTo>
                <a:lnTo>
                  <a:pt x="541019" y="111760"/>
                </a:lnTo>
                <a:lnTo>
                  <a:pt x="551640" y="137160"/>
                </a:lnTo>
                <a:lnTo>
                  <a:pt x="556259" y="162560"/>
                </a:lnTo>
                <a:lnTo>
                  <a:pt x="555164" y="190500"/>
                </a:lnTo>
                <a:lnTo>
                  <a:pt x="548639" y="220980"/>
                </a:lnTo>
                <a:close/>
              </a:path>
              <a:path w="637539" h="588010">
                <a:moveTo>
                  <a:pt x="613029" y="134620"/>
                </a:moveTo>
                <a:lnTo>
                  <a:pt x="589025" y="132080"/>
                </a:lnTo>
                <a:lnTo>
                  <a:pt x="565022" y="124460"/>
                </a:lnTo>
                <a:lnTo>
                  <a:pt x="541019" y="111760"/>
                </a:lnTo>
                <a:lnTo>
                  <a:pt x="582651" y="111760"/>
                </a:lnTo>
                <a:lnTo>
                  <a:pt x="586739" y="113030"/>
                </a:lnTo>
                <a:lnTo>
                  <a:pt x="611266" y="115570"/>
                </a:lnTo>
                <a:lnTo>
                  <a:pt x="635507" y="115570"/>
                </a:lnTo>
                <a:lnTo>
                  <a:pt x="635507" y="123190"/>
                </a:lnTo>
                <a:lnTo>
                  <a:pt x="637032" y="129540"/>
                </a:lnTo>
                <a:lnTo>
                  <a:pt x="637032" y="133350"/>
                </a:lnTo>
                <a:lnTo>
                  <a:pt x="613029" y="134620"/>
                </a:lnTo>
                <a:close/>
              </a:path>
              <a:path w="637539" h="588010">
                <a:moveTo>
                  <a:pt x="635507" y="115570"/>
                </a:moveTo>
                <a:lnTo>
                  <a:pt x="611266" y="115570"/>
                </a:lnTo>
                <a:lnTo>
                  <a:pt x="635507" y="111760"/>
                </a:lnTo>
                <a:lnTo>
                  <a:pt x="635507" y="115570"/>
                </a:lnTo>
                <a:close/>
              </a:path>
              <a:path w="637539" h="588010">
                <a:moveTo>
                  <a:pt x="423671" y="217170"/>
                </a:moveTo>
                <a:lnTo>
                  <a:pt x="413003" y="205740"/>
                </a:lnTo>
                <a:lnTo>
                  <a:pt x="435864" y="184150"/>
                </a:lnTo>
                <a:lnTo>
                  <a:pt x="414527" y="161290"/>
                </a:lnTo>
                <a:lnTo>
                  <a:pt x="391667" y="161290"/>
                </a:lnTo>
                <a:lnTo>
                  <a:pt x="435864" y="119380"/>
                </a:lnTo>
                <a:lnTo>
                  <a:pt x="446532" y="132080"/>
                </a:lnTo>
                <a:lnTo>
                  <a:pt x="428243" y="148590"/>
                </a:lnTo>
                <a:lnTo>
                  <a:pt x="449579" y="171450"/>
                </a:lnTo>
                <a:lnTo>
                  <a:pt x="473694" y="171450"/>
                </a:lnTo>
                <a:lnTo>
                  <a:pt x="460248" y="184150"/>
                </a:lnTo>
                <a:lnTo>
                  <a:pt x="470916" y="195580"/>
                </a:lnTo>
                <a:lnTo>
                  <a:pt x="446532" y="195580"/>
                </a:lnTo>
                <a:lnTo>
                  <a:pt x="423671" y="217170"/>
                </a:lnTo>
                <a:close/>
              </a:path>
              <a:path w="637539" h="588010">
                <a:moveTo>
                  <a:pt x="297981" y="190500"/>
                </a:moveTo>
                <a:lnTo>
                  <a:pt x="275843" y="190500"/>
                </a:lnTo>
                <a:lnTo>
                  <a:pt x="329183" y="142240"/>
                </a:lnTo>
                <a:lnTo>
                  <a:pt x="339851" y="153670"/>
                </a:lnTo>
                <a:lnTo>
                  <a:pt x="297981" y="190500"/>
                </a:lnTo>
                <a:close/>
              </a:path>
              <a:path w="637539" h="588010">
                <a:moveTo>
                  <a:pt x="473694" y="171450"/>
                </a:moveTo>
                <a:lnTo>
                  <a:pt x="449579" y="171450"/>
                </a:lnTo>
                <a:lnTo>
                  <a:pt x="472439" y="152400"/>
                </a:lnTo>
                <a:lnTo>
                  <a:pt x="483107" y="162560"/>
                </a:lnTo>
                <a:lnTo>
                  <a:pt x="473694" y="171450"/>
                </a:lnTo>
                <a:close/>
              </a:path>
              <a:path w="637539" h="588010">
                <a:moveTo>
                  <a:pt x="402335" y="172720"/>
                </a:moveTo>
                <a:lnTo>
                  <a:pt x="391667" y="162560"/>
                </a:lnTo>
                <a:lnTo>
                  <a:pt x="413173" y="162560"/>
                </a:lnTo>
                <a:lnTo>
                  <a:pt x="402335" y="172720"/>
                </a:lnTo>
                <a:close/>
              </a:path>
              <a:path w="637539" h="588010">
                <a:moveTo>
                  <a:pt x="237743" y="246380"/>
                </a:moveTo>
                <a:lnTo>
                  <a:pt x="227075" y="233680"/>
                </a:lnTo>
                <a:lnTo>
                  <a:pt x="263651" y="201930"/>
                </a:lnTo>
                <a:lnTo>
                  <a:pt x="249935" y="184150"/>
                </a:lnTo>
                <a:lnTo>
                  <a:pt x="262127" y="172720"/>
                </a:lnTo>
                <a:lnTo>
                  <a:pt x="268224" y="179070"/>
                </a:lnTo>
                <a:lnTo>
                  <a:pt x="271271" y="185420"/>
                </a:lnTo>
                <a:lnTo>
                  <a:pt x="275843" y="190500"/>
                </a:lnTo>
                <a:lnTo>
                  <a:pt x="297981" y="190500"/>
                </a:lnTo>
                <a:lnTo>
                  <a:pt x="284987" y="201930"/>
                </a:lnTo>
                <a:lnTo>
                  <a:pt x="291083" y="208280"/>
                </a:lnTo>
                <a:lnTo>
                  <a:pt x="294894" y="214630"/>
                </a:lnTo>
                <a:lnTo>
                  <a:pt x="272795" y="214630"/>
                </a:lnTo>
                <a:lnTo>
                  <a:pt x="237743" y="246380"/>
                </a:lnTo>
                <a:close/>
              </a:path>
              <a:path w="637539" h="588010">
                <a:moveTo>
                  <a:pt x="320451" y="222250"/>
                </a:moveTo>
                <a:lnTo>
                  <a:pt x="298703" y="222250"/>
                </a:lnTo>
                <a:lnTo>
                  <a:pt x="348995" y="176530"/>
                </a:lnTo>
                <a:lnTo>
                  <a:pt x="359664" y="186690"/>
                </a:lnTo>
                <a:lnTo>
                  <a:pt x="320451" y="222250"/>
                </a:lnTo>
                <a:close/>
              </a:path>
              <a:path w="637539" h="588010">
                <a:moveTo>
                  <a:pt x="508825" y="218440"/>
                </a:moveTo>
                <a:lnTo>
                  <a:pt x="492251" y="218440"/>
                </a:lnTo>
                <a:lnTo>
                  <a:pt x="494561" y="210820"/>
                </a:lnTo>
                <a:lnTo>
                  <a:pt x="497014" y="203200"/>
                </a:lnTo>
                <a:lnTo>
                  <a:pt x="499752" y="193040"/>
                </a:lnTo>
                <a:lnTo>
                  <a:pt x="502919" y="181610"/>
                </a:lnTo>
                <a:lnTo>
                  <a:pt x="516635" y="195580"/>
                </a:lnTo>
                <a:lnTo>
                  <a:pt x="512373" y="208280"/>
                </a:lnTo>
                <a:lnTo>
                  <a:pt x="508825" y="218440"/>
                </a:lnTo>
                <a:close/>
              </a:path>
              <a:path w="637539" h="588010">
                <a:moveTo>
                  <a:pt x="343055" y="255270"/>
                </a:moveTo>
                <a:lnTo>
                  <a:pt x="320040" y="255270"/>
                </a:lnTo>
                <a:lnTo>
                  <a:pt x="385571" y="195580"/>
                </a:lnTo>
                <a:lnTo>
                  <a:pt x="396240" y="207010"/>
                </a:lnTo>
                <a:lnTo>
                  <a:pt x="343055" y="255270"/>
                </a:lnTo>
                <a:close/>
              </a:path>
              <a:path w="637539" h="588010">
                <a:moveTo>
                  <a:pt x="502919" y="250190"/>
                </a:moveTo>
                <a:lnTo>
                  <a:pt x="483107" y="247650"/>
                </a:lnTo>
                <a:lnTo>
                  <a:pt x="484632" y="240030"/>
                </a:lnTo>
                <a:lnTo>
                  <a:pt x="481583" y="233680"/>
                </a:lnTo>
                <a:lnTo>
                  <a:pt x="477012" y="229870"/>
                </a:lnTo>
                <a:lnTo>
                  <a:pt x="446532" y="195580"/>
                </a:lnTo>
                <a:lnTo>
                  <a:pt x="470916" y="195580"/>
                </a:lnTo>
                <a:lnTo>
                  <a:pt x="492251" y="218440"/>
                </a:lnTo>
                <a:lnTo>
                  <a:pt x="508825" y="218440"/>
                </a:lnTo>
                <a:lnTo>
                  <a:pt x="506134" y="228600"/>
                </a:lnTo>
                <a:lnTo>
                  <a:pt x="504444" y="237490"/>
                </a:lnTo>
                <a:lnTo>
                  <a:pt x="502919" y="240030"/>
                </a:lnTo>
                <a:lnTo>
                  <a:pt x="502919" y="250190"/>
                </a:lnTo>
                <a:close/>
              </a:path>
              <a:path w="637539" h="588010">
                <a:moveTo>
                  <a:pt x="266700" y="271780"/>
                </a:moveTo>
                <a:lnTo>
                  <a:pt x="256032" y="260350"/>
                </a:lnTo>
                <a:lnTo>
                  <a:pt x="286511" y="232410"/>
                </a:lnTo>
                <a:lnTo>
                  <a:pt x="272795" y="214630"/>
                </a:lnTo>
                <a:lnTo>
                  <a:pt x="294894" y="214630"/>
                </a:lnTo>
                <a:lnTo>
                  <a:pt x="295656" y="215900"/>
                </a:lnTo>
                <a:lnTo>
                  <a:pt x="298703" y="222250"/>
                </a:lnTo>
                <a:lnTo>
                  <a:pt x="320451" y="222250"/>
                </a:lnTo>
                <a:lnTo>
                  <a:pt x="307848" y="233680"/>
                </a:lnTo>
                <a:lnTo>
                  <a:pt x="312419" y="241300"/>
                </a:lnTo>
                <a:lnTo>
                  <a:pt x="316077" y="246380"/>
                </a:lnTo>
                <a:lnTo>
                  <a:pt x="295656" y="246380"/>
                </a:lnTo>
                <a:lnTo>
                  <a:pt x="266700" y="271780"/>
                </a:lnTo>
                <a:close/>
              </a:path>
              <a:path w="637539" h="588010">
                <a:moveTo>
                  <a:pt x="413003" y="246380"/>
                </a:moveTo>
                <a:lnTo>
                  <a:pt x="390143" y="246380"/>
                </a:lnTo>
                <a:lnTo>
                  <a:pt x="413003" y="226060"/>
                </a:lnTo>
                <a:lnTo>
                  <a:pt x="423671" y="237490"/>
                </a:lnTo>
                <a:lnTo>
                  <a:pt x="413003" y="246380"/>
                </a:lnTo>
                <a:close/>
              </a:path>
              <a:path w="637539" h="588010">
                <a:moveTo>
                  <a:pt x="360044" y="294640"/>
                </a:moveTo>
                <a:lnTo>
                  <a:pt x="336803" y="294640"/>
                </a:lnTo>
                <a:lnTo>
                  <a:pt x="377951" y="256540"/>
                </a:lnTo>
                <a:lnTo>
                  <a:pt x="364235" y="243840"/>
                </a:lnTo>
                <a:lnTo>
                  <a:pt x="376427" y="231140"/>
                </a:lnTo>
                <a:lnTo>
                  <a:pt x="390143" y="246380"/>
                </a:lnTo>
                <a:lnTo>
                  <a:pt x="413003" y="246380"/>
                </a:lnTo>
                <a:lnTo>
                  <a:pt x="400811" y="256540"/>
                </a:lnTo>
                <a:lnTo>
                  <a:pt x="412076" y="269240"/>
                </a:lnTo>
                <a:lnTo>
                  <a:pt x="388619" y="269240"/>
                </a:lnTo>
                <a:lnTo>
                  <a:pt x="360044" y="294640"/>
                </a:lnTo>
                <a:close/>
              </a:path>
              <a:path w="637539" h="588010">
                <a:moveTo>
                  <a:pt x="222621" y="276860"/>
                </a:moveTo>
                <a:lnTo>
                  <a:pt x="199643" y="276860"/>
                </a:lnTo>
                <a:lnTo>
                  <a:pt x="231648" y="246380"/>
                </a:lnTo>
                <a:lnTo>
                  <a:pt x="242316" y="259080"/>
                </a:lnTo>
                <a:lnTo>
                  <a:pt x="222621" y="276860"/>
                </a:lnTo>
                <a:close/>
              </a:path>
              <a:path w="637539" h="588010">
                <a:moveTo>
                  <a:pt x="286511" y="307340"/>
                </a:moveTo>
                <a:lnTo>
                  <a:pt x="277367" y="294640"/>
                </a:lnTo>
                <a:lnTo>
                  <a:pt x="307848" y="267970"/>
                </a:lnTo>
                <a:lnTo>
                  <a:pt x="303275" y="260350"/>
                </a:lnTo>
                <a:lnTo>
                  <a:pt x="300227" y="252730"/>
                </a:lnTo>
                <a:lnTo>
                  <a:pt x="295656" y="246380"/>
                </a:lnTo>
                <a:lnTo>
                  <a:pt x="316077" y="246380"/>
                </a:lnTo>
                <a:lnTo>
                  <a:pt x="316991" y="247650"/>
                </a:lnTo>
                <a:lnTo>
                  <a:pt x="320040" y="255270"/>
                </a:lnTo>
                <a:lnTo>
                  <a:pt x="343055" y="255270"/>
                </a:lnTo>
                <a:lnTo>
                  <a:pt x="327659" y="269240"/>
                </a:lnTo>
                <a:lnTo>
                  <a:pt x="330160" y="275590"/>
                </a:lnTo>
                <a:lnTo>
                  <a:pt x="332803" y="281940"/>
                </a:lnTo>
                <a:lnTo>
                  <a:pt x="313943" y="281940"/>
                </a:lnTo>
                <a:lnTo>
                  <a:pt x="286511" y="307340"/>
                </a:lnTo>
                <a:close/>
              </a:path>
              <a:path w="637539" h="588010">
                <a:moveTo>
                  <a:pt x="216408" y="332740"/>
                </a:moveTo>
                <a:lnTo>
                  <a:pt x="204216" y="330200"/>
                </a:lnTo>
                <a:lnTo>
                  <a:pt x="198119" y="330200"/>
                </a:lnTo>
                <a:lnTo>
                  <a:pt x="193833" y="311150"/>
                </a:lnTo>
                <a:lnTo>
                  <a:pt x="187832" y="292100"/>
                </a:lnTo>
                <a:lnTo>
                  <a:pt x="180117" y="274320"/>
                </a:lnTo>
                <a:lnTo>
                  <a:pt x="170687" y="256540"/>
                </a:lnTo>
                <a:lnTo>
                  <a:pt x="185927" y="247650"/>
                </a:lnTo>
                <a:lnTo>
                  <a:pt x="192785" y="262890"/>
                </a:lnTo>
                <a:lnTo>
                  <a:pt x="196214" y="269240"/>
                </a:lnTo>
                <a:lnTo>
                  <a:pt x="199643" y="276860"/>
                </a:lnTo>
                <a:lnTo>
                  <a:pt x="222621" y="276860"/>
                </a:lnTo>
                <a:lnTo>
                  <a:pt x="205740" y="292100"/>
                </a:lnTo>
                <a:lnTo>
                  <a:pt x="210311" y="307340"/>
                </a:lnTo>
                <a:lnTo>
                  <a:pt x="212597" y="313690"/>
                </a:lnTo>
                <a:lnTo>
                  <a:pt x="214883" y="321310"/>
                </a:lnTo>
                <a:lnTo>
                  <a:pt x="214883" y="325120"/>
                </a:lnTo>
                <a:lnTo>
                  <a:pt x="216408" y="328930"/>
                </a:lnTo>
                <a:lnTo>
                  <a:pt x="216408" y="332740"/>
                </a:lnTo>
                <a:close/>
              </a:path>
              <a:path w="637539" h="588010">
                <a:moveTo>
                  <a:pt x="406908" y="344170"/>
                </a:moveTo>
                <a:lnTo>
                  <a:pt x="403859" y="340360"/>
                </a:lnTo>
                <a:lnTo>
                  <a:pt x="399287" y="337820"/>
                </a:lnTo>
                <a:lnTo>
                  <a:pt x="393192" y="332740"/>
                </a:lnTo>
                <a:lnTo>
                  <a:pt x="397168" y="328930"/>
                </a:lnTo>
                <a:lnTo>
                  <a:pt x="402145" y="325120"/>
                </a:lnTo>
                <a:lnTo>
                  <a:pt x="414527" y="314960"/>
                </a:lnTo>
                <a:lnTo>
                  <a:pt x="420624" y="308610"/>
                </a:lnTo>
                <a:lnTo>
                  <a:pt x="419100" y="302260"/>
                </a:lnTo>
                <a:lnTo>
                  <a:pt x="413003" y="294640"/>
                </a:lnTo>
                <a:lnTo>
                  <a:pt x="388619" y="269240"/>
                </a:lnTo>
                <a:lnTo>
                  <a:pt x="412076" y="269240"/>
                </a:lnTo>
                <a:lnTo>
                  <a:pt x="426719" y="285750"/>
                </a:lnTo>
                <a:lnTo>
                  <a:pt x="434697" y="295910"/>
                </a:lnTo>
                <a:lnTo>
                  <a:pt x="437959" y="306070"/>
                </a:lnTo>
                <a:lnTo>
                  <a:pt x="436364" y="314960"/>
                </a:lnTo>
                <a:lnTo>
                  <a:pt x="429767" y="322580"/>
                </a:lnTo>
                <a:lnTo>
                  <a:pt x="421481" y="330200"/>
                </a:lnTo>
                <a:lnTo>
                  <a:pt x="414909" y="336550"/>
                </a:lnTo>
                <a:lnTo>
                  <a:pt x="410051" y="340360"/>
                </a:lnTo>
                <a:lnTo>
                  <a:pt x="406908" y="344170"/>
                </a:lnTo>
                <a:close/>
              </a:path>
              <a:path w="637539" h="588010">
                <a:moveTo>
                  <a:pt x="353567" y="377190"/>
                </a:moveTo>
                <a:lnTo>
                  <a:pt x="347471" y="375920"/>
                </a:lnTo>
                <a:lnTo>
                  <a:pt x="335279" y="375920"/>
                </a:lnTo>
                <a:lnTo>
                  <a:pt x="333874" y="351790"/>
                </a:lnTo>
                <a:lnTo>
                  <a:pt x="329755" y="328930"/>
                </a:lnTo>
                <a:lnTo>
                  <a:pt x="323064" y="304800"/>
                </a:lnTo>
                <a:lnTo>
                  <a:pt x="313943" y="281940"/>
                </a:lnTo>
                <a:lnTo>
                  <a:pt x="332803" y="281940"/>
                </a:lnTo>
                <a:lnTo>
                  <a:pt x="335160" y="288290"/>
                </a:lnTo>
                <a:lnTo>
                  <a:pt x="336803" y="294640"/>
                </a:lnTo>
                <a:lnTo>
                  <a:pt x="360044" y="294640"/>
                </a:lnTo>
                <a:lnTo>
                  <a:pt x="342900" y="309880"/>
                </a:lnTo>
                <a:lnTo>
                  <a:pt x="346924" y="326390"/>
                </a:lnTo>
                <a:lnTo>
                  <a:pt x="349948" y="342900"/>
                </a:lnTo>
                <a:lnTo>
                  <a:pt x="352115" y="360680"/>
                </a:lnTo>
                <a:lnTo>
                  <a:pt x="353567" y="377190"/>
                </a:lnTo>
                <a:close/>
              </a:path>
              <a:path w="637539" h="588010">
                <a:moveTo>
                  <a:pt x="225551" y="332740"/>
                </a:moveTo>
                <a:lnTo>
                  <a:pt x="214883" y="321310"/>
                </a:lnTo>
                <a:lnTo>
                  <a:pt x="254508" y="284480"/>
                </a:lnTo>
                <a:lnTo>
                  <a:pt x="265175" y="297180"/>
                </a:lnTo>
                <a:lnTo>
                  <a:pt x="245364" y="313690"/>
                </a:lnTo>
                <a:lnTo>
                  <a:pt x="254846" y="323850"/>
                </a:lnTo>
                <a:lnTo>
                  <a:pt x="233171" y="323850"/>
                </a:lnTo>
                <a:lnTo>
                  <a:pt x="225551" y="332740"/>
                </a:lnTo>
                <a:close/>
              </a:path>
              <a:path w="637539" h="588010">
                <a:moveTo>
                  <a:pt x="390143" y="326390"/>
                </a:moveTo>
                <a:lnTo>
                  <a:pt x="381857" y="325120"/>
                </a:lnTo>
                <a:lnTo>
                  <a:pt x="372998" y="322580"/>
                </a:lnTo>
                <a:lnTo>
                  <a:pt x="353567" y="320040"/>
                </a:lnTo>
                <a:lnTo>
                  <a:pt x="356616" y="306070"/>
                </a:lnTo>
                <a:lnTo>
                  <a:pt x="365140" y="306070"/>
                </a:lnTo>
                <a:lnTo>
                  <a:pt x="394716" y="309880"/>
                </a:lnTo>
                <a:lnTo>
                  <a:pt x="390143" y="326390"/>
                </a:lnTo>
                <a:close/>
              </a:path>
              <a:path w="637539" h="588010">
                <a:moveTo>
                  <a:pt x="76238" y="407670"/>
                </a:moveTo>
                <a:lnTo>
                  <a:pt x="50291" y="407670"/>
                </a:lnTo>
                <a:lnTo>
                  <a:pt x="160019" y="308610"/>
                </a:lnTo>
                <a:lnTo>
                  <a:pt x="170687" y="321310"/>
                </a:lnTo>
                <a:lnTo>
                  <a:pt x="76238" y="407670"/>
                </a:lnTo>
                <a:close/>
              </a:path>
              <a:path w="637539" h="588010">
                <a:moveTo>
                  <a:pt x="289470" y="336550"/>
                </a:moveTo>
                <a:lnTo>
                  <a:pt x="266700" y="336550"/>
                </a:lnTo>
                <a:lnTo>
                  <a:pt x="289559" y="314960"/>
                </a:lnTo>
                <a:lnTo>
                  <a:pt x="300227" y="326390"/>
                </a:lnTo>
                <a:lnTo>
                  <a:pt x="289470" y="336550"/>
                </a:lnTo>
                <a:close/>
              </a:path>
              <a:path w="637539" h="588010">
                <a:moveTo>
                  <a:pt x="245364" y="377190"/>
                </a:moveTo>
                <a:lnTo>
                  <a:pt x="234695" y="364490"/>
                </a:lnTo>
                <a:lnTo>
                  <a:pt x="254508" y="346710"/>
                </a:lnTo>
                <a:lnTo>
                  <a:pt x="233171" y="323850"/>
                </a:lnTo>
                <a:lnTo>
                  <a:pt x="254846" y="323850"/>
                </a:lnTo>
                <a:lnTo>
                  <a:pt x="266700" y="336550"/>
                </a:lnTo>
                <a:lnTo>
                  <a:pt x="289470" y="336550"/>
                </a:lnTo>
                <a:lnTo>
                  <a:pt x="277367" y="347980"/>
                </a:lnTo>
                <a:lnTo>
                  <a:pt x="287654" y="359410"/>
                </a:lnTo>
                <a:lnTo>
                  <a:pt x="265175" y="359410"/>
                </a:lnTo>
                <a:lnTo>
                  <a:pt x="245364" y="377190"/>
                </a:lnTo>
                <a:close/>
              </a:path>
              <a:path w="637539" h="588010">
                <a:moveTo>
                  <a:pt x="325890" y="383540"/>
                </a:moveTo>
                <a:lnTo>
                  <a:pt x="309371" y="383540"/>
                </a:lnTo>
                <a:lnTo>
                  <a:pt x="310538" y="379730"/>
                </a:lnTo>
                <a:lnTo>
                  <a:pt x="311848" y="372110"/>
                </a:lnTo>
                <a:lnTo>
                  <a:pt x="313443" y="360680"/>
                </a:lnTo>
                <a:lnTo>
                  <a:pt x="315467" y="346710"/>
                </a:lnTo>
                <a:lnTo>
                  <a:pt x="321564" y="349250"/>
                </a:lnTo>
                <a:lnTo>
                  <a:pt x="326135" y="354330"/>
                </a:lnTo>
                <a:lnTo>
                  <a:pt x="330708" y="358140"/>
                </a:lnTo>
                <a:lnTo>
                  <a:pt x="328660" y="368300"/>
                </a:lnTo>
                <a:lnTo>
                  <a:pt x="326897" y="378460"/>
                </a:lnTo>
                <a:lnTo>
                  <a:pt x="325890" y="383540"/>
                </a:lnTo>
                <a:close/>
              </a:path>
              <a:path w="637539" h="588010">
                <a:moveTo>
                  <a:pt x="187451" y="422910"/>
                </a:moveTo>
                <a:lnTo>
                  <a:pt x="185142" y="407670"/>
                </a:lnTo>
                <a:lnTo>
                  <a:pt x="182689" y="393700"/>
                </a:lnTo>
                <a:lnTo>
                  <a:pt x="179951" y="378460"/>
                </a:lnTo>
                <a:lnTo>
                  <a:pt x="176783" y="363220"/>
                </a:lnTo>
                <a:lnTo>
                  <a:pt x="195071" y="359410"/>
                </a:lnTo>
                <a:lnTo>
                  <a:pt x="197357" y="375920"/>
                </a:lnTo>
                <a:lnTo>
                  <a:pt x="204216" y="421640"/>
                </a:lnTo>
                <a:lnTo>
                  <a:pt x="187451" y="422910"/>
                </a:lnTo>
                <a:close/>
              </a:path>
              <a:path w="637539" h="588010">
                <a:moveTo>
                  <a:pt x="321564" y="414020"/>
                </a:moveTo>
                <a:lnTo>
                  <a:pt x="303275" y="412750"/>
                </a:lnTo>
                <a:lnTo>
                  <a:pt x="303275" y="405130"/>
                </a:lnTo>
                <a:lnTo>
                  <a:pt x="301751" y="398780"/>
                </a:lnTo>
                <a:lnTo>
                  <a:pt x="295656" y="392430"/>
                </a:lnTo>
                <a:lnTo>
                  <a:pt x="265175" y="359410"/>
                </a:lnTo>
                <a:lnTo>
                  <a:pt x="287654" y="359410"/>
                </a:lnTo>
                <a:lnTo>
                  <a:pt x="309371" y="383540"/>
                </a:lnTo>
                <a:lnTo>
                  <a:pt x="325890" y="383540"/>
                </a:lnTo>
                <a:lnTo>
                  <a:pt x="323087" y="397510"/>
                </a:lnTo>
                <a:lnTo>
                  <a:pt x="323087" y="406400"/>
                </a:lnTo>
                <a:lnTo>
                  <a:pt x="321564" y="414020"/>
                </a:lnTo>
                <a:close/>
              </a:path>
              <a:path w="637539" h="588010">
                <a:moveTo>
                  <a:pt x="169164" y="565150"/>
                </a:moveTo>
                <a:lnTo>
                  <a:pt x="156971" y="561340"/>
                </a:lnTo>
                <a:lnTo>
                  <a:pt x="150875" y="561340"/>
                </a:lnTo>
                <a:lnTo>
                  <a:pt x="164615" y="524510"/>
                </a:lnTo>
                <a:lnTo>
                  <a:pt x="158376" y="455930"/>
                </a:lnTo>
                <a:lnTo>
                  <a:pt x="131754" y="416560"/>
                </a:lnTo>
                <a:lnTo>
                  <a:pt x="124396" y="408940"/>
                </a:lnTo>
                <a:lnTo>
                  <a:pt x="116181" y="400050"/>
                </a:lnTo>
                <a:lnTo>
                  <a:pt x="106679" y="389890"/>
                </a:lnTo>
                <a:lnTo>
                  <a:pt x="120395" y="377190"/>
                </a:lnTo>
                <a:lnTo>
                  <a:pt x="128468" y="386080"/>
                </a:lnTo>
                <a:lnTo>
                  <a:pt x="136969" y="394970"/>
                </a:lnTo>
                <a:lnTo>
                  <a:pt x="146327" y="406400"/>
                </a:lnTo>
                <a:lnTo>
                  <a:pt x="156971" y="416560"/>
                </a:lnTo>
                <a:lnTo>
                  <a:pt x="192404" y="434340"/>
                </a:lnTo>
                <a:lnTo>
                  <a:pt x="225551" y="443230"/>
                </a:lnTo>
                <a:lnTo>
                  <a:pt x="286511" y="443230"/>
                </a:lnTo>
                <a:lnTo>
                  <a:pt x="286511" y="444500"/>
                </a:lnTo>
                <a:lnTo>
                  <a:pt x="172211" y="444500"/>
                </a:lnTo>
                <a:lnTo>
                  <a:pt x="183094" y="471170"/>
                </a:lnTo>
                <a:lnTo>
                  <a:pt x="186118" y="501650"/>
                </a:lnTo>
                <a:lnTo>
                  <a:pt x="181427" y="532130"/>
                </a:lnTo>
                <a:lnTo>
                  <a:pt x="169164" y="565150"/>
                </a:lnTo>
                <a:close/>
              </a:path>
              <a:path w="637539" h="588010">
                <a:moveTo>
                  <a:pt x="12191" y="466090"/>
                </a:moveTo>
                <a:lnTo>
                  <a:pt x="0" y="453390"/>
                </a:lnTo>
                <a:lnTo>
                  <a:pt x="36575" y="420370"/>
                </a:lnTo>
                <a:lnTo>
                  <a:pt x="31980" y="414020"/>
                </a:lnTo>
                <a:lnTo>
                  <a:pt x="27241" y="408940"/>
                </a:lnTo>
                <a:lnTo>
                  <a:pt x="22217" y="402590"/>
                </a:lnTo>
                <a:lnTo>
                  <a:pt x="16764" y="397510"/>
                </a:lnTo>
                <a:lnTo>
                  <a:pt x="30479" y="383540"/>
                </a:lnTo>
                <a:lnTo>
                  <a:pt x="35932" y="389890"/>
                </a:lnTo>
                <a:lnTo>
                  <a:pt x="40957" y="396240"/>
                </a:lnTo>
                <a:lnTo>
                  <a:pt x="50291" y="407670"/>
                </a:lnTo>
                <a:lnTo>
                  <a:pt x="76238" y="407670"/>
                </a:lnTo>
                <a:lnTo>
                  <a:pt x="60959" y="421640"/>
                </a:lnTo>
                <a:lnTo>
                  <a:pt x="69720" y="434340"/>
                </a:lnTo>
                <a:lnTo>
                  <a:pt x="47243" y="434340"/>
                </a:lnTo>
                <a:lnTo>
                  <a:pt x="12191" y="466090"/>
                </a:lnTo>
                <a:close/>
              </a:path>
              <a:path w="637539" h="588010">
                <a:moveTo>
                  <a:pt x="128016" y="588010"/>
                </a:moveTo>
                <a:lnTo>
                  <a:pt x="115824" y="584200"/>
                </a:lnTo>
                <a:lnTo>
                  <a:pt x="108203" y="584200"/>
                </a:lnTo>
                <a:lnTo>
                  <a:pt x="104250" y="547370"/>
                </a:lnTo>
                <a:lnTo>
                  <a:pt x="92582" y="510540"/>
                </a:lnTo>
                <a:lnTo>
                  <a:pt x="73485" y="472440"/>
                </a:lnTo>
                <a:lnTo>
                  <a:pt x="47243" y="434340"/>
                </a:lnTo>
                <a:lnTo>
                  <a:pt x="69720" y="434340"/>
                </a:lnTo>
                <a:lnTo>
                  <a:pt x="89868" y="463550"/>
                </a:lnTo>
                <a:lnTo>
                  <a:pt x="110490" y="505460"/>
                </a:lnTo>
                <a:lnTo>
                  <a:pt x="123110" y="546100"/>
                </a:lnTo>
                <a:lnTo>
                  <a:pt x="128016" y="588010"/>
                </a:lnTo>
                <a:close/>
              </a:path>
              <a:path w="637539" h="588010">
                <a:moveTo>
                  <a:pt x="286511" y="443230"/>
                </a:moveTo>
                <a:lnTo>
                  <a:pt x="256412" y="443230"/>
                </a:lnTo>
                <a:lnTo>
                  <a:pt x="284987" y="435610"/>
                </a:lnTo>
                <a:lnTo>
                  <a:pt x="286511" y="439420"/>
                </a:lnTo>
                <a:lnTo>
                  <a:pt x="286511" y="443230"/>
                </a:lnTo>
                <a:close/>
              </a:path>
              <a:path w="637539" h="588010">
                <a:moveTo>
                  <a:pt x="143256" y="476250"/>
                </a:moveTo>
                <a:lnTo>
                  <a:pt x="114490" y="466090"/>
                </a:lnTo>
                <a:lnTo>
                  <a:pt x="102322" y="462280"/>
                </a:lnTo>
                <a:lnTo>
                  <a:pt x="91440" y="458470"/>
                </a:lnTo>
                <a:lnTo>
                  <a:pt x="96011" y="440690"/>
                </a:lnTo>
                <a:lnTo>
                  <a:pt x="107751" y="444500"/>
                </a:lnTo>
                <a:lnTo>
                  <a:pt x="120205" y="449580"/>
                </a:lnTo>
                <a:lnTo>
                  <a:pt x="133516" y="454660"/>
                </a:lnTo>
                <a:lnTo>
                  <a:pt x="147827" y="459740"/>
                </a:lnTo>
                <a:lnTo>
                  <a:pt x="143256" y="476250"/>
                </a:lnTo>
                <a:close/>
              </a:path>
              <a:path w="637539" h="588010">
                <a:moveTo>
                  <a:pt x="231838" y="463550"/>
                </a:moveTo>
                <a:lnTo>
                  <a:pt x="202525" y="457200"/>
                </a:lnTo>
                <a:lnTo>
                  <a:pt x="172211" y="444500"/>
                </a:lnTo>
                <a:lnTo>
                  <a:pt x="286511" y="444500"/>
                </a:lnTo>
                <a:lnTo>
                  <a:pt x="286511" y="447040"/>
                </a:lnTo>
                <a:lnTo>
                  <a:pt x="288035" y="454660"/>
                </a:lnTo>
                <a:lnTo>
                  <a:pt x="260294" y="462280"/>
                </a:lnTo>
                <a:lnTo>
                  <a:pt x="231838" y="463550"/>
                </a:lnTo>
                <a:close/>
              </a:path>
            </a:pathLst>
          </a:custGeom>
          <a:solidFill>
            <a:srgbClr val="000000"/>
          </a:solidFill>
        </p:spPr>
        <p:txBody>
          <a:bodyPr wrap="square" lIns="0" tIns="0" rIns="0" bIns="0" rtlCol="0"/>
          <a:p/>
        </p:txBody>
      </p:sp>
      <p:sp>
        <p:nvSpPr>
          <p:cNvPr id="29" name="object 28"/>
          <p:cNvSpPr/>
          <p:nvPr/>
        </p:nvSpPr>
        <p:spPr>
          <a:xfrm>
            <a:off x="5005324" y="2003933"/>
            <a:ext cx="826007" cy="709930"/>
          </a:xfrm>
          <a:prstGeom prst="rect">
            <a:avLst/>
          </a:prstGeom>
          <a:blipFill>
            <a:blip r:embed="rId11" cstate="print"/>
            <a:stretch>
              <a:fillRect/>
            </a:stretch>
          </a:blipFill>
        </p:spPr>
        <p:txBody>
          <a:bodyPr wrap="square" lIns="0" tIns="0" rIns="0" bIns="0" rtlCol="0"/>
          <a:p/>
        </p:txBody>
      </p:sp>
      <p:sp>
        <p:nvSpPr>
          <p:cNvPr id="30" name="object 29"/>
          <p:cNvSpPr/>
          <p:nvPr/>
        </p:nvSpPr>
        <p:spPr>
          <a:xfrm>
            <a:off x="6302248" y="2008505"/>
            <a:ext cx="822960" cy="742950"/>
          </a:xfrm>
          <a:prstGeom prst="rect">
            <a:avLst/>
          </a:prstGeom>
          <a:blipFill>
            <a:blip r:embed="rId12" cstate="print"/>
            <a:stretch>
              <a:fillRect/>
            </a:stretch>
          </a:blipFill>
        </p:spPr>
        <p:txBody>
          <a:bodyPr wrap="square" lIns="0" tIns="0" rIns="0" bIns="0" rtlCol="0"/>
          <a:p/>
        </p:txBody>
      </p:sp>
      <p:sp>
        <p:nvSpPr>
          <p:cNvPr id="31" name="object 30"/>
          <p:cNvSpPr/>
          <p:nvPr/>
        </p:nvSpPr>
        <p:spPr>
          <a:xfrm>
            <a:off x="7608316" y="1953641"/>
            <a:ext cx="812292" cy="748030"/>
          </a:xfrm>
          <a:prstGeom prst="rect">
            <a:avLst/>
          </a:prstGeom>
          <a:blipFill>
            <a:blip r:embed="rId13" cstate="print"/>
            <a:stretch>
              <a:fillRect/>
            </a:stretch>
          </a:blipFill>
        </p:spPr>
        <p:txBody>
          <a:bodyPr wrap="square" lIns="0" tIns="0" rIns="0" bIns="0" rtlCol="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500"/>
                                        <p:tgtEl>
                                          <p:spTgt spid="2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linds(horizontal)">
                                      <p:cBhvr>
                                        <p:cTn id="61" dur="500"/>
                                        <p:tgtEl>
                                          <p:spTgt spid="2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linds(horizontal)">
                                      <p:cBhvr>
                                        <p:cTn id="64" dur="500"/>
                                        <p:tgtEl>
                                          <p:spTgt spid="2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linds(horizontal)">
                                      <p:cBhvr>
                                        <p:cTn id="67" dur="500"/>
                                        <p:tgtEl>
                                          <p:spTgt spid="2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linds(horizontal)">
                                      <p:cBhvr>
                                        <p:cTn id="70" dur="500"/>
                                        <p:tgtEl>
                                          <p:spTgt spid="2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linds(horizontal)">
                                      <p:cBhvr>
                                        <p:cTn id="73" dur="500"/>
                                        <p:tgtEl>
                                          <p:spTgt spid="3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animBg="1"/>
      <p:bldP spid="23" grpId="0" animBg="1"/>
      <p:bldP spid="24" grpId="0" animBg="1"/>
      <p:bldP spid="25" grpId="0" animBg="1"/>
      <p:bldP spid="26" grpId="0" animBg="1"/>
      <p:bldP spid="27" grpId="0" animBg="1"/>
      <p:bldP spid="29" grpId="0" animBg="1"/>
      <p:bldP spid="30" grpId="0" animBg="1"/>
      <p:bldP spid="31" grpId="0" animBg="1"/>
      <p:bldP spid="2" grpId="1" animBg="1"/>
      <p:bldP spid="3" grpId="1" animBg="1"/>
      <p:bldP spid="4" grpId="1" animBg="1"/>
      <p:bldP spid="5" grpId="1" animBg="1"/>
      <p:bldP spid="11" grpId="1" animBg="1"/>
      <p:bldP spid="12" grpId="1" animBg="1"/>
      <p:bldP spid="13" grpId="1" animBg="1"/>
      <p:bldP spid="14" grpId="1" animBg="1"/>
      <p:bldP spid="15" grpId="1" animBg="1"/>
      <p:bldP spid="16" grpId="1" animBg="1"/>
      <p:bldP spid="17" grpId="1" animBg="1"/>
      <p:bldP spid="18" grpId="1" animBg="1"/>
      <p:bldP spid="19" grpId="1"/>
      <p:bldP spid="20" grpId="1"/>
      <p:bldP spid="21" grpId="1"/>
      <p:bldP spid="22" grpId="1" animBg="1"/>
      <p:bldP spid="23" grpId="1" animBg="1"/>
      <p:bldP spid="24" grpId="1" animBg="1"/>
      <p:bldP spid="25" grpId="1" animBg="1"/>
      <p:bldP spid="26" grpId="1" animBg="1"/>
      <p:bldP spid="27" grpId="1" animBg="1"/>
      <p:bldP spid="29" grpId="1" animBg="1"/>
      <p:bldP spid="30" grpId="1"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250825" y="112458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75" name="object 7"/>
          <p:cNvSpPr txBox="1"/>
          <p:nvPr/>
        </p:nvSpPr>
        <p:spPr>
          <a:xfrm>
            <a:off x="755650" y="1620520"/>
            <a:ext cx="1421765" cy="372745"/>
          </a:xfrm>
          <a:prstGeom prst="rect">
            <a:avLst/>
          </a:prstGeom>
        </p:spPr>
        <p:txBody>
          <a:bodyPr vert="horz" wrap="square" lIns="0" tIns="11430" rIns="0" bIns="0" rtlCol="0">
            <a:spAutoFit/>
          </a:bodyPr>
          <a:p>
            <a:pPr marL="12700">
              <a:spcBef>
                <a:spcPts val="90"/>
              </a:spcBef>
            </a:pPr>
            <a:r>
              <a:rPr lang="en-US" sz="2350" spc="-10" dirty="0">
                <a:solidFill>
                  <a:srgbClr val="FFFFFF"/>
                </a:solidFill>
                <a:latin typeface="微软雅黑" panose="020B0503020204020204" charset="-122"/>
                <a:cs typeface="微软雅黑" panose="020B0503020204020204" charset="-122"/>
              </a:rPr>
              <a:t>1</a:t>
            </a:r>
            <a:r>
              <a:rPr lang="zh-CN" altLang="en-US" sz="2350" spc="-10" dirty="0">
                <a:solidFill>
                  <a:srgbClr val="FFFFFF"/>
                </a:solidFill>
                <a:latin typeface="微软雅黑" panose="020B0503020204020204" charset="-122"/>
                <a:cs typeface="微软雅黑" panose="020B0503020204020204" charset="-122"/>
              </a:rPr>
              <a:t>、</a:t>
            </a:r>
            <a:r>
              <a:rPr sz="2350" spc="-10" dirty="0">
                <a:solidFill>
                  <a:srgbClr val="FFFFFF"/>
                </a:solidFill>
                <a:latin typeface="微软雅黑" panose="020B0503020204020204" charset="-122"/>
                <a:cs typeface="微软雅黑" panose="020B0503020204020204" charset="-122"/>
              </a:rPr>
              <a:t>分</a:t>
            </a:r>
            <a:r>
              <a:rPr sz="2350" spc="-110" dirty="0">
                <a:solidFill>
                  <a:srgbClr val="FFFFFF"/>
                </a:solidFill>
                <a:latin typeface="微软雅黑" panose="020B0503020204020204" charset="-122"/>
                <a:cs typeface="微软雅黑" panose="020B0503020204020204" charset="-122"/>
              </a:rPr>
              <a:t> </a:t>
            </a:r>
            <a:r>
              <a:rPr sz="2350" spc="-10" dirty="0">
                <a:solidFill>
                  <a:srgbClr val="FFFFFF"/>
                </a:solidFill>
                <a:latin typeface="微软雅黑" panose="020B0503020204020204" charset="-122"/>
                <a:cs typeface="微软雅黑" panose="020B0503020204020204" charset="-122"/>
              </a:rPr>
              <a:t>类</a:t>
            </a:r>
            <a:endParaRPr sz="2350">
              <a:latin typeface="微软雅黑" panose="020B0503020204020204" charset="-122"/>
              <a:cs typeface="微软雅黑" panose="020B0503020204020204" charset="-122"/>
            </a:endParaRPr>
          </a:p>
        </p:txBody>
      </p:sp>
      <p:sp>
        <p:nvSpPr>
          <p:cNvPr id="2" name="文本框 1"/>
          <p:cNvSpPr txBox="1"/>
          <p:nvPr/>
        </p:nvSpPr>
        <p:spPr>
          <a:xfrm>
            <a:off x="755015" y="1628140"/>
            <a:ext cx="2828290" cy="398780"/>
          </a:xfrm>
          <a:prstGeom prst="rect">
            <a:avLst/>
          </a:prstGeom>
          <a:noFill/>
        </p:spPr>
        <p:txBody>
          <a:bodyPr wrap="square" rtlCol="0">
            <a:spAutoFit/>
          </a:bodyPr>
          <a:p>
            <a:r>
              <a:rPr lang="en-US" altLang="zh-CN" b="0">
                <a:latin typeface="黑体" panose="02010609060101010101" pitchFamily="2" charset="-122"/>
                <a:ea typeface="黑体" panose="02010609060101010101" pitchFamily="2" charset="-122"/>
                <a:cs typeface="黑体" panose="02010609060101010101" pitchFamily="2" charset="-122"/>
              </a:rPr>
              <a:t>1</a:t>
            </a:r>
            <a:r>
              <a:rPr lang="zh-CN" altLang="en-US" b="0">
                <a:latin typeface="黑体" panose="02010609060101010101" pitchFamily="2" charset="-122"/>
                <a:ea typeface="黑体" panose="02010609060101010101" pitchFamily="2" charset="-122"/>
                <a:cs typeface="黑体" panose="02010609060101010101" pitchFamily="2" charset="-122"/>
              </a:rPr>
              <a:t>、非合金钢的分类</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
        <p:nvSpPr>
          <p:cNvPr id="100" name="文本框 99"/>
          <p:cNvSpPr txBox="1"/>
          <p:nvPr/>
        </p:nvSpPr>
        <p:spPr>
          <a:xfrm>
            <a:off x="828040" y="2061210"/>
            <a:ext cx="6614795" cy="1198880"/>
          </a:xfrm>
          <a:prstGeom prst="rect">
            <a:avLst/>
          </a:prstGeom>
          <a:noFill/>
          <a:ln w="9525">
            <a:noFill/>
          </a:ln>
        </p:spPr>
        <p:txBody>
          <a:bodyPr wrap="square">
            <a:spAutoFit/>
          </a:bodyPr>
          <a:p>
            <a:r>
              <a:rPr lang="en-US" sz="1800" b="0">
                <a:latin typeface="宋体" panose="02010600030101010101" pitchFamily="2" charset="-122"/>
                <a:ea typeface="宋体" panose="02010600030101010101" pitchFamily="2" charset="-122"/>
                <a:cs typeface="宋体" panose="02010600030101010101" pitchFamily="2" charset="-122"/>
              </a:rPr>
              <a:t>(1)</a:t>
            </a:r>
            <a:r>
              <a:rPr lang="zh-CN" sz="1800" b="0">
                <a:latin typeface="宋体" panose="02010600030101010101" pitchFamily="2" charset="-122"/>
                <a:ea typeface="宋体" panose="02010600030101010101" pitchFamily="2" charset="-122"/>
                <a:cs typeface="宋体" panose="02010600030101010101" pitchFamily="2" charset="-122"/>
              </a:rPr>
              <a:t>按碳的质量分数分类①低碳钢：钢中碳的质量分数</a:t>
            </a:r>
            <a:r>
              <a:rPr lang="en-US" sz="1800" b="0">
                <a:latin typeface="宋体" panose="02010600030101010101" pitchFamily="2" charset="-122"/>
                <a:ea typeface="宋体" panose="02010600030101010101" pitchFamily="2" charset="-122"/>
                <a:cs typeface="宋体" panose="02010600030101010101" pitchFamily="2" charset="-122"/>
              </a:rPr>
              <a:t>Wc&lt;0.25%</a:t>
            </a:r>
            <a:r>
              <a:rPr lang="zh-CN" sz="1800" b="0">
                <a:latin typeface="宋体" panose="02010600030101010101" pitchFamily="2" charset="-122"/>
                <a:ea typeface="宋体" panose="02010600030101010101" pitchFamily="2" charset="-122"/>
                <a:cs typeface="宋体" panose="02010600030101010101" pitchFamily="2" charset="-122"/>
              </a:rPr>
              <a:t>②中碳钢：钢中碳的质量分数</a:t>
            </a:r>
            <a:r>
              <a:rPr lang="en-US" sz="1800" b="0">
                <a:latin typeface="宋体" panose="02010600030101010101" pitchFamily="2" charset="-122"/>
                <a:ea typeface="宋体" panose="02010600030101010101" pitchFamily="2" charset="-122"/>
                <a:cs typeface="宋体" panose="02010600030101010101" pitchFamily="2" charset="-122"/>
              </a:rPr>
              <a:t>Wc=0.25%~0.60%</a:t>
            </a:r>
            <a:r>
              <a:rPr lang="zh-CN" sz="1800" b="0">
                <a:latin typeface="宋体" panose="02010600030101010101" pitchFamily="2" charset="-122"/>
                <a:ea typeface="宋体" panose="02010600030101010101" pitchFamily="2" charset="-122"/>
                <a:cs typeface="宋体" panose="02010600030101010101" pitchFamily="2" charset="-122"/>
              </a:rPr>
              <a:t>③高碳钢：钢中碳的质量分数</a:t>
            </a:r>
            <a:r>
              <a:rPr lang="en-US" sz="1800" b="0">
                <a:latin typeface="宋体" panose="02010600030101010101" pitchFamily="2" charset="-122"/>
                <a:ea typeface="宋体" panose="02010600030101010101" pitchFamily="2" charset="-122"/>
                <a:cs typeface="宋体" panose="02010600030101010101" pitchFamily="2" charset="-122"/>
              </a:rPr>
              <a:t>Wc&gt;0.6%</a:t>
            </a:r>
            <a:endParaRPr lang="en-US" altLang="en-US" sz="1800" b="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828040" y="3284855"/>
            <a:ext cx="7348220" cy="2861310"/>
          </a:xfrm>
          <a:prstGeom prst="rect">
            <a:avLst/>
          </a:prstGeom>
          <a:noFill/>
        </p:spPr>
        <p:txBody>
          <a:bodyPr wrap="square" rtlCol="0" anchor="t">
            <a:spAutoFit/>
          </a:bodyPr>
          <a:p>
            <a:r>
              <a:rPr lang="en-US" sz="1800" b="0">
                <a:latin typeface="宋体" panose="02010600030101010101" pitchFamily="2" charset="-122"/>
                <a:ea typeface="宋体" panose="02010600030101010101" pitchFamily="2" charset="-122"/>
                <a:cs typeface="宋体" panose="02010600030101010101" pitchFamily="2" charset="-122"/>
                <a:sym typeface="+mn-ea"/>
              </a:rPr>
              <a:t>(2)</a:t>
            </a:r>
            <a:r>
              <a:rPr lang="zh-CN" sz="1800" b="0">
                <a:latin typeface="宋体" panose="02010600030101010101" pitchFamily="2" charset="-122"/>
                <a:ea typeface="宋体" panose="02010600030101010101" pitchFamily="2" charset="-122"/>
                <a:cs typeface="宋体" panose="02010600030101010101" pitchFamily="2" charset="-122"/>
                <a:sym typeface="+mn-ea"/>
              </a:rPr>
              <a:t>按主要质量等级分类①普通质量非合金钢普通质量非合金钢是指生产过程中不规定需要特别控制质量要求的非合金钢，</a:t>
            </a:r>
            <a:r>
              <a:rPr lang="en-US" sz="1800" b="0">
                <a:latin typeface="宋体" panose="02010600030101010101" pitchFamily="2" charset="-122"/>
                <a:ea typeface="宋体" panose="02010600030101010101" pitchFamily="2" charset="-122"/>
                <a:cs typeface="宋体" panose="02010600030101010101" pitchFamily="2" charset="-122"/>
                <a:sym typeface="+mn-ea"/>
              </a:rPr>
              <a:t>Ws≤0.040%</a:t>
            </a:r>
            <a:r>
              <a:rPr lang="zh-CN" sz="1800" b="0">
                <a:latin typeface="宋体" panose="02010600030101010101" pitchFamily="2" charset="-122"/>
                <a:ea typeface="宋体" panose="02010600030101010101" pitchFamily="2" charset="-122"/>
                <a:cs typeface="宋体" panose="02010600030101010101" pitchFamily="2" charset="-122"/>
                <a:sym typeface="+mn-ea"/>
              </a:rPr>
              <a:t>，</a:t>
            </a:r>
            <a:r>
              <a:rPr lang="en-US" sz="1800" b="0">
                <a:latin typeface="宋体" panose="02010600030101010101" pitchFamily="2" charset="-122"/>
                <a:ea typeface="宋体" panose="02010600030101010101" pitchFamily="2" charset="-122"/>
                <a:cs typeface="宋体" panose="02010600030101010101" pitchFamily="2" charset="-122"/>
                <a:sym typeface="+mn-ea"/>
              </a:rPr>
              <a:t>Wp≤0.040%</a:t>
            </a:r>
            <a:r>
              <a:rPr lang="zh-CN" sz="1800" b="0">
                <a:latin typeface="宋体" panose="02010600030101010101" pitchFamily="2" charset="-122"/>
                <a:ea typeface="宋体" panose="02010600030101010101" pitchFamily="2" charset="-122"/>
                <a:cs typeface="宋体" panose="02010600030101010101" pitchFamily="2" charset="-122"/>
                <a:sym typeface="+mn-ea"/>
              </a:rPr>
              <a:t>。</a:t>
            </a:r>
            <a:endParaRPr lang="zh-CN" sz="1800" b="0">
              <a:latin typeface="宋体" panose="02010600030101010101" pitchFamily="2" charset="-122"/>
              <a:ea typeface="宋体" panose="02010600030101010101" pitchFamily="2" charset="-122"/>
              <a:cs typeface="宋体" panose="02010600030101010101" pitchFamily="2" charset="-122"/>
            </a:endParaRPr>
          </a:p>
          <a:p>
            <a:r>
              <a:rPr lang="zh-CN" sz="1800" b="0">
                <a:latin typeface="宋体" panose="02010600030101010101" pitchFamily="2" charset="-122"/>
                <a:ea typeface="宋体" panose="02010600030101010101" pitchFamily="2" charset="-122"/>
                <a:cs typeface="宋体" panose="02010600030101010101" pitchFamily="2" charset="-122"/>
                <a:sym typeface="+mn-ea"/>
              </a:rPr>
              <a:t>②优质非合金钢优质非合金钢是指除普通质量非合金钢和特殊质量非合金钢之外的非合金钢，</a:t>
            </a:r>
            <a:r>
              <a:rPr lang="en-US" sz="1800" b="0">
                <a:latin typeface="宋体" panose="02010600030101010101" pitchFamily="2" charset="-122"/>
                <a:ea typeface="宋体" panose="02010600030101010101" pitchFamily="2" charset="-122"/>
                <a:cs typeface="宋体" panose="02010600030101010101" pitchFamily="2" charset="-122"/>
                <a:sym typeface="+mn-ea"/>
              </a:rPr>
              <a:t>Ws≤0.030%</a:t>
            </a:r>
            <a:r>
              <a:rPr lang="zh-CN" sz="1800" b="0">
                <a:latin typeface="宋体" panose="02010600030101010101" pitchFamily="2" charset="-122"/>
                <a:ea typeface="宋体" panose="02010600030101010101" pitchFamily="2" charset="-122"/>
                <a:cs typeface="宋体" panose="02010600030101010101" pitchFamily="2" charset="-122"/>
                <a:sym typeface="+mn-ea"/>
              </a:rPr>
              <a:t>，</a:t>
            </a:r>
            <a:r>
              <a:rPr lang="en-US" sz="1800" b="0">
                <a:latin typeface="宋体" panose="02010600030101010101" pitchFamily="2" charset="-122"/>
                <a:ea typeface="宋体" panose="02010600030101010101" pitchFamily="2" charset="-122"/>
                <a:cs typeface="宋体" panose="02010600030101010101" pitchFamily="2" charset="-122"/>
                <a:sym typeface="+mn-ea"/>
              </a:rPr>
              <a:t>Wp≤0.030%</a:t>
            </a:r>
            <a:r>
              <a:rPr lang="zh-CN" sz="1800" b="0">
                <a:latin typeface="宋体" panose="02010600030101010101" pitchFamily="2" charset="-122"/>
                <a:ea typeface="宋体" panose="02010600030101010101" pitchFamily="2" charset="-122"/>
                <a:cs typeface="宋体" panose="02010600030101010101" pitchFamily="2" charset="-122"/>
                <a:sym typeface="+mn-ea"/>
              </a:rPr>
              <a:t>。</a:t>
            </a:r>
            <a:endParaRPr lang="zh-CN" sz="1800" b="0">
              <a:latin typeface="宋体" panose="02010600030101010101" pitchFamily="2" charset="-122"/>
              <a:ea typeface="宋体" panose="02010600030101010101" pitchFamily="2" charset="-122"/>
              <a:cs typeface="宋体" panose="02010600030101010101" pitchFamily="2" charset="-122"/>
            </a:endParaRPr>
          </a:p>
          <a:p>
            <a:r>
              <a:rPr lang="zh-CN" sz="1800" b="0">
                <a:latin typeface="宋体" panose="02010600030101010101" pitchFamily="2" charset="-122"/>
                <a:ea typeface="宋体" panose="02010600030101010101" pitchFamily="2" charset="-122"/>
                <a:cs typeface="宋体" panose="02010600030101010101" pitchFamily="2" charset="-122"/>
                <a:sym typeface="+mn-ea"/>
              </a:rPr>
              <a:t>③特殊质量非合金钢特殊质量非合金钢是指生产过程中需要特别严格控制质量和性能的非合金钢，</a:t>
            </a:r>
            <a:r>
              <a:rPr lang="en-US" sz="1800" b="0">
                <a:latin typeface="宋体" panose="02010600030101010101" pitchFamily="2" charset="-122"/>
                <a:ea typeface="宋体" panose="02010600030101010101" pitchFamily="2" charset="-122"/>
                <a:cs typeface="宋体" panose="02010600030101010101" pitchFamily="2" charset="-122"/>
                <a:sym typeface="+mn-ea"/>
              </a:rPr>
              <a:t>Ws≤0.025%</a:t>
            </a:r>
            <a:r>
              <a:rPr lang="zh-CN" sz="1800" b="0">
                <a:latin typeface="宋体" panose="02010600030101010101" pitchFamily="2" charset="-122"/>
                <a:ea typeface="宋体" panose="02010600030101010101" pitchFamily="2" charset="-122"/>
                <a:cs typeface="宋体" panose="02010600030101010101" pitchFamily="2" charset="-122"/>
                <a:sym typeface="+mn-ea"/>
              </a:rPr>
              <a:t>，</a:t>
            </a:r>
            <a:r>
              <a:rPr lang="en-US" sz="1800" b="0">
                <a:latin typeface="宋体" panose="02010600030101010101" pitchFamily="2" charset="-122"/>
                <a:ea typeface="宋体" panose="02010600030101010101" pitchFamily="2" charset="-122"/>
                <a:cs typeface="宋体" panose="02010600030101010101" pitchFamily="2" charset="-122"/>
                <a:sym typeface="+mn-ea"/>
              </a:rPr>
              <a:t>Wp≤0.025%</a:t>
            </a:r>
            <a:r>
              <a:rPr lang="zh-CN" sz="1800" b="0">
                <a:latin typeface="宋体" panose="02010600030101010101" pitchFamily="2" charset="-122"/>
                <a:ea typeface="宋体" panose="02010600030101010101" pitchFamily="2" charset="-122"/>
                <a:cs typeface="宋体" panose="02010600030101010101" pitchFamily="2" charset="-122"/>
                <a:sym typeface="+mn-ea"/>
              </a:rPr>
              <a:t>。</a:t>
            </a:r>
            <a:r>
              <a:rPr lang="en-US" sz="1800" b="0">
                <a:latin typeface="宋体" panose="02010600030101010101" pitchFamily="2" charset="-122"/>
                <a:ea typeface="宋体" panose="02010600030101010101" pitchFamily="2" charset="-122"/>
                <a:cs typeface="宋体" panose="02010600030101010101" pitchFamily="2" charset="-122"/>
                <a:sym typeface="+mn-ea"/>
              </a:rPr>
              <a:t>	</a:t>
            </a:r>
            <a:endParaRPr lang="en-US" altLang="en-US" sz="1800" b="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394335" y="1196340"/>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3" name="文本框 2"/>
          <p:cNvSpPr txBox="1"/>
          <p:nvPr/>
        </p:nvSpPr>
        <p:spPr>
          <a:xfrm>
            <a:off x="827405" y="2221865"/>
            <a:ext cx="7346950" cy="3415030"/>
          </a:xfrm>
          <a:prstGeom prst="rect">
            <a:avLst/>
          </a:prstGeom>
          <a:noFill/>
        </p:spPr>
        <p:txBody>
          <a:bodyPr wrap="square" rtlCol="0" anchor="t">
            <a:spAutoFit/>
          </a:bodyPr>
          <a:p>
            <a:r>
              <a:rPr lang="en-US" sz="1800" b="0">
                <a:latin typeface="宋体" panose="02010600030101010101" pitchFamily="2" charset="-122"/>
                <a:ea typeface="宋体" panose="02010600030101010101" pitchFamily="2" charset="-122"/>
                <a:cs typeface="宋体" panose="02010600030101010101" pitchFamily="2" charset="-122"/>
                <a:sym typeface="+mn-ea"/>
              </a:rPr>
              <a:t>(3)</a:t>
            </a:r>
            <a:r>
              <a:rPr lang="zh-CN" sz="1800" b="0">
                <a:latin typeface="宋体" panose="02010600030101010101" pitchFamily="2" charset="-122"/>
                <a:ea typeface="宋体" panose="02010600030101010101" pitchFamily="2" charset="-122"/>
                <a:cs typeface="宋体" panose="02010600030101010101" pitchFamily="2" charset="-122"/>
                <a:sym typeface="+mn-ea"/>
              </a:rPr>
              <a:t>按用途分类①碳素结构钢</a:t>
            </a:r>
            <a:r>
              <a:rPr lang="en-US" altLang="zh-CN" sz="1800" b="0">
                <a:latin typeface="宋体" panose="02010600030101010101" pitchFamily="2" charset="-122"/>
                <a:ea typeface="宋体" panose="02010600030101010101" pitchFamily="2" charset="-122"/>
                <a:cs typeface="宋体" panose="02010600030101010101" pitchFamily="2" charset="-122"/>
                <a:sym typeface="+mn-ea"/>
              </a:rPr>
              <a:t>    </a:t>
            </a:r>
            <a:r>
              <a:rPr lang="zh-CN" sz="1800" b="0">
                <a:latin typeface="宋体" panose="02010600030101010101" pitchFamily="2" charset="-122"/>
                <a:ea typeface="宋体" panose="02010600030101010101" pitchFamily="2" charset="-122"/>
                <a:cs typeface="宋体" panose="02010600030101010101" pitchFamily="2" charset="-122"/>
                <a:sym typeface="+mn-ea"/>
              </a:rPr>
              <a:t>碳的质量分数一般都小于</a:t>
            </a:r>
            <a:r>
              <a:rPr lang="en-US" sz="1800" b="0">
                <a:latin typeface="宋体" panose="02010600030101010101" pitchFamily="2" charset="-122"/>
                <a:ea typeface="宋体" panose="02010600030101010101" pitchFamily="2" charset="-122"/>
                <a:cs typeface="宋体" panose="02010600030101010101" pitchFamily="2" charset="-122"/>
                <a:sym typeface="+mn-ea"/>
              </a:rPr>
              <a:t>0.7%</a:t>
            </a:r>
            <a:r>
              <a:rPr lang="zh-CN" sz="1800" b="0">
                <a:latin typeface="宋体" panose="02010600030101010101" pitchFamily="2" charset="-122"/>
                <a:ea typeface="宋体" panose="02010600030101010101" pitchFamily="2" charset="-122"/>
                <a:cs typeface="宋体" panose="02010600030101010101" pitchFamily="2" charset="-122"/>
                <a:sym typeface="+mn-ea"/>
              </a:rPr>
              <a:t>，主要用于制造各种机械零件和金属结构。②非合金工具钢</a:t>
            </a:r>
            <a:r>
              <a:rPr lang="en-US" sz="1800" b="0">
                <a:latin typeface="宋体" panose="02010600030101010101" pitchFamily="2" charset="-122"/>
                <a:ea typeface="宋体" panose="02010600030101010101" pitchFamily="2" charset="-122"/>
                <a:cs typeface="宋体" panose="02010600030101010101" pitchFamily="2" charset="-122"/>
                <a:sym typeface="+mn-ea"/>
              </a:rPr>
              <a:t>(</a:t>
            </a:r>
            <a:r>
              <a:rPr lang="zh-CN" sz="1800" b="0">
                <a:latin typeface="宋体" panose="02010600030101010101" pitchFamily="2" charset="-122"/>
                <a:ea typeface="宋体" panose="02010600030101010101" pitchFamily="2" charset="-122"/>
                <a:cs typeface="宋体" panose="02010600030101010101" pitchFamily="2" charset="-122"/>
                <a:sym typeface="+mn-ea"/>
              </a:rPr>
              <a:t>碳素工具钢</a:t>
            </a:r>
            <a:r>
              <a:rPr lang="en-US" sz="1800" b="0">
                <a:latin typeface="宋体" panose="02010600030101010101" pitchFamily="2" charset="-122"/>
                <a:ea typeface="宋体" panose="02010600030101010101" pitchFamily="2" charset="-122"/>
                <a:cs typeface="宋体" panose="02010600030101010101" pitchFamily="2" charset="-122"/>
                <a:sym typeface="+mn-ea"/>
              </a:rPr>
              <a:t>)</a:t>
            </a:r>
            <a:r>
              <a:rPr lang="zh-CN" sz="1800" b="0">
                <a:latin typeface="宋体" panose="02010600030101010101" pitchFamily="2" charset="-122"/>
                <a:ea typeface="宋体" panose="02010600030101010101" pitchFamily="2" charset="-122"/>
                <a:cs typeface="宋体" panose="02010600030101010101" pitchFamily="2" charset="-122"/>
                <a:sym typeface="+mn-ea"/>
              </a:rPr>
              <a:t></a:t>
            </a:r>
            <a:r>
              <a:rPr lang="en-US" altLang="zh-CN" sz="1800" b="0">
                <a:latin typeface="宋体" panose="02010600030101010101" pitchFamily="2" charset="-122"/>
                <a:ea typeface="宋体" panose="02010600030101010101" pitchFamily="2" charset="-122"/>
                <a:cs typeface="宋体" panose="02010600030101010101" pitchFamily="2" charset="-122"/>
                <a:sym typeface="+mn-ea"/>
              </a:rPr>
              <a:t>    </a:t>
            </a:r>
            <a:r>
              <a:rPr lang="zh-CN" sz="1800" b="0">
                <a:latin typeface="宋体" panose="02010600030101010101" pitchFamily="2" charset="-122"/>
                <a:ea typeface="宋体" panose="02010600030101010101" pitchFamily="2" charset="-122"/>
                <a:cs typeface="宋体" panose="02010600030101010101" pitchFamily="2" charset="-122"/>
                <a:sym typeface="+mn-ea"/>
              </a:rPr>
              <a:t>碳的质量分数一般都大于</a:t>
            </a:r>
            <a:r>
              <a:rPr lang="en-US" sz="1800" b="0">
                <a:latin typeface="宋体" panose="02010600030101010101" pitchFamily="2" charset="-122"/>
                <a:ea typeface="宋体" panose="02010600030101010101" pitchFamily="2" charset="-122"/>
                <a:cs typeface="宋体" panose="02010600030101010101" pitchFamily="2" charset="-122"/>
                <a:sym typeface="+mn-ea"/>
              </a:rPr>
              <a:t>0.7%</a:t>
            </a:r>
            <a:r>
              <a:rPr lang="zh-CN" sz="1800" b="0">
                <a:latin typeface="宋体" panose="02010600030101010101" pitchFamily="2" charset="-122"/>
                <a:ea typeface="宋体" panose="02010600030101010101" pitchFamily="2" charset="-122"/>
                <a:cs typeface="宋体" panose="02010600030101010101" pitchFamily="2" charset="-122"/>
                <a:sym typeface="+mn-ea"/>
              </a:rPr>
              <a:t>，主要用于制造各种刀具、量具和模具。</a:t>
            </a:r>
            <a:endParaRPr lang="zh-CN" sz="1800" b="0">
              <a:latin typeface="宋体" panose="02010600030101010101" pitchFamily="2" charset="-122"/>
              <a:ea typeface="宋体" panose="02010600030101010101" pitchFamily="2" charset="-122"/>
              <a:cs typeface="宋体" panose="02010600030101010101" pitchFamily="2" charset="-122"/>
              <a:sym typeface="+mn-ea"/>
            </a:endParaRPr>
          </a:p>
          <a:p>
            <a:r>
              <a:rPr lang="en-US" sz="1800" b="0">
                <a:latin typeface="宋体" panose="02010600030101010101" pitchFamily="2" charset="-122"/>
                <a:ea typeface="宋体" panose="02010600030101010101" pitchFamily="2" charset="-122"/>
                <a:cs typeface="宋体" panose="02010600030101010101" pitchFamily="2" charset="-122"/>
                <a:sym typeface="+mn-ea"/>
              </a:rPr>
              <a:t>(4)</a:t>
            </a:r>
            <a:r>
              <a:rPr lang="zh-CN" sz="1800" b="0">
                <a:latin typeface="宋体" panose="02010600030101010101" pitchFamily="2" charset="-122"/>
                <a:ea typeface="宋体" panose="02010600030101010101" pitchFamily="2" charset="-122"/>
                <a:cs typeface="宋体" panose="02010600030101010101" pitchFamily="2" charset="-122"/>
                <a:sym typeface="+mn-ea"/>
              </a:rPr>
              <a:t>其他方法分类</a:t>
            </a:r>
            <a:r>
              <a:rPr lang="en-US" altLang="zh-CN" sz="1800" b="0">
                <a:latin typeface="宋体" panose="02010600030101010101" pitchFamily="2" charset="-122"/>
                <a:ea typeface="宋体" panose="02010600030101010101" pitchFamily="2" charset="-122"/>
                <a:cs typeface="宋体" panose="02010600030101010101" pitchFamily="2" charset="-122"/>
                <a:sym typeface="+mn-ea"/>
              </a:rPr>
              <a:t>    </a:t>
            </a:r>
            <a:r>
              <a:rPr lang="zh-CN" sz="1800" b="0">
                <a:latin typeface="宋体" panose="02010600030101010101" pitchFamily="2" charset="-122"/>
                <a:ea typeface="宋体" panose="02010600030101010101" pitchFamily="2" charset="-122"/>
                <a:cs typeface="宋体" panose="02010600030101010101" pitchFamily="2" charset="-122"/>
                <a:sym typeface="+mn-ea"/>
              </a:rPr>
              <a:t>非合金钢还可以按其他方法分类。例如，按专业分类，可分为锅炉用钢、矿用钢、钢轨钢、压力容器用钢等；按脱氧方法分类，可分为沸腾钢、镇静钢、特殊镇静钢。</a:t>
            </a:r>
            <a:endParaRPr lang="zh-CN" altLang="en-US" sz="1800" b="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755015" y="1699895"/>
            <a:ext cx="2828290" cy="398780"/>
          </a:xfrm>
          <a:prstGeom prst="rect">
            <a:avLst/>
          </a:prstGeom>
          <a:noFill/>
        </p:spPr>
        <p:txBody>
          <a:bodyPr wrap="square" rtlCol="0">
            <a:spAutoFit/>
          </a:bodyPr>
          <a:p>
            <a:r>
              <a:rPr lang="en-US" altLang="zh-CN" b="0">
                <a:latin typeface="黑体" panose="02010609060101010101" pitchFamily="2" charset="-122"/>
                <a:ea typeface="黑体" panose="02010609060101010101" pitchFamily="2" charset="-122"/>
                <a:cs typeface="黑体" panose="02010609060101010101" pitchFamily="2" charset="-122"/>
              </a:rPr>
              <a:t>1</a:t>
            </a:r>
            <a:r>
              <a:rPr lang="zh-CN" altLang="en-US" b="0">
                <a:latin typeface="黑体" panose="02010609060101010101" pitchFamily="2" charset="-122"/>
                <a:ea typeface="黑体" panose="02010609060101010101" pitchFamily="2" charset="-122"/>
                <a:cs typeface="黑体" panose="02010609060101010101" pitchFamily="2" charset="-122"/>
              </a:rPr>
              <a:t>、非合金钢的分类</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466090" y="1196340"/>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16" name="object 15"/>
          <p:cNvSpPr txBox="1"/>
          <p:nvPr/>
        </p:nvSpPr>
        <p:spPr>
          <a:xfrm>
            <a:off x="1477645" y="2409190"/>
            <a:ext cx="5626735" cy="771525"/>
          </a:xfrm>
          <a:prstGeom prst="rect">
            <a:avLst/>
          </a:prstGeom>
        </p:spPr>
        <p:txBody>
          <a:bodyPr vert="horz" wrap="square" lIns="0" tIns="11430" rIns="0" bIns="0" rtlCol="0">
            <a:spAutoFit/>
          </a:bodyPr>
          <a:p>
            <a:pPr>
              <a:lnSpc>
                <a:spcPct val="100000"/>
              </a:lnSpc>
              <a:spcBef>
                <a:spcPts val="10"/>
              </a:spcBef>
            </a:pPr>
            <a:endParaRPr sz="2100">
              <a:latin typeface="微软雅黑" panose="020B0503020204020204" charset="-122"/>
              <a:cs typeface="微软雅黑" panose="020B0503020204020204" charset="-122"/>
            </a:endParaRPr>
          </a:p>
          <a:p>
            <a:pPr>
              <a:lnSpc>
                <a:spcPct val="100000"/>
              </a:lnSpc>
              <a:spcBef>
                <a:spcPts val="50"/>
              </a:spcBef>
            </a:pPr>
            <a:r>
              <a:rPr sz="2800" spc="5" dirty="0">
                <a:latin typeface="Calibri" panose="020F0502020204030204"/>
                <a:cs typeface="Calibri" panose="020F0502020204030204"/>
              </a:rPr>
              <a:t>Q</a:t>
            </a:r>
            <a:r>
              <a:rPr lang="en-US" sz="2800" spc="5" dirty="0">
                <a:latin typeface="Calibri" panose="020F0502020204030204"/>
                <a:cs typeface="Calibri" panose="020F0502020204030204"/>
              </a:rPr>
              <a:t> </a:t>
            </a:r>
            <a:r>
              <a:rPr sz="2800" dirty="0">
                <a:latin typeface="Calibri" panose="020F0502020204030204"/>
                <a:cs typeface="Calibri" panose="020F0502020204030204"/>
              </a:rPr>
              <a:t>+</a:t>
            </a:r>
            <a:r>
              <a:rPr lang="en-US" sz="2800" dirty="0">
                <a:latin typeface="Calibri" panose="020F0502020204030204"/>
                <a:cs typeface="Calibri" panose="020F0502020204030204"/>
              </a:rPr>
              <a:t>   </a:t>
            </a:r>
            <a:r>
              <a:rPr sz="2800" spc="5" dirty="0">
                <a:latin typeface="微软雅黑" panose="020B0503020204020204" charset="-122"/>
                <a:cs typeface="微软雅黑" panose="020B0503020204020204" charset="-122"/>
              </a:rPr>
              <a:t>数字</a:t>
            </a:r>
            <a:r>
              <a:rPr sz="2800" spc="-35" dirty="0">
                <a:latin typeface="微软雅黑" panose="020B0503020204020204" charset="-122"/>
                <a:cs typeface="微软雅黑" panose="020B0503020204020204" charset="-122"/>
              </a:rPr>
              <a:t> </a:t>
            </a:r>
            <a:r>
              <a:rPr sz="2800" spc="5" dirty="0">
                <a:latin typeface="微软雅黑" panose="020B0503020204020204" charset="-122"/>
                <a:cs typeface="微软雅黑" panose="020B0503020204020204" charset="-122"/>
              </a:rPr>
              <a:t>+</a:t>
            </a:r>
            <a:r>
              <a:rPr sz="2800" spc="-10" dirty="0">
                <a:latin typeface="微软雅黑" panose="020B0503020204020204" charset="-122"/>
                <a:cs typeface="微软雅黑" panose="020B0503020204020204" charset="-122"/>
              </a:rPr>
              <a:t> </a:t>
            </a:r>
            <a:r>
              <a:rPr lang="en-US" sz="2800" spc="-10" dirty="0">
                <a:latin typeface="微软雅黑" panose="020B0503020204020204" charset="-122"/>
                <a:cs typeface="微软雅黑" panose="020B0503020204020204" charset="-122"/>
              </a:rPr>
              <a:t> </a:t>
            </a:r>
            <a:r>
              <a:rPr sz="2800" spc="5" dirty="0">
                <a:latin typeface="微软雅黑" panose="020B0503020204020204" charset="-122"/>
                <a:cs typeface="微软雅黑" panose="020B0503020204020204" charset="-122"/>
              </a:rPr>
              <a:t>质量等级</a:t>
            </a:r>
            <a:r>
              <a:rPr sz="2800" spc="-5" dirty="0">
                <a:latin typeface="微软雅黑" panose="020B0503020204020204" charset="-122"/>
                <a:cs typeface="微软雅黑" panose="020B0503020204020204" charset="-122"/>
              </a:rPr>
              <a:t> </a:t>
            </a:r>
            <a:r>
              <a:rPr sz="2800" spc="5" dirty="0">
                <a:latin typeface="微软雅黑" panose="020B0503020204020204" charset="-122"/>
                <a:cs typeface="微软雅黑" panose="020B0503020204020204" charset="-122"/>
              </a:rPr>
              <a:t>+</a:t>
            </a:r>
            <a:r>
              <a:rPr sz="2800" spc="-15" dirty="0">
                <a:latin typeface="微软雅黑" panose="020B0503020204020204" charset="-122"/>
                <a:cs typeface="微软雅黑" panose="020B0503020204020204" charset="-122"/>
              </a:rPr>
              <a:t> </a:t>
            </a:r>
            <a:r>
              <a:rPr lang="en-US" sz="2800" spc="-15" dirty="0">
                <a:latin typeface="微软雅黑" panose="020B0503020204020204" charset="-122"/>
                <a:cs typeface="微软雅黑" panose="020B0503020204020204" charset="-122"/>
              </a:rPr>
              <a:t> </a:t>
            </a:r>
            <a:r>
              <a:rPr sz="2800" spc="5" dirty="0">
                <a:latin typeface="微软雅黑" panose="020B0503020204020204" charset="-122"/>
                <a:cs typeface="微软雅黑" panose="020B0503020204020204" charset="-122"/>
              </a:rPr>
              <a:t>脱氧方法</a:t>
            </a:r>
            <a:endParaRPr sz="2800">
              <a:latin typeface="微软雅黑" panose="020B0503020204020204" charset="-122"/>
              <a:cs typeface="微软雅黑" panose="020B0503020204020204" charset="-122"/>
            </a:endParaRPr>
          </a:p>
        </p:txBody>
      </p:sp>
      <p:sp>
        <p:nvSpPr>
          <p:cNvPr id="17" name="object 2"/>
          <p:cNvSpPr/>
          <p:nvPr/>
        </p:nvSpPr>
        <p:spPr>
          <a:xfrm>
            <a:off x="2640330" y="3400678"/>
            <a:ext cx="0" cy="273050"/>
          </a:xfrm>
          <a:custGeom>
            <a:avLst/>
            <a:gdLst/>
            <a:ahLst/>
            <a:cxnLst/>
            <a:rect l="l" t="t" r="r" b="b"/>
            <a:pathLst>
              <a:path h="273050">
                <a:moveTo>
                  <a:pt x="0" y="0"/>
                </a:moveTo>
                <a:lnTo>
                  <a:pt x="0" y="272796"/>
                </a:lnTo>
              </a:path>
            </a:pathLst>
          </a:custGeom>
          <a:ln w="10668">
            <a:solidFill>
              <a:srgbClr val="497EBA"/>
            </a:solidFill>
          </a:ln>
        </p:spPr>
        <p:txBody>
          <a:bodyPr wrap="square" lIns="0" tIns="0" rIns="0" bIns="0" rtlCol="0"/>
          <a:p/>
        </p:txBody>
      </p:sp>
      <p:sp>
        <p:nvSpPr>
          <p:cNvPr id="18" name="object 3"/>
          <p:cNvSpPr txBox="1"/>
          <p:nvPr/>
        </p:nvSpPr>
        <p:spPr>
          <a:xfrm>
            <a:off x="1481544" y="3695856"/>
            <a:ext cx="1609090" cy="311150"/>
          </a:xfrm>
          <a:prstGeom prst="rect">
            <a:avLst/>
          </a:prstGeom>
        </p:spPr>
        <p:txBody>
          <a:bodyPr vert="horz" wrap="square" lIns="0" tIns="15240" rIns="0" bIns="0" rtlCol="0">
            <a:spAutoFit/>
          </a:bodyPr>
          <a:p>
            <a:pPr marL="12700">
              <a:lnSpc>
                <a:spcPct val="100000"/>
              </a:lnSpc>
              <a:spcBef>
                <a:spcPts val="120"/>
              </a:spcBef>
              <a:tabLst>
                <a:tab pos="645160" algn="l"/>
              </a:tabLst>
            </a:pPr>
            <a:r>
              <a:rPr sz="1850" spc="20" dirty="0">
                <a:latin typeface="微软雅黑" panose="020B0503020204020204" charset="-122"/>
                <a:cs typeface="微软雅黑" panose="020B0503020204020204" charset="-122"/>
              </a:rPr>
              <a:t>屈</a:t>
            </a:r>
            <a:r>
              <a:rPr sz="1850" spc="20" dirty="0">
                <a:latin typeface="微软雅黑" panose="020B0503020204020204" charset="-122"/>
                <a:cs typeface="微软雅黑" panose="020B0503020204020204" charset="-122"/>
              </a:rPr>
              <a:t>	</a:t>
            </a:r>
            <a:r>
              <a:rPr sz="2775" spc="30" baseline="3000" dirty="0">
                <a:latin typeface="微软雅黑" panose="020B0503020204020204" charset="-122"/>
                <a:cs typeface="微软雅黑" panose="020B0503020204020204" charset="-122"/>
              </a:rPr>
              <a:t>屈服强度</a:t>
            </a:r>
            <a:endParaRPr sz="2775" baseline="3000">
              <a:latin typeface="微软雅黑" panose="020B0503020204020204" charset="-122"/>
              <a:cs typeface="微软雅黑" panose="020B0503020204020204" charset="-122"/>
            </a:endParaRPr>
          </a:p>
        </p:txBody>
      </p:sp>
      <p:sp>
        <p:nvSpPr>
          <p:cNvPr id="19" name="object 4"/>
          <p:cNvSpPr/>
          <p:nvPr/>
        </p:nvSpPr>
        <p:spPr>
          <a:xfrm>
            <a:off x="1629917" y="3400678"/>
            <a:ext cx="0" cy="273050"/>
          </a:xfrm>
          <a:custGeom>
            <a:avLst/>
            <a:gdLst/>
            <a:ahLst/>
            <a:cxnLst/>
            <a:rect l="l" t="t" r="r" b="b"/>
            <a:pathLst>
              <a:path h="273050">
                <a:moveTo>
                  <a:pt x="0" y="0"/>
                </a:moveTo>
                <a:lnTo>
                  <a:pt x="0" y="272796"/>
                </a:lnTo>
              </a:path>
            </a:pathLst>
          </a:custGeom>
          <a:ln w="10668">
            <a:solidFill>
              <a:srgbClr val="497EBA"/>
            </a:solidFill>
          </a:ln>
        </p:spPr>
        <p:txBody>
          <a:bodyPr wrap="square" lIns="0" tIns="0" rIns="0" bIns="0" rtlCol="0"/>
          <a:p/>
        </p:txBody>
      </p:sp>
      <p:sp>
        <p:nvSpPr>
          <p:cNvPr id="20" name="object 5"/>
          <p:cNvSpPr/>
          <p:nvPr/>
        </p:nvSpPr>
        <p:spPr>
          <a:xfrm>
            <a:off x="4097274" y="3400678"/>
            <a:ext cx="0" cy="273050"/>
          </a:xfrm>
          <a:custGeom>
            <a:avLst/>
            <a:gdLst/>
            <a:ahLst/>
            <a:cxnLst/>
            <a:rect l="l" t="t" r="r" b="b"/>
            <a:pathLst>
              <a:path h="273050">
                <a:moveTo>
                  <a:pt x="0" y="0"/>
                </a:moveTo>
                <a:lnTo>
                  <a:pt x="0" y="272796"/>
                </a:lnTo>
              </a:path>
            </a:pathLst>
          </a:custGeom>
          <a:ln w="10668">
            <a:solidFill>
              <a:srgbClr val="497EBA"/>
            </a:solidFill>
          </a:ln>
        </p:spPr>
        <p:txBody>
          <a:bodyPr wrap="square" lIns="0" tIns="0" rIns="0" bIns="0" rtlCol="0"/>
          <a:p/>
        </p:txBody>
      </p:sp>
      <p:sp>
        <p:nvSpPr>
          <p:cNvPr id="21" name="object 6"/>
          <p:cNvSpPr txBox="1"/>
          <p:nvPr/>
        </p:nvSpPr>
        <p:spPr>
          <a:xfrm>
            <a:off x="3432175" y="3706495"/>
            <a:ext cx="1510030" cy="586105"/>
          </a:xfrm>
          <a:prstGeom prst="rect">
            <a:avLst/>
          </a:prstGeom>
        </p:spPr>
        <p:txBody>
          <a:bodyPr vert="horz" wrap="square" lIns="0" tIns="12065" rIns="0" bIns="0" rtlCol="0">
            <a:spAutoFit/>
          </a:bodyPr>
          <a:p>
            <a:pPr marL="12700" marR="5080">
              <a:lnSpc>
                <a:spcPct val="101000"/>
              </a:lnSpc>
              <a:spcBef>
                <a:spcPts val="95"/>
              </a:spcBef>
            </a:pPr>
            <a:r>
              <a:rPr sz="1850" spc="25" dirty="0">
                <a:latin typeface="微软雅黑" panose="020B0503020204020204" charset="-122"/>
                <a:cs typeface="微软雅黑" panose="020B0503020204020204" charset="-122"/>
              </a:rPr>
              <a:t>A</a:t>
            </a:r>
            <a:r>
              <a:rPr sz="1850" spc="20" dirty="0">
                <a:latin typeface="微软雅黑" panose="020B0503020204020204" charset="-122"/>
                <a:cs typeface="微软雅黑" panose="020B0503020204020204" charset="-122"/>
              </a:rPr>
              <a:t>、</a:t>
            </a:r>
            <a:r>
              <a:rPr sz="1850" spc="-5" dirty="0">
                <a:latin typeface="微软雅黑" panose="020B0503020204020204" charset="-122"/>
                <a:cs typeface="微软雅黑" panose="020B0503020204020204" charset="-122"/>
              </a:rPr>
              <a:t>B</a:t>
            </a:r>
            <a:r>
              <a:rPr sz="1850" spc="15" dirty="0">
                <a:latin typeface="微软雅黑" panose="020B0503020204020204" charset="-122"/>
                <a:cs typeface="微软雅黑" panose="020B0503020204020204" charset="-122"/>
              </a:rPr>
              <a:t>、C、D </a:t>
            </a:r>
            <a:r>
              <a:rPr sz="1850" spc="20" dirty="0">
                <a:latin typeface="微软雅黑" panose="020B0503020204020204" charset="-122"/>
                <a:cs typeface="微软雅黑" panose="020B0503020204020204" charset="-122"/>
              </a:rPr>
              <a:t>四个等级</a:t>
            </a:r>
            <a:endParaRPr sz="1850">
              <a:latin typeface="微软雅黑" panose="020B0503020204020204" charset="-122"/>
              <a:cs typeface="微软雅黑" panose="020B0503020204020204" charset="-122"/>
            </a:endParaRPr>
          </a:p>
        </p:txBody>
      </p:sp>
      <p:sp>
        <p:nvSpPr>
          <p:cNvPr id="22" name="object 7"/>
          <p:cNvSpPr/>
          <p:nvPr/>
        </p:nvSpPr>
        <p:spPr>
          <a:xfrm>
            <a:off x="5958077" y="3379342"/>
            <a:ext cx="0" cy="274320"/>
          </a:xfrm>
          <a:custGeom>
            <a:avLst/>
            <a:gdLst/>
            <a:ahLst/>
            <a:cxnLst/>
            <a:rect l="l" t="t" r="r" b="b"/>
            <a:pathLst>
              <a:path h="274320">
                <a:moveTo>
                  <a:pt x="0" y="0"/>
                </a:moveTo>
                <a:lnTo>
                  <a:pt x="0" y="274320"/>
                </a:lnTo>
              </a:path>
            </a:pathLst>
          </a:custGeom>
          <a:ln w="10668">
            <a:solidFill>
              <a:srgbClr val="497EBA"/>
            </a:solidFill>
          </a:ln>
        </p:spPr>
        <p:txBody>
          <a:bodyPr wrap="square" lIns="0" tIns="0" rIns="0" bIns="0" rtlCol="0"/>
          <a:p/>
        </p:txBody>
      </p:sp>
      <p:sp>
        <p:nvSpPr>
          <p:cNvPr id="23" name="object 9"/>
          <p:cNvSpPr txBox="1"/>
          <p:nvPr/>
        </p:nvSpPr>
        <p:spPr>
          <a:xfrm>
            <a:off x="5073935" y="3616871"/>
            <a:ext cx="2265680" cy="1546860"/>
          </a:xfrm>
          <a:prstGeom prst="rect">
            <a:avLst/>
          </a:prstGeom>
        </p:spPr>
        <p:txBody>
          <a:bodyPr vert="horz" wrap="square" lIns="0" tIns="12065" rIns="0" bIns="0" rtlCol="0">
            <a:spAutoFit/>
          </a:bodyPr>
          <a:p>
            <a:pPr marL="285115" marR="854710" indent="10160">
              <a:lnSpc>
                <a:spcPct val="135000"/>
              </a:lnSpc>
              <a:spcBef>
                <a:spcPts val="95"/>
              </a:spcBef>
            </a:pPr>
            <a:r>
              <a:rPr sz="1850" spc="10" dirty="0">
                <a:latin typeface="微软雅黑" panose="020B0503020204020204" charset="-122"/>
                <a:cs typeface="微软雅黑" panose="020B0503020204020204" charset="-122"/>
              </a:rPr>
              <a:t>F—</a:t>
            </a:r>
            <a:r>
              <a:rPr sz="1850" spc="15" dirty="0">
                <a:latin typeface="微软雅黑" panose="020B0503020204020204" charset="-122"/>
                <a:cs typeface="微软雅黑" panose="020B0503020204020204" charset="-122"/>
              </a:rPr>
              <a:t>沸腾钢  </a:t>
            </a:r>
            <a:r>
              <a:rPr sz="1850" spc="10" dirty="0">
                <a:latin typeface="微软雅黑" panose="020B0503020204020204" charset="-122"/>
                <a:cs typeface="微软雅黑" panose="020B0503020204020204" charset="-122"/>
              </a:rPr>
              <a:t>Z—</a:t>
            </a:r>
            <a:r>
              <a:rPr sz="1850" spc="20" dirty="0">
                <a:latin typeface="微软雅黑" panose="020B0503020204020204" charset="-122"/>
                <a:cs typeface="微软雅黑" panose="020B0503020204020204" charset="-122"/>
              </a:rPr>
              <a:t>镇静钢</a:t>
            </a:r>
            <a:endParaRPr sz="1850">
              <a:latin typeface="微软雅黑" panose="020B0503020204020204" charset="-122"/>
              <a:cs typeface="微软雅黑" panose="020B0503020204020204" charset="-122"/>
            </a:endParaRPr>
          </a:p>
          <a:p>
            <a:pPr marL="271145">
              <a:lnSpc>
                <a:spcPct val="100000"/>
              </a:lnSpc>
              <a:spcBef>
                <a:spcPts val="865"/>
              </a:spcBef>
            </a:pPr>
            <a:r>
              <a:rPr sz="1850" spc="10" dirty="0">
                <a:latin typeface="微软雅黑" panose="020B0503020204020204" charset="-122"/>
                <a:cs typeface="微软雅黑" panose="020B0503020204020204" charset="-122"/>
              </a:rPr>
              <a:t>TZ—</a:t>
            </a:r>
            <a:r>
              <a:rPr sz="1850" spc="20" dirty="0">
                <a:latin typeface="微软雅黑" panose="020B0503020204020204" charset="-122"/>
                <a:cs typeface="微软雅黑" panose="020B0503020204020204" charset="-122"/>
              </a:rPr>
              <a:t>特殊镇静钢</a:t>
            </a:r>
            <a:endParaRPr sz="1850">
              <a:latin typeface="微软雅黑" panose="020B0503020204020204" charset="-122"/>
              <a:cs typeface="微软雅黑" panose="020B0503020204020204" charset="-122"/>
            </a:endParaRPr>
          </a:p>
          <a:p>
            <a:pPr marL="12700">
              <a:lnSpc>
                <a:spcPct val="100000"/>
              </a:lnSpc>
              <a:spcBef>
                <a:spcPts val="700"/>
              </a:spcBef>
            </a:pPr>
            <a:r>
              <a:rPr sz="1850" spc="20" dirty="0">
                <a:latin typeface="宋体" panose="02010600030101010101" pitchFamily="2" charset="-122"/>
                <a:cs typeface="宋体" panose="02010600030101010101" pitchFamily="2" charset="-122"/>
              </a:rPr>
              <a:t>（通</a:t>
            </a:r>
            <a:r>
              <a:rPr sz="1850" spc="15" dirty="0">
                <a:latin typeface="宋体" panose="02010600030101010101" pitchFamily="2" charset="-122"/>
                <a:cs typeface="宋体" panose="02010600030101010101" pitchFamily="2" charset="-122"/>
              </a:rPr>
              <a:t>常</a:t>
            </a:r>
            <a:r>
              <a:rPr sz="1850" spc="5" dirty="0">
                <a:latin typeface="Calibri" panose="020F0502020204030204"/>
                <a:cs typeface="Calibri" panose="020F0502020204030204"/>
              </a:rPr>
              <a:t>Z</a:t>
            </a:r>
            <a:r>
              <a:rPr sz="1850" spc="20" dirty="0">
                <a:latin typeface="宋体" panose="02010600030101010101" pitchFamily="2" charset="-122"/>
                <a:cs typeface="宋体" panose="02010600030101010101" pitchFamily="2" charset="-122"/>
              </a:rPr>
              <a:t>、</a:t>
            </a:r>
            <a:r>
              <a:rPr sz="1850" spc="15" dirty="0">
                <a:latin typeface="Calibri" panose="020F0502020204030204"/>
                <a:cs typeface="Calibri" panose="020F0502020204030204"/>
              </a:rPr>
              <a:t>T</a:t>
            </a:r>
            <a:r>
              <a:rPr sz="1850" dirty="0">
                <a:latin typeface="Calibri" panose="020F0502020204030204"/>
                <a:cs typeface="Calibri" panose="020F0502020204030204"/>
              </a:rPr>
              <a:t>Z</a:t>
            </a:r>
            <a:r>
              <a:rPr sz="1850" spc="20" dirty="0">
                <a:latin typeface="宋体" panose="02010600030101010101" pitchFamily="2" charset="-122"/>
                <a:cs typeface="宋体" panose="02010600030101010101" pitchFamily="2" charset="-122"/>
              </a:rPr>
              <a:t>可省略）</a:t>
            </a:r>
            <a:endParaRPr sz="1850">
              <a:latin typeface="宋体" panose="02010600030101010101" pitchFamily="2" charset="-122"/>
              <a:cs typeface="宋体" panose="02010600030101010101" pitchFamily="2" charset="-122"/>
            </a:endParaRPr>
          </a:p>
        </p:txBody>
      </p:sp>
      <p:sp>
        <p:nvSpPr>
          <p:cNvPr id="2" name="文本框 1"/>
          <p:cNvSpPr txBox="1"/>
          <p:nvPr/>
        </p:nvSpPr>
        <p:spPr>
          <a:xfrm>
            <a:off x="1185545" y="1843405"/>
            <a:ext cx="4032885" cy="398780"/>
          </a:xfrm>
          <a:prstGeom prst="rect">
            <a:avLst/>
          </a:prstGeom>
          <a:noFill/>
        </p:spPr>
        <p:txBody>
          <a:bodyPr wrap="square" rtlCol="0">
            <a:spAutoFit/>
          </a:bodyPr>
          <a:p>
            <a:r>
              <a:rPr lang="en-US" altLang="zh-CN" b="0">
                <a:latin typeface="黑体" panose="02010609060101010101" pitchFamily="2" charset="-122"/>
                <a:ea typeface="黑体" panose="02010609060101010101" pitchFamily="2" charset="-122"/>
                <a:cs typeface="黑体" panose="02010609060101010101" pitchFamily="2" charset="-122"/>
              </a:rPr>
              <a:t>2</a:t>
            </a:r>
            <a:r>
              <a:rPr lang="zh-CN" altLang="en-US" b="0">
                <a:latin typeface="黑体" panose="02010609060101010101" pitchFamily="2" charset="-122"/>
                <a:ea typeface="黑体" panose="02010609060101010101" pitchFamily="2" charset="-122"/>
                <a:cs typeface="黑体" panose="02010609060101010101" pitchFamily="2" charset="-122"/>
              </a:rPr>
              <a:t>、非合金钢牌号的表示方法</a:t>
            </a:r>
            <a:endParaRPr lang="zh-CN" altLang="en-US"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0" grpId="0" animBg="1"/>
      <p:bldP spid="21" grpId="0"/>
      <p:bldP spid="22" grpId="0" animBg="1"/>
      <p:bldP spid="23" grpId="0"/>
      <p:bldP spid="16" grpId="1"/>
      <p:bldP spid="17" grpId="1" animBg="1"/>
      <p:bldP spid="18" grpId="1"/>
      <p:bldP spid="19" grpId="1" animBg="1"/>
      <p:bldP spid="20" grpId="1" animBg="1"/>
      <p:bldP spid="21" grpId="1"/>
      <p:bldP spid="22" grpId="1" animBg="1"/>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466090"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2" name="object 2"/>
          <p:cNvSpPr/>
          <p:nvPr/>
        </p:nvSpPr>
        <p:spPr>
          <a:xfrm>
            <a:off x="3639185" y="4183888"/>
            <a:ext cx="1569719" cy="1178051"/>
          </a:xfrm>
          <a:prstGeom prst="rect">
            <a:avLst/>
          </a:prstGeom>
          <a:blipFill>
            <a:blip r:embed="rId1" cstate="print"/>
            <a:stretch>
              <a:fillRect/>
            </a:stretch>
          </a:blipFill>
        </p:spPr>
        <p:txBody>
          <a:bodyPr wrap="square" lIns="0" tIns="0" rIns="0" bIns="0" rtlCol="0"/>
          <a:p/>
        </p:txBody>
      </p:sp>
      <p:sp>
        <p:nvSpPr>
          <p:cNvPr id="5" name="object 5"/>
          <p:cNvSpPr/>
          <p:nvPr/>
        </p:nvSpPr>
        <p:spPr>
          <a:xfrm>
            <a:off x="1692529" y="4190872"/>
            <a:ext cx="1569719" cy="1176528"/>
          </a:xfrm>
          <a:prstGeom prst="rect">
            <a:avLst/>
          </a:prstGeom>
          <a:blipFill>
            <a:blip r:embed="rId2" cstate="print"/>
            <a:stretch>
              <a:fillRect/>
            </a:stretch>
          </a:blipFill>
        </p:spPr>
        <p:txBody>
          <a:bodyPr wrap="square" lIns="0" tIns="0" rIns="0" bIns="0" rtlCol="0"/>
          <a:p/>
        </p:txBody>
      </p:sp>
      <p:sp>
        <p:nvSpPr>
          <p:cNvPr id="8" name="object 8"/>
          <p:cNvSpPr txBox="1"/>
          <p:nvPr/>
        </p:nvSpPr>
        <p:spPr>
          <a:xfrm>
            <a:off x="2049272" y="3752469"/>
            <a:ext cx="843280" cy="360045"/>
          </a:xfrm>
          <a:prstGeom prst="rect">
            <a:avLst/>
          </a:prstGeom>
          <a:solidFill>
            <a:srgbClr val="A1D8DA"/>
          </a:solidFill>
        </p:spPr>
        <p:txBody>
          <a:bodyPr vert="horz" wrap="square" lIns="0" tIns="46355" rIns="0" bIns="0" rtlCol="0">
            <a:spAutoFit/>
          </a:bodyPr>
          <a:p>
            <a:pPr marL="107950">
              <a:lnSpc>
                <a:spcPct val="100000"/>
              </a:lnSpc>
              <a:spcBef>
                <a:spcPts val="365"/>
              </a:spcBef>
            </a:pPr>
            <a:r>
              <a:rPr sz="1600" spc="15" dirty="0">
                <a:solidFill>
                  <a:srgbClr val="3F3F3F"/>
                </a:solidFill>
                <a:latin typeface="Calibri" panose="020F0502020204030204"/>
                <a:cs typeface="Calibri" panose="020F0502020204030204"/>
              </a:rPr>
              <a:t>Q195</a:t>
            </a:r>
            <a:endParaRPr sz="1600">
              <a:latin typeface="Calibri" panose="020F0502020204030204"/>
              <a:cs typeface="Calibri" panose="020F0502020204030204"/>
            </a:endParaRPr>
          </a:p>
        </p:txBody>
      </p:sp>
      <p:sp>
        <p:nvSpPr>
          <p:cNvPr id="10" name="object 10"/>
          <p:cNvSpPr txBox="1"/>
          <p:nvPr/>
        </p:nvSpPr>
        <p:spPr>
          <a:xfrm>
            <a:off x="4095496" y="3742308"/>
            <a:ext cx="676910" cy="360045"/>
          </a:xfrm>
          <a:prstGeom prst="rect">
            <a:avLst/>
          </a:prstGeom>
          <a:solidFill>
            <a:srgbClr val="A1D8DA"/>
          </a:solidFill>
        </p:spPr>
        <p:txBody>
          <a:bodyPr vert="horz" wrap="square" lIns="0" tIns="45085" rIns="0" bIns="0" rtlCol="0">
            <a:spAutoFit/>
          </a:bodyPr>
          <a:p>
            <a:pPr marL="106680">
              <a:lnSpc>
                <a:spcPct val="100000"/>
              </a:lnSpc>
              <a:spcBef>
                <a:spcPts val="355"/>
              </a:spcBef>
            </a:pPr>
            <a:r>
              <a:rPr sz="1600" spc="15" dirty="0">
                <a:solidFill>
                  <a:srgbClr val="3F3F3F"/>
                </a:solidFill>
                <a:latin typeface="Calibri" panose="020F0502020204030204"/>
                <a:cs typeface="Calibri" panose="020F0502020204030204"/>
              </a:rPr>
              <a:t>Q235</a:t>
            </a:r>
            <a:endParaRPr sz="1600">
              <a:latin typeface="Calibri" panose="020F0502020204030204"/>
              <a:cs typeface="Calibri" panose="020F0502020204030204"/>
            </a:endParaRPr>
          </a:p>
        </p:txBody>
      </p:sp>
      <p:sp>
        <p:nvSpPr>
          <p:cNvPr id="13" name="object 13"/>
          <p:cNvSpPr txBox="1"/>
          <p:nvPr/>
        </p:nvSpPr>
        <p:spPr>
          <a:xfrm>
            <a:off x="4064533" y="5465102"/>
            <a:ext cx="739140" cy="239395"/>
          </a:xfrm>
          <a:prstGeom prst="rect">
            <a:avLst/>
          </a:prstGeom>
        </p:spPr>
        <p:txBody>
          <a:bodyPr vert="horz" wrap="square" lIns="0" tIns="13335" rIns="0" bIns="0" rtlCol="0">
            <a:spAutoFit/>
          </a:bodyPr>
          <a:p>
            <a:pPr marL="12700">
              <a:lnSpc>
                <a:spcPct val="100000"/>
              </a:lnSpc>
              <a:spcBef>
                <a:spcPts val="105"/>
              </a:spcBef>
            </a:pPr>
            <a:r>
              <a:rPr sz="1400" dirty="0">
                <a:solidFill>
                  <a:srgbClr val="3F3F3F"/>
                </a:solidFill>
                <a:latin typeface="微软雅黑" panose="020B0503020204020204" charset="-122"/>
                <a:cs typeface="微软雅黑" panose="020B0503020204020204" charset="-122"/>
              </a:rPr>
              <a:t>房屋框架</a:t>
            </a:r>
            <a:endParaRPr sz="1400">
              <a:latin typeface="微软雅黑" panose="020B0503020204020204" charset="-122"/>
              <a:cs typeface="微软雅黑" panose="020B0503020204020204" charset="-122"/>
            </a:endParaRPr>
          </a:p>
        </p:txBody>
      </p:sp>
      <p:sp>
        <p:nvSpPr>
          <p:cNvPr id="14" name="object 14"/>
          <p:cNvSpPr txBox="1"/>
          <p:nvPr/>
        </p:nvSpPr>
        <p:spPr>
          <a:xfrm>
            <a:off x="2286241" y="5475512"/>
            <a:ext cx="382270" cy="239395"/>
          </a:xfrm>
          <a:prstGeom prst="rect">
            <a:avLst/>
          </a:prstGeom>
        </p:spPr>
        <p:txBody>
          <a:bodyPr vert="horz" wrap="square" lIns="0" tIns="13335" rIns="0" bIns="0" rtlCol="0">
            <a:spAutoFit/>
          </a:bodyPr>
          <a:p>
            <a:pPr marL="12700">
              <a:lnSpc>
                <a:spcPct val="100000"/>
              </a:lnSpc>
              <a:spcBef>
                <a:spcPts val="105"/>
              </a:spcBef>
            </a:pPr>
            <a:r>
              <a:rPr sz="1400" dirty="0">
                <a:solidFill>
                  <a:srgbClr val="3F3F3F"/>
                </a:solidFill>
                <a:latin typeface="微软雅黑" panose="020B0503020204020204" charset="-122"/>
                <a:cs typeface="微软雅黑" panose="020B0503020204020204" charset="-122"/>
              </a:rPr>
              <a:t>铆钉</a:t>
            </a:r>
            <a:endParaRPr sz="1400">
              <a:latin typeface="微软雅黑" panose="020B0503020204020204" charset="-122"/>
              <a:cs typeface="微软雅黑" panose="020B0503020204020204" charset="-122"/>
            </a:endParaRPr>
          </a:p>
        </p:txBody>
      </p:sp>
      <p:sp>
        <p:nvSpPr>
          <p:cNvPr id="20" name="object 20"/>
          <p:cNvSpPr txBox="1"/>
          <p:nvPr/>
        </p:nvSpPr>
        <p:spPr>
          <a:xfrm>
            <a:off x="1187450" y="2218055"/>
            <a:ext cx="6851650" cy="1243330"/>
          </a:xfrm>
          <a:prstGeom prst="rect">
            <a:avLst/>
          </a:prstGeom>
        </p:spPr>
        <p:txBody>
          <a:bodyPr vert="horz" wrap="square" lIns="0" tIns="12700" rIns="0" bIns="0" rtlCol="0">
            <a:spAutoFit/>
          </a:bodyPr>
          <a:p>
            <a:pPr marL="12700">
              <a:lnSpc>
                <a:spcPct val="100000"/>
              </a:lnSpc>
              <a:spcBef>
                <a:spcPts val="100"/>
              </a:spcBef>
            </a:pPr>
            <a:r>
              <a:rPr lang="en-US" altLang="zh-CN" b="0" dirty="0">
                <a:solidFill>
                  <a:schemeClr val="tx1"/>
                </a:solidFill>
                <a:latin typeface="宋体" panose="02010600030101010101" pitchFamily="2" charset="-122"/>
                <a:ea typeface="宋体" panose="02010600030101010101" pitchFamily="2" charset="-122"/>
                <a:cs typeface="微软雅黑" panose="020B0503020204020204" charset="-122"/>
              </a:rPr>
              <a:t>    </a:t>
            </a:r>
            <a:r>
              <a:rPr lang="zh-CN" b="0" dirty="0">
                <a:solidFill>
                  <a:schemeClr val="tx1"/>
                </a:solidFill>
                <a:latin typeface="宋体" panose="02010600030101010101" pitchFamily="2" charset="-122"/>
                <a:ea typeface="宋体" panose="02010600030101010101" pitchFamily="2" charset="-122"/>
                <a:cs typeface="微软雅黑" panose="020B0503020204020204" charset="-122"/>
              </a:rPr>
              <a:t>①</a:t>
            </a:r>
            <a:r>
              <a:rPr b="0" dirty="0">
                <a:solidFill>
                  <a:schemeClr val="tx1"/>
                </a:solidFill>
                <a:latin typeface="宋体" panose="02010600030101010101" pitchFamily="2" charset="-122"/>
                <a:ea typeface="宋体" panose="02010600030101010101" pitchFamily="2" charset="-122"/>
                <a:cs typeface="微软雅黑" panose="020B0503020204020204" charset="-122"/>
              </a:rPr>
              <a:t>碳素结构钢</a:t>
            </a:r>
            <a:r>
              <a:rPr lang="zh-CN" b="0" dirty="0">
                <a:solidFill>
                  <a:schemeClr val="tx1"/>
                </a:solidFill>
                <a:latin typeface="宋体" panose="02010600030101010101" pitchFamily="2" charset="-122"/>
                <a:ea typeface="宋体" panose="02010600030101010101" pitchFamily="2" charset="-122"/>
                <a:cs typeface="微软雅黑" panose="020B0503020204020204" charset="-122"/>
              </a:rPr>
              <a:t>：碳素结构钢属于普通质量非合金钢，碳素结构钢通常轧制成板材或各种型材。钢中有害杂质含量相对较多，冶炼容易，价廉，力学性能也能满足一般工程结构、普通机械零件的要求，是各类钢中用量最大的一类。</a:t>
            </a:r>
            <a:endParaRPr lang="zh-CN" b="0" dirty="0">
              <a:solidFill>
                <a:schemeClr val="tx1"/>
              </a:solidFill>
              <a:latin typeface="宋体" panose="02010600030101010101" pitchFamily="2" charset="-122"/>
              <a:ea typeface="宋体" panose="02010600030101010101" pitchFamily="2" charset="-122"/>
              <a:cs typeface="微软雅黑" panose="020B0503020204020204" charset="-122"/>
            </a:endParaRPr>
          </a:p>
        </p:txBody>
      </p:sp>
      <p:sp>
        <p:nvSpPr>
          <p:cNvPr id="25" name="object 25"/>
          <p:cNvSpPr txBox="1"/>
          <p:nvPr/>
        </p:nvSpPr>
        <p:spPr>
          <a:xfrm>
            <a:off x="5975350" y="3750310"/>
            <a:ext cx="676910" cy="360045"/>
          </a:xfrm>
          <a:prstGeom prst="rect">
            <a:avLst/>
          </a:prstGeom>
          <a:solidFill>
            <a:srgbClr val="A1D8DA"/>
          </a:solidFill>
        </p:spPr>
        <p:txBody>
          <a:bodyPr vert="horz" wrap="square" lIns="0" tIns="45085" rIns="0" bIns="0" rtlCol="0">
            <a:spAutoFit/>
          </a:bodyPr>
          <a:p>
            <a:pPr marL="107950">
              <a:lnSpc>
                <a:spcPct val="100000"/>
              </a:lnSpc>
              <a:spcBef>
                <a:spcPts val="355"/>
              </a:spcBef>
            </a:pPr>
            <a:r>
              <a:rPr sz="1600" spc="15" dirty="0">
                <a:solidFill>
                  <a:srgbClr val="3F3F3F"/>
                </a:solidFill>
                <a:latin typeface="Calibri" panose="020F0502020204030204"/>
                <a:cs typeface="Calibri" panose="020F0502020204030204"/>
              </a:rPr>
              <a:t>Q275</a:t>
            </a:r>
            <a:endParaRPr sz="1600">
              <a:latin typeface="Calibri" panose="020F0502020204030204"/>
              <a:cs typeface="Calibri" panose="020F0502020204030204"/>
            </a:endParaRPr>
          </a:p>
        </p:txBody>
      </p:sp>
      <p:sp>
        <p:nvSpPr>
          <p:cNvPr id="26" name="object 26"/>
          <p:cNvSpPr/>
          <p:nvPr/>
        </p:nvSpPr>
        <p:spPr>
          <a:xfrm>
            <a:off x="5566536" y="4189984"/>
            <a:ext cx="1571244" cy="1176528"/>
          </a:xfrm>
          <a:prstGeom prst="rect">
            <a:avLst/>
          </a:prstGeom>
          <a:blipFill>
            <a:blip r:embed="rId3" cstate="print"/>
            <a:stretch>
              <a:fillRect/>
            </a:stretch>
          </a:blipFill>
        </p:spPr>
        <p:txBody>
          <a:bodyPr wrap="square" lIns="0" tIns="0" rIns="0" bIns="0" rtlCol="0"/>
          <a:p/>
        </p:txBody>
      </p:sp>
      <p:sp>
        <p:nvSpPr>
          <p:cNvPr id="29" name="object 29"/>
          <p:cNvSpPr txBox="1"/>
          <p:nvPr/>
        </p:nvSpPr>
        <p:spPr>
          <a:xfrm>
            <a:off x="6122355" y="5469629"/>
            <a:ext cx="382270" cy="239395"/>
          </a:xfrm>
          <a:prstGeom prst="rect">
            <a:avLst/>
          </a:prstGeom>
        </p:spPr>
        <p:txBody>
          <a:bodyPr vert="horz" wrap="square" lIns="0" tIns="13335" rIns="0" bIns="0" rtlCol="0">
            <a:spAutoFit/>
          </a:bodyPr>
          <a:p>
            <a:pPr marL="12700">
              <a:lnSpc>
                <a:spcPct val="100000"/>
              </a:lnSpc>
              <a:spcBef>
                <a:spcPts val="105"/>
              </a:spcBef>
            </a:pPr>
            <a:r>
              <a:rPr sz="1400" dirty="0">
                <a:solidFill>
                  <a:srgbClr val="3F3F3F"/>
                </a:solidFill>
                <a:latin typeface="微软雅黑" panose="020B0503020204020204" charset="-122"/>
                <a:cs typeface="微软雅黑" panose="020B0503020204020204" charset="-122"/>
              </a:rPr>
              <a:t>链轮</a:t>
            </a:r>
            <a:endParaRPr sz="1400">
              <a:latin typeface="微软雅黑" panose="020B0503020204020204" charset="-122"/>
              <a:cs typeface="微软雅黑" panose="020B0503020204020204" charset="-122"/>
            </a:endParaRPr>
          </a:p>
        </p:txBody>
      </p:sp>
      <p:sp>
        <p:nvSpPr>
          <p:cNvPr id="17" name="文本框 16"/>
          <p:cNvSpPr txBox="1"/>
          <p:nvPr/>
        </p:nvSpPr>
        <p:spPr>
          <a:xfrm>
            <a:off x="1009015" y="1699895"/>
            <a:ext cx="4032885" cy="398780"/>
          </a:xfrm>
          <a:prstGeom prst="rect">
            <a:avLst/>
          </a:prstGeom>
          <a:noFill/>
        </p:spPr>
        <p:txBody>
          <a:bodyPr wrap="square" rtlCol="0">
            <a:spAutoFit/>
          </a:bodyPr>
          <a:p>
            <a:r>
              <a:rPr b="0">
                <a:latin typeface="黑体" panose="02010609060101010101" pitchFamily="2" charset="-122"/>
                <a:ea typeface="黑体" panose="02010609060101010101" pitchFamily="2" charset="-122"/>
                <a:cs typeface="黑体" panose="02010609060101010101" pitchFamily="2" charset="-122"/>
              </a:rPr>
              <a:t>3、常用非合金钢的性能和用途</a:t>
            </a:r>
            <a:endParaRPr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0" grpId="0" animBg="1"/>
      <p:bldP spid="13" grpId="0"/>
      <p:bldP spid="14" grpId="0"/>
      <p:bldP spid="20" grpId="0"/>
      <p:bldP spid="25" grpId="0" animBg="1"/>
      <p:bldP spid="26" grpId="0" animBg="1"/>
      <p:bldP spid="29" grpId="0"/>
      <p:bldP spid="2" grpId="1" animBg="1"/>
      <p:bldP spid="5" grpId="1" animBg="1"/>
      <p:bldP spid="8" grpId="1" animBg="1"/>
      <p:bldP spid="10" grpId="1" animBg="1"/>
      <p:bldP spid="13" grpId="1"/>
      <p:bldP spid="14" grpId="1"/>
      <p:bldP spid="20" grpId="1"/>
      <p:bldP spid="25" grpId="1" animBg="1"/>
      <p:bldP spid="26" grpId="1" animBg="1"/>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466090"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20" name="object 20"/>
          <p:cNvSpPr txBox="1"/>
          <p:nvPr/>
        </p:nvSpPr>
        <p:spPr>
          <a:xfrm>
            <a:off x="1259840" y="2204085"/>
            <a:ext cx="6602095" cy="1243330"/>
          </a:xfrm>
          <a:prstGeom prst="rect">
            <a:avLst/>
          </a:prstGeom>
        </p:spPr>
        <p:txBody>
          <a:bodyPr vert="horz" wrap="square" lIns="0" tIns="12700" rIns="0" bIns="0" rtlCol="0">
            <a:spAutoFit/>
          </a:bodyPr>
          <a:p>
            <a:pPr marL="12700">
              <a:lnSpc>
                <a:spcPct val="100000"/>
              </a:lnSpc>
              <a:spcBef>
                <a:spcPts val="100"/>
              </a:spcBef>
            </a:pPr>
            <a:r>
              <a:rPr lang="en-US" altLang="zh-CN" b="0" dirty="0">
                <a:solidFill>
                  <a:schemeClr val="tx1"/>
                </a:solidFill>
                <a:latin typeface="宋体" panose="02010600030101010101" pitchFamily="2" charset="-122"/>
                <a:ea typeface="宋体" panose="02010600030101010101" pitchFamily="2" charset="-122"/>
                <a:cs typeface="微软雅黑" panose="020B0503020204020204" charset="-122"/>
              </a:rPr>
              <a:t>    </a:t>
            </a:r>
            <a:r>
              <a:rPr lang="zh-CN" b="0" dirty="0">
                <a:solidFill>
                  <a:schemeClr val="tx1"/>
                </a:solidFill>
                <a:latin typeface="宋体" panose="02010600030101010101" pitchFamily="2" charset="-122"/>
                <a:ea typeface="宋体" panose="02010600030101010101" pitchFamily="2" charset="-122"/>
                <a:cs typeface="微软雅黑" panose="020B0503020204020204" charset="-122"/>
              </a:rPr>
              <a:t>②优质</a:t>
            </a:r>
            <a:r>
              <a:rPr b="0" dirty="0">
                <a:solidFill>
                  <a:schemeClr val="tx1"/>
                </a:solidFill>
                <a:latin typeface="宋体" panose="02010600030101010101" pitchFamily="2" charset="-122"/>
                <a:ea typeface="宋体" panose="02010600030101010101" pitchFamily="2" charset="-122"/>
                <a:cs typeface="微软雅黑" panose="020B0503020204020204" charset="-122"/>
              </a:rPr>
              <a:t>碳素结构钢</a:t>
            </a:r>
            <a:r>
              <a:rPr lang="zh-CN" b="0" dirty="0">
                <a:solidFill>
                  <a:schemeClr val="tx1"/>
                </a:solidFill>
                <a:latin typeface="宋体" panose="02010600030101010101" pitchFamily="2" charset="-122"/>
                <a:ea typeface="宋体" panose="02010600030101010101" pitchFamily="2" charset="-122"/>
                <a:cs typeface="微软雅黑" panose="020B0503020204020204" charset="-122"/>
              </a:rPr>
              <a:t>：优质碳素结构钢属于优质非合金钢，钢中的有害杂质硫、磷的质量分数较低，质量较好。大多数用于制造机械零件，可以进行热处理以改善和提高其力学性能。</a:t>
            </a:r>
            <a:endParaRPr lang="zh-CN" b="0" dirty="0">
              <a:solidFill>
                <a:schemeClr val="tx1"/>
              </a:solidFill>
              <a:latin typeface="宋体" panose="02010600030101010101" pitchFamily="2" charset="-122"/>
              <a:ea typeface="宋体" panose="02010600030101010101" pitchFamily="2" charset="-122"/>
              <a:cs typeface="微软雅黑" panose="020B0503020204020204" charset="-122"/>
            </a:endParaRPr>
          </a:p>
        </p:txBody>
      </p:sp>
      <p:sp>
        <p:nvSpPr>
          <p:cNvPr id="17" name="文本框 16"/>
          <p:cNvSpPr txBox="1"/>
          <p:nvPr/>
        </p:nvSpPr>
        <p:spPr>
          <a:xfrm>
            <a:off x="1009015" y="1699895"/>
            <a:ext cx="4032885" cy="398780"/>
          </a:xfrm>
          <a:prstGeom prst="rect">
            <a:avLst/>
          </a:prstGeom>
          <a:noFill/>
        </p:spPr>
        <p:txBody>
          <a:bodyPr wrap="square" rtlCol="0">
            <a:spAutoFit/>
          </a:bodyPr>
          <a:p>
            <a:r>
              <a:rPr b="0">
                <a:latin typeface="黑体" panose="02010609060101010101" pitchFamily="2" charset="-122"/>
                <a:ea typeface="黑体" panose="02010609060101010101" pitchFamily="2" charset="-122"/>
                <a:cs typeface="黑体" panose="02010609060101010101" pitchFamily="2" charset="-122"/>
              </a:rPr>
              <a:t>3、常用非合金钢的性能和用途</a:t>
            </a:r>
            <a:endParaRPr b="0">
              <a:latin typeface="黑体" panose="02010609060101010101" pitchFamily="2" charset="-122"/>
              <a:ea typeface="黑体" panose="02010609060101010101" pitchFamily="2" charset="-122"/>
              <a:cs typeface="黑体" panose="02010609060101010101" pitchFamily="2" charset="-122"/>
            </a:endParaRPr>
          </a:p>
        </p:txBody>
      </p:sp>
      <p:sp>
        <p:nvSpPr>
          <p:cNvPr id="4" name="object 2"/>
          <p:cNvSpPr/>
          <p:nvPr/>
        </p:nvSpPr>
        <p:spPr>
          <a:xfrm>
            <a:off x="961390" y="4632960"/>
            <a:ext cx="1396365" cy="1050925"/>
          </a:xfrm>
          <a:prstGeom prst="rect">
            <a:avLst/>
          </a:prstGeom>
          <a:blipFill>
            <a:blip r:embed="rId1" cstate="print"/>
            <a:stretch>
              <a:fillRect/>
            </a:stretch>
          </a:blipFill>
        </p:spPr>
        <p:txBody>
          <a:bodyPr wrap="square" lIns="0" tIns="0" rIns="0" bIns="0" rtlCol="0"/>
          <a:p/>
        </p:txBody>
      </p:sp>
      <p:sp>
        <p:nvSpPr>
          <p:cNvPr id="19" name="object 4"/>
          <p:cNvSpPr txBox="1"/>
          <p:nvPr/>
        </p:nvSpPr>
        <p:spPr>
          <a:xfrm>
            <a:off x="1343025" y="4072255"/>
            <a:ext cx="582930" cy="326390"/>
          </a:xfrm>
          <a:prstGeom prst="rect">
            <a:avLst/>
          </a:prstGeom>
          <a:solidFill>
            <a:srgbClr val="A1D8DA"/>
          </a:solidFill>
        </p:spPr>
        <p:txBody>
          <a:bodyPr vert="horz" wrap="square" lIns="0" tIns="42544" rIns="0" bIns="0" rtlCol="0">
            <a:spAutoFit/>
          </a:bodyPr>
          <a:p>
            <a:pPr marL="161290">
              <a:lnSpc>
                <a:spcPct val="100000"/>
              </a:lnSpc>
              <a:spcBef>
                <a:spcPts val="335"/>
              </a:spcBef>
            </a:pPr>
            <a:r>
              <a:rPr sz="1850" spc="5" dirty="0">
                <a:latin typeface="Calibri" panose="020F0502020204030204"/>
                <a:cs typeface="Calibri" panose="020F0502020204030204"/>
              </a:rPr>
              <a:t>08F</a:t>
            </a:r>
            <a:endParaRPr sz="1850">
              <a:latin typeface="Calibri" panose="020F0502020204030204"/>
              <a:cs typeface="Calibri" panose="020F0502020204030204"/>
            </a:endParaRPr>
          </a:p>
        </p:txBody>
      </p:sp>
      <p:sp>
        <p:nvSpPr>
          <p:cNvPr id="22" name="object 5"/>
          <p:cNvSpPr/>
          <p:nvPr/>
        </p:nvSpPr>
        <p:spPr>
          <a:xfrm>
            <a:off x="2372995" y="4632960"/>
            <a:ext cx="1396365" cy="1050925"/>
          </a:xfrm>
          <a:prstGeom prst="rect">
            <a:avLst/>
          </a:prstGeom>
          <a:blipFill>
            <a:blip r:embed="rId2" cstate="print"/>
            <a:stretch>
              <a:fillRect/>
            </a:stretch>
          </a:blipFill>
        </p:spPr>
        <p:txBody>
          <a:bodyPr wrap="square" lIns="0" tIns="0" rIns="0" bIns="0" rtlCol="0"/>
          <a:p/>
        </p:txBody>
      </p:sp>
      <p:sp>
        <p:nvSpPr>
          <p:cNvPr id="33" name="object 8"/>
          <p:cNvSpPr/>
          <p:nvPr/>
        </p:nvSpPr>
        <p:spPr>
          <a:xfrm>
            <a:off x="3784600" y="4632960"/>
            <a:ext cx="1396365" cy="1050925"/>
          </a:xfrm>
          <a:prstGeom prst="rect">
            <a:avLst/>
          </a:prstGeom>
          <a:blipFill>
            <a:blip r:embed="rId3" cstate="print"/>
            <a:stretch>
              <a:fillRect/>
            </a:stretch>
          </a:blipFill>
        </p:spPr>
        <p:txBody>
          <a:bodyPr wrap="square" lIns="0" tIns="0" rIns="0" bIns="0" rtlCol="0"/>
          <a:p/>
        </p:txBody>
      </p:sp>
      <p:sp>
        <p:nvSpPr>
          <p:cNvPr id="34" name="object 16"/>
          <p:cNvSpPr txBox="1"/>
          <p:nvPr/>
        </p:nvSpPr>
        <p:spPr>
          <a:xfrm>
            <a:off x="5544820" y="4072255"/>
            <a:ext cx="558800" cy="325120"/>
          </a:xfrm>
          <a:prstGeom prst="rect">
            <a:avLst/>
          </a:prstGeom>
          <a:solidFill>
            <a:srgbClr val="A1D8DA"/>
          </a:solidFill>
        </p:spPr>
        <p:txBody>
          <a:bodyPr vert="horz" wrap="square" lIns="0" tIns="40640" rIns="0" bIns="0" rtlCol="0">
            <a:spAutoFit/>
          </a:bodyPr>
          <a:p>
            <a:pPr marL="215900">
              <a:lnSpc>
                <a:spcPct val="100000"/>
              </a:lnSpc>
              <a:spcBef>
                <a:spcPts val="320"/>
              </a:spcBef>
            </a:pPr>
            <a:r>
              <a:rPr sz="1850" spc="10" dirty="0">
                <a:solidFill>
                  <a:srgbClr val="0C0C0C"/>
                </a:solidFill>
                <a:latin typeface="Calibri" panose="020F0502020204030204"/>
                <a:cs typeface="Calibri" panose="020F0502020204030204"/>
              </a:rPr>
              <a:t>60</a:t>
            </a:r>
            <a:endParaRPr sz="1850">
              <a:latin typeface="Calibri" panose="020F0502020204030204"/>
              <a:cs typeface="Calibri" panose="020F0502020204030204"/>
            </a:endParaRPr>
          </a:p>
        </p:txBody>
      </p:sp>
      <p:sp>
        <p:nvSpPr>
          <p:cNvPr id="35" name="object 17"/>
          <p:cNvSpPr/>
          <p:nvPr/>
        </p:nvSpPr>
        <p:spPr>
          <a:xfrm>
            <a:off x="5199380" y="4632960"/>
            <a:ext cx="1396365" cy="1050925"/>
          </a:xfrm>
          <a:prstGeom prst="rect">
            <a:avLst/>
          </a:prstGeom>
          <a:blipFill>
            <a:blip r:embed="rId4" cstate="print"/>
            <a:stretch>
              <a:fillRect/>
            </a:stretch>
          </a:blipFill>
        </p:spPr>
        <p:txBody>
          <a:bodyPr wrap="square" lIns="0" tIns="0" rIns="0" bIns="0" rtlCol="0"/>
          <a:p/>
        </p:txBody>
      </p:sp>
      <p:sp>
        <p:nvSpPr>
          <p:cNvPr id="38" name="object 20"/>
          <p:cNvSpPr txBox="1"/>
          <p:nvPr/>
        </p:nvSpPr>
        <p:spPr>
          <a:xfrm>
            <a:off x="6863715" y="4084320"/>
            <a:ext cx="558165" cy="325120"/>
          </a:xfrm>
          <a:prstGeom prst="rect">
            <a:avLst/>
          </a:prstGeom>
          <a:solidFill>
            <a:srgbClr val="A1D8DA"/>
          </a:solidFill>
        </p:spPr>
        <p:txBody>
          <a:bodyPr vert="horz" wrap="square" lIns="0" tIns="40640" rIns="0" bIns="0" rtlCol="0">
            <a:spAutoFit/>
          </a:bodyPr>
          <a:p>
            <a:pPr marL="215900">
              <a:lnSpc>
                <a:spcPct val="100000"/>
              </a:lnSpc>
              <a:spcBef>
                <a:spcPts val="320"/>
              </a:spcBef>
            </a:pPr>
            <a:r>
              <a:rPr sz="1850" spc="10" dirty="0">
                <a:solidFill>
                  <a:srgbClr val="0C0C0C"/>
                </a:solidFill>
                <a:latin typeface="Calibri" panose="020F0502020204030204"/>
                <a:cs typeface="Calibri" panose="020F0502020204030204"/>
              </a:rPr>
              <a:t>80</a:t>
            </a:r>
            <a:endParaRPr sz="1850">
              <a:latin typeface="Calibri" panose="020F0502020204030204"/>
              <a:cs typeface="Calibri" panose="020F0502020204030204"/>
            </a:endParaRPr>
          </a:p>
        </p:txBody>
      </p:sp>
      <p:sp>
        <p:nvSpPr>
          <p:cNvPr id="40" name="object 22"/>
          <p:cNvSpPr/>
          <p:nvPr/>
        </p:nvSpPr>
        <p:spPr>
          <a:xfrm>
            <a:off x="6632575" y="4627880"/>
            <a:ext cx="1396365" cy="1049655"/>
          </a:xfrm>
          <a:prstGeom prst="rect">
            <a:avLst/>
          </a:prstGeom>
          <a:blipFill>
            <a:blip r:embed="rId5" cstate="print"/>
            <a:stretch>
              <a:fillRect/>
            </a:stretch>
          </a:blipFill>
        </p:spPr>
        <p:txBody>
          <a:bodyPr wrap="square" lIns="0" tIns="0" rIns="0" bIns="0" rtlCol="0"/>
          <a:p/>
        </p:txBody>
      </p:sp>
      <p:sp>
        <p:nvSpPr>
          <p:cNvPr id="41" name="object 23"/>
          <p:cNvSpPr txBox="1"/>
          <p:nvPr/>
        </p:nvSpPr>
        <p:spPr>
          <a:xfrm>
            <a:off x="2729230" y="4058285"/>
            <a:ext cx="558800" cy="326390"/>
          </a:xfrm>
          <a:prstGeom prst="rect">
            <a:avLst/>
          </a:prstGeom>
          <a:solidFill>
            <a:srgbClr val="A1D8DA"/>
          </a:solidFill>
        </p:spPr>
        <p:txBody>
          <a:bodyPr vert="horz" wrap="square" lIns="0" tIns="42544" rIns="0" bIns="0" rtlCol="0">
            <a:spAutoFit/>
          </a:bodyPr>
          <a:p>
            <a:pPr marL="215900">
              <a:lnSpc>
                <a:spcPct val="100000"/>
              </a:lnSpc>
              <a:spcBef>
                <a:spcPts val="335"/>
              </a:spcBef>
            </a:pPr>
            <a:r>
              <a:rPr sz="1850" spc="10" dirty="0">
                <a:solidFill>
                  <a:srgbClr val="0C0C0C"/>
                </a:solidFill>
                <a:latin typeface="Calibri" panose="020F0502020204030204"/>
                <a:cs typeface="Calibri" panose="020F0502020204030204"/>
              </a:rPr>
              <a:t>20</a:t>
            </a:r>
            <a:r>
              <a:rPr lang="en-US" sz="1850" spc="10" dirty="0">
                <a:solidFill>
                  <a:srgbClr val="0C0C0C"/>
                </a:solidFill>
                <a:latin typeface="Calibri" panose="020F0502020204030204"/>
                <a:cs typeface="Calibri" panose="020F0502020204030204"/>
              </a:rPr>
              <a:t> </a:t>
            </a:r>
            <a:endParaRPr lang="en-US" sz="1850" spc="10" dirty="0">
              <a:solidFill>
                <a:srgbClr val="0C0C0C"/>
              </a:solidFill>
              <a:latin typeface="Calibri" panose="020F0502020204030204"/>
              <a:cs typeface="Calibri" panose="020F0502020204030204"/>
            </a:endParaRPr>
          </a:p>
        </p:txBody>
      </p:sp>
      <p:sp>
        <p:nvSpPr>
          <p:cNvPr id="42" name="object 24"/>
          <p:cNvSpPr txBox="1"/>
          <p:nvPr/>
        </p:nvSpPr>
        <p:spPr>
          <a:xfrm>
            <a:off x="4147185" y="4084320"/>
            <a:ext cx="558800" cy="325120"/>
          </a:xfrm>
          <a:prstGeom prst="rect">
            <a:avLst/>
          </a:prstGeom>
          <a:solidFill>
            <a:srgbClr val="A1D8DA"/>
          </a:solidFill>
        </p:spPr>
        <p:txBody>
          <a:bodyPr vert="horz" wrap="square" lIns="0" tIns="40640" rIns="0" bIns="0" rtlCol="0">
            <a:spAutoFit/>
          </a:bodyPr>
          <a:p>
            <a:pPr marL="215900">
              <a:lnSpc>
                <a:spcPct val="100000"/>
              </a:lnSpc>
              <a:spcBef>
                <a:spcPts val="320"/>
              </a:spcBef>
            </a:pPr>
            <a:r>
              <a:rPr sz="1850" spc="10" dirty="0">
                <a:solidFill>
                  <a:srgbClr val="0C0C0C"/>
                </a:solidFill>
                <a:latin typeface="Calibri" panose="020F0502020204030204"/>
                <a:cs typeface="Calibri" panose="020F0502020204030204"/>
              </a:rPr>
              <a:t>45</a:t>
            </a:r>
            <a:endParaRPr sz="1850">
              <a:latin typeface="Calibri" panose="020F0502020204030204"/>
              <a:cs typeface="Calibri" panose="020F050202020403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19" grpId="0" animBg="1"/>
      <p:bldP spid="22" grpId="0" animBg="1"/>
      <p:bldP spid="33" grpId="0" animBg="1"/>
      <p:bldP spid="34" grpId="0" animBg="1"/>
      <p:bldP spid="35" grpId="0" animBg="1"/>
      <p:bldP spid="38" grpId="0" animBg="1"/>
      <p:bldP spid="40" grpId="0" animBg="1"/>
      <p:bldP spid="41" grpId="0" animBg="1"/>
      <p:bldP spid="42" grpId="0" animBg="1"/>
      <p:bldP spid="20" grpId="1"/>
      <p:bldP spid="4" grpId="1" animBg="1"/>
      <p:bldP spid="19" grpId="1" animBg="1"/>
      <p:bldP spid="22" grpId="1" animBg="1"/>
      <p:bldP spid="33" grpId="1" animBg="1"/>
      <p:bldP spid="34" grpId="1" animBg="1"/>
      <p:bldP spid="35" grpId="1" animBg="1"/>
      <p:bldP spid="38" grpId="1" animBg="1"/>
      <p:bldP spid="40" grpId="1" animBg="1"/>
      <p:bldP spid="41" grpId="1" animBg="1"/>
      <p:bldP spid="4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object 20"/>
          <p:cNvSpPr txBox="1">
            <a:spLocks noGrp="1"/>
          </p:cNvSpPr>
          <p:nvPr>
            <p:ph type="title"/>
          </p:nvPr>
        </p:nvSpPr>
        <p:spPr>
          <a:xfrm>
            <a:off x="179070" y="1268095"/>
            <a:ext cx="3877945" cy="380365"/>
          </a:xfrm>
          <a:prstGeom prst="rect">
            <a:avLst/>
          </a:prstGeom>
        </p:spPr>
        <p:txBody>
          <a:bodyPr vert="horz" wrap="square" lIns="0" tIns="11430" rIns="0" bIns="0" rtlCol="0">
            <a:spAutoFit/>
          </a:bodyPr>
          <a:p>
            <a:pPr marL="12700">
              <a:lnSpc>
                <a:spcPct val="100000"/>
              </a:lnSpc>
              <a:spcBef>
                <a:spcPts val="90"/>
              </a:spcBef>
            </a:pPr>
            <a:r>
              <a:rPr lang="zh-CN" sz="2400" spc="-10" dirty="0">
                <a:latin typeface="黑体" panose="02010609060101010101" pitchFamily="2" charset="-122"/>
                <a:ea typeface="黑体" panose="02010609060101010101" pitchFamily="2" charset="-122"/>
              </a:rPr>
              <a:t>一、非合金钢（碳素钢）</a:t>
            </a:r>
            <a:endParaRPr lang="en-US" altLang="zh-CN" sz="2400" spc="-10" dirty="0">
              <a:latin typeface="黑体" panose="02010609060101010101" pitchFamily="2" charset="-122"/>
              <a:ea typeface="黑体" panose="02010609060101010101" pitchFamily="2" charset="-122"/>
            </a:endParaRPr>
          </a:p>
        </p:txBody>
      </p:sp>
      <p:sp>
        <p:nvSpPr>
          <p:cNvPr id="20" name="object 20"/>
          <p:cNvSpPr txBox="1"/>
          <p:nvPr/>
        </p:nvSpPr>
        <p:spPr>
          <a:xfrm>
            <a:off x="866140" y="2276475"/>
            <a:ext cx="7411720" cy="1551305"/>
          </a:xfrm>
          <a:prstGeom prst="rect">
            <a:avLst/>
          </a:prstGeom>
        </p:spPr>
        <p:txBody>
          <a:bodyPr vert="horz" wrap="square" lIns="0" tIns="12700" rIns="0" bIns="0" rtlCol="0">
            <a:spAutoFit/>
          </a:bodyPr>
          <a:p>
            <a:pPr marL="12700">
              <a:lnSpc>
                <a:spcPct val="100000"/>
              </a:lnSpc>
              <a:spcBef>
                <a:spcPts val="100"/>
              </a:spcBef>
            </a:pPr>
            <a:r>
              <a:rPr lang="en-US" altLang="zh-CN" b="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    </a:t>
            </a:r>
            <a:r>
              <a:rPr lang="zh-CN" b="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③非合金</a:t>
            </a:r>
            <a:r>
              <a:rPr b="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工具钢</a:t>
            </a:r>
            <a:r>
              <a:rPr lang="zh-CN" b="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特殊质量非合金钢中应用最多的是非合金工具钢，他用于制造刃具、量具、模具及其他工具。这些工具都要求高硬度和高耐磨性，因此非合金工具钢中碳的质量分数都在0.7%以上，属于高碳钢，有害杂质元素(S、P)含量较少，属于优质钢和高级优质钢。</a:t>
            </a:r>
            <a:endParaRPr lang="zh-CN" b="0" dirty="0">
              <a:solidFill>
                <a:schemeClr val="tx1"/>
              </a:solidFill>
              <a:latin typeface="宋体" panose="02010600030101010101" pitchFamily="2" charset="-122"/>
              <a:ea typeface="宋体" panose="02010600030101010101" pitchFamily="2" charset="-122"/>
              <a:cs typeface="微软雅黑" panose="020B0503020204020204" charset="-122"/>
              <a:sym typeface="+mn-ea"/>
            </a:endParaRPr>
          </a:p>
        </p:txBody>
      </p:sp>
      <p:sp>
        <p:nvSpPr>
          <p:cNvPr id="3" name="object 3"/>
          <p:cNvSpPr txBox="1"/>
          <p:nvPr/>
        </p:nvSpPr>
        <p:spPr>
          <a:xfrm>
            <a:off x="6443091" y="4005198"/>
            <a:ext cx="745490" cy="467995"/>
          </a:xfrm>
          <a:prstGeom prst="rect">
            <a:avLst/>
          </a:prstGeom>
          <a:solidFill>
            <a:srgbClr val="A1D8DA"/>
          </a:solidFill>
        </p:spPr>
        <p:txBody>
          <a:bodyPr vert="horz" wrap="square" lIns="0" tIns="33655" rIns="0" bIns="0" rtlCol="0">
            <a:spAutoFit/>
          </a:bodyPr>
          <a:p>
            <a:pPr marL="184150">
              <a:lnSpc>
                <a:spcPct val="100000"/>
              </a:lnSpc>
              <a:spcBef>
                <a:spcPts val="265"/>
              </a:spcBef>
            </a:pPr>
            <a:r>
              <a:rPr sz="2350" spc="-5" dirty="0">
                <a:latin typeface="Calibri" panose="020F0502020204030204"/>
                <a:cs typeface="Calibri" panose="020F0502020204030204"/>
              </a:rPr>
              <a:t>T10</a:t>
            </a:r>
            <a:endParaRPr sz="2350">
              <a:latin typeface="Calibri" panose="020F0502020204030204"/>
              <a:cs typeface="Calibri" panose="020F0502020204030204"/>
            </a:endParaRPr>
          </a:p>
        </p:txBody>
      </p:sp>
      <p:sp>
        <p:nvSpPr>
          <p:cNvPr id="4" name="object 4"/>
          <p:cNvSpPr txBox="1"/>
          <p:nvPr/>
        </p:nvSpPr>
        <p:spPr>
          <a:xfrm>
            <a:off x="3418840" y="4005071"/>
            <a:ext cx="745490" cy="467995"/>
          </a:xfrm>
          <a:prstGeom prst="rect">
            <a:avLst/>
          </a:prstGeom>
          <a:solidFill>
            <a:srgbClr val="A1D8DA"/>
          </a:solidFill>
        </p:spPr>
        <p:txBody>
          <a:bodyPr vert="horz" wrap="square" lIns="0" tIns="34925" rIns="0" bIns="0" rtlCol="0">
            <a:spAutoFit/>
          </a:bodyPr>
          <a:p>
            <a:pPr marL="150495">
              <a:lnSpc>
                <a:spcPct val="100000"/>
              </a:lnSpc>
              <a:spcBef>
                <a:spcPts val="275"/>
              </a:spcBef>
            </a:pPr>
            <a:r>
              <a:rPr sz="2350" spc="-10" dirty="0">
                <a:latin typeface="Calibri" panose="020F0502020204030204"/>
                <a:cs typeface="Calibri" panose="020F0502020204030204"/>
              </a:rPr>
              <a:t>T12</a:t>
            </a:r>
            <a:endParaRPr sz="2350">
              <a:latin typeface="Calibri" panose="020F0502020204030204"/>
              <a:cs typeface="Calibri" panose="020F0502020204030204"/>
            </a:endParaRPr>
          </a:p>
        </p:txBody>
      </p:sp>
      <p:sp>
        <p:nvSpPr>
          <p:cNvPr id="5" name="object 5"/>
          <p:cNvSpPr txBox="1"/>
          <p:nvPr/>
        </p:nvSpPr>
        <p:spPr>
          <a:xfrm>
            <a:off x="1834261" y="4005071"/>
            <a:ext cx="745490" cy="467995"/>
          </a:xfrm>
          <a:prstGeom prst="rect">
            <a:avLst/>
          </a:prstGeom>
          <a:solidFill>
            <a:srgbClr val="A1D8DA"/>
          </a:solidFill>
        </p:spPr>
        <p:txBody>
          <a:bodyPr vert="horz" wrap="square" lIns="0" tIns="36830" rIns="0" bIns="0" rtlCol="0">
            <a:spAutoFit/>
          </a:bodyPr>
          <a:p>
            <a:pPr marL="225425">
              <a:lnSpc>
                <a:spcPct val="100000"/>
              </a:lnSpc>
              <a:spcBef>
                <a:spcPts val="290"/>
              </a:spcBef>
            </a:pPr>
            <a:r>
              <a:rPr sz="2350" spc="-5" dirty="0">
                <a:latin typeface="Calibri" panose="020F0502020204030204"/>
                <a:cs typeface="Calibri" panose="020F0502020204030204"/>
              </a:rPr>
              <a:t>T7</a:t>
            </a:r>
            <a:endParaRPr sz="2350">
              <a:latin typeface="Calibri" panose="020F0502020204030204"/>
              <a:cs typeface="Calibri" panose="020F0502020204030204"/>
            </a:endParaRPr>
          </a:p>
        </p:txBody>
      </p:sp>
      <p:sp>
        <p:nvSpPr>
          <p:cNvPr id="6" name="object 6"/>
          <p:cNvSpPr txBox="1"/>
          <p:nvPr/>
        </p:nvSpPr>
        <p:spPr>
          <a:xfrm>
            <a:off x="4931156" y="4005071"/>
            <a:ext cx="745490" cy="467995"/>
          </a:xfrm>
          <a:prstGeom prst="rect">
            <a:avLst/>
          </a:prstGeom>
          <a:solidFill>
            <a:srgbClr val="A1D8DA"/>
          </a:solidFill>
        </p:spPr>
        <p:txBody>
          <a:bodyPr vert="horz" wrap="square" lIns="0" tIns="33655" rIns="0" bIns="0" rtlCol="0">
            <a:spAutoFit/>
          </a:bodyPr>
          <a:p>
            <a:pPr marL="139700">
              <a:lnSpc>
                <a:spcPct val="100000"/>
              </a:lnSpc>
              <a:spcBef>
                <a:spcPts val="265"/>
              </a:spcBef>
            </a:pPr>
            <a:r>
              <a:rPr sz="2350" spc="-5" dirty="0">
                <a:latin typeface="Calibri" panose="020F0502020204030204"/>
                <a:cs typeface="Calibri" panose="020F0502020204030204"/>
              </a:rPr>
              <a:t>T9A</a:t>
            </a:r>
            <a:endParaRPr sz="2350">
              <a:latin typeface="Calibri" panose="020F0502020204030204"/>
              <a:cs typeface="Calibri" panose="020F0502020204030204"/>
            </a:endParaRPr>
          </a:p>
        </p:txBody>
      </p:sp>
      <p:sp>
        <p:nvSpPr>
          <p:cNvPr id="10" name="object 10"/>
          <p:cNvSpPr/>
          <p:nvPr/>
        </p:nvSpPr>
        <p:spPr>
          <a:xfrm>
            <a:off x="1440180" y="4522470"/>
            <a:ext cx="6085840" cy="1217930"/>
          </a:xfrm>
          <a:prstGeom prst="rect">
            <a:avLst/>
          </a:prstGeom>
          <a:blipFill>
            <a:blip r:embed="rId1" cstate="print"/>
            <a:stretch>
              <a:fillRect/>
            </a:stretch>
          </a:blipFill>
        </p:spPr>
        <p:txBody>
          <a:bodyPr wrap="square" lIns="0" tIns="0" rIns="0" bIns="0" rtlCol="0"/>
          <a:p/>
        </p:txBody>
      </p:sp>
      <p:sp>
        <p:nvSpPr>
          <p:cNvPr id="17" name="文本框 16"/>
          <p:cNvSpPr txBox="1"/>
          <p:nvPr/>
        </p:nvSpPr>
        <p:spPr>
          <a:xfrm>
            <a:off x="755650" y="1762760"/>
            <a:ext cx="4032885" cy="398780"/>
          </a:xfrm>
          <a:prstGeom prst="rect">
            <a:avLst/>
          </a:prstGeom>
          <a:noFill/>
        </p:spPr>
        <p:txBody>
          <a:bodyPr wrap="square" rtlCol="0">
            <a:spAutoFit/>
          </a:bodyPr>
          <a:p>
            <a:r>
              <a:rPr b="0">
                <a:latin typeface="黑体" panose="02010609060101010101" pitchFamily="2" charset="-122"/>
                <a:ea typeface="黑体" panose="02010609060101010101" pitchFamily="2" charset="-122"/>
                <a:cs typeface="黑体" panose="02010609060101010101" pitchFamily="2" charset="-122"/>
              </a:rPr>
              <a:t>3、常用非合金钢的性能和用途</a:t>
            </a:r>
            <a:endParaRPr b="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4" grpId="0" animBg="1"/>
      <p:bldP spid="5" grpId="0" animBg="1"/>
      <p:bldP spid="6" grpId="0" animBg="1"/>
      <p:bldP spid="10" grpId="0" animBg="1"/>
      <p:bldP spid="20" grpId="1"/>
      <p:bldP spid="3" grpId="1" animBg="1"/>
      <p:bldP spid="4" grpId="1" animBg="1"/>
      <p:bldP spid="5" grpId="1" animBg="1"/>
      <p:bldP spid="6" grpId="1" animBg="1"/>
      <p:bldP spid="10" grpId="1" animBg="1"/>
    </p:bldLst>
  </p:timing>
</p:sld>
</file>

<file path=ppt/tags/tag1.xml><?xml version="1.0" encoding="utf-8"?>
<p:tagLst xmlns:p="http://schemas.openxmlformats.org/presentationml/2006/main">
  <p:tag name="KSO_WM_UNIT_PLACING_PICTURE_USER_VIEWPORT" val="{&quot;height&quot;:5430,&quot;width&quot;:7240}"/>
</p:tagLst>
</file>

<file path=ppt/tags/tag2.xml><?xml version="1.0" encoding="utf-8"?>
<p:tagLst xmlns:p="http://schemas.openxmlformats.org/presentationml/2006/main">
  <p:tag name="KSO_WM_UNIT_PLACING_PICTURE_USER_VIEWPORT" val="{&quot;height&quot;:5430,&quot;width&quot;:7240}"/>
</p:tagLst>
</file>

<file path=ppt/tags/tag3.xml><?xml version="1.0" encoding="utf-8"?>
<p:tagLst xmlns:p="http://schemas.openxmlformats.org/presentationml/2006/main">
  <p:tag name="COMMONDATA" val="eyJoZGlkIjoiMjdmNWIxM2Y0M2U5NTQ0ZWEwNTY5YWI4NmYyNGExZDcifQ=="/>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3458</Words>
  <Application>WPS 演示</Application>
  <PresentationFormat>在屏幕上显示</PresentationFormat>
  <Paragraphs>481</Paragraphs>
  <Slides>32</Slides>
  <Notes>13</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32</vt:i4>
      </vt:variant>
    </vt:vector>
  </HeadingPairs>
  <TitlesOfParts>
    <vt:vector size="49" baseType="lpstr">
      <vt:lpstr>Arial</vt:lpstr>
      <vt:lpstr>宋体</vt:lpstr>
      <vt:lpstr>Wingdings</vt:lpstr>
      <vt:lpstr>楷体_GB2312</vt:lpstr>
      <vt:lpstr>新宋体</vt:lpstr>
      <vt:lpstr>黑体</vt:lpstr>
      <vt:lpstr>Times New Roman</vt:lpstr>
      <vt:lpstr>微软雅黑</vt:lpstr>
      <vt:lpstr>Calibri</vt:lpstr>
      <vt:lpstr>Microsoft JhengHei</vt:lpstr>
      <vt:lpstr>Arial Unicode MS</vt:lpstr>
      <vt:lpstr>Arial</vt:lpstr>
      <vt:lpstr>Times New Roman</vt:lpstr>
      <vt:lpstr>方正字迹-吕建德行楷繁体</vt:lpstr>
      <vt:lpstr>Marlett</vt:lpstr>
      <vt:lpstr>默认设计模板</vt:lpstr>
      <vt:lpstr>1_默认设计模板</vt:lpstr>
      <vt:lpstr>PowerPoint 演示文稿</vt:lpstr>
      <vt:lpstr>PowerPoint 演示文稿</vt:lpstr>
      <vt:lpstr>一、非合金钢（碳素钢）</vt:lpstr>
      <vt:lpstr>一、非合金钢（碳素钢）</vt:lpstr>
      <vt:lpstr>一、非合金钢（碳素钢）</vt:lpstr>
      <vt:lpstr>一、非合金钢（碳素钢）</vt:lpstr>
      <vt:lpstr>一、非合金钢（碳素钢）</vt:lpstr>
      <vt:lpstr>一、非合金钢（碳素钢）</vt:lpstr>
      <vt:lpstr>一、非合金钢（碳素钢）</vt:lpstr>
      <vt:lpstr>一、非合金钢（碳素钢）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二、低合金钢和合金钢</vt:lpstr>
      <vt:lpstr>三、铸铁</vt:lpstr>
      <vt:lpstr>三、铸铁</vt:lpstr>
      <vt:lpstr>三、铸铁</vt:lpstr>
      <vt:lpstr>三、铸铁</vt:lpstr>
      <vt:lpstr>三、铸铁</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胡君</dc:creator>
  <cp:lastModifiedBy>柯基宝宝</cp:lastModifiedBy>
  <cp:revision>353</cp:revision>
  <dcterms:created xsi:type="dcterms:W3CDTF">2011-08-04T15:40:00Z</dcterms:created>
  <dcterms:modified xsi:type="dcterms:W3CDTF">2022-07-20T07:38:18Z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A282BC970BCF47B99750341C74D4DCCE</vt:lpwstr>
  </property>
</Properties>
</file>